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708" r:id="rId3"/>
  </p:sldMasterIdLst>
  <p:notesMasterIdLst>
    <p:notesMasterId r:id="rId14"/>
  </p:notesMasterIdLst>
  <p:sldIdLst>
    <p:sldId id="265" r:id="rId4"/>
    <p:sldId id="504" r:id="rId5"/>
    <p:sldId id="491" r:id="rId6"/>
    <p:sldId id="551" r:id="rId7"/>
    <p:sldId id="547" r:id="rId8"/>
    <p:sldId id="546" r:id="rId9"/>
    <p:sldId id="549" r:id="rId10"/>
    <p:sldId id="550" r:id="rId11"/>
    <p:sldId id="553" r:id="rId12"/>
    <p:sldId id="276"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9OfE/azX/qavTe9rhiY+rQ==" hashData="CU0KKB23zA6L0VpboZnHqKG9waXnKzwKG2mfgqAKiGjXQ/fMENl+2i9bt5+ne0YTA9559dYc8DYdxSY461f7ww=="/>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987" autoAdjust="0"/>
    <p:restoredTop sz="94660"/>
  </p:normalViewPr>
  <p:slideViewPr>
    <p:cSldViewPr snapToGrid="0">
      <p:cViewPr varScale="1">
        <p:scale>
          <a:sx n="119" d="100"/>
          <a:sy n="119" d="100"/>
        </p:scale>
        <p:origin x="1356" y="108"/>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0801AF-3EEC-4B9D-9A0C-673CD1CCCEE0}" type="datetimeFigureOut">
              <a:rPr lang="en-US" smtClean="0"/>
              <a:t>10/18/2026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B20C0B-D68F-44CE-AE3B-0BD4C2A8F63E}" type="slidenum">
              <a:rPr lang="en-US" smtClean="0"/>
              <a:t>‹#›</a:t>
            </a:fld>
            <a:endParaRPr lang="en-US"/>
          </a:p>
        </p:txBody>
      </p:sp>
    </p:spTree>
    <p:extLst>
      <p:ext uri="{BB962C8B-B14F-4D97-AF65-F5344CB8AC3E}">
        <p14:creationId xmlns:p14="http://schemas.microsoft.com/office/powerpoint/2010/main" val="3349006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820256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403483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DABED5-DFFD-47C9-8E1A-6EEE62D3C275}" type="datetimeFigureOut">
              <a:rPr lang="en-US" smtClean="0"/>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765107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DDABED5-DFFD-47C9-8E1A-6EEE62D3C275}" type="datetimeFigureOut">
              <a:rPr lang="en-US" smtClean="0"/>
              <a:t>10/18/2026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2121912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DDABED5-DFFD-47C9-8E1A-6EEE62D3C275}" type="datetimeFigureOut">
              <a:rPr lang="en-US" smtClean="0"/>
              <a:t>10/18/2026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1154536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DDABED5-DFFD-47C9-8E1A-6EEE62D3C275}" type="datetimeFigureOut">
              <a:rPr lang="en-US" smtClean="0"/>
              <a:t>10/18/2026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588176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DABED5-DFFD-47C9-8E1A-6EEE62D3C275}" type="datetimeFigureOut">
              <a:rPr lang="en-US" smtClean="0"/>
              <a:t>10/18/2026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424365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DABED5-DFFD-47C9-8E1A-6EEE62D3C275}" type="datetimeFigureOut">
              <a:rPr lang="en-US" smtClean="0"/>
              <a:t>10/18/2026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779966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DABED5-DFFD-47C9-8E1A-6EEE62D3C275}" type="datetimeFigureOut">
              <a:rPr lang="en-US" smtClean="0"/>
              <a:t>10/18/2026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1961145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759251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903776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792896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8344424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261408-B059-4BE3-9B18-E2EA024F5496}" type="datetimeFigureOut">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5975315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261408-B059-4BE3-9B18-E2EA024F5496}" type="datetimeFigureOut">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24265470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261408-B059-4BE3-9B18-E2EA024F5496}" type="datetimeFigureOut">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5856048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261408-B059-4BE3-9B18-E2EA024F5496}" type="datetimeFigureOut">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9207058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261408-B059-4BE3-9B18-E2EA024F5496}" type="datetimeFigureOut">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34537411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261408-B059-4BE3-9B18-E2EA024F5496}" type="datetimeFigureOut">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739656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261408-B059-4BE3-9B18-E2EA024F5496}" type="datetimeFigureOut">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29729945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7430184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1272608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767641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2917056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BC3792-2440-40FD-9B76-92D5F06CAC8C}" type="datetimeFigureOut">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41232914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BC3792-2440-40FD-9B76-92D5F06CAC8C}" type="datetimeFigureOut">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3152537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BC3792-2440-40FD-9B76-92D5F06CAC8C}" type="datetimeFigureOut">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7655677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BC3792-2440-40FD-9B76-92D5F06CAC8C}" type="datetimeFigureOut">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4147931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BC3792-2440-40FD-9B76-92D5F06CAC8C}" type="datetimeFigureOut">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4461103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BC3792-2440-40FD-9B76-92D5F06CAC8C}" type="datetimeFigureOut">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356188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BC3792-2440-40FD-9B76-92D5F06CAC8C}" type="datetimeFigureOut">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21526722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1198060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1387537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DABED5-DFFD-47C9-8E1A-6EEE62D3C275}" type="datetimeFigureOut">
              <a:rPr lang="en-US" smtClean="0"/>
              <a:t>10/18/2026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13EE42-34CC-42C4-A54D-966296F9059B}" type="slidenum">
              <a:rPr lang="en-US" smtClean="0"/>
              <a:t>‹#›</a:t>
            </a:fld>
            <a:endParaRPr lang="en-US"/>
          </a:p>
        </p:txBody>
      </p:sp>
    </p:spTree>
    <p:extLst>
      <p:ext uri="{BB962C8B-B14F-4D97-AF65-F5344CB8AC3E}">
        <p14:creationId xmlns:p14="http://schemas.microsoft.com/office/powerpoint/2010/main" val="4203334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261408-B059-4BE3-9B18-E2EA024F5496}" type="datetimeFigureOut">
              <a:rPr lang="en-US" smtClean="0"/>
              <a:t>10/18/2026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55853B-0D88-4491-8C47-0F7D0AB63E77}" type="slidenum">
              <a:rPr lang="en-US" smtClean="0"/>
              <a:t>‹#›</a:t>
            </a:fld>
            <a:endParaRPr lang="en-US" dirty="0"/>
          </a:p>
        </p:txBody>
      </p:sp>
    </p:spTree>
    <p:extLst>
      <p:ext uri="{BB962C8B-B14F-4D97-AF65-F5344CB8AC3E}">
        <p14:creationId xmlns:p14="http://schemas.microsoft.com/office/powerpoint/2010/main" val="18055921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BC3792-2440-40FD-9B76-92D5F06CAC8C}" type="datetimeFigureOut">
              <a:rPr lang="en-US" smtClean="0"/>
              <a:t>10/18/2026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1DB039-D147-4386-BC2D-5E6DB0D999C4}" type="slidenum">
              <a:rPr lang="en-US" smtClean="0"/>
              <a:t>‹#›</a:t>
            </a:fld>
            <a:endParaRPr lang="en-US" dirty="0"/>
          </a:p>
        </p:txBody>
      </p:sp>
    </p:spTree>
    <p:extLst>
      <p:ext uri="{BB962C8B-B14F-4D97-AF65-F5344CB8AC3E}">
        <p14:creationId xmlns:p14="http://schemas.microsoft.com/office/powerpoint/2010/main" val="172664491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23112" t="21263" r="23729" b="49217"/>
          <a:stretch/>
        </p:blipFill>
        <p:spPr>
          <a:xfrm>
            <a:off x="0" y="3994733"/>
            <a:ext cx="9166033" cy="2863273"/>
          </a:xfrm>
          <a:prstGeom prst="rect">
            <a:avLst/>
          </a:prstGeom>
        </p:spPr>
      </p:pic>
      <p:sp>
        <p:nvSpPr>
          <p:cNvPr id="7" name="Rectangle 6"/>
          <p:cNvSpPr/>
          <p:nvPr/>
        </p:nvSpPr>
        <p:spPr>
          <a:xfrm>
            <a:off x="887505" y="1030940"/>
            <a:ext cx="7512423" cy="601505"/>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p:cNvSpPr txBox="1"/>
          <p:nvPr/>
        </p:nvSpPr>
        <p:spPr>
          <a:xfrm>
            <a:off x="582706" y="1021974"/>
            <a:ext cx="7745505"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New Lebanon  </a:t>
            </a:r>
            <a:r>
              <a:rPr kumimoji="0" lang="en-US" sz="3600" b="0" i="1" u="none" strike="noStrike" kern="1200" cap="none" spc="0" normalizeH="0" baseline="0" noProof="0" dirty="0">
                <a:ln>
                  <a:noFill/>
                </a:ln>
                <a:solidFill>
                  <a:prstClr val="black"/>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Church of Christ</a:t>
            </a:r>
          </a:p>
        </p:txBody>
      </p:sp>
      <p:sp>
        <p:nvSpPr>
          <p:cNvPr id="3" name="TextBox 2"/>
          <p:cNvSpPr txBox="1"/>
          <p:nvPr/>
        </p:nvSpPr>
        <p:spPr>
          <a:xfrm>
            <a:off x="89647" y="54762"/>
            <a:ext cx="8857129" cy="110799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t>Welcome to our services</a:t>
            </a:r>
          </a:p>
        </p:txBody>
      </p:sp>
      <p:sp>
        <p:nvSpPr>
          <p:cNvPr id="10" name="TextBox 9"/>
          <p:cNvSpPr txBox="1"/>
          <p:nvPr/>
        </p:nvSpPr>
        <p:spPr>
          <a:xfrm>
            <a:off x="1" y="5648735"/>
            <a:ext cx="9144000" cy="110799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002060"/>
                </a:solidFill>
                <a:effectLst/>
                <a:uLnTx/>
                <a:uFillTx/>
                <a:latin typeface="Ink Free" panose="03080402000500000000" pitchFamily="66" charset="0"/>
                <a:ea typeface="+mn-ea"/>
                <a:cs typeface="+mn-cs"/>
              </a:rPr>
              <a:t>Please Come Back Again</a:t>
            </a:r>
          </a:p>
        </p:txBody>
      </p:sp>
      <p:sp>
        <p:nvSpPr>
          <p:cNvPr id="4" name="TextBox 3"/>
          <p:cNvSpPr txBox="1"/>
          <p:nvPr/>
        </p:nvSpPr>
        <p:spPr>
          <a:xfrm>
            <a:off x="0" y="1891555"/>
            <a:ext cx="9144000"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We are Simply Christians.</a:t>
            </a:r>
          </a:p>
        </p:txBody>
      </p:sp>
      <p:sp>
        <p:nvSpPr>
          <p:cNvPr id="5" name="TextBox 4"/>
          <p:cNvSpPr txBox="1"/>
          <p:nvPr/>
        </p:nvSpPr>
        <p:spPr>
          <a:xfrm>
            <a:off x="0" y="2348652"/>
            <a:ext cx="9166033"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Our Emphasis is </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Spiritual, Not Material or Social</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1" name="TextBox 10"/>
          <p:cNvSpPr txBox="1"/>
          <p:nvPr/>
        </p:nvSpPr>
        <p:spPr>
          <a:xfrm>
            <a:off x="0" y="2820287"/>
            <a:ext cx="9081247"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We are striving to be The Same Church as Described in The New Testament.</a:t>
            </a:r>
          </a:p>
        </p:txBody>
      </p:sp>
    </p:spTree>
    <p:extLst>
      <p:ext uri="{BB962C8B-B14F-4D97-AF65-F5344CB8AC3E}">
        <p14:creationId xmlns:p14="http://schemas.microsoft.com/office/powerpoint/2010/main" val="1862796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A72C880-EFD7-B083-A8C4-66542C72B3F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EA0153B-0B73-3751-A175-87DF6C5AD0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387" y="1109184"/>
            <a:ext cx="3800396" cy="285029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4" name="TextBox 3">
            <a:extLst>
              <a:ext uri="{FF2B5EF4-FFF2-40B4-BE49-F238E27FC236}">
                <a16:creationId xmlns:a16="http://schemas.microsoft.com/office/drawing/2014/main" id="{C4995F55-E4AD-DB75-2581-FCD18577693E}"/>
              </a:ext>
            </a:extLst>
          </p:cNvPr>
          <p:cNvSpPr txBox="1"/>
          <p:nvPr/>
        </p:nvSpPr>
        <p:spPr>
          <a:xfrm>
            <a:off x="4138863" y="264695"/>
            <a:ext cx="4884821" cy="3231654"/>
          </a:xfrm>
          <a:prstGeom prst="rect">
            <a:avLst/>
          </a:prstGeom>
          <a:noFill/>
        </p:spPr>
        <p:txBody>
          <a:bodyPr wrap="square" rtlCol="0">
            <a:spAutoFit/>
          </a:bodyPr>
          <a:lstStyle/>
          <a:p>
            <a:pPr>
              <a:lnSpc>
                <a:spcPct val="150000"/>
              </a:lnSpc>
            </a:pPr>
            <a:r>
              <a:rPr lang="en-US" sz="2400" dirty="0">
                <a:solidFill>
                  <a:schemeClr val="bg1"/>
                </a:solidFill>
              </a:rPr>
              <a:t>1. He Is My Everything</a:t>
            </a:r>
          </a:p>
          <a:p>
            <a:pPr>
              <a:lnSpc>
                <a:spcPct val="150000"/>
              </a:lnSpc>
            </a:pPr>
            <a:r>
              <a:rPr lang="en-US" sz="2400" dirty="0">
                <a:solidFill>
                  <a:schemeClr val="bg1"/>
                </a:solidFill>
              </a:rPr>
              <a:t>2. All The Fullness Of The Godhead</a:t>
            </a:r>
          </a:p>
          <a:p>
            <a:pPr>
              <a:lnSpc>
                <a:spcPct val="150000"/>
              </a:lnSpc>
            </a:pPr>
            <a:r>
              <a:rPr lang="en-US" sz="2400" dirty="0">
                <a:solidFill>
                  <a:schemeClr val="bg1"/>
                </a:solidFill>
              </a:rPr>
              <a:t>3. Background And People</a:t>
            </a:r>
          </a:p>
          <a:p>
            <a:pPr>
              <a:lnSpc>
                <a:spcPct val="150000"/>
              </a:lnSpc>
            </a:pPr>
            <a:r>
              <a:rPr lang="en-US" sz="2400" dirty="0">
                <a:solidFill>
                  <a:schemeClr val="bg1"/>
                </a:solidFill>
              </a:rPr>
              <a:t>4. Paul’s Concern For The Brethren</a:t>
            </a:r>
          </a:p>
          <a:p>
            <a:pPr>
              <a:lnSpc>
                <a:spcPct val="150000"/>
              </a:lnSpc>
            </a:pPr>
            <a:r>
              <a:rPr lang="en-US" sz="2400" dirty="0">
                <a:solidFill>
                  <a:schemeClr val="bg1"/>
                </a:solidFill>
              </a:rPr>
              <a:t>5. The Conversion Of The Colossians</a:t>
            </a:r>
          </a:p>
          <a:p>
            <a:endParaRPr lang="en-US" sz="2400" dirty="0">
              <a:solidFill>
                <a:schemeClr val="bg1"/>
              </a:solidFill>
            </a:endParaRPr>
          </a:p>
        </p:txBody>
      </p:sp>
    </p:spTree>
    <p:extLst>
      <p:ext uri="{BB962C8B-B14F-4D97-AF65-F5344CB8AC3E}">
        <p14:creationId xmlns:p14="http://schemas.microsoft.com/office/powerpoint/2010/main" val="4117533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91848-AEE0-7790-2308-C015113C534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8431E36-EF92-7677-554A-21E79C37075C}"/>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E2987B13-E495-7227-4754-261BBB58C7EE}"/>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Lesson 5- The Conversion Of The Colossians</a:t>
            </a:r>
          </a:p>
        </p:txBody>
      </p:sp>
      <p:sp>
        <p:nvSpPr>
          <p:cNvPr id="5" name="TextBox 4">
            <a:extLst>
              <a:ext uri="{FF2B5EF4-FFF2-40B4-BE49-F238E27FC236}">
                <a16:creationId xmlns:a16="http://schemas.microsoft.com/office/drawing/2014/main" id="{7E28F2A5-AC14-7EFA-CE75-B14F7B565F12}"/>
              </a:ext>
            </a:extLst>
          </p:cNvPr>
          <p:cNvSpPr txBox="1"/>
          <p:nvPr/>
        </p:nvSpPr>
        <p:spPr>
          <a:xfrm>
            <a:off x="336884" y="856358"/>
            <a:ext cx="8534399" cy="6001643"/>
          </a:xfrm>
          <a:prstGeom prst="rect">
            <a:avLst/>
          </a:prstGeom>
          <a:noFill/>
        </p:spPr>
        <p:txBody>
          <a:bodyPr wrap="square">
            <a:spAutoFit/>
          </a:bodyPr>
          <a:lstStyle/>
          <a:p>
            <a:pPr marL="0" marR="0">
              <a:spcAft>
                <a:spcPts val="8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32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Col. 1:20 </a:t>
            </a:r>
            <a:r>
              <a:rPr lang="en-US" sz="2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and by Him to reconcile all things to Himself, by Him, whether things on earth or things in heaven, having made peace through the blood of His cross. 21 And you, who once were alienated and enemies in your mind by wicked works, yet now He has reconciled</a:t>
            </a:r>
          </a:p>
          <a:p>
            <a:pPr marL="0" marR="0">
              <a:spcAft>
                <a:spcPts val="8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Aft>
                <a:spcPts val="8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2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22 in the body of His flesh through death, to present you holy, and blameless, and above reproach in His sight--23 if indeed you continue in the faith, grounded and steadfast, and are not moved away from the hope of the gospel which you heard, which was preached to every creature under heaven, of which I, Paul, became a minister.</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82249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2714A2-434E-D823-C236-D40862C95578}"/>
              </a:ext>
            </a:extLst>
          </p:cNvPr>
          <p:cNvSpPr/>
          <p:nvPr/>
        </p:nvSpPr>
        <p:spPr>
          <a:xfrm>
            <a:off x="0" y="1540042"/>
            <a:ext cx="9144000" cy="4315328"/>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100 Us Dollars To Canadian _ Bank Of Canada Currency Conversion - VHPAZN">
            <a:extLst>
              <a:ext uri="{FF2B5EF4-FFF2-40B4-BE49-F238E27FC236}">
                <a16:creationId xmlns:a16="http://schemas.microsoft.com/office/drawing/2014/main" id="{3503645D-DDB3-3F1D-D95C-9FA04B2E3EB5}"/>
              </a:ext>
            </a:extLst>
          </p:cNvPr>
          <p:cNvPicPr>
            <a:picLocks noChangeAspect="1"/>
          </p:cNvPicPr>
          <p:nvPr/>
        </p:nvPicPr>
        <p:blipFill>
          <a:blip r:embed="rId2"/>
          <a:stretch>
            <a:fillRect/>
          </a:stretch>
        </p:blipFill>
        <p:spPr>
          <a:xfrm>
            <a:off x="272715" y="2334402"/>
            <a:ext cx="4177601" cy="3062502"/>
          </a:xfrm>
          <a:prstGeom prst="rect">
            <a:avLst/>
          </a:prstGeom>
        </p:spPr>
      </p:pic>
      <p:pic>
        <p:nvPicPr>
          <p:cNvPr id="3" name="Picture 2" descr="Conversion Chart Of Metric System TeachersParadise.com | The Metric">
            <a:extLst>
              <a:ext uri="{FF2B5EF4-FFF2-40B4-BE49-F238E27FC236}">
                <a16:creationId xmlns:a16="http://schemas.microsoft.com/office/drawing/2014/main" id="{27A589D6-81D3-06F0-4BA0-3A7229F96754}"/>
              </a:ext>
            </a:extLst>
          </p:cNvPr>
          <p:cNvPicPr>
            <a:picLocks noChangeAspect="1"/>
          </p:cNvPicPr>
          <p:nvPr/>
        </p:nvPicPr>
        <p:blipFill>
          <a:blip r:embed="rId3"/>
          <a:stretch>
            <a:fillRect/>
          </a:stretch>
        </p:blipFill>
        <p:spPr>
          <a:xfrm>
            <a:off x="4571999" y="2334402"/>
            <a:ext cx="4449276" cy="3336958"/>
          </a:xfrm>
          <a:prstGeom prst="rect">
            <a:avLst/>
          </a:prstGeom>
        </p:spPr>
      </p:pic>
      <p:sp>
        <p:nvSpPr>
          <p:cNvPr id="4" name="TextBox 3">
            <a:extLst>
              <a:ext uri="{FF2B5EF4-FFF2-40B4-BE49-F238E27FC236}">
                <a16:creationId xmlns:a16="http://schemas.microsoft.com/office/drawing/2014/main" id="{9550490A-BA8C-A1AF-D0CE-1D47386460E6}"/>
              </a:ext>
            </a:extLst>
          </p:cNvPr>
          <p:cNvSpPr txBox="1"/>
          <p:nvPr/>
        </p:nvSpPr>
        <p:spPr>
          <a:xfrm>
            <a:off x="0" y="176463"/>
            <a:ext cx="9143999" cy="646331"/>
          </a:xfrm>
          <a:prstGeom prst="rect">
            <a:avLst/>
          </a:prstGeom>
          <a:noFill/>
        </p:spPr>
        <p:txBody>
          <a:bodyPr wrap="square" rtlCol="0">
            <a:spAutoFit/>
          </a:bodyPr>
          <a:lstStyle/>
          <a:p>
            <a:pPr algn="ctr"/>
            <a:r>
              <a:rPr lang="en-US" sz="3600" dirty="0">
                <a:solidFill>
                  <a:schemeClr val="bg1"/>
                </a:solidFill>
              </a:rPr>
              <a:t>Lesson 5 – The Conversion of The Colossians </a:t>
            </a:r>
          </a:p>
        </p:txBody>
      </p:sp>
      <p:sp>
        <p:nvSpPr>
          <p:cNvPr id="5" name="TextBox 4">
            <a:extLst>
              <a:ext uri="{FF2B5EF4-FFF2-40B4-BE49-F238E27FC236}">
                <a16:creationId xmlns:a16="http://schemas.microsoft.com/office/drawing/2014/main" id="{6A7FF2CF-4312-8BAD-817D-1DD9932443BE}"/>
              </a:ext>
            </a:extLst>
          </p:cNvPr>
          <p:cNvSpPr txBox="1"/>
          <p:nvPr/>
        </p:nvSpPr>
        <p:spPr>
          <a:xfrm>
            <a:off x="1" y="5855370"/>
            <a:ext cx="9143998" cy="707886"/>
          </a:xfrm>
          <a:prstGeom prst="rect">
            <a:avLst/>
          </a:prstGeom>
          <a:noFill/>
        </p:spPr>
        <p:txBody>
          <a:bodyPr wrap="square" rtlCol="0">
            <a:spAutoFit/>
          </a:bodyPr>
          <a:lstStyle/>
          <a:p>
            <a:pPr algn="ctr"/>
            <a:r>
              <a:rPr lang="en-US" sz="4000" dirty="0">
                <a:solidFill>
                  <a:schemeClr val="accent5">
                    <a:lumMod val="20000"/>
                    <a:lumOff val="80000"/>
                  </a:schemeClr>
                </a:solidFill>
              </a:rPr>
              <a:t>Conversion – Redemption - Reconciliation</a:t>
            </a:r>
          </a:p>
        </p:txBody>
      </p:sp>
      <p:sp>
        <p:nvSpPr>
          <p:cNvPr id="7" name="TextBox 6">
            <a:extLst>
              <a:ext uri="{FF2B5EF4-FFF2-40B4-BE49-F238E27FC236}">
                <a16:creationId xmlns:a16="http://schemas.microsoft.com/office/drawing/2014/main" id="{1E8C58E2-D2B2-9977-8BA4-A1795A6E37CB}"/>
              </a:ext>
            </a:extLst>
          </p:cNvPr>
          <p:cNvSpPr txBox="1"/>
          <p:nvPr/>
        </p:nvSpPr>
        <p:spPr>
          <a:xfrm>
            <a:off x="0" y="1504062"/>
            <a:ext cx="9143999" cy="646331"/>
          </a:xfrm>
          <a:prstGeom prst="rect">
            <a:avLst/>
          </a:prstGeom>
          <a:noFill/>
        </p:spPr>
        <p:txBody>
          <a:bodyPr wrap="square">
            <a:spAutoFit/>
          </a:bodyPr>
          <a:lstStyle/>
          <a:p>
            <a:pPr algn="ctr"/>
            <a:r>
              <a:rPr lang="en-US" sz="3600" dirty="0"/>
              <a:t>Conversion -</a:t>
            </a:r>
            <a:r>
              <a:rPr lang="en-US" sz="3200" dirty="0"/>
              <a:t>To change from one form to another</a:t>
            </a:r>
            <a:endParaRPr lang="en-US" dirty="0"/>
          </a:p>
        </p:txBody>
      </p:sp>
    </p:spTree>
    <p:extLst>
      <p:ext uri="{BB962C8B-B14F-4D97-AF65-F5344CB8AC3E}">
        <p14:creationId xmlns:p14="http://schemas.microsoft.com/office/powerpoint/2010/main" val="1682506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785BC-57EC-BE23-AE27-FA13589F49C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A817A98-D31E-66D9-5FAA-F36904C70838}"/>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B5614DBA-2835-024D-0B24-7F691677A54F}"/>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Lesson 5- The Conversion Of The Colossians</a:t>
            </a:r>
          </a:p>
        </p:txBody>
      </p:sp>
      <p:sp>
        <p:nvSpPr>
          <p:cNvPr id="5" name="TextBox 4">
            <a:extLst>
              <a:ext uri="{FF2B5EF4-FFF2-40B4-BE49-F238E27FC236}">
                <a16:creationId xmlns:a16="http://schemas.microsoft.com/office/drawing/2014/main" id="{A5F407EA-4177-2693-0886-F898BDA1EA52}"/>
              </a:ext>
            </a:extLst>
          </p:cNvPr>
          <p:cNvSpPr txBox="1"/>
          <p:nvPr/>
        </p:nvSpPr>
        <p:spPr>
          <a:xfrm>
            <a:off x="866274" y="1884947"/>
            <a:ext cx="7644063" cy="2037033"/>
          </a:xfrm>
          <a:prstGeom prst="rect">
            <a:avLst/>
          </a:prstGeom>
          <a:noFill/>
        </p:spPr>
        <p:txBody>
          <a:bodyPr wrap="square">
            <a:spAutoFit/>
          </a:bodyPr>
          <a:lstStyle/>
          <a:p>
            <a:pPr marL="0" marR="0">
              <a:lnSpc>
                <a:spcPct val="115000"/>
              </a:lnSpc>
              <a:spcAft>
                <a:spcPts val="8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40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21</a:t>
            </a:r>
            <a:r>
              <a:rPr lang="en-US" sz="36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And you, who once were alienated and enemies in your mind by wicked works, yet now He has reconciled</a:t>
            </a:r>
            <a:endParaRPr lang="en-US" sz="3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21743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A7659-4636-CAAF-E70D-F25E03F3035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4CAAD43-B190-AA96-B0D9-F291B5D220FC}"/>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506FC277-0318-9688-AB8C-04234813572E}"/>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Lesson 5- The Conversion Of The Colossians</a:t>
            </a:r>
          </a:p>
        </p:txBody>
      </p:sp>
      <p:sp>
        <p:nvSpPr>
          <p:cNvPr id="5" name="TextBox 4">
            <a:extLst>
              <a:ext uri="{FF2B5EF4-FFF2-40B4-BE49-F238E27FC236}">
                <a16:creationId xmlns:a16="http://schemas.microsoft.com/office/drawing/2014/main" id="{C102126D-463F-15EB-3EAE-C63AF3AF9189}"/>
              </a:ext>
            </a:extLst>
          </p:cNvPr>
          <p:cNvSpPr txBox="1"/>
          <p:nvPr/>
        </p:nvSpPr>
        <p:spPr>
          <a:xfrm>
            <a:off x="882316" y="1716505"/>
            <a:ext cx="7603958" cy="2674130"/>
          </a:xfrm>
          <a:prstGeom prst="rect">
            <a:avLst/>
          </a:prstGeom>
          <a:noFill/>
        </p:spPr>
        <p:txBody>
          <a:bodyPr wrap="square">
            <a:spAutoFit/>
          </a:bodyPr>
          <a:lstStyle/>
          <a:p>
            <a:pPr marL="0" marR="0">
              <a:lnSpc>
                <a:spcPct val="115000"/>
              </a:lnSpc>
              <a:spcAft>
                <a:spcPts val="8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40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22</a:t>
            </a:r>
            <a:r>
              <a:rPr lang="en-US" sz="36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in the body of His flesh through death, to present you holy, and blameless, and above reproach in His sight--</a:t>
            </a:r>
            <a:endParaRPr lang="en-US" sz="3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37534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65070-F9A4-2EBA-29A4-331EA9CD730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58D17DA-9072-07D9-182D-3F334EADBD61}"/>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415960FE-877C-CD8E-D1A2-7737F06D70EC}"/>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Lesson 5- The Conversion Of The Colossians</a:t>
            </a:r>
          </a:p>
        </p:txBody>
      </p:sp>
      <p:sp>
        <p:nvSpPr>
          <p:cNvPr id="5" name="TextBox 4">
            <a:extLst>
              <a:ext uri="{FF2B5EF4-FFF2-40B4-BE49-F238E27FC236}">
                <a16:creationId xmlns:a16="http://schemas.microsoft.com/office/drawing/2014/main" id="{02E20847-EF84-E7DE-C6C8-1A2AEDFBCD66}"/>
              </a:ext>
            </a:extLst>
          </p:cNvPr>
          <p:cNvSpPr txBox="1"/>
          <p:nvPr/>
        </p:nvSpPr>
        <p:spPr>
          <a:xfrm>
            <a:off x="625641" y="1114926"/>
            <a:ext cx="7948863" cy="4585422"/>
          </a:xfrm>
          <a:prstGeom prst="rect">
            <a:avLst/>
          </a:prstGeom>
          <a:noFill/>
        </p:spPr>
        <p:txBody>
          <a:bodyPr wrap="square">
            <a:spAutoFit/>
          </a:bodyPr>
          <a:lstStyle/>
          <a:p>
            <a:pPr marL="0" marR="0">
              <a:lnSpc>
                <a:spcPct val="115000"/>
              </a:lnSpc>
              <a:spcAft>
                <a:spcPts val="8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40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Col. 1:23 </a:t>
            </a:r>
            <a:r>
              <a:rPr lang="en-US" sz="36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if indeed you continue in the faith, grounded and steadfast, and are not moved away from the hope of the gospel which you heard, which was preached to every creature under heaven, of which I, Paul, became a minister.</a:t>
            </a:r>
            <a:endParaRPr lang="en-US" sz="3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62344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CDC4A-1728-8582-5CFA-C3DF312C6D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867C89F-CFE6-B187-BFB0-B5260E083946}"/>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848C32EC-A110-4D8B-5CBF-83E407A53731}"/>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Lesson 5- The Conversion Of The Colossians</a:t>
            </a:r>
          </a:p>
        </p:txBody>
      </p:sp>
      <p:sp>
        <p:nvSpPr>
          <p:cNvPr id="5" name="TextBox 4">
            <a:extLst>
              <a:ext uri="{FF2B5EF4-FFF2-40B4-BE49-F238E27FC236}">
                <a16:creationId xmlns:a16="http://schemas.microsoft.com/office/drawing/2014/main" id="{80D7B833-22AA-20F9-18FE-6AE101D661EA}"/>
              </a:ext>
            </a:extLst>
          </p:cNvPr>
          <p:cNvSpPr txBox="1"/>
          <p:nvPr/>
        </p:nvSpPr>
        <p:spPr>
          <a:xfrm>
            <a:off x="633663" y="842211"/>
            <a:ext cx="8005011" cy="6219716"/>
          </a:xfrm>
          <a:prstGeom prst="rect">
            <a:avLst/>
          </a:prstGeom>
          <a:noFill/>
        </p:spPr>
        <p:txBody>
          <a:bodyPr wrap="square">
            <a:spAutoFit/>
          </a:bodyPr>
          <a:lstStyle/>
          <a:p>
            <a:pPr marL="0" marR="0">
              <a:lnSpc>
                <a:spcPct val="115000"/>
              </a:lnSpc>
              <a:spcAft>
                <a:spcPts val="8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36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Have you obeyed the gospel?  If not, why not now?  </a:t>
            </a:r>
          </a:p>
          <a:p>
            <a:pPr marL="0" marR="0">
              <a:lnSpc>
                <a:spcPct val="115000"/>
              </a:lnSpc>
              <a:spcAft>
                <a:spcPts val="8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36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Remember it was</a:t>
            </a:r>
            <a:r>
              <a:rPr lang="en-US" sz="3600" kern="100" dirty="0">
                <a:latin typeface="Calibri" panose="020F0502020204030204" pitchFamily="34" charset="0"/>
                <a:ea typeface="Calibri" panose="020F0502020204030204" pitchFamily="34" charset="0"/>
                <a:cs typeface="Times New Roman" panose="02020603050405020304" pitchFamily="18" charset="0"/>
              </a:rPr>
              <a:t> </a:t>
            </a:r>
            <a:r>
              <a:rPr lang="en-US" sz="36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Jesus who </a:t>
            </a:r>
            <a:r>
              <a:rPr lang="en-US" sz="36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said in</a:t>
            </a:r>
            <a:r>
              <a:rPr lang="en-US" sz="3600" kern="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en-US" sz="3600" kern="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Matt. </a:t>
            </a:r>
            <a:r>
              <a:rPr lang="en-US" sz="36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28:19 "Go </a:t>
            </a:r>
            <a:r>
              <a:rPr lang="en-US" sz="32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therefore and make disciples of all the nations, baptizing them in the name of the Father and of the Son and of the Holy Spirit,</a:t>
            </a:r>
          </a:p>
          <a:p>
            <a:pPr marL="0" marR="0">
              <a:spcAft>
                <a:spcPts val="8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32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20 "teaching them to observe all things that I have commanded you; and lo, I am with you always, even to the end of the age." Amen</a:t>
            </a:r>
            <a:r>
              <a:rPr lang="en-US" sz="36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3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Aft>
                <a:spcPts val="8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3600" kern="0" dirty="0">
                <a:effectLst/>
                <a:latin typeface="Calibri" panose="020F0502020204030204" pitchFamily="34" charset="0"/>
                <a:ea typeface="Times New Roman" panose="02020603050405020304" pitchFamily="18" charset="0"/>
                <a:cs typeface="Calibri" panose="020F0502020204030204" pitchFamily="34" charset="0"/>
              </a:rPr>
              <a:t> </a:t>
            </a:r>
            <a:endParaRPr lang="en-US" sz="3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92022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74A709A-590A-84B8-5118-0AC73FF984E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6A07206-07D3-68C3-C052-B5AC66FBD333}"/>
              </a:ext>
            </a:extLst>
          </p:cNvPr>
          <p:cNvSpPr/>
          <p:nvPr/>
        </p:nvSpPr>
        <p:spPr>
          <a:xfrm>
            <a:off x="0" y="1540042"/>
            <a:ext cx="9144000" cy="4315328"/>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100 Us Dollars To Canadian _ Bank Of Canada Currency Conversion - VHPAZN">
            <a:extLst>
              <a:ext uri="{FF2B5EF4-FFF2-40B4-BE49-F238E27FC236}">
                <a16:creationId xmlns:a16="http://schemas.microsoft.com/office/drawing/2014/main" id="{B0E95079-89A2-7C4A-9645-087630AD92FB}"/>
              </a:ext>
            </a:extLst>
          </p:cNvPr>
          <p:cNvPicPr>
            <a:picLocks noChangeAspect="1"/>
          </p:cNvPicPr>
          <p:nvPr/>
        </p:nvPicPr>
        <p:blipFill>
          <a:blip r:embed="rId2"/>
          <a:stretch>
            <a:fillRect/>
          </a:stretch>
        </p:blipFill>
        <p:spPr>
          <a:xfrm>
            <a:off x="272715" y="2334402"/>
            <a:ext cx="4177601" cy="3062502"/>
          </a:xfrm>
          <a:prstGeom prst="rect">
            <a:avLst/>
          </a:prstGeom>
        </p:spPr>
      </p:pic>
      <p:pic>
        <p:nvPicPr>
          <p:cNvPr id="3" name="Picture 2" descr="Conversion Chart Of Metric System TeachersParadise.com | The Metric">
            <a:extLst>
              <a:ext uri="{FF2B5EF4-FFF2-40B4-BE49-F238E27FC236}">
                <a16:creationId xmlns:a16="http://schemas.microsoft.com/office/drawing/2014/main" id="{BD852A90-EE49-65FC-BB0A-4988B05FE68B}"/>
              </a:ext>
            </a:extLst>
          </p:cNvPr>
          <p:cNvPicPr>
            <a:picLocks noChangeAspect="1"/>
          </p:cNvPicPr>
          <p:nvPr/>
        </p:nvPicPr>
        <p:blipFill>
          <a:blip r:embed="rId3"/>
          <a:stretch>
            <a:fillRect/>
          </a:stretch>
        </p:blipFill>
        <p:spPr>
          <a:xfrm>
            <a:off x="4571999" y="2334402"/>
            <a:ext cx="4449276" cy="3336958"/>
          </a:xfrm>
          <a:prstGeom prst="rect">
            <a:avLst/>
          </a:prstGeom>
        </p:spPr>
      </p:pic>
      <p:sp>
        <p:nvSpPr>
          <p:cNvPr id="4" name="TextBox 3">
            <a:extLst>
              <a:ext uri="{FF2B5EF4-FFF2-40B4-BE49-F238E27FC236}">
                <a16:creationId xmlns:a16="http://schemas.microsoft.com/office/drawing/2014/main" id="{C345FB96-A6A0-9171-D655-A84E248A310F}"/>
              </a:ext>
            </a:extLst>
          </p:cNvPr>
          <p:cNvSpPr txBox="1"/>
          <p:nvPr/>
        </p:nvSpPr>
        <p:spPr>
          <a:xfrm>
            <a:off x="0" y="176463"/>
            <a:ext cx="9143999" cy="646331"/>
          </a:xfrm>
          <a:prstGeom prst="rect">
            <a:avLst/>
          </a:prstGeom>
          <a:noFill/>
        </p:spPr>
        <p:txBody>
          <a:bodyPr wrap="square" rtlCol="0">
            <a:spAutoFit/>
          </a:bodyPr>
          <a:lstStyle/>
          <a:p>
            <a:pPr algn="ctr"/>
            <a:r>
              <a:rPr lang="en-US" sz="3600" dirty="0">
                <a:solidFill>
                  <a:schemeClr val="bg1"/>
                </a:solidFill>
              </a:rPr>
              <a:t>Lesson 5 – The Conversion of The Colossians </a:t>
            </a:r>
          </a:p>
        </p:txBody>
      </p:sp>
      <p:sp>
        <p:nvSpPr>
          <p:cNvPr id="5" name="TextBox 4">
            <a:extLst>
              <a:ext uri="{FF2B5EF4-FFF2-40B4-BE49-F238E27FC236}">
                <a16:creationId xmlns:a16="http://schemas.microsoft.com/office/drawing/2014/main" id="{72D665D3-3EAC-21CF-862D-7FB4320A72DF}"/>
              </a:ext>
            </a:extLst>
          </p:cNvPr>
          <p:cNvSpPr txBox="1"/>
          <p:nvPr/>
        </p:nvSpPr>
        <p:spPr>
          <a:xfrm>
            <a:off x="1" y="5855370"/>
            <a:ext cx="9143998" cy="707886"/>
          </a:xfrm>
          <a:prstGeom prst="rect">
            <a:avLst/>
          </a:prstGeom>
          <a:noFill/>
        </p:spPr>
        <p:txBody>
          <a:bodyPr wrap="square" rtlCol="0">
            <a:spAutoFit/>
          </a:bodyPr>
          <a:lstStyle/>
          <a:p>
            <a:pPr algn="ctr"/>
            <a:r>
              <a:rPr lang="en-US" sz="4000" dirty="0">
                <a:solidFill>
                  <a:schemeClr val="accent5">
                    <a:lumMod val="20000"/>
                    <a:lumOff val="80000"/>
                  </a:schemeClr>
                </a:solidFill>
              </a:rPr>
              <a:t>Conversion – Redemption - Reconciliation</a:t>
            </a:r>
          </a:p>
        </p:txBody>
      </p:sp>
      <p:sp>
        <p:nvSpPr>
          <p:cNvPr id="7" name="TextBox 6">
            <a:extLst>
              <a:ext uri="{FF2B5EF4-FFF2-40B4-BE49-F238E27FC236}">
                <a16:creationId xmlns:a16="http://schemas.microsoft.com/office/drawing/2014/main" id="{B61E005E-4D1A-1792-A86E-FD020A002916}"/>
              </a:ext>
            </a:extLst>
          </p:cNvPr>
          <p:cNvSpPr txBox="1"/>
          <p:nvPr/>
        </p:nvSpPr>
        <p:spPr>
          <a:xfrm>
            <a:off x="0" y="1504062"/>
            <a:ext cx="9143999" cy="646331"/>
          </a:xfrm>
          <a:prstGeom prst="rect">
            <a:avLst/>
          </a:prstGeom>
          <a:noFill/>
        </p:spPr>
        <p:txBody>
          <a:bodyPr wrap="square">
            <a:spAutoFit/>
          </a:bodyPr>
          <a:lstStyle/>
          <a:p>
            <a:pPr algn="ctr"/>
            <a:r>
              <a:rPr lang="en-US" sz="3600" dirty="0"/>
              <a:t>Conversion -</a:t>
            </a:r>
            <a:r>
              <a:rPr lang="en-US" sz="3200" dirty="0"/>
              <a:t>To change from one form to another</a:t>
            </a:r>
            <a:endParaRPr lang="en-US" dirty="0"/>
          </a:p>
        </p:txBody>
      </p:sp>
    </p:spTree>
    <p:extLst>
      <p:ext uri="{BB962C8B-B14F-4D97-AF65-F5344CB8AC3E}">
        <p14:creationId xmlns:p14="http://schemas.microsoft.com/office/powerpoint/2010/main" val="1096478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86794" y="2133086"/>
            <a:ext cx="8297333"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0070C0"/>
                </a:solidFill>
                <a:effectLst/>
                <a:uLnTx/>
                <a:uFillTx/>
                <a:latin typeface="Ink Free" panose="03080402000500000000" pitchFamily="66" charset="0"/>
                <a:ea typeface="+mn-ea"/>
                <a:cs typeface="+mn-cs"/>
              </a:rPr>
              <a:t>New Lebanon</a:t>
            </a:r>
          </a:p>
        </p:txBody>
      </p:sp>
      <p:pic>
        <p:nvPicPr>
          <p:cNvPr id="7" name="Picture 6"/>
          <p:cNvPicPr>
            <a:picLocks noChangeAspect="1"/>
          </p:cNvPicPr>
          <p:nvPr/>
        </p:nvPicPr>
        <p:blipFill rotWithShape="1">
          <a:blip r:embed="rId2"/>
          <a:srcRect l="23112" t="21263" r="23729" b="49217"/>
          <a:stretch/>
        </p:blipFill>
        <p:spPr>
          <a:xfrm>
            <a:off x="-22034" y="3152045"/>
            <a:ext cx="9166033" cy="2863273"/>
          </a:xfrm>
          <a:prstGeom prst="rect">
            <a:avLst/>
          </a:prstGeom>
        </p:spPr>
      </p:pic>
      <p:sp>
        <p:nvSpPr>
          <p:cNvPr id="4" name="TextBox 3"/>
          <p:cNvSpPr txBox="1"/>
          <p:nvPr/>
        </p:nvSpPr>
        <p:spPr>
          <a:xfrm>
            <a:off x="1786475" y="3053616"/>
            <a:ext cx="3848986"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Church of Christ</a:t>
            </a:r>
          </a:p>
        </p:txBody>
      </p:sp>
      <p:sp>
        <p:nvSpPr>
          <p:cNvPr id="6" name="TextBox 5"/>
          <p:cNvSpPr txBox="1"/>
          <p:nvPr/>
        </p:nvSpPr>
        <p:spPr>
          <a:xfrm>
            <a:off x="0" y="17932"/>
            <a:ext cx="9143999" cy="2092881"/>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000000"/>
                </a:solidFill>
                <a:effectLst/>
                <a:uLnTx/>
                <a:uFillTx/>
                <a:latin typeface="Arial"/>
                <a:ea typeface="+mn-ea"/>
                <a:cs typeface="+mn-cs"/>
              </a:rPr>
              <a:t>Questions?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Arial"/>
                <a:ea typeface="+mn-ea"/>
                <a:cs typeface="+mn-cs"/>
              </a:rPr>
              <a:t>Want to learn more about the Bible?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0000"/>
                </a:solidFill>
                <a:effectLst/>
                <a:uLnTx/>
                <a:uFillTx/>
                <a:latin typeface="Arial"/>
                <a:ea typeface="+mn-ea"/>
                <a:cs typeface="+mn-cs"/>
              </a:rPr>
              <a:t>We will be glad to study the Bible with you.</a:t>
            </a:r>
          </a:p>
        </p:txBody>
      </p:sp>
      <p:sp>
        <p:nvSpPr>
          <p:cNvPr id="2" name="Rectangle 1"/>
          <p:cNvSpPr/>
          <p:nvPr/>
        </p:nvSpPr>
        <p:spPr>
          <a:xfrm>
            <a:off x="1602724" y="2179207"/>
            <a:ext cx="5867370" cy="1847248"/>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0" y="5943602"/>
            <a:ext cx="9166033"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a:ea typeface="+mn-ea"/>
                <a:cs typeface="+mn-cs"/>
              </a:rPr>
              <a:t>newlebanoncoc.com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a:ea typeface="+mn-ea"/>
                <a:cs typeface="+mn-cs"/>
              </a:rPr>
              <a:t>newlebanoncoc@gmail.com</a:t>
            </a:r>
          </a:p>
        </p:txBody>
      </p:sp>
      <p:sp>
        <p:nvSpPr>
          <p:cNvPr id="9" name="TextBox 8"/>
          <p:cNvSpPr txBox="1"/>
          <p:nvPr/>
        </p:nvSpPr>
        <p:spPr>
          <a:xfrm>
            <a:off x="1618159" y="2123994"/>
            <a:ext cx="8297333"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0070C0"/>
                </a:solidFill>
                <a:effectLst/>
                <a:uLnTx/>
                <a:uFillTx/>
                <a:latin typeface="Ink Free" panose="03080402000500000000" pitchFamily="66" charset="0"/>
                <a:ea typeface="+mn-ea"/>
                <a:cs typeface="+mn-cs"/>
              </a:rPr>
              <a:t>New Lebanon</a:t>
            </a:r>
          </a:p>
        </p:txBody>
      </p:sp>
      <p:sp>
        <p:nvSpPr>
          <p:cNvPr id="10" name="TextBox 9"/>
          <p:cNvSpPr txBox="1"/>
          <p:nvPr/>
        </p:nvSpPr>
        <p:spPr>
          <a:xfrm>
            <a:off x="1660969" y="2981897"/>
            <a:ext cx="384898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black"/>
                </a:solidFill>
                <a:effectLst/>
                <a:uLnTx/>
                <a:uFillTx/>
                <a:latin typeface="Calibri" panose="020F0502020204030204"/>
                <a:ea typeface="+mn-ea"/>
                <a:cs typeface="+mn-cs"/>
              </a:rPr>
              <a:t>Church of Christ</a:t>
            </a:r>
          </a:p>
        </p:txBody>
      </p:sp>
      <p:sp>
        <p:nvSpPr>
          <p:cNvPr id="11" name="TextBox 10"/>
          <p:cNvSpPr txBox="1"/>
          <p:nvPr/>
        </p:nvSpPr>
        <p:spPr>
          <a:xfrm>
            <a:off x="4591216" y="3478861"/>
            <a:ext cx="326419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Ink Free" panose="03080402000500000000" pitchFamily="66" charset="0"/>
                <a:ea typeface="+mn-ea"/>
                <a:cs typeface="+mn-cs"/>
              </a:rPr>
              <a:t>New Lebanon, OH</a:t>
            </a:r>
          </a:p>
        </p:txBody>
      </p:sp>
    </p:spTree>
    <p:extLst>
      <p:ext uri="{BB962C8B-B14F-4D97-AF65-F5344CB8AC3E}">
        <p14:creationId xmlns:p14="http://schemas.microsoft.com/office/powerpoint/2010/main" val="36783845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421</TotalTime>
  <Words>525</Words>
  <Application>Microsoft Office PowerPoint</Application>
  <PresentationFormat>On-screen Show (4:3)</PresentationFormat>
  <Paragraphs>47</Paragraphs>
  <Slides>10</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10</vt:i4>
      </vt:variant>
    </vt:vector>
  </HeadingPairs>
  <TitlesOfParts>
    <vt:vector size="18" baseType="lpstr">
      <vt:lpstr>Arial</vt:lpstr>
      <vt:lpstr>Arial Unicode MS</vt:lpstr>
      <vt:lpstr>Calibri</vt:lpstr>
      <vt:lpstr>Calibri Light</vt:lpstr>
      <vt:lpstr>Ink Free</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ecurb hastings</dc:creator>
  <cp:lastModifiedBy>ecurb hastings</cp:lastModifiedBy>
  <cp:revision>29</cp:revision>
  <dcterms:created xsi:type="dcterms:W3CDTF">2025-08-19T19:05:23Z</dcterms:created>
  <dcterms:modified xsi:type="dcterms:W3CDTF">2026-10-18T19:23:29Z</dcterms:modified>
</cp:coreProperties>
</file>