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12" r:id="rId6"/>
  </p:sldMasterIdLst>
  <p:notesMasterIdLst>
    <p:notesMasterId r:id="rId55"/>
  </p:notesMasterIdLst>
  <p:sldIdLst>
    <p:sldId id="265" r:id="rId7"/>
    <p:sldId id="321" r:id="rId8"/>
    <p:sldId id="574" r:id="rId9"/>
    <p:sldId id="575" r:id="rId10"/>
    <p:sldId id="314" r:id="rId11"/>
    <p:sldId id="282" r:id="rId12"/>
    <p:sldId id="1011" r:id="rId13"/>
    <p:sldId id="1012" r:id="rId14"/>
    <p:sldId id="1013" r:id="rId15"/>
    <p:sldId id="858" r:id="rId16"/>
    <p:sldId id="259" r:id="rId17"/>
    <p:sldId id="334" r:id="rId18"/>
    <p:sldId id="317" r:id="rId19"/>
    <p:sldId id="257" r:id="rId20"/>
    <p:sldId id="1005" r:id="rId21"/>
    <p:sldId id="1007" r:id="rId22"/>
    <p:sldId id="1006" r:id="rId23"/>
    <p:sldId id="1008" r:id="rId24"/>
    <p:sldId id="1009" r:id="rId25"/>
    <p:sldId id="1010" r:id="rId26"/>
    <p:sldId id="990" r:id="rId27"/>
    <p:sldId id="894" r:id="rId28"/>
    <p:sldId id="899" r:id="rId29"/>
    <p:sldId id="864" r:id="rId30"/>
    <p:sldId id="907" r:id="rId31"/>
    <p:sldId id="320" r:id="rId32"/>
    <p:sldId id="296" r:id="rId33"/>
    <p:sldId id="905" r:id="rId34"/>
    <p:sldId id="906" r:id="rId35"/>
    <p:sldId id="928" r:id="rId36"/>
    <p:sldId id="869" r:id="rId37"/>
    <p:sldId id="870" r:id="rId38"/>
    <p:sldId id="850" r:id="rId39"/>
    <p:sldId id="298" r:id="rId40"/>
    <p:sldId id="851" r:id="rId41"/>
    <p:sldId id="962" r:id="rId42"/>
    <p:sldId id="945" r:id="rId43"/>
    <p:sldId id="940" r:id="rId44"/>
    <p:sldId id="358" r:id="rId45"/>
    <p:sldId id="625" r:id="rId46"/>
    <p:sldId id="627" r:id="rId47"/>
    <p:sldId id="934" r:id="rId48"/>
    <p:sldId id="880" r:id="rId49"/>
    <p:sldId id="361" r:id="rId50"/>
    <p:sldId id="319" r:id="rId51"/>
    <p:sldId id="987" r:id="rId52"/>
    <p:sldId id="1001" r:id="rId53"/>
    <p:sldId id="288"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sf8GQub6HuU6zgSVIJPx1A==" hashData="2QWZvbBruzCQi0orz/OYK5XvqtbzmTEIGW4rHk5DS2/IHvr1RyjdpfS2QDGKLtfYMG8UacmCtHsxKA+c7Ej8x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8" autoAdjust="0"/>
    <p:restoredTop sz="90988" autoAdjust="0"/>
  </p:normalViewPr>
  <p:slideViewPr>
    <p:cSldViewPr snapToGrid="0">
      <p:cViewPr varScale="1">
        <p:scale>
          <a:sx n="114" d="100"/>
          <a:sy n="114" d="100"/>
        </p:scale>
        <p:origin x="1446" y="120"/>
      </p:cViewPr>
      <p:guideLst/>
    </p:cSldViewPr>
  </p:slideViewPr>
  <p:outlineViewPr>
    <p:cViewPr>
      <p:scale>
        <a:sx n="33" d="100"/>
        <a:sy n="33" d="100"/>
      </p:scale>
      <p:origin x="0" y="-7836"/>
    </p:cViewPr>
  </p:outlineViewPr>
  <p:notesTextViewPr>
    <p:cViewPr>
      <p:scale>
        <a:sx n="1" d="1"/>
        <a:sy n="1" d="1"/>
      </p:scale>
      <p:origin x="0" y="0"/>
    </p:cViewPr>
  </p:notesTextViewPr>
  <p:sorterViewPr>
    <p:cViewPr varScale="1">
      <p:scale>
        <a:sx n="100" d="100"/>
        <a:sy n="100" d="100"/>
      </p:scale>
      <p:origin x="0" y="-42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4E79E-5D69-4BFF-993D-BD93783D7462}" type="datetimeFigureOut">
              <a:rPr lang="en-US" smtClean="0"/>
              <a:t>10/4/2026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D7FF46-59AE-48E7-8B25-19170480B16E}" type="slidenum">
              <a:rPr lang="en-US" smtClean="0"/>
              <a:t>‹#›</a:t>
            </a:fld>
            <a:endParaRPr lang="en-US"/>
          </a:p>
        </p:txBody>
      </p:sp>
    </p:spTree>
    <p:extLst>
      <p:ext uri="{BB962C8B-B14F-4D97-AF65-F5344CB8AC3E}">
        <p14:creationId xmlns:p14="http://schemas.microsoft.com/office/powerpoint/2010/main" val="241862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1017054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F0E0-615B-7818-F948-D3D149F287C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250FEB58-A17A-D7B1-2261-3CFDD7890F2B}"/>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C6AF0E08-6FF0-7ABB-DC7A-95B1BC8F5644}"/>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26A100F2-CD4C-2B3D-DFC6-A1B7A1C2994D}"/>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3282748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7AFC2-ABC4-290B-3B4C-5052B16E378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D8BA1A0-491E-A888-2E57-ECFC67D317F8}"/>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B272C0C7-BD40-D4E0-9FE3-81C1F2C74156}"/>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EF87D5DD-35E8-0077-DDE7-B004E39217DB}"/>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1144607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pPr marL="0" indent="0" eaLnBrk="1" hangingPunct="1">
              <a:buFontTx/>
              <a:buNone/>
            </a:pPr>
            <a:r>
              <a:rPr lang="en-US" dirty="0"/>
              <a:t>Part of the Roman territory of Asia Minor at the height of the Roman Empire, Colossae was located 120 miles (193 km) east of Ephesus in the Lycus River Valley in ancient Phrygia. It was one of a triad of cities in the area (the other two being Laodicea and Hierapolis), and it rested at the foot of Mount Cadmus. The tell was discovered by W. J. Hamilton in 1835 but has never been excavated. Excavations were scheduled to begin in the summer of 2003 by Flinders University of Australia, but in a published note in 2011, they cited the lack of interest from their Turkish partner for the delay (Trainor 2011: 134). As of 2020, the site remains unexcavated. Two volumes have been published about the site in preparation for archaeological work (Cadwallader 2015; Cadwallader and Trainor 2011).</a:t>
            </a:r>
          </a:p>
          <a:p>
            <a:pPr marL="0" indent="0" eaLnBrk="1" hangingPunct="1">
              <a:buFontTx/>
              <a:buNone/>
            </a:pPr>
            <a:endParaRPr lang="en-US" dirty="0"/>
          </a:p>
          <a:p>
            <a:pPr marL="0" indent="0" eaLnBrk="1" hangingPunct="1">
              <a:buFontTx/>
              <a:buNone/>
            </a:pPr>
            <a:r>
              <a:rPr lang="en-US" dirty="0"/>
              <a:t>The earliest known reference to the city is Xerxes’s invasion of Anatolia (480 BC); Herodotus calls Colossae “a great city in Phrygia” (</a:t>
            </a:r>
            <a:r>
              <a:rPr lang="en-US" i="1" dirty="0"/>
              <a:t>Histories</a:t>
            </a:r>
            <a:r>
              <a:rPr lang="en-US" dirty="0"/>
              <a:t> 7.30.1). Xenophon notes that Cyrus the Younger camped at Colossae for seven days on his march to Persia in 401 BC (</a:t>
            </a:r>
            <a:r>
              <a:rPr lang="en-US" i="1" dirty="0"/>
              <a:t>Anabasis</a:t>
            </a:r>
            <a:r>
              <a:rPr lang="en-US" i="0" dirty="0"/>
              <a:t> 1.2.6). He calls the city “prosperous and large.” </a:t>
            </a:r>
            <a:r>
              <a:rPr lang="en-US" dirty="0"/>
              <a:t>Colossae was known for its production of wool, dyed a shade of purple named for the city, “</a:t>
            </a:r>
            <a:r>
              <a:rPr lang="en-US" dirty="0" err="1"/>
              <a:t>colossinus</a:t>
            </a:r>
            <a:r>
              <a:rPr lang="en-US" dirty="0"/>
              <a:t>,” according to Pliny the Elder. The city was prominent at the time, but lost importance as Laodicea and Hierapolis produced more wool.</a:t>
            </a:r>
          </a:p>
          <a:p>
            <a:pPr marL="0" indent="0" eaLnBrk="1" hangingPunct="1">
              <a:buFontTx/>
              <a:buNone/>
            </a:pPr>
            <a:endParaRPr lang="en-US" dirty="0"/>
          </a:p>
          <a:p>
            <a:r>
              <a:rPr lang="en-US" sz="1200" b="1" dirty="0"/>
              <a:t>References:</a:t>
            </a:r>
          </a:p>
          <a:p>
            <a:pPr lvl="0" eaLnBrk="1" fontAlgn="auto" hangingPunct="1">
              <a:spcBef>
                <a:spcPts val="0"/>
              </a:spcBef>
              <a:spcAft>
                <a:spcPts val="0"/>
              </a:spcAft>
              <a:defRPr/>
            </a:pPr>
            <a:r>
              <a:rPr lang="en-US" dirty="0"/>
              <a:t>Cadwallader, Alan H.</a:t>
            </a:r>
          </a:p>
          <a:p>
            <a:pPr marL="685800" marR="0" lvl="1" indent="-457200" defTabSz="914400" eaLnBrk="1" latinLnBrk="0" hangingPunct="1">
              <a:lnSpc>
                <a:spcPct val="100000"/>
              </a:lnSpc>
              <a:spcBef>
                <a:spcPts val="0"/>
              </a:spcBef>
              <a:spcAft>
                <a:spcPts val="0"/>
              </a:spcAft>
              <a:buClrTx/>
              <a:buSzTx/>
              <a:buFontTx/>
              <a:buNone/>
              <a:tabLst>
                <a:tab pos="685800" algn="l"/>
              </a:tabLst>
              <a:defRPr/>
            </a:pPr>
            <a:r>
              <a:rPr lang="en-US" dirty="0"/>
              <a:t>2015	</a:t>
            </a:r>
            <a:r>
              <a:rPr lang="en-US" i="1" dirty="0"/>
              <a:t>Fragments of Colossae: Sifting through the Traces.</a:t>
            </a:r>
            <a:r>
              <a:rPr lang="en-US" dirty="0"/>
              <a:t> </a:t>
            </a:r>
            <a:r>
              <a:rPr lang="en-US" dirty="0" err="1"/>
              <a:t>Hindmarsh</a:t>
            </a:r>
            <a:r>
              <a:rPr lang="en-US" dirty="0"/>
              <a:t>, S. Australia: ATF Press.</a:t>
            </a:r>
          </a:p>
          <a:p>
            <a:pPr lvl="0" eaLnBrk="1" fontAlgn="auto" hangingPunct="1">
              <a:spcBef>
                <a:spcPts val="0"/>
              </a:spcBef>
              <a:spcAft>
                <a:spcPts val="0"/>
              </a:spcAft>
              <a:defRPr/>
            </a:pPr>
            <a:r>
              <a:rPr lang="en-US" dirty="0"/>
              <a:t>Cadwallader, Alan H., and Trainor, Michael, eds.</a:t>
            </a:r>
          </a:p>
          <a:p>
            <a:pPr marL="685800" marR="0" lvl="1" indent="-457200" defTabSz="914400" eaLnBrk="1" latinLnBrk="0" hangingPunct="1">
              <a:lnSpc>
                <a:spcPct val="100000"/>
              </a:lnSpc>
              <a:spcBef>
                <a:spcPts val="0"/>
              </a:spcBef>
              <a:spcAft>
                <a:spcPts val="0"/>
              </a:spcAft>
              <a:buClrTx/>
              <a:buSzTx/>
              <a:buFontTx/>
              <a:buNone/>
              <a:tabLst>
                <a:tab pos="685800" algn="l"/>
              </a:tabLst>
              <a:defRPr/>
            </a:pPr>
            <a:r>
              <a:rPr lang="en-US" dirty="0"/>
              <a:t>2011	</a:t>
            </a:r>
            <a:r>
              <a:rPr lang="en-US" i="1" dirty="0"/>
              <a:t>Colossae in Space and Time: Linking to an Ancient City.</a:t>
            </a:r>
            <a:r>
              <a:rPr lang="en-US" dirty="0"/>
              <a:t> Novum Testamentum et Orbis </a:t>
            </a:r>
            <a:r>
              <a:rPr lang="en-US" dirty="0" err="1"/>
              <a:t>Antiquus</a:t>
            </a:r>
            <a:r>
              <a:rPr lang="en-US" dirty="0"/>
              <a:t>, </a:t>
            </a:r>
            <a:r>
              <a:rPr lang="en-US" dirty="0" err="1"/>
              <a:t>Studien</a:t>
            </a:r>
            <a:r>
              <a:rPr lang="en-US" dirty="0"/>
              <a:t> </a:t>
            </a:r>
            <a:r>
              <a:rPr lang="en-US" dirty="0" err="1"/>
              <a:t>zur</a:t>
            </a:r>
            <a:r>
              <a:rPr lang="en-US" dirty="0"/>
              <a:t> Umwelt des </a:t>
            </a:r>
            <a:r>
              <a:rPr lang="en-US" dirty="0" err="1"/>
              <a:t>Neuen</a:t>
            </a:r>
            <a:r>
              <a:rPr lang="en-US" dirty="0"/>
              <a:t> Testaments 94. </a:t>
            </a:r>
            <a:r>
              <a:rPr lang="en-US" dirty="0" err="1"/>
              <a:t>Göttingen</a:t>
            </a:r>
            <a:r>
              <a:rPr lang="en-US" dirty="0"/>
              <a:t>, Germany: </a:t>
            </a:r>
            <a:r>
              <a:rPr lang="en-US" dirty="0" err="1"/>
              <a:t>Vandenhoeck</a:t>
            </a:r>
            <a:r>
              <a:rPr lang="en-US" dirty="0"/>
              <a:t> &amp; Ruprecht.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rPr>
              <a:t>Trainor, Michael.</a:t>
            </a:r>
          </a:p>
          <a:p>
            <a:pPr marL="685800" marR="0" lvl="1" indent="-457200" defTabSz="914400" eaLnBrk="1" latinLnBrk="0" hangingPunct="1">
              <a:lnSpc>
                <a:spcPct val="100000"/>
              </a:lnSpc>
              <a:spcBef>
                <a:spcPts val="0"/>
              </a:spcBef>
              <a:spcAft>
                <a:spcPts val="0"/>
              </a:spcAft>
              <a:buClrTx/>
              <a:buSzTx/>
              <a:buFontTx/>
              <a:buNone/>
              <a:tabLst>
                <a:tab pos="685800" algn="l"/>
              </a:tabLst>
              <a:defRPr/>
            </a:pPr>
            <a:r>
              <a:rPr lang="en-US" dirty="0"/>
              <a:t>2011	</a:t>
            </a:r>
            <a:r>
              <a:rPr lang="en-US" i="1" dirty="0"/>
              <a:t>Colossae: The State of Forthcoming Excavations.</a:t>
            </a:r>
            <a:r>
              <a:rPr lang="en-US" dirty="0"/>
              <a:t> Journal for the Study of Paul and His Letters 1: 133–35.</a:t>
            </a:r>
          </a:p>
          <a:p>
            <a:endParaRPr lang="en-US" sz="1200" dirty="0"/>
          </a:p>
          <a:p>
            <a:r>
              <a:rPr lang="en-US" sz="1200" dirty="0"/>
              <a:t>tb010301501</a:t>
            </a:r>
            <a:endParaRPr lang="en-US" dirty="0"/>
          </a:p>
        </p:txBody>
      </p:sp>
    </p:spTree>
    <p:extLst>
      <p:ext uri="{BB962C8B-B14F-4D97-AF65-F5344CB8AC3E}">
        <p14:creationId xmlns:p14="http://schemas.microsoft.com/office/powerpoint/2010/main" val="1039281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Paul had never visited Colossae when he composed his epistle to the church there (Col 2:1), but he does imply (in Col 1:7-8; 4:12-13) that Epaphras founded the church, along with those at Laodicea and Hierapolis. This was probably during Paul’s third missionary journey, when he preached in Ephesus for three years, “so that all who lived in Asia heard the word of the Lord Jesus, both Jews and Greeks” (Acts 19:10). Members of the church at Colossae</a:t>
            </a:r>
            <a:r>
              <a:rPr lang="en-US" baseline="0" dirty="0"/>
              <a:t> </a:t>
            </a:r>
            <a:r>
              <a:rPr lang="en-US" dirty="0"/>
              <a:t>included Philemon and his slave Onesimus (Col 4:9; </a:t>
            </a:r>
            <a:r>
              <a:rPr lang="en-US" dirty="0" err="1"/>
              <a:t>Phlm</a:t>
            </a:r>
            <a:r>
              <a:rPr lang="en-US" dirty="0"/>
              <a:t> 1:10), along with Archippus and </a:t>
            </a:r>
            <a:r>
              <a:rPr lang="en-US" dirty="0" err="1"/>
              <a:t>Apphia</a:t>
            </a:r>
            <a:r>
              <a:rPr lang="en-US" dirty="0"/>
              <a:t>.</a:t>
            </a:r>
            <a:endParaRPr lang="en-US" sz="1200" dirty="0"/>
          </a:p>
          <a:p>
            <a:endParaRPr lang="en-US" sz="1200" dirty="0"/>
          </a:p>
          <a:p>
            <a:r>
              <a:rPr lang="en-US" sz="1200" dirty="0"/>
              <a:t>jc1231149681</a:t>
            </a:r>
            <a:endParaRPr lang="en-US" dirty="0"/>
          </a:p>
        </p:txBody>
      </p:sp>
    </p:spTree>
    <p:extLst>
      <p:ext uri="{BB962C8B-B14F-4D97-AF65-F5344CB8AC3E}">
        <p14:creationId xmlns:p14="http://schemas.microsoft.com/office/powerpoint/2010/main" val="3151621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sz="1200" dirty="0"/>
              <a:t>The ruins in the center distance of this photo are those of Laodicea.</a:t>
            </a:r>
          </a:p>
          <a:p>
            <a:endParaRPr lang="en-US" sz="1200" dirty="0"/>
          </a:p>
          <a:p>
            <a:r>
              <a:rPr lang="en-US" sz="1200" dirty="0"/>
              <a:t>tb010301690</a:t>
            </a:r>
            <a:endParaRPr lang="en-US" dirty="0"/>
          </a:p>
        </p:txBody>
      </p:sp>
    </p:spTree>
    <p:extLst>
      <p:ext uri="{BB962C8B-B14F-4D97-AF65-F5344CB8AC3E}">
        <p14:creationId xmlns:p14="http://schemas.microsoft.com/office/powerpoint/2010/main" val="428684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sz="1200" dirty="0"/>
              <a:t>Hierapolis is easily visible from Laodicea; it is 6 miles (10 km) due north. In this photo, it is located behind the white</a:t>
            </a:r>
            <a:r>
              <a:rPr lang="en-US" sz="1200" baseline="0" dirty="0"/>
              <a:t> area that marks the mineral springs of Pamukkale on its southern slope.</a:t>
            </a:r>
            <a:endParaRPr lang="en-US" sz="1200" dirty="0"/>
          </a:p>
          <a:p>
            <a:endParaRPr lang="en-US" sz="1200" dirty="0"/>
          </a:p>
          <a:p>
            <a:r>
              <a:rPr lang="en-US" sz="1200" dirty="0"/>
              <a:t>jc1231149728</a:t>
            </a:r>
            <a:endParaRPr lang="en-US" dirty="0"/>
          </a:p>
        </p:txBody>
      </p:sp>
    </p:spTree>
    <p:extLst>
      <p:ext uri="{BB962C8B-B14F-4D97-AF65-F5344CB8AC3E}">
        <p14:creationId xmlns:p14="http://schemas.microsoft.com/office/powerpoint/2010/main" val="99170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 to the Colossians was short enough that it was likely sent by Paul</a:t>
            </a:r>
            <a:r>
              <a:rPr lang="en-US" baseline="0" dirty="0"/>
              <a:t> in the form of a small scroll. </a:t>
            </a:r>
            <a:r>
              <a:rPr lang="en-US" baseline="0" dirty="0" err="1"/>
              <a:t>Tychicus</a:t>
            </a:r>
            <a:r>
              <a:rPr lang="en-US" baseline="0" dirty="0"/>
              <a:t> was to carry the letter, perhaps like the young man portrayed in this statue. </a:t>
            </a:r>
            <a:r>
              <a:rPr lang="en-US" dirty="0"/>
              <a:t>The body and head on this statue were</a:t>
            </a:r>
            <a:r>
              <a:rPr lang="en-US" baseline="0" dirty="0"/>
              <a:t> originally </a:t>
            </a:r>
            <a:r>
              <a:rPr lang="en-US" dirty="0"/>
              <a:t>from different statues. It is thought that the body dates to about AD 100, whereas the head dates to about AD 54–68. This statue</a:t>
            </a:r>
            <a:r>
              <a:rPr lang="en-US" baseline="0" dirty="0"/>
              <a:t> was photographed at the </a:t>
            </a:r>
            <a:r>
              <a:rPr lang="en-US" dirty="0"/>
              <a:t>Naples Archaeological Museum.</a:t>
            </a:r>
          </a:p>
          <a:p>
            <a:endParaRPr lang="en-US" dirty="0"/>
          </a:p>
          <a:p>
            <a:r>
              <a:rPr lang="en-US" dirty="0"/>
              <a:t>tb0515171546</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9074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Roman people were proud of the </a:t>
            </a:r>
            <a:r>
              <a:rPr lang="en-US" i="1" dirty="0"/>
              <a:t>Pax Romana </a:t>
            </a:r>
            <a:r>
              <a:rPr lang="en-US" i="0" dirty="0"/>
              <a:t>(“Roman Peace”), a period of relative peace beginning with the reign of Augustus (27 BC – AD 14)</a:t>
            </a:r>
            <a:r>
              <a:rPr lang="en-US" dirty="0"/>
              <a:t>.</a:t>
            </a:r>
            <a:r>
              <a:rPr lang="en-US" baseline="0" dirty="0"/>
              <a:t> The coin shown here illustrates the importance of peace to the Romans. </a:t>
            </a:r>
            <a:r>
              <a:rPr lang="en-US" dirty="0"/>
              <a:t>The obverse depicts the Roman emperor </a:t>
            </a:r>
            <a:r>
              <a:rPr lang="en-US" dirty="0" err="1"/>
              <a:t>Maximinus</a:t>
            </a:r>
            <a:r>
              <a:rPr lang="en-US" dirty="0"/>
              <a:t> I and reads “Imperator </a:t>
            </a:r>
            <a:r>
              <a:rPr lang="en-US" dirty="0" err="1"/>
              <a:t>Maximinus</a:t>
            </a:r>
            <a:r>
              <a:rPr lang="en-US" dirty="0"/>
              <a:t> Pius Augustus” (IMP MAXIMINUS PIUS AUG). The reverse depicts a figure with a laurel</a:t>
            </a:r>
            <a:r>
              <a:rPr lang="en-US" baseline="0" dirty="0"/>
              <a:t> wreath</a:t>
            </a:r>
            <a:r>
              <a:rPr lang="en-US" dirty="0"/>
              <a:t>, draped, and wearing a cuirass, holding an olive branch and scepter. It reads “Peace of Augustus” (PAX AUGUSTI).</a:t>
            </a:r>
            <a:r>
              <a:rPr lang="en-US" baseline="0" dirty="0"/>
              <a:t> For Paul, of course, it was the work of Christ that inaugurated the greatest peace of all—peace with God (cf. the slides on Rom 12:18). </a:t>
            </a:r>
            <a:r>
              <a:rPr lang="en-US" dirty="0"/>
              <a:t>This image comes from Classical Numismatic Group and is licensed under CC-BY-SA-2.5, via Wikimedia Commons: https://commons.wikimedia.org/wiki/File:MAXIMINUS_I-RIC_IV_12-876901.jpg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wiki876901b</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1123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handle and a large piece of the side of</a:t>
            </a:r>
            <a:r>
              <a:rPr lang="en-US" baseline="0" dirty="0"/>
              <a:t> this </a:t>
            </a:r>
            <a:r>
              <a:rPr lang="en-US" i="1" baseline="0" dirty="0" err="1"/>
              <a:t>skyphos</a:t>
            </a:r>
            <a:r>
              <a:rPr lang="en-US" baseline="0" dirty="0"/>
              <a:t> broke in antiquity. Three points of repair, where holes were drilled and copper clamps were attached to “knit” the pieces back together, are visible in this photo. The clamp on the far left can only be seen in profile. </a:t>
            </a:r>
            <a:r>
              <a:rPr lang="en-US" dirty="0"/>
              <a:t>This was photographed at the Walters Art Museum in Baltimore.</a:t>
            </a:r>
          </a:p>
          <a:p>
            <a:endParaRPr lang="en-US" dirty="0"/>
          </a:p>
          <a:p>
            <a:r>
              <a:rPr lang="en-US" dirty="0"/>
              <a:t>adr1311245686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8381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sz="1200" dirty="0"/>
              <a:t>Laodicea was a nearby city, located only 9 miles (14.5 km) to the west of Colossae. Apparently Paul was concerned</a:t>
            </a:r>
            <a:r>
              <a:rPr lang="en-US" sz="1200" baseline="0" dirty="0"/>
              <a:t> that the churches in both cities faced some of the same dangers. Significant remains of the Roman period are visible at Laodicea.</a:t>
            </a:r>
            <a:endParaRPr lang="en-US" sz="1200" dirty="0"/>
          </a:p>
          <a:p>
            <a:endParaRPr lang="en-US" sz="1200" dirty="0"/>
          </a:p>
          <a:p>
            <a:r>
              <a:rPr lang="en-US" sz="1200" dirty="0"/>
              <a:t>tb010117317</a:t>
            </a:r>
            <a:endParaRPr lang="en-US" dirty="0"/>
          </a:p>
        </p:txBody>
      </p:sp>
    </p:spTree>
    <p:extLst>
      <p:ext uri="{BB962C8B-B14F-4D97-AF65-F5344CB8AC3E}">
        <p14:creationId xmlns:p14="http://schemas.microsoft.com/office/powerpoint/2010/main" val="2586350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Excavations at Laodicea are ongoing and have produced significant remains from the Roman period.</a:t>
            </a:r>
            <a:r>
              <a:rPr lang="en-US" baseline="0" dirty="0"/>
              <a:t> This colonnaded street appears to have been destroyed by an earthquake, as all the columns lie at nearly the same angle.</a:t>
            </a:r>
            <a:endParaRPr lang="en-US" dirty="0"/>
          </a:p>
          <a:p>
            <a:endParaRPr lang="en-US" dirty="0"/>
          </a:p>
          <a:p>
            <a:r>
              <a:rPr lang="en-US" dirty="0"/>
              <a:t>shs031215709</a:t>
            </a:r>
          </a:p>
        </p:txBody>
      </p:sp>
    </p:spTree>
    <p:extLst>
      <p:ext uri="{BB962C8B-B14F-4D97-AF65-F5344CB8AC3E}">
        <p14:creationId xmlns:p14="http://schemas.microsoft.com/office/powerpoint/2010/main" val="1527745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The</a:t>
            </a:r>
            <a:r>
              <a:rPr lang="en-US" baseline="0" dirty="0"/>
              <a:t> city of Laodicea was regarded as an extremely wealthy city in antiquity. Evidence of this may be seen in the remains of this theater, which is the smaller of two at Laodicea.</a:t>
            </a:r>
          </a:p>
          <a:p>
            <a:endParaRPr lang="en-US" baseline="0" dirty="0"/>
          </a:p>
          <a:p>
            <a:r>
              <a:rPr lang="en-US" dirty="0"/>
              <a:t>jc1231149755</a:t>
            </a:r>
          </a:p>
        </p:txBody>
      </p:sp>
    </p:spTree>
    <p:extLst>
      <p:ext uri="{BB962C8B-B14F-4D97-AF65-F5344CB8AC3E}">
        <p14:creationId xmlns:p14="http://schemas.microsoft.com/office/powerpoint/2010/main" val="1527745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One</a:t>
            </a:r>
            <a:r>
              <a:rPr lang="en-US" baseline="0" dirty="0"/>
              <a:t> of the water sources for Laodicea was the hot springs at Hierapolis, some 6 miles (10 km) to the north. This water was brought across the valley to Laodicea utilizing pipes and an aqueduct. The hot spring water was heavily mineralized, a nuisance that caused the pipes themselves to become blocked over time, as evidenced in this photo. Also, by the time the water arrived at Laodicea, it was tepid and unpalatable, something that Jesus alluded to when he described the church there as neither hot nor cold, but lukewarm (Rev 3:16). </a:t>
            </a:r>
            <a:endParaRPr lang="en-US" dirty="0"/>
          </a:p>
          <a:p>
            <a:endParaRPr lang="en-US" dirty="0"/>
          </a:p>
          <a:p>
            <a:r>
              <a:rPr lang="en-US" dirty="0"/>
              <a:t>tb010117421</a:t>
            </a:r>
          </a:p>
        </p:txBody>
      </p:sp>
    </p:spTree>
    <p:extLst>
      <p:ext uri="{BB962C8B-B14F-4D97-AF65-F5344CB8AC3E}">
        <p14:creationId xmlns:p14="http://schemas.microsoft.com/office/powerpoint/2010/main" val="1527745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A series of mineral springs on the southern</a:t>
            </a:r>
            <a:r>
              <a:rPr lang="en-US" baseline="0" dirty="0"/>
              <a:t> edge of ancient Hierapolis were popular then and now for bathing. Because Hierapolis is not longer inhabited, these springs are known by the name of the nearby modern town, </a:t>
            </a:r>
            <a:r>
              <a:rPr lang="en-US" baseline="0" dirty="0" err="1"/>
              <a:t>Pamukkale</a:t>
            </a:r>
            <a:r>
              <a:rPr lang="en-US" baseline="0" dirty="0"/>
              <a:t>.</a:t>
            </a:r>
          </a:p>
          <a:p>
            <a:endParaRPr lang="en-US" dirty="0"/>
          </a:p>
          <a:p>
            <a:r>
              <a:rPr lang="en-US" dirty="0"/>
              <a:t>tb010301749</a:t>
            </a:r>
          </a:p>
        </p:txBody>
      </p:sp>
    </p:spTree>
    <p:extLst>
      <p:ext uri="{BB962C8B-B14F-4D97-AF65-F5344CB8AC3E}">
        <p14:creationId xmlns:p14="http://schemas.microsoft.com/office/powerpoint/2010/main" val="1196951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Paul often suffered for the sake of the gospel.</a:t>
            </a:r>
            <a:r>
              <a:rPr lang="en-US" baseline="0" dirty="0"/>
              <a:t> Paul was brought before the judgment seat at Corinth, charged with teaching that was contrary to Jewish custom. His friend Sosthenes was beaten before the proconsul, Gallio, who refused to intervene (Acts 18:12-17). The stone platform visible in this photo is what remains of the judgment seat (bema) at Corinth. The next slide includes a highlight of this structure.</a:t>
            </a:r>
            <a:endParaRPr lang="en-US"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tb050803070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6095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Paul often suffered for the sake of the gospel.</a:t>
            </a:r>
            <a:r>
              <a:rPr lang="en-US" baseline="0" dirty="0"/>
              <a:t> Paul was brought before the judgment seat at Corinth, charged with teaching that was contrary to Jewish custom. His friend Sosthenes was beaten before the proconsul, Gallio, who refused to intervene (Acts 18:12-17). The stone platform visible in this photo is what remains of the judgment seat (bema) at Corinth.  </a:t>
            </a:r>
            <a:endParaRPr lang="en-US"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tb050803070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8267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Paul’s language here recalls God’s dwelling among His people in the Holy of Holies of the Tabernacle, and later in the Temple. As Immanuel (“God with us”), Jesus perfected this idea as God incarnate who dwelt (lit. “</a:t>
            </a:r>
            <a:r>
              <a:rPr lang="en-US" dirty="0" err="1"/>
              <a:t>tabernacled</a:t>
            </a:r>
            <a:r>
              <a:rPr lang="en-US" dirty="0"/>
              <a:t>”) among us (John 1:14). The verb “to dwell” (Gk. </a:t>
            </a:r>
            <a:r>
              <a:rPr lang="en-US" i="1" dirty="0" err="1"/>
              <a:t>katoikeō</a:t>
            </a:r>
            <a:r>
              <a:rPr lang="en-US" i="0" dirty="0"/>
              <a:t>, </a:t>
            </a:r>
            <a:r>
              <a:rPr lang="el-GR" i="0" dirty="0" err="1"/>
              <a:t>κατοικέω</a:t>
            </a:r>
            <a:r>
              <a:rPr lang="en-US" dirty="0"/>
              <a:t>) is used in the Septuagint to describe God dwelling in both earthly and heavenly temples (e.g., 2 Kgs 7:6; 11:11; 1 Chr 17:5; Isa 40:22). The life-sized model of the ark pictured here was photographed at Timna National Park in southern Israel. </a:t>
            </a:r>
          </a:p>
          <a:p>
            <a:endParaRPr lang="en-US" dirty="0"/>
          </a:p>
          <a:p>
            <a:r>
              <a:rPr lang="en-US" dirty="0"/>
              <a:t>tb052208369</a:t>
            </a:r>
          </a:p>
        </p:txBody>
      </p:sp>
    </p:spTree>
    <p:extLst>
      <p:ext uri="{BB962C8B-B14F-4D97-AF65-F5344CB8AC3E}">
        <p14:creationId xmlns:p14="http://schemas.microsoft.com/office/powerpoint/2010/main" val="2767576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image is in the public</a:t>
            </a:r>
            <a:r>
              <a:rPr lang="en-US" baseline="0" dirty="0"/>
              <a:t> domain, via the Brooklyn Museum: https://www.brooklynmuseum.org/opencollection/objects/13505.</a:t>
            </a:r>
          </a:p>
          <a:p>
            <a:endParaRPr lang="en-US" baseline="0" dirty="0"/>
          </a:p>
          <a:p>
            <a:r>
              <a:rPr lang="en-US" baseline="0" dirty="0"/>
              <a:t>bmny13505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6400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painting by James Tissot was</a:t>
            </a:r>
            <a:r>
              <a:rPr lang="en-US" baseline="0" dirty="0"/>
              <a:t> executed using o</a:t>
            </a:r>
            <a:r>
              <a:rPr lang="en-US" dirty="0"/>
              <a:t>paque watercolor over graphite on gray wove paper. This image is in the public domain, via the Brooklyn Museum: https://www.brooklynmuseum.org/opencollection/objects/4587.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bmny001592944587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1733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ws101417131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2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pPr eaLnBrk="1" hangingPunct="1"/>
            <a:r>
              <a:rPr lang="en-US" dirty="0">
                <a:ea typeface="ＭＳ Ｐゴシック" pitchFamily="34" charset="-128"/>
              </a:rPr>
              <a:t>One of the most significant centers of idolatry in Paul’s day was the Pantheon in Rome, the columned</a:t>
            </a:r>
            <a:r>
              <a:rPr lang="en-US" baseline="0" dirty="0">
                <a:ea typeface="ＭＳ Ｐゴシック" pitchFamily="34" charset="-128"/>
              </a:rPr>
              <a:t> structure shown here</a:t>
            </a:r>
            <a:r>
              <a:rPr lang="en-US" dirty="0">
                <a:ea typeface="ＭＳ Ｐゴシック" pitchFamily="34" charset="-128"/>
              </a:rPr>
              <a:t>. </a:t>
            </a:r>
            <a:r>
              <a:rPr lang="en-US" sz="1200" baseline="0" dirty="0"/>
              <a:t>The name Pantheon means “of all the gods,” although many scholars are doubtful that the temple was actually dedicated to all the gods. The building was constructed by Marcus Agrippa during the reign of Augustus (27 BC – AD 14), so it would have been standing when Paul wrote this letter. It was rebuilt in some fashion by Hadrian in the 2nd century AD, but the original inscription referring to Agrippa was retained and is still visible above the columns. The building is unique in being round but having a rectangular porch. Although some portions of the building pre-date Paul, it is uncertain exactly what it looked like in his day.</a:t>
            </a:r>
            <a:endParaRPr lang="en-US" dirty="0">
              <a:ea typeface="ＭＳ Ｐゴシック" pitchFamily="34" charset="-128"/>
            </a:endParaRPr>
          </a:p>
          <a:p>
            <a:pPr eaLnBrk="1" hangingPunct="1"/>
            <a:endParaRPr lang="en-US" dirty="0">
              <a:ea typeface="ＭＳ Ｐゴシック" pitchFamily="34" charset="-128"/>
            </a:endParaRPr>
          </a:p>
          <a:p>
            <a:pPr eaLnBrk="1" hangingPunct="1"/>
            <a:r>
              <a:rPr lang="en-US" dirty="0">
                <a:ea typeface="ＭＳ Ｐゴシック" pitchFamily="34" charset="-128"/>
              </a:rPr>
              <a:t>tb111902413</a:t>
            </a:r>
          </a:p>
        </p:txBody>
      </p:sp>
    </p:spTree>
    <p:extLst>
      <p:ext uri="{BB962C8B-B14F-4D97-AF65-F5344CB8AC3E}">
        <p14:creationId xmlns:p14="http://schemas.microsoft.com/office/powerpoint/2010/main" val="192540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pitchFamily="34" charset="-128"/>
              </a:rPr>
              <a:t>The five rows of 28 coffers</a:t>
            </a:r>
            <a:r>
              <a:rPr lang="en-US" baseline="0" dirty="0">
                <a:ea typeface="ＭＳ Ｐゴシック" pitchFamily="34" charset="-128"/>
              </a:rPr>
              <a:t> (</a:t>
            </a:r>
            <a:r>
              <a:rPr lang="en-US" dirty="0">
                <a:ea typeface="ＭＳ Ｐゴシック" pitchFamily="34" charset="-128"/>
              </a:rPr>
              <a:t>sunken decorative panels) in the dome of the Pantheon</a:t>
            </a:r>
            <a:r>
              <a:rPr lang="en-US" baseline="0" dirty="0">
                <a:ea typeface="ＭＳ Ｐゴシック" pitchFamily="34" charset="-128"/>
              </a:rPr>
              <a:t> </a:t>
            </a:r>
            <a:r>
              <a:rPr lang="en-US" dirty="0">
                <a:ea typeface="ＭＳ Ｐゴシック" pitchFamily="34" charset="-128"/>
              </a:rPr>
              <a:t>decrease in size as they near the top, thus providing the appearance of decreased mass (of the dome) and increased space and light. The dome itself is immense, more massive even than St Peter’s. At 142 feet (43 m) in both diameter and height from the floor, it was the largest dome in the world until 1958. In AD 609, the Pantheon was converted from a temple to a church (St. Mary of the Martyrs, by Boniface IV); this set a precedent for innumerable other Roman temples to be converted to churches. Despite later destruction and reconstruction, the Pantheon’s conversion to a church preserved it over the centuries. There are several alcoves in the wall surrounding the interior of the rotunda, each having two Corinthian columns. These small rooms once held cult statues but were later adapted as chapels and even tombs.</a:t>
            </a:r>
            <a:endParaRPr lang="en-US" dirty="0"/>
          </a:p>
          <a:p>
            <a:pPr eaLnBrk="1" hangingPunct="1"/>
            <a:endParaRPr lang="en-US" dirty="0"/>
          </a:p>
          <a:p>
            <a:pPr eaLnBrk="1" hangingPunct="1"/>
            <a:r>
              <a:rPr lang="en-US" dirty="0"/>
              <a:t>tb11210515p</a:t>
            </a:r>
            <a:endParaRPr lang="en-US" dirty="0">
              <a:ea typeface="ＭＳ Ｐゴシック" pitchFamily="34" charset="-128"/>
            </a:endParaRPr>
          </a:p>
        </p:txBody>
      </p:sp>
    </p:spTree>
    <p:extLst>
      <p:ext uri="{BB962C8B-B14F-4D97-AF65-F5344CB8AC3E}">
        <p14:creationId xmlns:p14="http://schemas.microsoft.com/office/powerpoint/2010/main" val="1907947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dirty="0"/>
              <a:t>This photochrom image</a:t>
            </a:r>
            <a:r>
              <a:rPr lang="en-US" sz="1200" baseline="0" dirty="0"/>
              <a:t> was taken in the 1890s.</a:t>
            </a:r>
            <a:endParaRPr lang="en-US" sz="1200" b="0" i="0" u="none" strike="noStrike" kern="1200" baseline="0" dirty="0">
              <a:solidFill>
                <a:schemeClr val="tx1"/>
              </a:solidFill>
              <a:latin typeface="+mn-lt"/>
              <a:ea typeface="+mn-ea"/>
              <a:cs typeface="+mn-cs"/>
            </a:endParaRPr>
          </a:p>
          <a:p>
            <a:pPr rt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pcm02758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1286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a:t>Ostia was the port city of Rome, where Paul was confined when he wrote this epistle.</a:t>
            </a:r>
          </a:p>
          <a:p>
            <a:endParaRPr lang="en-US" dirty="0"/>
          </a:p>
          <a:p>
            <a:r>
              <a:rPr lang="en-US" dirty="0"/>
              <a:t>tb0517172666</a:t>
            </a:r>
          </a:p>
        </p:txBody>
      </p:sp>
    </p:spTree>
    <p:extLst>
      <p:ext uri="{BB962C8B-B14F-4D97-AF65-F5344CB8AC3E}">
        <p14:creationId xmlns:p14="http://schemas.microsoft.com/office/powerpoint/2010/main" val="568996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Salt has always been prized for the taste</a:t>
            </a:r>
            <a:r>
              <a:rPr lang="en-US" baseline="0" dirty="0"/>
              <a:t> it adds to various dishes (cf. Matt 5:13). Salt was procured from a variety of sources in Paul’s day. It was certainly available in large quantities from the Dead Sea, although many other sources were also available. </a:t>
            </a:r>
            <a:endParaRPr lang="en-US" dirty="0"/>
          </a:p>
          <a:p>
            <a:endParaRPr lang="en-US" dirty="0"/>
          </a:p>
          <a:p>
            <a:r>
              <a:rPr lang="en-US" dirty="0"/>
              <a:t>tb030206535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8100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sz="1200" dirty="0"/>
              <a:t>Although much of Hierapolis remains unexcavated, the city</a:t>
            </a:r>
            <a:r>
              <a:rPr lang="en-US" sz="1200" baseline="0" dirty="0"/>
              <a:t> does boast a very well-preserved Greco-Roman theater.</a:t>
            </a:r>
          </a:p>
          <a:p>
            <a:endParaRPr lang="en-US" sz="1200" dirty="0"/>
          </a:p>
          <a:p>
            <a:r>
              <a:rPr lang="en-US" sz="1200" dirty="0"/>
              <a:t>jc1231149825</a:t>
            </a:r>
            <a:endParaRPr lang="en-US" dirty="0"/>
          </a:p>
        </p:txBody>
      </p:sp>
    </p:spTree>
    <p:extLst>
      <p:ext uri="{BB962C8B-B14F-4D97-AF65-F5344CB8AC3E}">
        <p14:creationId xmlns:p14="http://schemas.microsoft.com/office/powerpoint/2010/main" val="33417666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sz="1200" dirty="0"/>
              <a:t>This photo provides a view from Laodicea eastward along the </a:t>
            </a:r>
            <a:r>
              <a:rPr lang="en-US" sz="1200" dirty="0" err="1"/>
              <a:t>Lycus</a:t>
            </a:r>
            <a:r>
              <a:rPr lang="en-US" sz="1200" dirty="0"/>
              <a:t> River</a:t>
            </a:r>
            <a:r>
              <a:rPr lang="en-US" sz="1200" baseline="0" dirty="0"/>
              <a:t> Valley toward Colossae. The distance between the two cities is about 9 miles (15 km), so the two cities would have been well acquainted with each other and likely were quite active in business and trade with each other.</a:t>
            </a:r>
          </a:p>
          <a:p>
            <a:endParaRPr lang="en-US" sz="1200" dirty="0"/>
          </a:p>
          <a:p>
            <a:r>
              <a:rPr lang="en-US" sz="1200" dirty="0"/>
              <a:t>jc1231149760</a:t>
            </a:r>
            <a:endParaRPr lang="en-US" dirty="0"/>
          </a:p>
        </p:txBody>
      </p:sp>
    </p:spTree>
    <p:extLst>
      <p:ext uri="{BB962C8B-B14F-4D97-AF65-F5344CB8AC3E}">
        <p14:creationId xmlns:p14="http://schemas.microsoft.com/office/powerpoint/2010/main" val="2839810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89ABE3-2CF5-40B2-89B1-9B11183E207E}"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1290278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9ABE3-2CF5-40B2-89B1-9B11183E207E}"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277490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9ABE3-2CF5-40B2-89B1-9B11183E207E}"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96406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89ABE3-2CF5-40B2-89B1-9B11183E207E}"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3954039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89ABE3-2CF5-40B2-89B1-9B11183E207E}"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417185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89ABE3-2CF5-40B2-89B1-9B11183E207E}"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1179634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89ABE3-2CF5-40B2-89B1-9B11183E207E}"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4259961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89ABE3-2CF5-40B2-89B1-9B11183E207E}"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301071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89ABE3-2CF5-40B2-89B1-9B11183E207E}"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3445545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9ABE3-2CF5-40B2-89B1-9B11183E207E}"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146336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9ABE3-2CF5-40B2-89B1-9B11183E207E}"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2520A-073A-44E3-983C-D3615173541B}" type="slidenum">
              <a:rPr lang="en-US" smtClean="0"/>
              <a:t>‹#›</a:t>
            </a:fld>
            <a:endParaRPr lang="en-US"/>
          </a:p>
        </p:txBody>
      </p:sp>
    </p:spTree>
    <p:extLst>
      <p:ext uri="{BB962C8B-B14F-4D97-AF65-F5344CB8AC3E}">
        <p14:creationId xmlns:p14="http://schemas.microsoft.com/office/powerpoint/2010/main" val="1313316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DD6EFB2-4224-4C63-8F1A-D0693ED6387F}" type="slidenum">
              <a:rPr lang="en-US"/>
              <a:pPr>
                <a:defRPr/>
              </a:pPr>
              <a:t>‹#›</a:t>
            </a:fld>
            <a:endParaRPr lang="en-US" dirty="0"/>
          </a:p>
        </p:txBody>
      </p:sp>
    </p:spTree>
    <p:extLst>
      <p:ext uri="{BB962C8B-B14F-4D97-AF65-F5344CB8AC3E}">
        <p14:creationId xmlns:p14="http://schemas.microsoft.com/office/powerpoint/2010/main" val="22504948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8E72128-24F4-470D-8406-A19D4F2FB68F}" type="slidenum">
              <a:rPr lang="en-US"/>
              <a:pPr>
                <a:defRPr/>
              </a:pPr>
              <a:t>‹#›</a:t>
            </a:fld>
            <a:endParaRPr lang="en-US" dirty="0"/>
          </a:p>
        </p:txBody>
      </p:sp>
    </p:spTree>
    <p:extLst>
      <p:ext uri="{BB962C8B-B14F-4D97-AF65-F5344CB8AC3E}">
        <p14:creationId xmlns:p14="http://schemas.microsoft.com/office/powerpoint/2010/main" val="206091936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87B14F-6A93-42FC-869F-8AF419E3C5FD}" type="slidenum">
              <a:rPr lang="en-US"/>
              <a:pPr>
                <a:defRPr/>
              </a:pPr>
              <a:t>‹#›</a:t>
            </a:fld>
            <a:endParaRPr lang="en-US" dirty="0"/>
          </a:p>
        </p:txBody>
      </p:sp>
    </p:spTree>
    <p:extLst>
      <p:ext uri="{BB962C8B-B14F-4D97-AF65-F5344CB8AC3E}">
        <p14:creationId xmlns:p14="http://schemas.microsoft.com/office/powerpoint/2010/main" val="165280191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04D8015-0D2A-421C-8553-FB91ED11C09C}" type="slidenum">
              <a:rPr lang="en-US"/>
              <a:pPr>
                <a:defRPr/>
              </a:pPr>
              <a:t>‹#›</a:t>
            </a:fld>
            <a:endParaRPr lang="en-US" dirty="0"/>
          </a:p>
        </p:txBody>
      </p:sp>
    </p:spTree>
    <p:extLst>
      <p:ext uri="{BB962C8B-B14F-4D97-AF65-F5344CB8AC3E}">
        <p14:creationId xmlns:p14="http://schemas.microsoft.com/office/powerpoint/2010/main" val="223991318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972E6BC9-ADEE-4BAF-AEC4-8D16E12AC18D}" type="slidenum">
              <a:rPr lang="en-US"/>
              <a:pPr>
                <a:defRPr/>
              </a:pPr>
              <a:t>‹#›</a:t>
            </a:fld>
            <a:endParaRPr lang="en-US" dirty="0"/>
          </a:p>
        </p:txBody>
      </p:sp>
    </p:spTree>
    <p:extLst>
      <p:ext uri="{BB962C8B-B14F-4D97-AF65-F5344CB8AC3E}">
        <p14:creationId xmlns:p14="http://schemas.microsoft.com/office/powerpoint/2010/main" val="8668144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E5D047EA-4543-46B2-82E9-934335E5F96C}" type="slidenum">
              <a:rPr lang="en-US"/>
              <a:pPr>
                <a:defRPr/>
              </a:pPr>
              <a:t>‹#›</a:t>
            </a:fld>
            <a:endParaRPr lang="en-US" dirty="0"/>
          </a:p>
        </p:txBody>
      </p:sp>
    </p:spTree>
    <p:extLst>
      <p:ext uri="{BB962C8B-B14F-4D97-AF65-F5344CB8AC3E}">
        <p14:creationId xmlns:p14="http://schemas.microsoft.com/office/powerpoint/2010/main" val="261835718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769E6B89-6976-428D-9F1B-FBEFF45BFA43}" type="slidenum">
              <a:rPr lang="en-US"/>
              <a:pPr>
                <a:defRPr/>
              </a:pPr>
              <a:t>‹#›</a:t>
            </a:fld>
            <a:endParaRPr lang="en-US" dirty="0"/>
          </a:p>
        </p:txBody>
      </p:sp>
    </p:spTree>
    <p:extLst>
      <p:ext uri="{BB962C8B-B14F-4D97-AF65-F5344CB8AC3E}">
        <p14:creationId xmlns:p14="http://schemas.microsoft.com/office/powerpoint/2010/main" val="87517242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2AA7D22-77B2-48F8-8CA4-3819324E9E9E}" type="slidenum">
              <a:rPr lang="en-US"/>
              <a:pPr>
                <a:defRPr/>
              </a:pPr>
              <a:t>‹#›</a:t>
            </a:fld>
            <a:endParaRPr lang="en-US" dirty="0"/>
          </a:p>
        </p:txBody>
      </p:sp>
    </p:spTree>
    <p:extLst>
      <p:ext uri="{BB962C8B-B14F-4D97-AF65-F5344CB8AC3E}">
        <p14:creationId xmlns:p14="http://schemas.microsoft.com/office/powerpoint/2010/main" val="165251133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ECA1FD8-9B44-4196-A6B2-51F5A66179A6}" type="slidenum">
              <a:rPr lang="en-US"/>
              <a:pPr>
                <a:defRPr/>
              </a:pPr>
              <a:t>‹#›</a:t>
            </a:fld>
            <a:endParaRPr lang="en-US" dirty="0"/>
          </a:p>
        </p:txBody>
      </p:sp>
    </p:spTree>
    <p:extLst>
      <p:ext uri="{BB962C8B-B14F-4D97-AF65-F5344CB8AC3E}">
        <p14:creationId xmlns:p14="http://schemas.microsoft.com/office/powerpoint/2010/main" val="273706494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EC8E9D5-748F-4C15-8C3F-19976FB07309}" type="slidenum">
              <a:rPr lang="en-US"/>
              <a:pPr>
                <a:defRPr/>
              </a:pPr>
              <a:t>‹#›</a:t>
            </a:fld>
            <a:endParaRPr lang="en-US" dirty="0"/>
          </a:p>
        </p:txBody>
      </p:sp>
    </p:spTree>
    <p:extLst>
      <p:ext uri="{BB962C8B-B14F-4D97-AF65-F5344CB8AC3E}">
        <p14:creationId xmlns:p14="http://schemas.microsoft.com/office/powerpoint/2010/main" val="185931418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9D3066B-05CC-438C-956C-882962DD05F9}" type="slidenum">
              <a:rPr lang="en-US"/>
              <a:pPr>
                <a:defRPr/>
              </a:pPr>
              <a:t>‹#›</a:t>
            </a:fld>
            <a:endParaRPr lang="en-US" dirty="0"/>
          </a:p>
        </p:txBody>
      </p:sp>
    </p:spTree>
    <p:extLst>
      <p:ext uri="{BB962C8B-B14F-4D97-AF65-F5344CB8AC3E}">
        <p14:creationId xmlns:p14="http://schemas.microsoft.com/office/powerpoint/2010/main" val="95356145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4056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545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2229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9538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735615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61239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3838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9297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68628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34293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53870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2728088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799830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03680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649980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1796610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557525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070636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5004733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7087011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170882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220378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754077-4F67-407A-91D1-C0F87332270D}"/>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7">
            <a:extLst>
              <a:ext uri="{FF2B5EF4-FFF2-40B4-BE49-F238E27FC236}">
                <a16:creationId xmlns:a16="http://schemas.microsoft.com/office/drawing/2014/main" id="{946CDFF6-DC76-4CE0-8A46-71F5DB7AC7D6}"/>
              </a:ext>
            </a:extLst>
          </p:cNvPr>
          <p:cNvSpPr>
            <a:spLocks noGrp="1"/>
          </p:cNvSpPr>
          <p:nvPr>
            <p:ph type="title" hasCustomPrompt="1"/>
          </p:nvPr>
        </p:nvSpPr>
        <p:spPr>
          <a:xfrm>
            <a:off x="0" y="3227832"/>
            <a:ext cx="9144000" cy="585216"/>
          </a:xfrm>
          <a:noFill/>
        </p:spPr>
        <p:txBody>
          <a:bodyPr anchor="ctr" anchorCtr="0">
            <a:noAutofit/>
          </a:bodyPr>
          <a:lstStyle>
            <a:lvl1pPr marL="0" algn="ctr" defTabSz="914400" rtl="0" eaLnBrk="1" fontAlgn="base" latinLnBrk="0" hangingPunct="1">
              <a:spcBef>
                <a:spcPct val="0"/>
              </a:spcBef>
              <a:spcAft>
                <a:spcPct val="0"/>
              </a:spcAft>
              <a:defRPr lang="en-US" sz="2800" b="1" i="0" cap="all" spc="300" baseline="0" dirty="0">
                <a:solidFill>
                  <a:srgbClr val="FEFFFF"/>
                </a:solidFill>
                <a:latin typeface="+mj-lt"/>
                <a:cs typeface="Calibri" panose="020F0502020204030204" pitchFamily="34" charset="0"/>
              </a:defRPr>
            </a:lvl1pPr>
          </a:lstStyle>
          <a:p>
            <a:r>
              <a:rPr lang="en-US" dirty="0"/>
              <a:t>Chapter</a:t>
            </a:r>
          </a:p>
        </p:txBody>
      </p:sp>
    </p:spTree>
    <p:extLst>
      <p:ext uri="{BB962C8B-B14F-4D97-AF65-F5344CB8AC3E}">
        <p14:creationId xmlns:p14="http://schemas.microsoft.com/office/powerpoint/2010/main" val="543204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21C66B-4871-4E97-8C98-4AB1B90A13EB}"/>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0" hasCustomPrompt="1"/>
          </p:nvPr>
        </p:nvSpPr>
        <p:spPr>
          <a:xfrm>
            <a:off x="0" y="6519672"/>
            <a:ext cx="8074152" cy="338328"/>
          </a:xfrm>
          <a:solidFill>
            <a:srgbClr val="010000"/>
          </a:solidFill>
        </p:spPr>
        <p:txBody>
          <a:bodyPr anchor="b" anchorCtr="0">
            <a:noAutofit/>
          </a:bodyPr>
          <a:lstStyle>
            <a:lvl1pPr marL="0" indent="0">
              <a:spcBef>
                <a:spcPts val="0"/>
              </a:spcBef>
              <a:buNone/>
              <a:defRPr sz="1600">
                <a:solidFill>
                  <a:srgbClr val="FEFFFF"/>
                </a:solidFill>
              </a:defRPr>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rgbClr val="010000"/>
          </a:solidFill>
        </p:spPr>
        <p:txBody>
          <a:bodyPr anchor="b" anchorCtr="0">
            <a:noAutofit/>
          </a:bodyPr>
          <a:lstStyle>
            <a:lvl1pPr marL="342900" indent="-342900" algn="r">
              <a:spcBef>
                <a:spcPts val="0"/>
              </a:spcBef>
              <a:buFont typeface="+mj-lt"/>
              <a:buNone/>
              <a:defRPr lang="en-US" sz="1600" kern="1200" dirty="0">
                <a:solidFill>
                  <a:srgbClr val="FEFFFF"/>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9332"/>
          </a:xfrm>
          <a:solidFill>
            <a:srgbClr val="000000"/>
          </a:solidFill>
        </p:spPr>
        <p:txBody>
          <a:bodyPr anchor="ctr" anchorCtr="0">
            <a:noAutofit/>
          </a:bodyPr>
          <a:lstStyle>
            <a:lvl1pPr marL="0" algn="l" defTabSz="914400" rtl="0" eaLnBrk="1" fontAlgn="base" latinLnBrk="0" hangingPunct="1">
              <a:spcBef>
                <a:spcPct val="0"/>
              </a:spcBef>
              <a:spcAft>
                <a:spcPct val="0"/>
              </a:spcAft>
              <a:defRPr lang="en-US" sz="1800" i="1" dirty="0">
                <a:solidFill>
                  <a:srgbClr val="FEFFFF"/>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22559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a:solidFill>
            <a:schemeClr val="bg1"/>
          </a:solidFill>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chemeClr val="bg1"/>
          </a:solidFill>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a:solidFill>
            <a:schemeClr val="bg1"/>
          </a:solidFill>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50291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40343281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11131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05982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08683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0133477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427476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2772125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1272930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3355699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337650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6436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9ABE3-2CF5-40B2-89B1-9B11183E207E}" type="datetimeFigureOut">
              <a:rPr lang="en-US" smtClean="0"/>
              <a:t>10/4/2026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2520A-073A-44E3-983C-D3615173541B}" type="slidenum">
              <a:rPr lang="en-US" smtClean="0"/>
              <a:t>‹#›</a:t>
            </a:fld>
            <a:endParaRPr lang="en-US"/>
          </a:p>
        </p:txBody>
      </p:sp>
    </p:spTree>
    <p:extLst>
      <p:ext uri="{BB962C8B-B14F-4D97-AF65-F5344CB8AC3E}">
        <p14:creationId xmlns:p14="http://schemas.microsoft.com/office/powerpoint/2010/main" val="895700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dirty="0">
                <a:solidFill>
                  <a:srgbClr val="000000"/>
                </a:solidFill>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dirty="0">
                <a:solidFill>
                  <a:srgbClr val="000000"/>
                </a:solidFill>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pPr fontAlgn="base">
              <a:spcBef>
                <a:spcPct val="0"/>
              </a:spcBef>
              <a:spcAft>
                <a:spcPct val="0"/>
              </a:spcAft>
              <a:defRPr/>
            </a:pPr>
            <a:fld id="{54D2D950-DDA7-4449-AA6A-AB4F80C5B740}"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10795211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FC0638-A36C-4526-A5B1-1483D90F6988}"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C79780-3478-4A08-9BA3-04820D4E02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509713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F7D631-701F-4046-9E27-CF7D871A4A19}" type="datetimeFigureOut">
              <a:rPr lang="en-US" smtClean="0">
                <a:solidFill>
                  <a:prstClr val="black">
                    <a:tint val="75000"/>
                  </a:prstClr>
                </a:solidFill>
              </a:rPr>
              <a:pPr/>
              <a:t>10/4/2026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591E1F-A0F5-40CD-A4FF-6D865D44E27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92652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43A83-CC93-44D9-BC3E-EFDFB76602A7}" type="datetimeFigureOut">
              <a:rPr lang="en-US" smtClean="0"/>
              <a:t>10/4/2026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6866-7909-4FA5-8D06-7EA27414A1CE}" type="slidenum">
              <a:rPr lang="en-US" smtClean="0"/>
              <a:t>‹#›</a:t>
            </a:fld>
            <a:endParaRPr lang="en-US"/>
          </a:p>
        </p:txBody>
      </p:sp>
    </p:spTree>
    <p:extLst>
      <p:ext uri="{BB962C8B-B14F-4D97-AF65-F5344CB8AC3E}">
        <p14:creationId xmlns:p14="http://schemas.microsoft.com/office/powerpoint/2010/main" val="2037873377"/>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10/4/2026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72465532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8.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46.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6.xml"/><Relationship Id="rId1" Type="http://schemas.openxmlformats.org/officeDocument/2006/relationships/tags" Target="../tags/tag1.xml"/><Relationship Id="rId5" Type="http://schemas.microsoft.com/office/2007/relationships/hdphoto" Target="../media/hdphoto3.wdp"/><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8.png"/><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 Placeholder 3"/>
          <p:cNvSpPr>
            <a:spLocks noGrp="1"/>
          </p:cNvSpPr>
          <p:nvPr>
            <p:ph type="body" sz="quarter" idx="10"/>
          </p:nvPr>
        </p:nvSpPr>
        <p:spPr/>
        <p:txBody>
          <a:bodyPr/>
          <a:lstStyle/>
          <a:p>
            <a:r>
              <a:rPr lang="en-US" dirty="0"/>
              <a:t>Colossae with a flock of sheep</a:t>
            </a:r>
          </a:p>
        </p:txBody>
      </p:sp>
      <p:sp>
        <p:nvSpPr>
          <p:cNvPr id="8" name="Text Placeholder 7"/>
          <p:cNvSpPr>
            <a:spLocks noGrp="1"/>
          </p:cNvSpPr>
          <p:nvPr>
            <p:ph type="body" sz="quarter" idx="12"/>
          </p:nvPr>
        </p:nvSpPr>
        <p:spPr/>
        <p:txBody>
          <a:bodyPr/>
          <a:lstStyle/>
          <a:p>
            <a:r>
              <a:rPr lang="en-US" dirty="0"/>
              <a:t>1:2</a:t>
            </a:r>
          </a:p>
        </p:txBody>
      </p:sp>
      <p:sp>
        <p:nvSpPr>
          <p:cNvPr id="2" name="Title 1"/>
          <p:cNvSpPr>
            <a:spLocks noGrp="1"/>
          </p:cNvSpPr>
          <p:nvPr>
            <p:ph type="title"/>
          </p:nvPr>
        </p:nvSpPr>
        <p:spPr/>
        <p:txBody>
          <a:bodyPr/>
          <a:lstStyle/>
          <a:p>
            <a:r>
              <a:rPr lang="en-US" dirty="0"/>
              <a:t>To the saints and faithful brothers in Christ who are at Colossae</a:t>
            </a:r>
          </a:p>
        </p:txBody>
      </p:sp>
    </p:spTree>
    <p:extLst>
      <p:ext uri="{BB962C8B-B14F-4D97-AF65-F5344CB8AC3E}">
        <p14:creationId xmlns:p14="http://schemas.microsoft.com/office/powerpoint/2010/main" val="1765764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D2FF-0ABC-07EF-41A6-6BE3DC4F51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F59179-508C-0D31-0E3E-2AF010093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344" y="1381899"/>
            <a:ext cx="3800396" cy="28502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5CACC114-5B47-94DB-3FB2-2A3AC2E8CDB0}"/>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186F908A-D1BB-D41A-BF54-74045C1F5104}"/>
              </a:ext>
            </a:extLst>
          </p:cNvPr>
          <p:cNvSpPr txBox="1"/>
          <p:nvPr/>
        </p:nvSpPr>
        <p:spPr>
          <a:xfrm>
            <a:off x="0" y="464820"/>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Lesson One – He Is my Everything</a:t>
            </a:r>
          </a:p>
        </p:txBody>
      </p:sp>
      <p:sp>
        <p:nvSpPr>
          <p:cNvPr id="4" name="TextBox 3">
            <a:extLst>
              <a:ext uri="{FF2B5EF4-FFF2-40B4-BE49-F238E27FC236}">
                <a16:creationId xmlns:a16="http://schemas.microsoft.com/office/drawing/2014/main" id="{A6B51B23-7587-890D-3D75-5974A74786FE}"/>
              </a:ext>
            </a:extLst>
          </p:cNvPr>
          <p:cNvSpPr txBox="1"/>
          <p:nvPr/>
        </p:nvSpPr>
        <p:spPr>
          <a:xfrm>
            <a:off x="830580" y="4556760"/>
            <a:ext cx="8229600"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He Is My All.</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Both Great And Small.</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Gave His Life For Me, Made Everything New.</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Now How About You?</a:t>
            </a:r>
          </a:p>
        </p:txBody>
      </p:sp>
    </p:spTree>
    <p:extLst>
      <p:ext uri="{BB962C8B-B14F-4D97-AF65-F5344CB8AC3E}">
        <p14:creationId xmlns:p14="http://schemas.microsoft.com/office/powerpoint/2010/main" val="4107889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2BF27-CC6D-80CA-4DED-4BD108950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EF696-3979-D928-ED4E-DA70948D1522}"/>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CFE25B0B-8B46-F2CB-5517-F9CA093E042D}"/>
              </a:ext>
            </a:extLst>
          </p:cNvPr>
          <p:cNvSpPr txBox="1"/>
          <p:nvPr/>
        </p:nvSpPr>
        <p:spPr>
          <a:xfrm>
            <a:off x="0" y="464820"/>
            <a:ext cx="9144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Lesson Two – All The Fullness Of The Godhead </a:t>
            </a:r>
          </a:p>
        </p:txBody>
      </p:sp>
      <p:pic>
        <p:nvPicPr>
          <p:cNvPr id="5" name="Picture 4">
            <a:extLst>
              <a:ext uri="{FF2B5EF4-FFF2-40B4-BE49-F238E27FC236}">
                <a16:creationId xmlns:a16="http://schemas.microsoft.com/office/drawing/2014/main" id="{18FF561F-4FA3-B2C7-E3F7-DC4E9A62F7E9}"/>
              </a:ext>
            </a:extLst>
          </p:cNvPr>
          <p:cNvPicPr>
            <a:picLocks noChangeAspect="1"/>
          </p:cNvPicPr>
          <p:nvPr/>
        </p:nvPicPr>
        <p:blipFill>
          <a:blip r:embed="rId3"/>
          <a:srcRect t="5208" b="5208"/>
          <a:stretch>
            <a:fillRect/>
          </a:stretch>
        </p:blipFill>
        <p:spPr>
          <a:xfrm>
            <a:off x="1965158" y="1663654"/>
            <a:ext cx="4900863" cy="32927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a:extLst>
              <a:ext uri="{FF2B5EF4-FFF2-40B4-BE49-F238E27FC236}">
                <a16:creationId xmlns:a16="http://schemas.microsoft.com/office/drawing/2014/main" id="{DE582F28-22BF-41B5-429A-052329FC49AB}"/>
              </a:ext>
            </a:extLst>
          </p:cNvPr>
          <p:cNvSpPr txBox="1"/>
          <p:nvPr/>
        </p:nvSpPr>
        <p:spPr>
          <a:xfrm>
            <a:off x="409073" y="5276465"/>
            <a:ext cx="8341895"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Paul’s language recalls God’s dwelling among His people in the Holy of Holies of the Tabernacle, and later in the Temple. As Immanuel (“God with us”), Jesus perfected this idea as God incarnate who dwelt (lit. “tabernacled”) among us. The verb “to dwell” is used to describe God dwelling in both earthly and heavenly temples. The model of the ark pictured here was photographed at Timna National Park in southern Israel. </a:t>
            </a:r>
          </a:p>
        </p:txBody>
      </p:sp>
      <p:sp>
        <p:nvSpPr>
          <p:cNvPr id="7" name="TextBox 6">
            <a:extLst>
              <a:ext uri="{FF2B5EF4-FFF2-40B4-BE49-F238E27FC236}">
                <a16:creationId xmlns:a16="http://schemas.microsoft.com/office/drawing/2014/main" id="{DE318857-F1C1-24C8-5837-EA6F6C2079CB}"/>
              </a:ext>
            </a:extLst>
          </p:cNvPr>
          <p:cNvSpPr txBox="1"/>
          <p:nvPr/>
        </p:nvSpPr>
        <p:spPr>
          <a:xfrm>
            <a:off x="1" y="858254"/>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 2:9-23</a:t>
            </a:r>
          </a:p>
        </p:txBody>
      </p:sp>
    </p:spTree>
    <p:extLst>
      <p:ext uri="{BB962C8B-B14F-4D97-AF65-F5344CB8AC3E}">
        <p14:creationId xmlns:p14="http://schemas.microsoft.com/office/powerpoint/2010/main" val="239419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Kris\Documents\Bolen\01b PLBL, PCB size\10 Western Turkey\Colossae\Colossae tell from north, tb0103015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0"/>
          </p:nvPr>
        </p:nvSpPr>
        <p:spPr/>
        <p:txBody>
          <a:bodyPr/>
          <a:lstStyle/>
          <a:p>
            <a:r>
              <a:rPr lang="en-US" dirty="0"/>
              <a:t>Colossae (from the north)</a:t>
            </a:r>
          </a:p>
        </p:txBody>
      </p:sp>
      <p:sp>
        <p:nvSpPr>
          <p:cNvPr id="4" name="Text Placeholder 3"/>
          <p:cNvSpPr>
            <a:spLocks noGrp="1"/>
          </p:cNvSpPr>
          <p:nvPr>
            <p:ph type="body" sz="quarter" idx="12"/>
          </p:nvPr>
        </p:nvSpPr>
        <p:spPr/>
        <p:txBody>
          <a:bodyPr/>
          <a:lstStyle/>
          <a:p>
            <a:r>
              <a:rPr lang="en-US"/>
              <a:t>1:2</a:t>
            </a:r>
            <a:endParaRPr lang="en-US" dirty="0"/>
          </a:p>
        </p:txBody>
      </p:sp>
      <p:sp>
        <p:nvSpPr>
          <p:cNvPr id="2" name="Title 1"/>
          <p:cNvSpPr>
            <a:spLocks noGrp="1"/>
          </p:cNvSpPr>
          <p:nvPr>
            <p:ph type="title"/>
          </p:nvPr>
        </p:nvSpPr>
        <p:spPr>
          <a:xfrm>
            <a:off x="0" y="-41946"/>
            <a:ext cx="9144000" cy="1107347"/>
          </a:xfrm>
        </p:spPr>
        <p:txBody>
          <a:bodyPr/>
          <a:lstStyle/>
          <a:p>
            <a:pPr algn="ctr"/>
            <a:r>
              <a:rPr lang="en-US" sz="2800" i="0" dirty="0"/>
              <a:t>Colossians Lesson Three –</a:t>
            </a:r>
            <a:br>
              <a:rPr lang="en-US" sz="2800" i="0" dirty="0"/>
            </a:br>
            <a:r>
              <a:rPr lang="en-US" sz="2800" i="0" dirty="0"/>
              <a:t>Background And The People In The Letter</a:t>
            </a:r>
          </a:p>
        </p:txBody>
      </p:sp>
    </p:spTree>
    <p:extLst>
      <p:ext uri="{BB962C8B-B14F-4D97-AF65-F5344CB8AC3E}">
        <p14:creationId xmlns:p14="http://schemas.microsoft.com/office/powerpoint/2010/main" val="958738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Colossae (from the north)</a:t>
            </a:r>
          </a:p>
        </p:txBody>
      </p:sp>
      <p:sp>
        <p:nvSpPr>
          <p:cNvPr id="8" name="Text Placeholder 7"/>
          <p:cNvSpPr>
            <a:spLocks noGrp="1"/>
          </p:cNvSpPr>
          <p:nvPr>
            <p:ph type="body" sz="quarter" idx="12"/>
          </p:nvPr>
        </p:nvSpPr>
        <p:spPr/>
        <p:txBody>
          <a:bodyPr/>
          <a:lstStyle/>
          <a:p>
            <a:r>
              <a:rPr lang="en-US"/>
              <a:t>1:2</a:t>
            </a:r>
            <a:endParaRPr lang="en-US" dirty="0"/>
          </a:p>
        </p:txBody>
      </p:sp>
      <p:sp>
        <p:nvSpPr>
          <p:cNvPr id="3" name="Title 2"/>
          <p:cNvSpPr>
            <a:spLocks noGrp="1"/>
          </p:cNvSpPr>
          <p:nvPr>
            <p:ph type="title"/>
          </p:nvPr>
        </p:nvSpPr>
        <p:spPr/>
        <p:txBody>
          <a:bodyPr/>
          <a:lstStyle/>
          <a:p>
            <a:r>
              <a:rPr lang="en-US"/>
              <a:t>To the saints and faithful brothers in Christ who are at Colossae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476"/>
            <a:ext cx="9144000" cy="6099048"/>
          </a:xfrm>
          <a:prstGeom prst="rect">
            <a:avLst/>
          </a:prstGeom>
        </p:spPr>
      </p:pic>
    </p:spTree>
    <p:extLst>
      <p:ext uri="{BB962C8B-B14F-4D97-AF65-F5344CB8AC3E}">
        <p14:creationId xmlns:p14="http://schemas.microsoft.com/office/powerpoint/2010/main" val="3926807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F4524C-1357-7589-8CB5-15FB6FDD105D}"/>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0CE9A4CB-793A-94B3-897F-B98DAD442837}"/>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386F2AF9-37F0-38D8-9E04-84EDCADA15BF}"/>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338DAE8F-DDF4-F063-719F-2251977789CB}"/>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55001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772F86-EFA7-CA1B-2C63-5EAF0559E511}"/>
              </a:ext>
            </a:extLst>
          </p:cNvPr>
          <p:cNvPicPr>
            <a:picLocks noChangeAspect="1"/>
          </p:cNvPicPr>
          <p:nvPr/>
        </p:nvPicPr>
        <p:blipFill>
          <a:blip r:embed="rId2"/>
          <a:stretch>
            <a:fillRect/>
          </a:stretch>
        </p:blipFill>
        <p:spPr>
          <a:xfrm>
            <a:off x="1449198" y="190850"/>
            <a:ext cx="6360952" cy="6360952"/>
          </a:xfrm>
          <a:prstGeom prst="rect">
            <a:avLst/>
          </a:prstGeom>
        </p:spPr>
      </p:pic>
    </p:spTree>
    <p:extLst>
      <p:ext uri="{BB962C8B-B14F-4D97-AF65-F5344CB8AC3E}">
        <p14:creationId xmlns:p14="http://schemas.microsoft.com/office/powerpoint/2010/main" val="3774635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5F40AA-F1F3-05C6-5940-D7DE46D58389}"/>
              </a:ext>
            </a:extLst>
          </p:cNvPr>
          <p:cNvPicPr>
            <a:picLocks noChangeAspect="1"/>
          </p:cNvPicPr>
          <p:nvPr/>
        </p:nvPicPr>
        <p:blipFill>
          <a:blip r:embed="rId2"/>
          <a:stretch>
            <a:fillRect/>
          </a:stretch>
        </p:blipFill>
        <p:spPr>
          <a:xfrm>
            <a:off x="0" y="379476"/>
            <a:ext cx="9144000" cy="6099048"/>
          </a:xfrm>
          <a:prstGeom prst="rect">
            <a:avLst/>
          </a:prstGeom>
        </p:spPr>
      </p:pic>
    </p:spTree>
    <p:extLst>
      <p:ext uri="{BB962C8B-B14F-4D97-AF65-F5344CB8AC3E}">
        <p14:creationId xmlns:p14="http://schemas.microsoft.com/office/powerpoint/2010/main" val="3842855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E0637B0-27CA-AB2F-C872-A74B72A3C498}"/>
              </a:ext>
            </a:extLst>
          </p:cNvPr>
          <p:cNvSpPr/>
          <p:nvPr/>
        </p:nvSpPr>
        <p:spPr>
          <a:xfrm>
            <a:off x="914400" y="4445000"/>
            <a:ext cx="4953000" cy="14732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3" name="Rectangle 122"/>
          <p:cNvSpPr/>
          <p:nvPr/>
        </p:nvSpPr>
        <p:spPr>
          <a:xfrm>
            <a:off x="457200" y="533400"/>
            <a:ext cx="8268789" cy="5867400"/>
          </a:xfrm>
          <a:prstGeom prst="rect">
            <a:avLst/>
          </a:prstGeom>
          <a:noFill/>
          <a:ln w="762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0" name="Rectangle 49"/>
          <p:cNvSpPr/>
          <p:nvPr/>
        </p:nvSpPr>
        <p:spPr>
          <a:xfrm>
            <a:off x="3517900" y="533400"/>
            <a:ext cx="3912545" cy="584200"/>
          </a:xfrm>
          <a:prstGeom prst="rect">
            <a:avLst/>
          </a:prstGeom>
          <a:solidFill>
            <a:srgbClr val="4D4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 name="Rectangle 1"/>
          <p:cNvSpPr/>
          <p:nvPr/>
        </p:nvSpPr>
        <p:spPr>
          <a:xfrm>
            <a:off x="428897" y="914400"/>
            <a:ext cx="8210006" cy="5486400"/>
          </a:xfrm>
          <a:prstGeom prst="rect">
            <a:avLst/>
          </a:prstGeom>
          <a:solidFill>
            <a:srgbClr val="4D4D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8397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375" b="94500" l="11875" r="89766">
                        <a14:foregroundMark x1="39922" y1="34625" x2="41563" y2="34250"/>
                        <a14:foregroundMark x1="16016" y1="88375" x2="64922" y2="94500"/>
                      </a14:backgroundRemoval>
                    </a14:imgEffect>
                  </a14:imgLayer>
                </a14:imgProps>
              </a:ext>
              <a:ext uri="{28A0092B-C50C-407E-A947-70E740481C1C}">
                <a14:useLocalDpi xmlns:a14="http://schemas.microsoft.com/office/drawing/2010/main" val="0"/>
              </a:ext>
            </a:extLst>
          </a:blip>
          <a:srcRect l="13897" t="8591" r="11190" b="5555"/>
          <a:stretch/>
        </p:blipFill>
        <p:spPr bwMode="auto">
          <a:xfrm>
            <a:off x="418011" y="533400"/>
            <a:ext cx="8268789" cy="5867400"/>
          </a:xfrm>
          <a:prstGeom prst="rect">
            <a:avLst/>
          </a:prstGeom>
          <a:noFill/>
          <a:ln w="9525">
            <a:no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Freeform 2"/>
          <p:cNvSpPr/>
          <p:nvPr/>
        </p:nvSpPr>
        <p:spPr>
          <a:xfrm>
            <a:off x="2171700" y="3797300"/>
            <a:ext cx="1485900" cy="469900"/>
          </a:xfrm>
          <a:custGeom>
            <a:avLst/>
            <a:gdLst>
              <a:gd name="connsiteX0" fmla="*/ 1473200 w 1485900"/>
              <a:gd name="connsiteY0" fmla="*/ 203200 h 469900"/>
              <a:gd name="connsiteX1" fmla="*/ 1397000 w 1485900"/>
              <a:gd name="connsiteY1" fmla="*/ 190500 h 469900"/>
              <a:gd name="connsiteX2" fmla="*/ 1358900 w 1485900"/>
              <a:gd name="connsiteY2" fmla="*/ 266700 h 469900"/>
              <a:gd name="connsiteX3" fmla="*/ 1308100 w 1485900"/>
              <a:gd name="connsiteY3" fmla="*/ 254000 h 469900"/>
              <a:gd name="connsiteX4" fmla="*/ 1193800 w 1485900"/>
              <a:gd name="connsiteY4" fmla="*/ 304800 h 469900"/>
              <a:gd name="connsiteX5" fmla="*/ 1168400 w 1485900"/>
              <a:gd name="connsiteY5" fmla="*/ 266700 h 469900"/>
              <a:gd name="connsiteX6" fmla="*/ 1117600 w 1485900"/>
              <a:gd name="connsiteY6" fmla="*/ 152400 h 469900"/>
              <a:gd name="connsiteX7" fmla="*/ 1079500 w 1485900"/>
              <a:gd name="connsiteY7" fmla="*/ 165100 h 469900"/>
              <a:gd name="connsiteX8" fmla="*/ 1003300 w 1485900"/>
              <a:gd name="connsiteY8" fmla="*/ 215900 h 469900"/>
              <a:gd name="connsiteX9" fmla="*/ 965200 w 1485900"/>
              <a:gd name="connsiteY9" fmla="*/ 203200 h 469900"/>
              <a:gd name="connsiteX10" fmla="*/ 927100 w 1485900"/>
              <a:gd name="connsiteY10" fmla="*/ 177800 h 469900"/>
              <a:gd name="connsiteX11" fmla="*/ 825500 w 1485900"/>
              <a:gd name="connsiteY11" fmla="*/ 203200 h 469900"/>
              <a:gd name="connsiteX12" fmla="*/ 787400 w 1485900"/>
              <a:gd name="connsiteY12" fmla="*/ 177800 h 469900"/>
              <a:gd name="connsiteX13" fmla="*/ 736600 w 1485900"/>
              <a:gd name="connsiteY13" fmla="*/ 127000 h 469900"/>
              <a:gd name="connsiteX14" fmla="*/ 596900 w 1485900"/>
              <a:gd name="connsiteY14" fmla="*/ 152400 h 469900"/>
              <a:gd name="connsiteX15" fmla="*/ 520700 w 1485900"/>
              <a:gd name="connsiteY15" fmla="*/ 190500 h 469900"/>
              <a:gd name="connsiteX16" fmla="*/ 406400 w 1485900"/>
              <a:gd name="connsiteY16" fmla="*/ 177800 h 469900"/>
              <a:gd name="connsiteX17" fmla="*/ 381000 w 1485900"/>
              <a:gd name="connsiteY17" fmla="*/ 101600 h 469900"/>
              <a:gd name="connsiteX18" fmla="*/ 342900 w 1485900"/>
              <a:gd name="connsiteY18" fmla="*/ 76200 h 469900"/>
              <a:gd name="connsiteX19" fmla="*/ 330200 w 1485900"/>
              <a:gd name="connsiteY19" fmla="*/ 38100 h 469900"/>
              <a:gd name="connsiteX20" fmla="*/ 266700 w 1485900"/>
              <a:gd name="connsiteY20" fmla="*/ 88900 h 469900"/>
              <a:gd name="connsiteX21" fmla="*/ 228600 w 1485900"/>
              <a:gd name="connsiteY21" fmla="*/ 101600 h 469900"/>
              <a:gd name="connsiteX22" fmla="*/ 177800 w 1485900"/>
              <a:gd name="connsiteY22" fmla="*/ 88900 h 469900"/>
              <a:gd name="connsiteX23" fmla="*/ 165100 w 1485900"/>
              <a:gd name="connsiteY23" fmla="*/ 50800 h 469900"/>
              <a:gd name="connsiteX24" fmla="*/ 101600 w 1485900"/>
              <a:gd name="connsiteY24" fmla="*/ 0 h 469900"/>
              <a:gd name="connsiteX25" fmla="*/ 88900 w 1485900"/>
              <a:gd name="connsiteY25" fmla="*/ 63500 h 469900"/>
              <a:gd name="connsiteX26" fmla="*/ 50800 w 1485900"/>
              <a:gd name="connsiteY26" fmla="*/ 38100 h 469900"/>
              <a:gd name="connsiteX27" fmla="*/ 38100 w 1485900"/>
              <a:gd name="connsiteY27" fmla="*/ 76200 h 469900"/>
              <a:gd name="connsiteX28" fmla="*/ 25400 w 1485900"/>
              <a:gd name="connsiteY28" fmla="*/ 127000 h 469900"/>
              <a:gd name="connsiteX29" fmla="*/ 12700 w 1485900"/>
              <a:gd name="connsiteY29" fmla="*/ 165100 h 469900"/>
              <a:gd name="connsiteX30" fmla="*/ 0 w 1485900"/>
              <a:gd name="connsiteY30" fmla="*/ 228600 h 469900"/>
              <a:gd name="connsiteX31" fmla="*/ 12700 w 1485900"/>
              <a:gd name="connsiteY31" fmla="*/ 279400 h 469900"/>
              <a:gd name="connsiteX32" fmla="*/ 254000 w 1485900"/>
              <a:gd name="connsiteY32" fmla="*/ 292100 h 469900"/>
              <a:gd name="connsiteX33" fmla="*/ 330200 w 1485900"/>
              <a:gd name="connsiteY33" fmla="*/ 317500 h 469900"/>
              <a:gd name="connsiteX34" fmla="*/ 444500 w 1485900"/>
              <a:gd name="connsiteY34" fmla="*/ 342900 h 469900"/>
              <a:gd name="connsiteX35" fmla="*/ 533400 w 1485900"/>
              <a:gd name="connsiteY35" fmla="*/ 368300 h 469900"/>
              <a:gd name="connsiteX36" fmla="*/ 558800 w 1485900"/>
              <a:gd name="connsiteY36" fmla="*/ 406400 h 469900"/>
              <a:gd name="connsiteX37" fmla="*/ 571500 w 1485900"/>
              <a:gd name="connsiteY37" fmla="*/ 444500 h 469900"/>
              <a:gd name="connsiteX38" fmla="*/ 647700 w 1485900"/>
              <a:gd name="connsiteY38" fmla="*/ 469900 h 469900"/>
              <a:gd name="connsiteX39" fmla="*/ 736600 w 1485900"/>
              <a:gd name="connsiteY39" fmla="*/ 457200 h 469900"/>
              <a:gd name="connsiteX40" fmla="*/ 787400 w 1485900"/>
              <a:gd name="connsiteY40" fmla="*/ 444500 h 469900"/>
              <a:gd name="connsiteX41" fmla="*/ 965200 w 1485900"/>
              <a:gd name="connsiteY41" fmla="*/ 431800 h 469900"/>
              <a:gd name="connsiteX42" fmla="*/ 1003300 w 1485900"/>
              <a:gd name="connsiteY42" fmla="*/ 419100 h 469900"/>
              <a:gd name="connsiteX43" fmla="*/ 1079500 w 1485900"/>
              <a:gd name="connsiteY43" fmla="*/ 381000 h 469900"/>
              <a:gd name="connsiteX44" fmla="*/ 1231900 w 1485900"/>
              <a:gd name="connsiteY44" fmla="*/ 419100 h 469900"/>
              <a:gd name="connsiteX45" fmla="*/ 1270000 w 1485900"/>
              <a:gd name="connsiteY45" fmla="*/ 431800 h 469900"/>
              <a:gd name="connsiteX46" fmla="*/ 1308100 w 1485900"/>
              <a:gd name="connsiteY46" fmla="*/ 444500 h 469900"/>
              <a:gd name="connsiteX47" fmla="*/ 1422400 w 1485900"/>
              <a:gd name="connsiteY47" fmla="*/ 406400 h 469900"/>
              <a:gd name="connsiteX48" fmla="*/ 1447800 w 1485900"/>
              <a:gd name="connsiteY48" fmla="*/ 317500 h 469900"/>
              <a:gd name="connsiteX49" fmla="*/ 1473200 w 1485900"/>
              <a:gd name="connsiteY49" fmla="*/ 279400 h 469900"/>
              <a:gd name="connsiteX50" fmla="*/ 1485900 w 1485900"/>
              <a:gd name="connsiteY50" fmla="*/ 241300 h 469900"/>
              <a:gd name="connsiteX51" fmla="*/ 1422400 w 1485900"/>
              <a:gd name="connsiteY51" fmla="*/ 190500 h 469900"/>
              <a:gd name="connsiteX52" fmla="*/ 1397000 w 1485900"/>
              <a:gd name="connsiteY52" fmla="*/ 152400 h 469900"/>
              <a:gd name="connsiteX53" fmla="*/ 1384300 w 1485900"/>
              <a:gd name="connsiteY53" fmla="*/ 21590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85900" h="469900">
                <a:moveTo>
                  <a:pt x="1473200" y="203200"/>
                </a:moveTo>
                <a:cubicBezTo>
                  <a:pt x="1447800" y="198967"/>
                  <a:pt x="1421982" y="184255"/>
                  <a:pt x="1397000" y="190500"/>
                </a:cubicBezTo>
                <a:cubicBezTo>
                  <a:pt x="1379095" y="194976"/>
                  <a:pt x="1363340" y="253379"/>
                  <a:pt x="1358900" y="266700"/>
                </a:cubicBezTo>
                <a:cubicBezTo>
                  <a:pt x="1341967" y="262467"/>
                  <a:pt x="1325468" y="252263"/>
                  <a:pt x="1308100" y="254000"/>
                </a:cubicBezTo>
                <a:cubicBezTo>
                  <a:pt x="1254759" y="259334"/>
                  <a:pt x="1232891" y="278739"/>
                  <a:pt x="1193800" y="304800"/>
                </a:cubicBezTo>
                <a:cubicBezTo>
                  <a:pt x="1185333" y="292100"/>
                  <a:pt x="1172416" y="281426"/>
                  <a:pt x="1168400" y="266700"/>
                </a:cubicBezTo>
                <a:cubicBezTo>
                  <a:pt x="1135371" y="145594"/>
                  <a:pt x="1195401" y="178334"/>
                  <a:pt x="1117600" y="152400"/>
                </a:cubicBezTo>
                <a:cubicBezTo>
                  <a:pt x="1104900" y="156633"/>
                  <a:pt x="1091202" y="158599"/>
                  <a:pt x="1079500" y="165100"/>
                </a:cubicBezTo>
                <a:cubicBezTo>
                  <a:pt x="1052815" y="179925"/>
                  <a:pt x="1003300" y="215900"/>
                  <a:pt x="1003300" y="215900"/>
                </a:cubicBezTo>
                <a:cubicBezTo>
                  <a:pt x="990600" y="211667"/>
                  <a:pt x="977174" y="209187"/>
                  <a:pt x="965200" y="203200"/>
                </a:cubicBezTo>
                <a:cubicBezTo>
                  <a:pt x="951548" y="196374"/>
                  <a:pt x="942246" y="179693"/>
                  <a:pt x="927100" y="177800"/>
                </a:cubicBezTo>
                <a:cubicBezTo>
                  <a:pt x="904809" y="175014"/>
                  <a:pt x="850381" y="194906"/>
                  <a:pt x="825500" y="203200"/>
                </a:cubicBezTo>
                <a:cubicBezTo>
                  <a:pt x="812800" y="194733"/>
                  <a:pt x="796935" y="189719"/>
                  <a:pt x="787400" y="177800"/>
                </a:cubicBezTo>
                <a:cubicBezTo>
                  <a:pt x="738139" y="116224"/>
                  <a:pt x="819727" y="154709"/>
                  <a:pt x="736600" y="127000"/>
                </a:cubicBezTo>
                <a:cubicBezTo>
                  <a:pt x="649223" y="156126"/>
                  <a:pt x="754865" y="123679"/>
                  <a:pt x="596900" y="152400"/>
                </a:cubicBezTo>
                <a:cubicBezTo>
                  <a:pt x="560751" y="158973"/>
                  <a:pt x="551204" y="170164"/>
                  <a:pt x="520700" y="190500"/>
                </a:cubicBezTo>
                <a:cubicBezTo>
                  <a:pt x="482600" y="186267"/>
                  <a:pt x="438741" y="198381"/>
                  <a:pt x="406400" y="177800"/>
                </a:cubicBezTo>
                <a:cubicBezTo>
                  <a:pt x="383812" y="163426"/>
                  <a:pt x="403277" y="116452"/>
                  <a:pt x="381000" y="101600"/>
                </a:cubicBezTo>
                <a:lnTo>
                  <a:pt x="342900" y="76200"/>
                </a:lnTo>
                <a:cubicBezTo>
                  <a:pt x="338667" y="63500"/>
                  <a:pt x="342174" y="44087"/>
                  <a:pt x="330200" y="38100"/>
                </a:cubicBezTo>
                <a:cubicBezTo>
                  <a:pt x="295823" y="20911"/>
                  <a:pt x="278771" y="79243"/>
                  <a:pt x="266700" y="88900"/>
                </a:cubicBezTo>
                <a:cubicBezTo>
                  <a:pt x="256247" y="97263"/>
                  <a:pt x="241300" y="97367"/>
                  <a:pt x="228600" y="101600"/>
                </a:cubicBezTo>
                <a:cubicBezTo>
                  <a:pt x="211667" y="97367"/>
                  <a:pt x="191430" y="99804"/>
                  <a:pt x="177800" y="88900"/>
                </a:cubicBezTo>
                <a:cubicBezTo>
                  <a:pt x="167347" y="80537"/>
                  <a:pt x="171087" y="62774"/>
                  <a:pt x="165100" y="50800"/>
                </a:cubicBezTo>
                <a:cubicBezTo>
                  <a:pt x="142122" y="4844"/>
                  <a:pt x="145543" y="14648"/>
                  <a:pt x="101600" y="0"/>
                </a:cubicBezTo>
                <a:cubicBezTo>
                  <a:pt x="97367" y="21167"/>
                  <a:pt x="106169" y="50548"/>
                  <a:pt x="88900" y="63500"/>
                </a:cubicBezTo>
                <a:cubicBezTo>
                  <a:pt x="76689" y="72658"/>
                  <a:pt x="65608" y="34398"/>
                  <a:pt x="50800" y="38100"/>
                </a:cubicBezTo>
                <a:cubicBezTo>
                  <a:pt x="37813" y="41347"/>
                  <a:pt x="41778" y="63328"/>
                  <a:pt x="38100" y="76200"/>
                </a:cubicBezTo>
                <a:cubicBezTo>
                  <a:pt x="33305" y="92983"/>
                  <a:pt x="30195" y="110217"/>
                  <a:pt x="25400" y="127000"/>
                </a:cubicBezTo>
                <a:cubicBezTo>
                  <a:pt x="21722" y="139872"/>
                  <a:pt x="15947" y="152113"/>
                  <a:pt x="12700" y="165100"/>
                </a:cubicBezTo>
                <a:cubicBezTo>
                  <a:pt x="7465" y="186041"/>
                  <a:pt x="4233" y="207433"/>
                  <a:pt x="0" y="228600"/>
                </a:cubicBezTo>
                <a:cubicBezTo>
                  <a:pt x="4233" y="245533"/>
                  <a:pt x="-4233" y="275167"/>
                  <a:pt x="12700" y="279400"/>
                </a:cubicBezTo>
                <a:cubicBezTo>
                  <a:pt x="90840" y="298935"/>
                  <a:pt x="174029" y="282503"/>
                  <a:pt x="254000" y="292100"/>
                </a:cubicBezTo>
                <a:cubicBezTo>
                  <a:pt x="280583" y="295290"/>
                  <a:pt x="303946" y="312249"/>
                  <a:pt x="330200" y="317500"/>
                </a:cubicBezTo>
                <a:cubicBezTo>
                  <a:pt x="373848" y="326230"/>
                  <a:pt x="402651" y="330943"/>
                  <a:pt x="444500" y="342900"/>
                </a:cubicBezTo>
                <a:cubicBezTo>
                  <a:pt x="572037" y="379339"/>
                  <a:pt x="374591" y="328598"/>
                  <a:pt x="533400" y="368300"/>
                </a:cubicBezTo>
                <a:cubicBezTo>
                  <a:pt x="541867" y="381000"/>
                  <a:pt x="551974" y="392748"/>
                  <a:pt x="558800" y="406400"/>
                </a:cubicBezTo>
                <a:cubicBezTo>
                  <a:pt x="564787" y="418374"/>
                  <a:pt x="560607" y="436719"/>
                  <a:pt x="571500" y="444500"/>
                </a:cubicBezTo>
                <a:cubicBezTo>
                  <a:pt x="593287" y="460062"/>
                  <a:pt x="647700" y="469900"/>
                  <a:pt x="647700" y="469900"/>
                </a:cubicBezTo>
                <a:cubicBezTo>
                  <a:pt x="677333" y="465667"/>
                  <a:pt x="707149" y="462555"/>
                  <a:pt x="736600" y="457200"/>
                </a:cubicBezTo>
                <a:cubicBezTo>
                  <a:pt x="753773" y="454078"/>
                  <a:pt x="770052" y="446428"/>
                  <a:pt x="787400" y="444500"/>
                </a:cubicBezTo>
                <a:cubicBezTo>
                  <a:pt x="846454" y="437938"/>
                  <a:pt x="905933" y="436033"/>
                  <a:pt x="965200" y="431800"/>
                </a:cubicBezTo>
                <a:cubicBezTo>
                  <a:pt x="977900" y="427567"/>
                  <a:pt x="991326" y="425087"/>
                  <a:pt x="1003300" y="419100"/>
                </a:cubicBezTo>
                <a:cubicBezTo>
                  <a:pt x="1101777" y="369861"/>
                  <a:pt x="983735" y="412922"/>
                  <a:pt x="1079500" y="381000"/>
                </a:cubicBezTo>
                <a:cubicBezTo>
                  <a:pt x="1182110" y="398102"/>
                  <a:pt x="1131271" y="385557"/>
                  <a:pt x="1231900" y="419100"/>
                </a:cubicBezTo>
                <a:lnTo>
                  <a:pt x="1270000" y="431800"/>
                </a:lnTo>
                <a:lnTo>
                  <a:pt x="1308100" y="444500"/>
                </a:lnTo>
                <a:cubicBezTo>
                  <a:pt x="1345282" y="438303"/>
                  <a:pt x="1394927" y="440742"/>
                  <a:pt x="1422400" y="406400"/>
                </a:cubicBezTo>
                <a:cubicBezTo>
                  <a:pt x="1430004" y="396895"/>
                  <a:pt x="1445694" y="322414"/>
                  <a:pt x="1447800" y="317500"/>
                </a:cubicBezTo>
                <a:cubicBezTo>
                  <a:pt x="1453813" y="303471"/>
                  <a:pt x="1466374" y="293052"/>
                  <a:pt x="1473200" y="279400"/>
                </a:cubicBezTo>
                <a:cubicBezTo>
                  <a:pt x="1479187" y="267426"/>
                  <a:pt x="1481667" y="254000"/>
                  <a:pt x="1485900" y="241300"/>
                </a:cubicBezTo>
                <a:cubicBezTo>
                  <a:pt x="1458944" y="160433"/>
                  <a:pt x="1497578" y="240619"/>
                  <a:pt x="1422400" y="190500"/>
                </a:cubicBezTo>
                <a:cubicBezTo>
                  <a:pt x="1409700" y="182033"/>
                  <a:pt x="1405467" y="165100"/>
                  <a:pt x="1397000" y="152400"/>
                </a:cubicBezTo>
                <a:cubicBezTo>
                  <a:pt x="1381623" y="198532"/>
                  <a:pt x="1384300" y="177113"/>
                  <a:pt x="1384300" y="215900"/>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 name="Freeform 4"/>
          <p:cNvSpPr/>
          <p:nvPr/>
        </p:nvSpPr>
        <p:spPr>
          <a:xfrm>
            <a:off x="6651023" y="3782713"/>
            <a:ext cx="1215017" cy="662287"/>
          </a:xfrm>
          <a:custGeom>
            <a:avLst/>
            <a:gdLst>
              <a:gd name="connsiteX0" fmla="*/ 372077 w 1215017"/>
              <a:gd name="connsiteY0" fmla="*/ 205087 h 662287"/>
              <a:gd name="connsiteX1" fmla="*/ 359377 w 1215017"/>
              <a:gd name="connsiteY1" fmla="*/ 268587 h 662287"/>
              <a:gd name="connsiteX2" fmla="*/ 257777 w 1215017"/>
              <a:gd name="connsiteY2" fmla="*/ 268587 h 662287"/>
              <a:gd name="connsiteX3" fmla="*/ 219677 w 1215017"/>
              <a:gd name="connsiteY3" fmla="*/ 243187 h 662287"/>
              <a:gd name="connsiteX4" fmla="*/ 118077 w 1215017"/>
              <a:gd name="connsiteY4" fmla="*/ 281287 h 662287"/>
              <a:gd name="connsiteX5" fmla="*/ 92677 w 1215017"/>
              <a:gd name="connsiteY5" fmla="*/ 319387 h 662287"/>
              <a:gd name="connsiteX6" fmla="*/ 29177 w 1215017"/>
              <a:gd name="connsiteY6" fmla="*/ 268587 h 662287"/>
              <a:gd name="connsiteX7" fmla="*/ 3777 w 1215017"/>
              <a:gd name="connsiteY7" fmla="*/ 306687 h 662287"/>
              <a:gd name="connsiteX8" fmla="*/ 67277 w 1215017"/>
              <a:gd name="connsiteY8" fmla="*/ 547987 h 662287"/>
              <a:gd name="connsiteX9" fmla="*/ 92677 w 1215017"/>
              <a:gd name="connsiteY9" fmla="*/ 586087 h 662287"/>
              <a:gd name="connsiteX10" fmla="*/ 168877 w 1215017"/>
              <a:gd name="connsiteY10" fmla="*/ 636887 h 662287"/>
              <a:gd name="connsiteX11" fmla="*/ 219677 w 1215017"/>
              <a:gd name="connsiteY11" fmla="*/ 624187 h 662287"/>
              <a:gd name="connsiteX12" fmla="*/ 257777 w 1215017"/>
              <a:gd name="connsiteY12" fmla="*/ 598787 h 662287"/>
              <a:gd name="connsiteX13" fmla="*/ 321277 w 1215017"/>
              <a:gd name="connsiteY13" fmla="*/ 611487 h 662287"/>
              <a:gd name="connsiteX14" fmla="*/ 384777 w 1215017"/>
              <a:gd name="connsiteY14" fmla="*/ 662287 h 662287"/>
              <a:gd name="connsiteX15" fmla="*/ 422877 w 1215017"/>
              <a:gd name="connsiteY15" fmla="*/ 649587 h 662287"/>
              <a:gd name="connsiteX16" fmla="*/ 460977 w 1215017"/>
              <a:gd name="connsiteY16" fmla="*/ 573387 h 662287"/>
              <a:gd name="connsiteX17" fmla="*/ 511777 w 1215017"/>
              <a:gd name="connsiteY17" fmla="*/ 586087 h 662287"/>
              <a:gd name="connsiteX18" fmla="*/ 587977 w 1215017"/>
              <a:gd name="connsiteY18" fmla="*/ 611487 h 662287"/>
              <a:gd name="connsiteX19" fmla="*/ 676877 w 1215017"/>
              <a:gd name="connsiteY19" fmla="*/ 586087 h 662287"/>
              <a:gd name="connsiteX20" fmla="*/ 714977 w 1215017"/>
              <a:gd name="connsiteY20" fmla="*/ 560687 h 662287"/>
              <a:gd name="connsiteX21" fmla="*/ 740377 w 1215017"/>
              <a:gd name="connsiteY21" fmla="*/ 522587 h 662287"/>
              <a:gd name="connsiteX22" fmla="*/ 778477 w 1215017"/>
              <a:gd name="connsiteY22" fmla="*/ 497187 h 662287"/>
              <a:gd name="connsiteX23" fmla="*/ 1019777 w 1215017"/>
              <a:gd name="connsiteY23" fmla="*/ 459087 h 662287"/>
              <a:gd name="connsiteX24" fmla="*/ 1007077 w 1215017"/>
              <a:gd name="connsiteY24" fmla="*/ 382887 h 662287"/>
              <a:gd name="connsiteX25" fmla="*/ 930877 w 1215017"/>
              <a:gd name="connsiteY25" fmla="*/ 332087 h 662287"/>
              <a:gd name="connsiteX26" fmla="*/ 943577 w 1215017"/>
              <a:gd name="connsiteY26" fmla="*/ 281287 h 662287"/>
              <a:gd name="connsiteX27" fmla="*/ 1032477 w 1215017"/>
              <a:gd name="connsiteY27" fmla="*/ 179687 h 662287"/>
              <a:gd name="connsiteX28" fmla="*/ 1070577 w 1215017"/>
              <a:gd name="connsiteY28" fmla="*/ 166987 h 662287"/>
              <a:gd name="connsiteX29" fmla="*/ 1184877 w 1215017"/>
              <a:gd name="connsiteY29" fmla="*/ 78087 h 662287"/>
              <a:gd name="connsiteX30" fmla="*/ 1197577 w 1215017"/>
              <a:gd name="connsiteY30" fmla="*/ 1887 h 662287"/>
              <a:gd name="connsiteX31" fmla="*/ 1108677 w 1215017"/>
              <a:gd name="connsiteY31" fmla="*/ 14587 h 662287"/>
              <a:gd name="connsiteX32" fmla="*/ 1032477 w 1215017"/>
              <a:gd name="connsiteY32" fmla="*/ 39987 h 662287"/>
              <a:gd name="connsiteX33" fmla="*/ 956277 w 1215017"/>
              <a:gd name="connsiteY33" fmla="*/ 90787 h 662287"/>
              <a:gd name="connsiteX34" fmla="*/ 930877 w 1215017"/>
              <a:gd name="connsiteY34" fmla="*/ 128887 h 662287"/>
              <a:gd name="connsiteX35" fmla="*/ 918177 w 1215017"/>
              <a:gd name="connsiteY35" fmla="*/ 166987 h 662287"/>
              <a:gd name="connsiteX36" fmla="*/ 841977 w 1215017"/>
              <a:gd name="connsiteY36" fmla="*/ 192387 h 662287"/>
              <a:gd name="connsiteX37" fmla="*/ 765777 w 1215017"/>
              <a:gd name="connsiteY37" fmla="*/ 179687 h 662287"/>
              <a:gd name="connsiteX38" fmla="*/ 727677 w 1215017"/>
              <a:gd name="connsiteY38" fmla="*/ 166987 h 662287"/>
              <a:gd name="connsiteX39" fmla="*/ 410177 w 1215017"/>
              <a:gd name="connsiteY39" fmla="*/ 154287 h 662287"/>
              <a:gd name="connsiteX40" fmla="*/ 372077 w 1215017"/>
              <a:gd name="connsiteY40" fmla="*/ 205087 h 66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5017" h="662287">
                <a:moveTo>
                  <a:pt x="372077" y="205087"/>
                </a:moveTo>
                <a:cubicBezTo>
                  <a:pt x="363610" y="224137"/>
                  <a:pt x="371351" y="250626"/>
                  <a:pt x="359377" y="268587"/>
                </a:cubicBezTo>
                <a:cubicBezTo>
                  <a:pt x="341000" y="296153"/>
                  <a:pt x="269582" y="270948"/>
                  <a:pt x="257777" y="268587"/>
                </a:cubicBezTo>
                <a:cubicBezTo>
                  <a:pt x="245077" y="260120"/>
                  <a:pt x="234823" y="245080"/>
                  <a:pt x="219677" y="243187"/>
                </a:cubicBezTo>
                <a:cubicBezTo>
                  <a:pt x="173423" y="237405"/>
                  <a:pt x="151360" y="259099"/>
                  <a:pt x="118077" y="281287"/>
                </a:cubicBezTo>
                <a:cubicBezTo>
                  <a:pt x="109610" y="293987"/>
                  <a:pt x="106849" y="313718"/>
                  <a:pt x="92677" y="319387"/>
                </a:cubicBezTo>
                <a:cubicBezTo>
                  <a:pt x="60391" y="332301"/>
                  <a:pt x="38864" y="283117"/>
                  <a:pt x="29177" y="268587"/>
                </a:cubicBezTo>
                <a:cubicBezTo>
                  <a:pt x="20710" y="281287"/>
                  <a:pt x="4729" y="291453"/>
                  <a:pt x="3777" y="306687"/>
                </a:cubicBezTo>
                <a:cubicBezTo>
                  <a:pt x="-6107" y="464836"/>
                  <a:pt x="-355" y="446539"/>
                  <a:pt x="67277" y="547987"/>
                </a:cubicBezTo>
                <a:cubicBezTo>
                  <a:pt x="75744" y="560687"/>
                  <a:pt x="79977" y="577620"/>
                  <a:pt x="92677" y="586087"/>
                </a:cubicBezTo>
                <a:lnTo>
                  <a:pt x="168877" y="636887"/>
                </a:lnTo>
                <a:cubicBezTo>
                  <a:pt x="185810" y="632654"/>
                  <a:pt x="203634" y="631063"/>
                  <a:pt x="219677" y="624187"/>
                </a:cubicBezTo>
                <a:cubicBezTo>
                  <a:pt x="233706" y="618174"/>
                  <a:pt x="242631" y="600680"/>
                  <a:pt x="257777" y="598787"/>
                </a:cubicBezTo>
                <a:cubicBezTo>
                  <a:pt x="279196" y="596110"/>
                  <a:pt x="300110" y="607254"/>
                  <a:pt x="321277" y="611487"/>
                </a:cubicBezTo>
                <a:cubicBezTo>
                  <a:pt x="340780" y="640742"/>
                  <a:pt x="343881" y="662287"/>
                  <a:pt x="384777" y="662287"/>
                </a:cubicBezTo>
                <a:cubicBezTo>
                  <a:pt x="398164" y="662287"/>
                  <a:pt x="410177" y="653820"/>
                  <a:pt x="422877" y="649587"/>
                </a:cubicBezTo>
                <a:cubicBezTo>
                  <a:pt x="427808" y="634794"/>
                  <a:pt x="442513" y="579542"/>
                  <a:pt x="460977" y="573387"/>
                </a:cubicBezTo>
                <a:cubicBezTo>
                  <a:pt x="477536" y="567867"/>
                  <a:pt x="495059" y="581071"/>
                  <a:pt x="511777" y="586087"/>
                </a:cubicBezTo>
                <a:cubicBezTo>
                  <a:pt x="537422" y="593780"/>
                  <a:pt x="587977" y="611487"/>
                  <a:pt x="587977" y="611487"/>
                </a:cubicBezTo>
                <a:cubicBezTo>
                  <a:pt x="604253" y="607418"/>
                  <a:pt x="658657" y="595197"/>
                  <a:pt x="676877" y="586087"/>
                </a:cubicBezTo>
                <a:cubicBezTo>
                  <a:pt x="690529" y="579261"/>
                  <a:pt x="702277" y="569154"/>
                  <a:pt x="714977" y="560687"/>
                </a:cubicBezTo>
                <a:cubicBezTo>
                  <a:pt x="723444" y="547987"/>
                  <a:pt x="729584" y="533380"/>
                  <a:pt x="740377" y="522587"/>
                </a:cubicBezTo>
                <a:cubicBezTo>
                  <a:pt x="751170" y="511794"/>
                  <a:pt x="764529" y="503386"/>
                  <a:pt x="778477" y="497187"/>
                </a:cubicBezTo>
                <a:cubicBezTo>
                  <a:pt x="868172" y="457322"/>
                  <a:pt x="908110" y="467677"/>
                  <a:pt x="1019777" y="459087"/>
                </a:cubicBezTo>
                <a:cubicBezTo>
                  <a:pt x="1032660" y="420437"/>
                  <a:pt x="1045197" y="416242"/>
                  <a:pt x="1007077" y="382887"/>
                </a:cubicBezTo>
                <a:cubicBezTo>
                  <a:pt x="984103" y="362785"/>
                  <a:pt x="930877" y="332087"/>
                  <a:pt x="930877" y="332087"/>
                </a:cubicBezTo>
                <a:cubicBezTo>
                  <a:pt x="935110" y="315154"/>
                  <a:pt x="935771" y="296899"/>
                  <a:pt x="943577" y="281287"/>
                </a:cubicBezTo>
                <a:cubicBezTo>
                  <a:pt x="968977" y="230487"/>
                  <a:pt x="985910" y="202970"/>
                  <a:pt x="1032477" y="179687"/>
                </a:cubicBezTo>
                <a:cubicBezTo>
                  <a:pt x="1044451" y="173700"/>
                  <a:pt x="1057877" y="171220"/>
                  <a:pt x="1070577" y="166987"/>
                </a:cubicBezTo>
                <a:cubicBezTo>
                  <a:pt x="1133351" y="72826"/>
                  <a:pt x="1091443" y="96774"/>
                  <a:pt x="1184877" y="78087"/>
                </a:cubicBezTo>
                <a:cubicBezTo>
                  <a:pt x="1186300" y="75952"/>
                  <a:pt x="1242646" y="13154"/>
                  <a:pt x="1197577" y="1887"/>
                </a:cubicBezTo>
                <a:cubicBezTo>
                  <a:pt x="1168537" y="-5373"/>
                  <a:pt x="1138310" y="10354"/>
                  <a:pt x="1108677" y="14587"/>
                </a:cubicBezTo>
                <a:cubicBezTo>
                  <a:pt x="1083277" y="23054"/>
                  <a:pt x="1054754" y="25135"/>
                  <a:pt x="1032477" y="39987"/>
                </a:cubicBezTo>
                <a:lnTo>
                  <a:pt x="956277" y="90787"/>
                </a:lnTo>
                <a:cubicBezTo>
                  <a:pt x="947810" y="103487"/>
                  <a:pt x="937703" y="115235"/>
                  <a:pt x="930877" y="128887"/>
                </a:cubicBezTo>
                <a:cubicBezTo>
                  <a:pt x="924890" y="140861"/>
                  <a:pt x="929070" y="159206"/>
                  <a:pt x="918177" y="166987"/>
                </a:cubicBezTo>
                <a:cubicBezTo>
                  <a:pt x="896390" y="182549"/>
                  <a:pt x="841977" y="192387"/>
                  <a:pt x="841977" y="192387"/>
                </a:cubicBezTo>
                <a:cubicBezTo>
                  <a:pt x="816577" y="188154"/>
                  <a:pt x="790914" y="185273"/>
                  <a:pt x="765777" y="179687"/>
                </a:cubicBezTo>
                <a:cubicBezTo>
                  <a:pt x="752709" y="176783"/>
                  <a:pt x="741030" y="167941"/>
                  <a:pt x="727677" y="166987"/>
                </a:cubicBezTo>
                <a:cubicBezTo>
                  <a:pt x="622028" y="159441"/>
                  <a:pt x="516010" y="158520"/>
                  <a:pt x="410177" y="154287"/>
                </a:cubicBezTo>
                <a:cubicBezTo>
                  <a:pt x="360029" y="171003"/>
                  <a:pt x="380544" y="186037"/>
                  <a:pt x="372077" y="205087"/>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6" name="Freeform 5"/>
          <p:cNvSpPr/>
          <p:nvPr/>
        </p:nvSpPr>
        <p:spPr>
          <a:xfrm>
            <a:off x="4215549" y="3401624"/>
            <a:ext cx="398146" cy="306776"/>
          </a:xfrm>
          <a:custGeom>
            <a:avLst/>
            <a:gdLst>
              <a:gd name="connsiteX0" fmla="*/ 191351 w 398146"/>
              <a:gd name="connsiteY0" fmla="*/ 90876 h 306776"/>
              <a:gd name="connsiteX1" fmla="*/ 292951 w 398146"/>
              <a:gd name="connsiteY1" fmla="*/ 14676 h 306776"/>
              <a:gd name="connsiteX2" fmla="*/ 331051 w 398146"/>
              <a:gd name="connsiteY2" fmla="*/ 1976 h 306776"/>
              <a:gd name="connsiteX3" fmla="*/ 394551 w 398146"/>
              <a:gd name="connsiteY3" fmla="*/ 14676 h 306776"/>
              <a:gd name="connsiteX4" fmla="*/ 381851 w 398146"/>
              <a:gd name="connsiteY4" fmla="*/ 65476 h 306776"/>
              <a:gd name="connsiteX5" fmla="*/ 343751 w 398146"/>
              <a:gd name="connsiteY5" fmla="*/ 141676 h 306776"/>
              <a:gd name="connsiteX6" fmla="*/ 331051 w 398146"/>
              <a:gd name="connsiteY6" fmla="*/ 205176 h 306776"/>
              <a:gd name="connsiteX7" fmla="*/ 267551 w 398146"/>
              <a:gd name="connsiteY7" fmla="*/ 217876 h 306776"/>
              <a:gd name="connsiteX8" fmla="*/ 229451 w 398146"/>
              <a:gd name="connsiteY8" fmla="*/ 255976 h 306776"/>
              <a:gd name="connsiteX9" fmla="*/ 153251 w 398146"/>
              <a:gd name="connsiteY9" fmla="*/ 306776 h 306776"/>
              <a:gd name="connsiteX10" fmla="*/ 140551 w 398146"/>
              <a:gd name="connsiteY10" fmla="*/ 268676 h 306776"/>
              <a:gd name="connsiteX11" fmla="*/ 127851 w 398146"/>
              <a:gd name="connsiteY11" fmla="*/ 192476 h 306776"/>
              <a:gd name="connsiteX12" fmla="*/ 89751 w 398146"/>
              <a:gd name="connsiteY12" fmla="*/ 179776 h 306776"/>
              <a:gd name="connsiteX13" fmla="*/ 140551 w 398146"/>
              <a:gd name="connsiteY13" fmla="*/ 116276 h 306776"/>
              <a:gd name="connsiteX14" fmla="*/ 102451 w 398146"/>
              <a:gd name="connsiteY14" fmla="*/ 90876 h 306776"/>
              <a:gd name="connsiteX15" fmla="*/ 89751 w 398146"/>
              <a:gd name="connsiteY15" fmla="*/ 128976 h 306776"/>
              <a:gd name="connsiteX16" fmla="*/ 51651 w 398146"/>
              <a:gd name="connsiteY16" fmla="*/ 141676 h 306776"/>
              <a:gd name="connsiteX17" fmla="*/ 13551 w 398146"/>
              <a:gd name="connsiteY17" fmla="*/ 167076 h 306776"/>
              <a:gd name="connsiteX18" fmla="*/ 851 w 398146"/>
              <a:gd name="connsiteY18" fmla="*/ 128976 h 306776"/>
              <a:gd name="connsiteX19" fmla="*/ 77051 w 398146"/>
              <a:gd name="connsiteY19" fmla="*/ 78176 h 306776"/>
              <a:gd name="connsiteX20" fmla="*/ 127851 w 398146"/>
              <a:gd name="connsiteY20" fmla="*/ 90876 h 306776"/>
              <a:gd name="connsiteX21" fmla="*/ 165951 w 398146"/>
              <a:gd name="connsiteY21" fmla="*/ 103576 h 306776"/>
              <a:gd name="connsiteX22" fmla="*/ 242151 w 398146"/>
              <a:gd name="connsiteY22" fmla="*/ 52776 h 306776"/>
              <a:gd name="connsiteX23" fmla="*/ 267551 w 398146"/>
              <a:gd name="connsiteY23" fmla="*/ 14676 h 306776"/>
              <a:gd name="connsiteX24" fmla="*/ 394551 w 398146"/>
              <a:gd name="connsiteY24" fmla="*/ 1976 h 30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8146" h="306776">
                <a:moveTo>
                  <a:pt x="191351" y="90876"/>
                </a:moveTo>
                <a:cubicBezTo>
                  <a:pt x="206928" y="78415"/>
                  <a:pt x="265994" y="28155"/>
                  <a:pt x="292951" y="14676"/>
                </a:cubicBezTo>
                <a:cubicBezTo>
                  <a:pt x="304925" y="8689"/>
                  <a:pt x="318351" y="6209"/>
                  <a:pt x="331051" y="1976"/>
                </a:cubicBezTo>
                <a:cubicBezTo>
                  <a:pt x="352218" y="6209"/>
                  <a:pt x="381066" y="-2180"/>
                  <a:pt x="394551" y="14676"/>
                </a:cubicBezTo>
                <a:cubicBezTo>
                  <a:pt x="405455" y="28306"/>
                  <a:pt x="388727" y="49433"/>
                  <a:pt x="381851" y="65476"/>
                </a:cubicBezTo>
                <a:cubicBezTo>
                  <a:pt x="344602" y="152389"/>
                  <a:pt x="365157" y="56053"/>
                  <a:pt x="343751" y="141676"/>
                </a:cubicBezTo>
                <a:cubicBezTo>
                  <a:pt x="338516" y="162617"/>
                  <a:pt x="346315" y="189912"/>
                  <a:pt x="331051" y="205176"/>
                </a:cubicBezTo>
                <a:cubicBezTo>
                  <a:pt x="315787" y="220440"/>
                  <a:pt x="288718" y="213643"/>
                  <a:pt x="267551" y="217876"/>
                </a:cubicBezTo>
                <a:cubicBezTo>
                  <a:pt x="254851" y="230576"/>
                  <a:pt x="243628" y="244949"/>
                  <a:pt x="229451" y="255976"/>
                </a:cubicBezTo>
                <a:cubicBezTo>
                  <a:pt x="205354" y="274718"/>
                  <a:pt x="153251" y="306776"/>
                  <a:pt x="153251" y="306776"/>
                </a:cubicBezTo>
                <a:cubicBezTo>
                  <a:pt x="149018" y="294076"/>
                  <a:pt x="143455" y="281744"/>
                  <a:pt x="140551" y="268676"/>
                </a:cubicBezTo>
                <a:cubicBezTo>
                  <a:pt x="134965" y="243539"/>
                  <a:pt x="140627" y="214834"/>
                  <a:pt x="127851" y="192476"/>
                </a:cubicBezTo>
                <a:cubicBezTo>
                  <a:pt x="121209" y="180853"/>
                  <a:pt x="102451" y="184009"/>
                  <a:pt x="89751" y="179776"/>
                </a:cubicBezTo>
                <a:cubicBezTo>
                  <a:pt x="104281" y="170089"/>
                  <a:pt x="153465" y="148562"/>
                  <a:pt x="140551" y="116276"/>
                </a:cubicBezTo>
                <a:cubicBezTo>
                  <a:pt x="134882" y="102104"/>
                  <a:pt x="115151" y="99343"/>
                  <a:pt x="102451" y="90876"/>
                </a:cubicBezTo>
                <a:cubicBezTo>
                  <a:pt x="98218" y="103576"/>
                  <a:pt x="99217" y="119510"/>
                  <a:pt x="89751" y="128976"/>
                </a:cubicBezTo>
                <a:cubicBezTo>
                  <a:pt x="80285" y="138442"/>
                  <a:pt x="63625" y="135689"/>
                  <a:pt x="51651" y="141676"/>
                </a:cubicBezTo>
                <a:cubicBezTo>
                  <a:pt x="37999" y="148502"/>
                  <a:pt x="26251" y="158609"/>
                  <a:pt x="13551" y="167076"/>
                </a:cubicBezTo>
                <a:cubicBezTo>
                  <a:pt x="9318" y="154376"/>
                  <a:pt x="-3382" y="141676"/>
                  <a:pt x="851" y="128976"/>
                </a:cubicBezTo>
                <a:cubicBezTo>
                  <a:pt x="12743" y="93301"/>
                  <a:pt x="48502" y="87692"/>
                  <a:pt x="77051" y="78176"/>
                </a:cubicBezTo>
                <a:cubicBezTo>
                  <a:pt x="93984" y="82409"/>
                  <a:pt x="111068" y="86081"/>
                  <a:pt x="127851" y="90876"/>
                </a:cubicBezTo>
                <a:cubicBezTo>
                  <a:pt x="140723" y="94554"/>
                  <a:pt x="153251" y="107809"/>
                  <a:pt x="165951" y="103576"/>
                </a:cubicBezTo>
                <a:cubicBezTo>
                  <a:pt x="194911" y="93923"/>
                  <a:pt x="242151" y="52776"/>
                  <a:pt x="242151" y="52776"/>
                </a:cubicBezTo>
                <a:cubicBezTo>
                  <a:pt x="250618" y="40076"/>
                  <a:pt x="255632" y="24211"/>
                  <a:pt x="267551" y="14676"/>
                </a:cubicBezTo>
                <a:cubicBezTo>
                  <a:pt x="295140" y="-7395"/>
                  <a:pt x="377762" y="1976"/>
                  <a:pt x="394551" y="1976"/>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7" name="Freeform 6"/>
          <p:cNvSpPr/>
          <p:nvPr/>
        </p:nvSpPr>
        <p:spPr>
          <a:xfrm>
            <a:off x="3987673" y="3683000"/>
            <a:ext cx="127127" cy="317500"/>
          </a:xfrm>
          <a:custGeom>
            <a:avLst/>
            <a:gdLst>
              <a:gd name="connsiteX0" fmla="*/ 127 w 127127"/>
              <a:gd name="connsiteY0" fmla="*/ 165100 h 317500"/>
              <a:gd name="connsiteX1" fmla="*/ 63627 w 127127"/>
              <a:gd name="connsiteY1" fmla="*/ 114300 h 317500"/>
              <a:gd name="connsiteX2" fmla="*/ 76327 w 127127"/>
              <a:gd name="connsiteY2" fmla="*/ 50800 h 317500"/>
              <a:gd name="connsiteX3" fmla="*/ 89027 w 127127"/>
              <a:gd name="connsiteY3" fmla="*/ 12700 h 317500"/>
              <a:gd name="connsiteX4" fmla="*/ 127127 w 127127"/>
              <a:gd name="connsiteY4" fmla="*/ 0 h 317500"/>
              <a:gd name="connsiteX5" fmla="*/ 114427 w 127127"/>
              <a:gd name="connsiteY5" fmla="*/ 101600 h 317500"/>
              <a:gd name="connsiteX6" fmla="*/ 89027 w 127127"/>
              <a:gd name="connsiteY6" fmla="*/ 177800 h 317500"/>
              <a:gd name="connsiteX7" fmla="*/ 76327 w 127127"/>
              <a:gd name="connsiteY7" fmla="*/ 279400 h 317500"/>
              <a:gd name="connsiteX8" fmla="*/ 50927 w 127127"/>
              <a:gd name="connsiteY8" fmla="*/ 317500 h 317500"/>
              <a:gd name="connsiteX9" fmla="*/ 38227 w 127127"/>
              <a:gd name="connsiteY9" fmla="*/ 228600 h 317500"/>
              <a:gd name="connsiteX10" fmla="*/ 25527 w 127127"/>
              <a:gd name="connsiteY10" fmla="*/ 190500 h 317500"/>
              <a:gd name="connsiteX11" fmla="*/ 127 w 127127"/>
              <a:gd name="connsiteY11" fmla="*/ 152400 h 317500"/>
              <a:gd name="connsiteX12" fmla="*/ 25527 w 127127"/>
              <a:gd name="connsiteY12" fmla="*/ 8890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27" h="317500">
                <a:moveTo>
                  <a:pt x="127" y="165100"/>
                </a:moveTo>
                <a:cubicBezTo>
                  <a:pt x="21294" y="148167"/>
                  <a:pt x="48591" y="136854"/>
                  <a:pt x="63627" y="114300"/>
                </a:cubicBezTo>
                <a:cubicBezTo>
                  <a:pt x="75601" y="96339"/>
                  <a:pt x="71092" y="71741"/>
                  <a:pt x="76327" y="50800"/>
                </a:cubicBezTo>
                <a:cubicBezTo>
                  <a:pt x="79574" y="37813"/>
                  <a:pt x="79561" y="22166"/>
                  <a:pt x="89027" y="12700"/>
                </a:cubicBezTo>
                <a:cubicBezTo>
                  <a:pt x="98493" y="3234"/>
                  <a:pt x="114427" y="4233"/>
                  <a:pt x="127127" y="0"/>
                </a:cubicBezTo>
                <a:cubicBezTo>
                  <a:pt x="122894" y="33867"/>
                  <a:pt x="121578" y="68227"/>
                  <a:pt x="114427" y="101600"/>
                </a:cubicBezTo>
                <a:cubicBezTo>
                  <a:pt x="108817" y="127780"/>
                  <a:pt x="89027" y="177800"/>
                  <a:pt x="89027" y="177800"/>
                </a:cubicBezTo>
                <a:cubicBezTo>
                  <a:pt x="119254" y="268480"/>
                  <a:pt x="136704" y="239148"/>
                  <a:pt x="76327" y="279400"/>
                </a:cubicBezTo>
                <a:cubicBezTo>
                  <a:pt x="67860" y="292100"/>
                  <a:pt x="66191" y="317500"/>
                  <a:pt x="50927" y="317500"/>
                </a:cubicBezTo>
                <a:cubicBezTo>
                  <a:pt x="2689" y="317500"/>
                  <a:pt x="36869" y="234031"/>
                  <a:pt x="38227" y="228600"/>
                </a:cubicBezTo>
                <a:cubicBezTo>
                  <a:pt x="33994" y="215900"/>
                  <a:pt x="31514" y="202474"/>
                  <a:pt x="25527" y="190500"/>
                </a:cubicBezTo>
                <a:cubicBezTo>
                  <a:pt x="18701" y="176848"/>
                  <a:pt x="2636" y="167456"/>
                  <a:pt x="127" y="152400"/>
                </a:cubicBezTo>
                <a:cubicBezTo>
                  <a:pt x="-1835" y="140630"/>
                  <a:pt x="19324" y="101306"/>
                  <a:pt x="25527" y="88900"/>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8" name="Freeform 7"/>
          <p:cNvSpPr/>
          <p:nvPr/>
        </p:nvSpPr>
        <p:spPr>
          <a:xfrm>
            <a:off x="3124200" y="2971348"/>
            <a:ext cx="165100" cy="233153"/>
          </a:xfrm>
          <a:custGeom>
            <a:avLst/>
            <a:gdLst>
              <a:gd name="connsiteX0" fmla="*/ 0 w 165100"/>
              <a:gd name="connsiteY0" fmla="*/ 76652 h 233153"/>
              <a:gd name="connsiteX1" fmla="*/ 63500 w 165100"/>
              <a:gd name="connsiteY1" fmla="*/ 25852 h 233153"/>
              <a:gd name="connsiteX2" fmla="*/ 101600 w 165100"/>
              <a:gd name="connsiteY2" fmla="*/ 452 h 233153"/>
              <a:gd name="connsiteX3" fmla="*/ 114300 w 165100"/>
              <a:gd name="connsiteY3" fmla="*/ 38552 h 233153"/>
              <a:gd name="connsiteX4" fmla="*/ 101600 w 165100"/>
              <a:gd name="connsiteY4" fmla="*/ 140152 h 233153"/>
              <a:gd name="connsiteX5" fmla="*/ 114300 w 165100"/>
              <a:gd name="connsiteY5" fmla="*/ 178252 h 233153"/>
              <a:gd name="connsiteX6" fmla="*/ 165100 w 165100"/>
              <a:gd name="connsiteY6" fmla="*/ 190952 h 233153"/>
              <a:gd name="connsiteX7" fmla="*/ 152400 w 165100"/>
              <a:gd name="connsiteY7" fmla="*/ 229052 h 233153"/>
              <a:gd name="connsiteX8" fmla="*/ 101600 w 165100"/>
              <a:gd name="connsiteY8" fmla="*/ 152852 h 233153"/>
              <a:gd name="connsiteX9" fmla="*/ 38100 w 165100"/>
              <a:gd name="connsiteY9" fmla="*/ 216352 h 233153"/>
              <a:gd name="connsiteX10" fmla="*/ 25400 w 165100"/>
              <a:gd name="connsiteY10" fmla="*/ 89352 h 233153"/>
              <a:gd name="connsiteX11" fmla="*/ 38100 w 165100"/>
              <a:gd name="connsiteY11" fmla="*/ 51252 h 233153"/>
              <a:gd name="connsiteX12" fmla="*/ 76200 w 165100"/>
              <a:gd name="connsiteY12" fmla="*/ 25852 h 23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100" h="233153">
                <a:moveTo>
                  <a:pt x="0" y="76652"/>
                </a:moveTo>
                <a:cubicBezTo>
                  <a:pt x="21167" y="59719"/>
                  <a:pt x="41815" y="42116"/>
                  <a:pt x="63500" y="25852"/>
                </a:cubicBezTo>
                <a:cubicBezTo>
                  <a:pt x="75711" y="16694"/>
                  <a:pt x="86792" y="-3250"/>
                  <a:pt x="101600" y="452"/>
                </a:cubicBezTo>
                <a:cubicBezTo>
                  <a:pt x="114587" y="3699"/>
                  <a:pt x="110067" y="25852"/>
                  <a:pt x="114300" y="38552"/>
                </a:cubicBezTo>
                <a:cubicBezTo>
                  <a:pt x="110067" y="72419"/>
                  <a:pt x="101600" y="106022"/>
                  <a:pt x="101600" y="140152"/>
                </a:cubicBezTo>
                <a:cubicBezTo>
                  <a:pt x="101600" y="153539"/>
                  <a:pt x="103847" y="169889"/>
                  <a:pt x="114300" y="178252"/>
                </a:cubicBezTo>
                <a:cubicBezTo>
                  <a:pt x="127930" y="189156"/>
                  <a:pt x="148167" y="186719"/>
                  <a:pt x="165100" y="190952"/>
                </a:cubicBezTo>
                <a:cubicBezTo>
                  <a:pt x="160867" y="203652"/>
                  <a:pt x="164374" y="223065"/>
                  <a:pt x="152400" y="229052"/>
                </a:cubicBezTo>
                <a:cubicBezTo>
                  <a:pt x="102697" y="253903"/>
                  <a:pt x="102614" y="157923"/>
                  <a:pt x="101600" y="152852"/>
                </a:cubicBezTo>
                <a:cubicBezTo>
                  <a:pt x="71967" y="241752"/>
                  <a:pt x="101600" y="237519"/>
                  <a:pt x="38100" y="216352"/>
                </a:cubicBezTo>
                <a:cubicBezTo>
                  <a:pt x="9445" y="130387"/>
                  <a:pt x="4730" y="161697"/>
                  <a:pt x="25400" y="89352"/>
                </a:cubicBezTo>
                <a:cubicBezTo>
                  <a:pt x="29078" y="76480"/>
                  <a:pt x="29737" y="61705"/>
                  <a:pt x="38100" y="51252"/>
                </a:cubicBezTo>
                <a:cubicBezTo>
                  <a:pt x="47635" y="39333"/>
                  <a:pt x="76200" y="25852"/>
                  <a:pt x="76200" y="25852"/>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9" name="Freeform 8"/>
          <p:cNvSpPr/>
          <p:nvPr/>
        </p:nvSpPr>
        <p:spPr>
          <a:xfrm>
            <a:off x="3378200" y="1851165"/>
            <a:ext cx="353711" cy="244335"/>
          </a:xfrm>
          <a:custGeom>
            <a:avLst/>
            <a:gdLst>
              <a:gd name="connsiteX0" fmla="*/ 292100 w 353711"/>
              <a:gd name="connsiteY0" fmla="*/ 15735 h 244335"/>
              <a:gd name="connsiteX1" fmla="*/ 190500 w 353711"/>
              <a:gd name="connsiteY1" fmla="*/ 28435 h 244335"/>
              <a:gd name="connsiteX2" fmla="*/ 165100 w 353711"/>
              <a:gd name="connsiteY2" fmla="*/ 66535 h 244335"/>
              <a:gd name="connsiteX3" fmla="*/ 12700 w 353711"/>
              <a:gd name="connsiteY3" fmla="*/ 79235 h 244335"/>
              <a:gd name="connsiteX4" fmla="*/ 0 w 353711"/>
              <a:gd name="connsiteY4" fmla="*/ 117335 h 244335"/>
              <a:gd name="connsiteX5" fmla="*/ 152400 w 353711"/>
              <a:gd name="connsiteY5" fmla="*/ 168135 h 244335"/>
              <a:gd name="connsiteX6" fmla="*/ 228600 w 353711"/>
              <a:gd name="connsiteY6" fmla="*/ 206235 h 244335"/>
              <a:gd name="connsiteX7" fmla="*/ 304800 w 353711"/>
              <a:gd name="connsiteY7" fmla="*/ 244335 h 244335"/>
              <a:gd name="connsiteX8" fmla="*/ 342900 w 353711"/>
              <a:gd name="connsiteY8" fmla="*/ 231635 h 244335"/>
              <a:gd name="connsiteX9" fmla="*/ 292100 w 353711"/>
              <a:gd name="connsiteY9" fmla="*/ 104635 h 244335"/>
              <a:gd name="connsiteX10" fmla="*/ 190500 w 353711"/>
              <a:gd name="connsiteY10" fmla="*/ 15735 h 244335"/>
              <a:gd name="connsiteX11" fmla="*/ 165100 w 353711"/>
              <a:gd name="connsiteY11" fmla="*/ 28435 h 24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3711" h="244335">
                <a:moveTo>
                  <a:pt x="292100" y="15735"/>
                </a:moveTo>
                <a:cubicBezTo>
                  <a:pt x="258233" y="19968"/>
                  <a:pt x="222189" y="15759"/>
                  <a:pt x="190500" y="28435"/>
                </a:cubicBezTo>
                <a:cubicBezTo>
                  <a:pt x="176328" y="34104"/>
                  <a:pt x="179776" y="62342"/>
                  <a:pt x="165100" y="66535"/>
                </a:cubicBezTo>
                <a:cubicBezTo>
                  <a:pt x="116085" y="80539"/>
                  <a:pt x="63500" y="75002"/>
                  <a:pt x="12700" y="79235"/>
                </a:cubicBezTo>
                <a:cubicBezTo>
                  <a:pt x="8467" y="91935"/>
                  <a:pt x="0" y="103948"/>
                  <a:pt x="0" y="117335"/>
                </a:cubicBezTo>
                <a:cubicBezTo>
                  <a:pt x="0" y="197295"/>
                  <a:pt x="95374" y="162951"/>
                  <a:pt x="152400" y="168135"/>
                </a:cubicBezTo>
                <a:cubicBezTo>
                  <a:pt x="261589" y="240928"/>
                  <a:pt x="123440" y="153655"/>
                  <a:pt x="228600" y="206235"/>
                </a:cubicBezTo>
                <a:cubicBezTo>
                  <a:pt x="327077" y="255474"/>
                  <a:pt x="209035" y="212413"/>
                  <a:pt x="304800" y="244335"/>
                </a:cubicBezTo>
                <a:cubicBezTo>
                  <a:pt x="317500" y="240102"/>
                  <a:pt x="340275" y="244762"/>
                  <a:pt x="342900" y="231635"/>
                </a:cubicBezTo>
                <a:cubicBezTo>
                  <a:pt x="365940" y="116436"/>
                  <a:pt x="353570" y="125125"/>
                  <a:pt x="292100" y="104635"/>
                </a:cubicBezTo>
                <a:cubicBezTo>
                  <a:pt x="277037" y="-15866"/>
                  <a:pt x="312003" y="-11266"/>
                  <a:pt x="190500" y="15735"/>
                </a:cubicBezTo>
                <a:cubicBezTo>
                  <a:pt x="181259" y="17788"/>
                  <a:pt x="173567" y="24202"/>
                  <a:pt x="165100" y="28435"/>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0" name="Freeform 9"/>
          <p:cNvSpPr/>
          <p:nvPr/>
        </p:nvSpPr>
        <p:spPr>
          <a:xfrm>
            <a:off x="2959100" y="1498600"/>
            <a:ext cx="216161" cy="161982"/>
          </a:xfrm>
          <a:custGeom>
            <a:avLst/>
            <a:gdLst>
              <a:gd name="connsiteX0" fmla="*/ 177800 w 216161"/>
              <a:gd name="connsiteY0" fmla="*/ 139700 h 161982"/>
              <a:gd name="connsiteX1" fmla="*/ 190500 w 216161"/>
              <a:gd name="connsiteY1" fmla="*/ 63500 h 161982"/>
              <a:gd name="connsiteX2" fmla="*/ 215900 w 216161"/>
              <a:gd name="connsiteY2" fmla="*/ 25400 h 161982"/>
              <a:gd name="connsiteX3" fmla="*/ 177800 w 216161"/>
              <a:gd name="connsiteY3" fmla="*/ 0 h 161982"/>
              <a:gd name="connsiteX4" fmla="*/ 127000 w 216161"/>
              <a:gd name="connsiteY4" fmla="*/ 50800 h 161982"/>
              <a:gd name="connsiteX5" fmla="*/ 88900 w 216161"/>
              <a:gd name="connsiteY5" fmla="*/ 76200 h 161982"/>
              <a:gd name="connsiteX6" fmla="*/ 76200 w 216161"/>
              <a:gd name="connsiteY6" fmla="*/ 38100 h 161982"/>
              <a:gd name="connsiteX7" fmla="*/ 0 w 216161"/>
              <a:gd name="connsiteY7" fmla="*/ 88900 h 161982"/>
              <a:gd name="connsiteX8" fmla="*/ 12700 w 216161"/>
              <a:gd name="connsiteY8" fmla="*/ 152400 h 161982"/>
              <a:gd name="connsiteX9" fmla="*/ 50800 w 216161"/>
              <a:gd name="connsiteY9" fmla="*/ 127000 h 161982"/>
              <a:gd name="connsiteX10" fmla="*/ 88900 w 216161"/>
              <a:gd name="connsiteY10" fmla="*/ 114300 h 161982"/>
              <a:gd name="connsiteX11" fmla="*/ 165100 w 216161"/>
              <a:gd name="connsiteY11" fmla="*/ 139700 h 161982"/>
              <a:gd name="connsiteX12" fmla="*/ 177800 w 216161"/>
              <a:gd name="connsiteY12" fmla="*/ 139700 h 16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161" h="161982">
                <a:moveTo>
                  <a:pt x="177800" y="139700"/>
                </a:moveTo>
                <a:cubicBezTo>
                  <a:pt x="182033" y="127000"/>
                  <a:pt x="182357" y="87929"/>
                  <a:pt x="190500" y="63500"/>
                </a:cubicBezTo>
                <a:cubicBezTo>
                  <a:pt x="195327" y="49020"/>
                  <a:pt x="218893" y="40367"/>
                  <a:pt x="215900" y="25400"/>
                </a:cubicBezTo>
                <a:cubicBezTo>
                  <a:pt x="212907" y="10433"/>
                  <a:pt x="190500" y="8467"/>
                  <a:pt x="177800" y="0"/>
                </a:cubicBezTo>
                <a:cubicBezTo>
                  <a:pt x="94673" y="27709"/>
                  <a:pt x="176261" y="-10776"/>
                  <a:pt x="127000" y="50800"/>
                </a:cubicBezTo>
                <a:cubicBezTo>
                  <a:pt x="117465" y="62719"/>
                  <a:pt x="101600" y="67733"/>
                  <a:pt x="88900" y="76200"/>
                </a:cubicBezTo>
                <a:cubicBezTo>
                  <a:pt x="84667" y="63500"/>
                  <a:pt x="88900" y="42333"/>
                  <a:pt x="76200" y="38100"/>
                </a:cubicBezTo>
                <a:cubicBezTo>
                  <a:pt x="11833" y="16644"/>
                  <a:pt x="11923" y="53132"/>
                  <a:pt x="0" y="88900"/>
                </a:cubicBezTo>
                <a:cubicBezTo>
                  <a:pt x="4233" y="110067"/>
                  <a:pt x="-4569" y="139448"/>
                  <a:pt x="12700" y="152400"/>
                </a:cubicBezTo>
                <a:cubicBezTo>
                  <a:pt x="24911" y="161558"/>
                  <a:pt x="37148" y="133826"/>
                  <a:pt x="50800" y="127000"/>
                </a:cubicBezTo>
                <a:cubicBezTo>
                  <a:pt x="62774" y="121013"/>
                  <a:pt x="76200" y="118533"/>
                  <a:pt x="88900" y="114300"/>
                </a:cubicBezTo>
                <a:cubicBezTo>
                  <a:pt x="102378" y="154733"/>
                  <a:pt x="98226" y="184283"/>
                  <a:pt x="165100" y="139700"/>
                </a:cubicBezTo>
                <a:cubicBezTo>
                  <a:pt x="176239" y="132274"/>
                  <a:pt x="173567" y="152400"/>
                  <a:pt x="177800" y="13970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 name="Freeform 10"/>
          <p:cNvSpPr/>
          <p:nvPr/>
        </p:nvSpPr>
        <p:spPr>
          <a:xfrm>
            <a:off x="3175000" y="1243484"/>
            <a:ext cx="127817" cy="91261"/>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6" name="Freeform 15"/>
          <p:cNvSpPr/>
          <p:nvPr/>
        </p:nvSpPr>
        <p:spPr>
          <a:xfrm>
            <a:off x="3200400" y="2194739"/>
            <a:ext cx="127817" cy="91261"/>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7" name="Freeform 16"/>
          <p:cNvSpPr/>
          <p:nvPr/>
        </p:nvSpPr>
        <p:spPr>
          <a:xfrm>
            <a:off x="2615383" y="2053467"/>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8" name="Freeform 17"/>
          <p:cNvSpPr/>
          <p:nvPr/>
        </p:nvSpPr>
        <p:spPr>
          <a:xfrm>
            <a:off x="2514600" y="2739266"/>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9" name="Freeform 18"/>
          <p:cNvSpPr/>
          <p:nvPr/>
        </p:nvSpPr>
        <p:spPr>
          <a:xfrm>
            <a:off x="2590800" y="2891666"/>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 name="Freeform 19"/>
          <p:cNvSpPr/>
          <p:nvPr/>
        </p:nvSpPr>
        <p:spPr>
          <a:xfrm>
            <a:off x="2743200" y="2971800"/>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1" name="Freeform 20"/>
          <p:cNvSpPr/>
          <p:nvPr/>
        </p:nvSpPr>
        <p:spPr>
          <a:xfrm>
            <a:off x="685800" y="2667000"/>
            <a:ext cx="127817" cy="80134"/>
          </a:xfrm>
          <a:custGeom>
            <a:avLst/>
            <a:gdLst>
              <a:gd name="connsiteX0" fmla="*/ 127000 w 127817"/>
              <a:gd name="connsiteY0" fmla="*/ 39216 h 91261"/>
              <a:gd name="connsiteX1" fmla="*/ 63500 w 127817"/>
              <a:gd name="connsiteY1" fmla="*/ 13816 h 91261"/>
              <a:gd name="connsiteX2" fmla="*/ 25400 w 127817"/>
              <a:gd name="connsiteY2" fmla="*/ 1116 h 91261"/>
              <a:gd name="connsiteX3" fmla="*/ 0 w 127817"/>
              <a:gd name="connsiteY3" fmla="*/ 39216 h 91261"/>
              <a:gd name="connsiteX4" fmla="*/ 114300 w 127817"/>
              <a:gd name="connsiteY4" fmla="*/ 64616 h 91261"/>
              <a:gd name="connsiteX5" fmla="*/ 101600 w 127817"/>
              <a:gd name="connsiteY5" fmla="*/ 26516 h 91261"/>
              <a:gd name="connsiteX6" fmla="*/ 127000 w 127817"/>
              <a:gd name="connsiteY6" fmla="*/ 39216 h 9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17" h="91261">
                <a:moveTo>
                  <a:pt x="127000" y="39216"/>
                </a:moveTo>
                <a:cubicBezTo>
                  <a:pt x="120650" y="37099"/>
                  <a:pt x="84846" y="21821"/>
                  <a:pt x="63500" y="13816"/>
                </a:cubicBezTo>
                <a:cubicBezTo>
                  <a:pt x="50965" y="9116"/>
                  <a:pt x="37829" y="-3856"/>
                  <a:pt x="25400" y="1116"/>
                </a:cubicBezTo>
                <a:cubicBezTo>
                  <a:pt x="11228" y="6785"/>
                  <a:pt x="8467" y="26516"/>
                  <a:pt x="0" y="39216"/>
                </a:cubicBezTo>
                <a:cubicBezTo>
                  <a:pt x="29183" y="82990"/>
                  <a:pt x="35435" y="117193"/>
                  <a:pt x="114300" y="64616"/>
                </a:cubicBezTo>
                <a:cubicBezTo>
                  <a:pt x="125439" y="57190"/>
                  <a:pt x="104847" y="39503"/>
                  <a:pt x="101600" y="26516"/>
                </a:cubicBezTo>
                <a:cubicBezTo>
                  <a:pt x="100573" y="22409"/>
                  <a:pt x="133350" y="41333"/>
                  <a:pt x="127000" y="3921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2" name="Freeform 11"/>
          <p:cNvSpPr/>
          <p:nvPr/>
        </p:nvSpPr>
        <p:spPr>
          <a:xfrm>
            <a:off x="2120900" y="1892300"/>
            <a:ext cx="330503" cy="139800"/>
          </a:xfrm>
          <a:custGeom>
            <a:avLst/>
            <a:gdLst>
              <a:gd name="connsiteX0" fmla="*/ 0 w 330503"/>
              <a:gd name="connsiteY0" fmla="*/ 50800 h 139800"/>
              <a:gd name="connsiteX1" fmla="*/ 63500 w 330503"/>
              <a:gd name="connsiteY1" fmla="*/ 38100 h 139800"/>
              <a:gd name="connsiteX2" fmla="*/ 101600 w 330503"/>
              <a:gd name="connsiteY2" fmla="*/ 25400 h 139800"/>
              <a:gd name="connsiteX3" fmla="*/ 139700 w 330503"/>
              <a:gd name="connsiteY3" fmla="*/ 50800 h 139800"/>
              <a:gd name="connsiteX4" fmla="*/ 215900 w 330503"/>
              <a:gd name="connsiteY4" fmla="*/ 76200 h 139800"/>
              <a:gd name="connsiteX5" fmla="*/ 228600 w 330503"/>
              <a:gd name="connsiteY5" fmla="*/ 38100 h 139800"/>
              <a:gd name="connsiteX6" fmla="*/ 304800 w 330503"/>
              <a:gd name="connsiteY6" fmla="*/ 0 h 139800"/>
              <a:gd name="connsiteX7" fmla="*/ 330200 w 330503"/>
              <a:gd name="connsiteY7" fmla="*/ 38100 h 139800"/>
              <a:gd name="connsiteX8" fmla="*/ 241300 w 330503"/>
              <a:gd name="connsiteY8" fmla="*/ 76200 h 139800"/>
              <a:gd name="connsiteX9" fmla="*/ 165100 w 330503"/>
              <a:gd name="connsiteY9" fmla="*/ 139700 h 139800"/>
              <a:gd name="connsiteX10" fmla="*/ 139700 w 330503"/>
              <a:gd name="connsiteY10" fmla="*/ 101600 h 139800"/>
              <a:gd name="connsiteX11" fmla="*/ 101600 w 330503"/>
              <a:gd name="connsiteY11" fmla="*/ 88900 h 139800"/>
              <a:gd name="connsiteX12" fmla="*/ 63500 w 330503"/>
              <a:gd name="connsiteY12" fmla="*/ 101600 h 139800"/>
              <a:gd name="connsiteX13" fmla="*/ 38100 w 330503"/>
              <a:gd name="connsiteY13" fmla="*/ 63500 h 139800"/>
              <a:gd name="connsiteX14" fmla="*/ 88900 w 330503"/>
              <a:gd name="connsiteY14" fmla="*/ 50800 h 1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0503" h="139800">
                <a:moveTo>
                  <a:pt x="0" y="50800"/>
                </a:moveTo>
                <a:cubicBezTo>
                  <a:pt x="21167" y="46567"/>
                  <a:pt x="42559" y="43335"/>
                  <a:pt x="63500" y="38100"/>
                </a:cubicBezTo>
                <a:cubicBezTo>
                  <a:pt x="76487" y="34853"/>
                  <a:pt x="88395" y="23199"/>
                  <a:pt x="101600" y="25400"/>
                </a:cubicBezTo>
                <a:cubicBezTo>
                  <a:pt x="116656" y="27909"/>
                  <a:pt x="125752" y="44601"/>
                  <a:pt x="139700" y="50800"/>
                </a:cubicBezTo>
                <a:cubicBezTo>
                  <a:pt x="164166" y="61674"/>
                  <a:pt x="215900" y="76200"/>
                  <a:pt x="215900" y="76200"/>
                </a:cubicBezTo>
                <a:cubicBezTo>
                  <a:pt x="220133" y="63500"/>
                  <a:pt x="220237" y="48553"/>
                  <a:pt x="228600" y="38100"/>
                </a:cubicBezTo>
                <a:cubicBezTo>
                  <a:pt x="246505" y="15719"/>
                  <a:pt x="279701" y="8366"/>
                  <a:pt x="304800" y="0"/>
                </a:cubicBezTo>
                <a:cubicBezTo>
                  <a:pt x="313267" y="12700"/>
                  <a:pt x="333193" y="23133"/>
                  <a:pt x="330200" y="38100"/>
                </a:cubicBezTo>
                <a:cubicBezTo>
                  <a:pt x="325584" y="61180"/>
                  <a:pt x="252010" y="73523"/>
                  <a:pt x="241300" y="76200"/>
                </a:cubicBezTo>
                <a:cubicBezTo>
                  <a:pt x="237486" y="80014"/>
                  <a:pt x="179834" y="142647"/>
                  <a:pt x="165100" y="139700"/>
                </a:cubicBezTo>
                <a:cubicBezTo>
                  <a:pt x="150133" y="136707"/>
                  <a:pt x="151619" y="111135"/>
                  <a:pt x="139700" y="101600"/>
                </a:cubicBezTo>
                <a:cubicBezTo>
                  <a:pt x="129247" y="93237"/>
                  <a:pt x="114300" y="93133"/>
                  <a:pt x="101600" y="88900"/>
                </a:cubicBezTo>
                <a:cubicBezTo>
                  <a:pt x="88900" y="93133"/>
                  <a:pt x="75929" y="106572"/>
                  <a:pt x="63500" y="101600"/>
                </a:cubicBezTo>
                <a:cubicBezTo>
                  <a:pt x="49328" y="95931"/>
                  <a:pt x="34398" y="78308"/>
                  <a:pt x="38100" y="63500"/>
                </a:cubicBezTo>
                <a:cubicBezTo>
                  <a:pt x="41610" y="49461"/>
                  <a:pt x="75021" y="50800"/>
                  <a:pt x="88900" y="50800"/>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3" name="Freeform 12"/>
          <p:cNvSpPr/>
          <p:nvPr/>
        </p:nvSpPr>
        <p:spPr>
          <a:xfrm>
            <a:off x="2070071" y="1432927"/>
            <a:ext cx="190832" cy="154834"/>
          </a:xfrm>
          <a:custGeom>
            <a:avLst/>
            <a:gdLst>
              <a:gd name="connsiteX0" fmla="*/ 12729 w 190832"/>
              <a:gd name="connsiteY0" fmla="*/ 154573 h 154834"/>
              <a:gd name="connsiteX1" fmla="*/ 29 w 190832"/>
              <a:gd name="connsiteY1" fmla="*/ 52973 h 154834"/>
              <a:gd name="connsiteX2" fmla="*/ 12729 w 190832"/>
              <a:gd name="connsiteY2" fmla="*/ 2173 h 154834"/>
              <a:gd name="connsiteX3" fmla="*/ 50829 w 190832"/>
              <a:gd name="connsiteY3" fmla="*/ 14873 h 154834"/>
              <a:gd name="connsiteX4" fmla="*/ 76229 w 190832"/>
              <a:gd name="connsiteY4" fmla="*/ 52973 h 154834"/>
              <a:gd name="connsiteX5" fmla="*/ 165129 w 190832"/>
              <a:gd name="connsiteY5" fmla="*/ 91073 h 154834"/>
              <a:gd name="connsiteX6" fmla="*/ 190529 w 190832"/>
              <a:gd name="connsiteY6" fmla="*/ 129173 h 154834"/>
              <a:gd name="connsiteX7" fmla="*/ 152429 w 190832"/>
              <a:gd name="connsiteY7" fmla="*/ 154573 h 154834"/>
              <a:gd name="connsiteX8" fmla="*/ 76229 w 190832"/>
              <a:gd name="connsiteY8" fmla="*/ 116473 h 154834"/>
              <a:gd name="connsiteX9" fmla="*/ 38129 w 190832"/>
              <a:gd name="connsiteY9" fmla="*/ 141873 h 154834"/>
              <a:gd name="connsiteX10" fmla="*/ 12729 w 190832"/>
              <a:gd name="connsiteY10" fmla="*/ 27573 h 15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32" h="154834">
                <a:moveTo>
                  <a:pt x="12729" y="154573"/>
                </a:moveTo>
                <a:cubicBezTo>
                  <a:pt x="8496" y="120706"/>
                  <a:pt x="29" y="87103"/>
                  <a:pt x="29" y="52973"/>
                </a:cubicBezTo>
                <a:cubicBezTo>
                  <a:pt x="29" y="35519"/>
                  <a:pt x="-1235" y="12646"/>
                  <a:pt x="12729" y="2173"/>
                </a:cubicBezTo>
                <a:cubicBezTo>
                  <a:pt x="23439" y="-5859"/>
                  <a:pt x="38129" y="10640"/>
                  <a:pt x="50829" y="14873"/>
                </a:cubicBezTo>
                <a:cubicBezTo>
                  <a:pt x="59296" y="27573"/>
                  <a:pt x="65436" y="42180"/>
                  <a:pt x="76229" y="52973"/>
                </a:cubicBezTo>
                <a:cubicBezTo>
                  <a:pt x="105464" y="82208"/>
                  <a:pt x="126266" y="81357"/>
                  <a:pt x="165129" y="91073"/>
                </a:cubicBezTo>
                <a:cubicBezTo>
                  <a:pt x="173596" y="103773"/>
                  <a:pt x="193522" y="114206"/>
                  <a:pt x="190529" y="129173"/>
                </a:cubicBezTo>
                <a:cubicBezTo>
                  <a:pt x="187536" y="144140"/>
                  <a:pt x="167485" y="152064"/>
                  <a:pt x="152429" y="154573"/>
                </a:cubicBezTo>
                <a:cubicBezTo>
                  <a:pt x="131397" y="158078"/>
                  <a:pt x="89497" y="125318"/>
                  <a:pt x="76229" y="116473"/>
                </a:cubicBezTo>
                <a:cubicBezTo>
                  <a:pt x="63529" y="124940"/>
                  <a:pt x="53096" y="144866"/>
                  <a:pt x="38129" y="141873"/>
                </a:cubicBezTo>
                <a:cubicBezTo>
                  <a:pt x="-1360" y="133975"/>
                  <a:pt x="12729" y="33608"/>
                  <a:pt x="12729" y="27573"/>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4" name="Freeform 13"/>
          <p:cNvSpPr/>
          <p:nvPr/>
        </p:nvSpPr>
        <p:spPr>
          <a:xfrm>
            <a:off x="2767197" y="2539888"/>
            <a:ext cx="318903" cy="314494"/>
          </a:xfrm>
          <a:custGeom>
            <a:avLst/>
            <a:gdLst>
              <a:gd name="connsiteX0" fmla="*/ 1403 w 318903"/>
              <a:gd name="connsiteY0" fmla="*/ 50912 h 314494"/>
              <a:gd name="connsiteX1" fmla="*/ 64903 w 318903"/>
              <a:gd name="connsiteY1" fmla="*/ 112 h 314494"/>
              <a:gd name="connsiteX2" fmla="*/ 77603 w 318903"/>
              <a:gd name="connsiteY2" fmla="*/ 38212 h 314494"/>
              <a:gd name="connsiteX3" fmla="*/ 191903 w 318903"/>
              <a:gd name="connsiteY3" fmla="*/ 101712 h 314494"/>
              <a:gd name="connsiteX4" fmla="*/ 204603 w 318903"/>
              <a:gd name="connsiteY4" fmla="*/ 216012 h 314494"/>
              <a:gd name="connsiteX5" fmla="*/ 280803 w 318903"/>
              <a:gd name="connsiteY5" fmla="*/ 241412 h 314494"/>
              <a:gd name="connsiteX6" fmla="*/ 318903 w 318903"/>
              <a:gd name="connsiteY6" fmla="*/ 266812 h 314494"/>
              <a:gd name="connsiteX7" fmla="*/ 242703 w 318903"/>
              <a:gd name="connsiteY7" fmla="*/ 292212 h 314494"/>
              <a:gd name="connsiteX8" fmla="*/ 230003 w 318903"/>
              <a:gd name="connsiteY8" fmla="*/ 254112 h 314494"/>
              <a:gd name="connsiteX9" fmla="*/ 191903 w 318903"/>
              <a:gd name="connsiteY9" fmla="*/ 241412 h 314494"/>
              <a:gd name="connsiteX10" fmla="*/ 115703 w 318903"/>
              <a:gd name="connsiteY10" fmla="*/ 203312 h 314494"/>
              <a:gd name="connsiteX11" fmla="*/ 103003 w 318903"/>
              <a:gd name="connsiteY11" fmla="*/ 165212 h 314494"/>
              <a:gd name="connsiteX12" fmla="*/ 26803 w 318903"/>
              <a:gd name="connsiteY12" fmla="*/ 114412 h 314494"/>
              <a:gd name="connsiteX13" fmla="*/ 1403 w 318903"/>
              <a:gd name="connsiteY13" fmla="*/ 50912 h 31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903" h="314494">
                <a:moveTo>
                  <a:pt x="1403" y="50912"/>
                </a:moveTo>
                <a:cubicBezTo>
                  <a:pt x="7753" y="31862"/>
                  <a:pt x="38165" y="4568"/>
                  <a:pt x="64903" y="112"/>
                </a:cubicBezTo>
                <a:cubicBezTo>
                  <a:pt x="78108" y="-2089"/>
                  <a:pt x="68137" y="28746"/>
                  <a:pt x="77603" y="38212"/>
                </a:cubicBezTo>
                <a:cubicBezTo>
                  <a:pt x="121272" y="81881"/>
                  <a:pt x="143993" y="85742"/>
                  <a:pt x="191903" y="101712"/>
                </a:cubicBezTo>
                <a:cubicBezTo>
                  <a:pt x="196136" y="139812"/>
                  <a:pt x="184022" y="183671"/>
                  <a:pt x="204603" y="216012"/>
                </a:cubicBezTo>
                <a:cubicBezTo>
                  <a:pt x="218977" y="238600"/>
                  <a:pt x="258526" y="226560"/>
                  <a:pt x="280803" y="241412"/>
                </a:cubicBezTo>
                <a:lnTo>
                  <a:pt x="318903" y="266812"/>
                </a:lnTo>
                <a:cubicBezTo>
                  <a:pt x="305425" y="307245"/>
                  <a:pt x="309577" y="336795"/>
                  <a:pt x="242703" y="292212"/>
                </a:cubicBezTo>
                <a:cubicBezTo>
                  <a:pt x="231564" y="284786"/>
                  <a:pt x="239469" y="263578"/>
                  <a:pt x="230003" y="254112"/>
                </a:cubicBezTo>
                <a:cubicBezTo>
                  <a:pt x="220537" y="244646"/>
                  <a:pt x="203877" y="247399"/>
                  <a:pt x="191903" y="241412"/>
                </a:cubicBezTo>
                <a:cubicBezTo>
                  <a:pt x="93426" y="192173"/>
                  <a:pt x="211468" y="235234"/>
                  <a:pt x="115703" y="203312"/>
                </a:cubicBezTo>
                <a:cubicBezTo>
                  <a:pt x="111470" y="190612"/>
                  <a:pt x="112469" y="174678"/>
                  <a:pt x="103003" y="165212"/>
                </a:cubicBezTo>
                <a:cubicBezTo>
                  <a:pt x="81417" y="143626"/>
                  <a:pt x="26803" y="114412"/>
                  <a:pt x="26803" y="114412"/>
                </a:cubicBezTo>
                <a:cubicBezTo>
                  <a:pt x="11426" y="68280"/>
                  <a:pt x="-4947" y="69962"/>
                  <a:pt x="1403" y="50912"/>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5" name="Freeform 14"/>
          <p:cNvSpPr/>
          <p:nvPr/>
        </p:nvSpPr>
        <p:spPr>
          <a:xfrm>
            <a:off x="3327400" y="3136900"/>
            <a:ext cx="139700" cy="114300"/>
          </a:xfrm>
          <a:custGeom>
            <a:avLst/>
            <a:gdLst>
              <a:gd name="connsiteX0" fmla="*/ 0 w 139700"/>
              <a:gd name="connsiteY0" fmla="*/ 76200 h 114300"/>
              <a:gd name="connsiteX1" fmla="*/ 63500 w 139700"/>
              <a:gd name="connsiteY1" fmla="*/ 38100 h 114300"/>
              <a:gd name="connsiteX2" fmla="*/ 101600 w 139700"/>
              <a:gd name="connsiteY2" fmla="*/ 12700 h 114300"/>
              <a:gd name="connsiteX3" fmla="*/ 139700 w 139700"/>
              <a:gd name="connsiteY3" fmla="*/ 0 h 114300"/>
              <a:gd name="connsiteX4" fmla="*/ 101600 w 139700"/>
              <a:gd name="connsiteY4" fmla="*/ 76200 h 114300"/>
              <a:gd name="connsiteX5" fmla="*/ 63500 w 139700"/>
              <a:gd name="connsiteY5" fmla="*/ 88900 h 114300"/>
              <a:gd name="connsiteX6" fmla="*/ 25400 w 139700"/>
              <a:gd name="connsiteY6" fmla="*/ 114300 h 114300"/>
              <a:gd name="connsiteX7" fmla="*/ 0 w 139700"/>
              <a:gd name="connsiteY7" fmla="*/ 762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700" h="114300">
                <a:moveTo>
                  <a:pt x="0" y="76200"/>
                </a:moveTo>
                <a:cubicBezTo>
                  <a:pt x="21167" y="63500"/>
                  <a:pt x="42568" y="51183"/>
                  <a:pt x="63500" y="38100"/>
                </a:cubicBezTo>
                <a:cubicBezTo>
                  <a:pt x="76443" y="30010"/>
                  <a:pt x="87948" y="19526"/>
                  <a:pt x="101600" y="12700"/>
                </a:cubicBezTo>
                <a:cubicBezTo>
                  <a:pt x="113574" y="6713"/>
                  <a:pt x="127000" y="4233"/>
                  <a:pt x="139700" y="0"/>
                </a:cubicBezTo>
                <a:cubicBezTo>
                  <a:pt x="131334" y="25099"/>
                  <a:pt x="123981" y="58295"/>
                  <a:pt x="101600" y="76200"/>
                </a:cubicBezTo>
                <a:cubicBezTo>
                  <a:pt x="91147" y="84563"/>
                  <a:pt x="75474" y="82913"/>
                  <a:pt x="63500" y="88900"/>
                </a:cubicBezTo>
                <a:cubicBezTo>
                  <a:pt x="49848" y="95726"/>
                  <a:pt x="38100" y="105833"/>
                  <a:pt x="25400" y="114300"/>
                </a:cubicBezTo>
                <a:lnTo>
                  <a:pt x="0" y="76200"/>
                </a:ln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4" name="Regular Pentagon 23"/>
          <p:cNvSpPr/>
          <p:nvPr/>
        </p:nvSpPr>
        <p:spPr>
          <a:xfrm>
            <a:off x="3657600" y="2895600"/>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1" name="Regular Pentagon 30"/>
          <p:cNvSpPr/>
          <p:nvPr/>
        </p:nvSpPr>
        <p:spPr>
          <a:xfrm>
            <a:off x="2971800" y="17068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2" name="Regular Pentagon 31"/>
          <p:cNvSpPr/>
          <p:nvPr/>
        </p:nvSpPr>
        <p:spPr>
          <a:xfrm>
            <a:off x="2362200" y="31546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3" name="Regular Pentagon 32"/>
          <p:cNvSpPr/>
          <p:nvPr/>
        </p:nvSpPr>
        <p:spPr>
          <a:xfrm>
            <a:off x="2514600" y="3200400"/>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5" name="Freeform 24"/>
          <p:cNvSpPr/>
          <p:nvPr/>
        </p:nvSpPr>
        <p:spPr>
          <a:xfrm>
            <a:off x="3301587" y="3401637"/>
            <a:ext cx="102542" cy="128963"/>
          </a:xfrm>
          <a:custGeom>
            <a:avLst/>
            <a:gdLst>
              <a:gd name="connsiteX0" fmla="*/ 25813 w 102542"/>
              <a:gd name="connsiteY0" fmla="*/ 78163 h 128963"/>
              <a:gd name="connsiteX1" fmla="*/ 413 w 102542"/>
              <a:gd name="connsiteY1" fmla="*/ 14663 h 128963"/>
              <a:gd name="connsiteX2" fmla="*/ 76613 w 102542"/>
              <a:gd name="connsiteY2" fmla="*/ 14663 h 128963"/>
              <a:gd name="connsiteX3" fmla="*/ 89313 w 102542"/>
              <a:gd name="connsiteY3" fmla="*/ 128963 h 128963"/>
              <a:gd name="connsiteX4" fmla="*/ 51213 w 102542"/>
              <a:gd name="connsiteY4" fmla="*/ 116263 h 128963"/>
              <a:gd name="connsiteX5" fmla="*/ 38513 w 102542"/>
              <a:gd name="connsiteY5" fmla="*/ 78163 h 128963"/>
              <a:gd name="connsiteX6" fmla="*/ 25813 w 102542"/>
              <a:gd name="connsiteY6" fmla="*/ 78163 h 12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42" h="128963">
                <a:moveTo>
                  <a:pt x="25813" y="78163"/>
                </a:moveTo>
                <a:cubicBezTo>
                  <a:pt x="19463" y="67580"/>
                  <a:pt x="-3335" y="37150"/>
                  <a:pt x="413" y="14663"/>
                </a:cubicBezTo>
                <a:cubicBezTo>
                  <a:pt x="5760" y="-17421"/>
                  <a:pt x="71266" y="12881"/>
                  <a:pt x="76613" y="14663"/>
                </a:cubicBezTo>
                <a:cubicBezTo>
                  <a:pt x="106246" y="103563"/>
                  <a:pt x="110480" y="65463"/>
                  <a:pt x="89313" y="128963"/>
                </a:cubicBezTo>
                <a:cubicBezTo>
                  <a:pt x="76613" y="124730"/>
                  <a:pt x="60679" y="125729"/>
                  <a:pt x="51213" y="116263"/>
                </a:cubicBezTo>
                <a:cubicBezTo>
                  <a:pt x="41747" y="106797"/>
                  <a:pt x="45401" y="89642"/>
                  <a:pt x="38513" y="78163"/>
                </a:cubicBezTo>
                <a:cubicBezTo>
                  <a:pt x="32353" y="67896"/>
                  <a:pt x="32163" y="88746"/>
                  <a:pt x="25813" y="78163"/>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6" name="Freeform 25"/>
          <p:cNvSpPr/>
          <p:nvPr/>
        </p:nvSpPr>
        <p:spPr>
          <a:xfrm>
            <a:off x="3096630" y="3374897"/>
            <a:ext cx="91070" cy="94804"/>
          </a:xfrm>
          <a:custGeom>
            <a:avLst/>
            <a:gdLst>
              <a:gd name="connsiteX0" fmla="*/ 2170 w 91070"/>
              <a:gd name="connsiteY0" fmla="*/ 79503 h 94804"/>
              <a:gd name="connsiteX1" fmla="*/ 14870 w 91070"/>
              <a:gd name="connsiteY1" fmla="*/ 3303 h 94804"/>
              <a:gd name="connsiteX2" fmla="*/ 52970 w 91070"/>
              <a:gd name="connsiteY2" fmla="*/ 16003 h 94804"/>
              <a:gd name="connsiteX3" fmla="*/ 91070 w 91070"/>
              <a:gd name="connsiteY3" fmla="*/ 41403 h 94804"/>
              <a:gd name="connsiteX4" fmla="*/ 78370 w 91070"/>
              <a:gd name="connsiteY4" fmla="*/ 92203 h 94804"/>
              <a:gd name="connsiteX5" fmla="*/ 40270 w 91070"/>
              <a:gd name="connsiteY5" fmla="*/ 79503 h 94804"/>
              <a:gd name="connsiteX6" fmla="*/ 2170 w 91070"/>
              <a:gd name="connsiteY6" fmla="*/ 79503 h 9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70" h="94804">
                <a:moveTo>
                  <a:pt x="2170" y="79503"/>
                </a:moveTo>
                <a:cubicBezTo>
                  <a:pt x="-2063" y="66803"/>
                  <a:pt x="-1216" y="23411"/>
                  <a:pt x="14870" y="3303"/>
                </a:cubicBezTo>
                <a:cubicBezTo>
                  <a:pt x="23233" y="-7150"/>
                  <a:pt x="40996" y="10016"/>
                  <a:pt x="52970" y="16003"/>
                </a:cubicBezTo>
                <a:cubicBezTo>
                  <a:pt x="66622" y="22829"/>
                  <a:pt x="78370" y="32936"/>
                  <a:pt x="91070" y="41403"/>
                </a:cubicBezTo>
                <a:cubicBezTo>
                  <a:pt x="86837" y="58336"/>
                  <a:pt x="92334" y="81730"/>
                  <a:pt x="78370" y="92203"/>
                </a:cubicBezTo>
                <a:cubicBezTo>
                  <a:pt x="67660" y="100235"/>
                  <a:pt x="50723" y="87866"/>
                  <a:pt x="40270" y="79503"/>
                </a:cubicBezTo>
                <a:cubicBezTo>
                  <a:pt x="28351" y="69968"/>
                  <a:pt x="6403" y="92203"/>
                  <a:pt x="2170" y="79503"/>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7" name="Freeform 36"/>
          <p:cNvSpPr/>
          <p:nvPr/>
        </p:nvSpPr>
        <p:spPr>
          <a:xfrm>
            <a:off x="4099930" y="3352800"/>
            <a:ext cx="91070" cy="94804"/>
          </a:xfrm>
          <a:custGeom>
            <a:avLst/>
            <a:gdLst>
              <a:gd name="connsiteX0" fmla="*/ 2170 w 91070"/>
              <a:gd name="connsiteY0" fmla="*/ 79503 h 94804"/>
              <a:gd name="connsiteX1" fmla="*/ 14870 w 91070"/>
              <a:gd name="connsiteY1" fmla="*/ 3303 h 94804"/>
              <a:gd name="connsiteX2" fmla="*/ 52970 w 91070"/>
              <a:gd name="connsiteY2" fmla="*/ 16003 h 94804"/>
              <a:gd name="connsiteX3" fmla="*/ 91070 w 91070"/>
              <a:gd name="connsiteY3" fmla="*/ 41403 h 94804"/>
              <a:gd name="connsiteX4" fmla="*/ 78370 w 91070"/>
              <a:gd name="connsiteY4" fmla="*/ 92203 h 94804"/>
              <a:gd name="connsiteX5" fmla="*/ 40270 w 91070"/>
              <a:gd name="connsiteY5" fmla="*/ 79503 h 94804"/>
              <a:gd name="connsiteX6" fmla="*/ 2170 w 91070"/>
              <a:gd name="connsiteY6" fmla="*/ 79503 h 9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70" h="94804">
                <a:moveTo>
                  <a:pt x="2170" y="79503"/>
                </a:moveTo>
                <a:cubicBezTo>
                  <a:pt x="-2063" y="66803"/>
                  <a:pt x="-1216" y="23411"/>
                  <a:pt x="14870" y="3303"/>
                </a:cubicBezTo>
                <a:cubicBezTo>
                  <a:pt x="23233" y="-7150"/>
                  <a:pt x="40996" y="10016"/>
                  <a:pt x="52970" y="16003"/>
                </a:cubicBezTo>
                <a:cubicBezTo>
                  <a:pt x="66622" y="22829"/>
                  <a:pt x="78370" y="32936"/>
                  <a:pt x="91070" y="41403"/>
                </a:cubicBezTo>
                <a:cubicBezTo>
                  <a:pt x="86837" y="58336"/>
                  <a:pt x="92334" y="81730"/>
                  <a:pt x="78370" y="92203"/>
                </a:cubicBezTo>
                <a:cubicBezTo>
                  <a:pt x="67660" y="100235"/>
                  <a:pt x="50723" y="87866"/>
                  <a:pt x="40270" y="79503"/>
                </a:cubicBezTo>
                <a:cubicBezTo>
                  <a:pt x="28351" y="69968"/>
                  <a:pt x="6403" y="92203"/>
                  <a:pt x="2170" y="79503"/>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8" name="Freeform 27"/>
          <p:cNvSpPr/>
          <p:nvPr/>
        </p:nvSpPr>
        <p:spPr>
          <a:xfrm>
            <a:off x="2920921" y="3009900"/>
            <a:ext cx="152627" cy="139700"/>
          </a:xfrm>
          <a:custGeom>
            <a:avLst/>
            <a:gdLst>
              <a:gd name="connsiteX0" fmla="*/ 79 w 152627"/>
              <a:gd name="connsiteY0" fmla="*/ 101600 h 139700"/>
              <a:gd name="connsiteX1" fmla="*/ 63579 w 152627"/>
              <a:gd name="connsiteY1" fmla="*/ 50800 h 139700"/>
              <a:gd name="connsiteX2" fmla="*/ 139779 w 152627"/>
              <a:gd name="connsiteY2" fmla="*/ 0 h 139700"/>
              <a:gd name="connsiteX3" fmla="*/ 152479 w 152627"/>
              <a:gd name="connsiteY3" fmla="*/ 38100 h 139700"/>
              <a:gd name="connsiteX4" fmla="*/ 88979 w 152627"/>
              <a:gd name="connsiteY4" fmla="*/ 139700 h 139700"/>
              <a:gd name="connsiteX5" fmla="*/ 50879 w 152627"/>
              <a:gd name="connsiteY5" fmla="*/ 114300 h 139700"/>
              <a:gd name="connsiteX6" fmla="*/ 79 w 152627"/>
              <a:gd name="connsiteY6" fmla="*/ 1016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627" h="139700">
                <a:moveTo>
                  <a:pt x="79" y="101600"/>
                </a:moveTo>
                <a:cubicBezTo>
                  <a:pt x="2196" y="91017"/>
                  <a:pt x="41657" y="66743"/>
                  <a:pt x="63579" y="50800"/>
                </a:cubicBezTo>
                <a:cubicBezTo>
                  <a:pt x="88267" y="32845"/>
                  <a:pt x="139779" y="0"/>
                  <a:pt x="139779" y="0"/>
                </a:cubicBezTo>
                <a:cubicBezTo>
                  <a:pt x="144012" y="12700"/>
                  <a:pt x="153957" y="24795"/>
                  <a:pt x="152479" y="38100"/>
                </a:cubicBezTo>
                <a:cubicBezTo>
                  <a:pt x="144016" y="114271"/>
                  <a:pt x="136949" y="107720"/>
                  <a:pt x="88979" y="139700"/>
                </a:cubicBezTo>
                <a:cubicBezTo>
                  <a:pt x="76279" y="131233"/>
                  <a:pt x="64531" y="121126"/>
                  <a:pt x="50879" y="114300"/>
                </a:cubicBezTo>
                <a:cubicBezTo>
                  <a:pt x="38905" y="108313"/>
                  <a:pt x="-2038" y="112183"/>
                  <a:pt x="79" y="10160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0" name="Freeform 29"/>
          <p:cNvSpPr/>
          <p:nvPr/>
        </p:nvSpPr>
        <p:spPr>
          <a:xfrm>
            <a:off x="3066642" y="3230354"/>
            <a:ext cx="72884" cy="112467"/>
          </a:xfrm>
          <a:custGeom>
            <a:avLst/>
            <a:gdLst>
              <a:gd name="connsiteX0" fmla="*/ 44858 w 72884"/>
              <a:gd name="connsiteY0" fmla="*/ 8146 h 112467"/>
              <a:gd name="connsiteX1" fmla="*/ 57558 w 72884"/>
              <a:gd name="connsiteY1" fmla="*/ 71646 h 112467"/>
              <a:gd name="connsiteX2" fmla="*/ 70258 w 72884"/>
              <a:gd name="connsiteY2" fmla="*/ 109746 h 112467"/>
              <a:gd name="connsiteX3" fmla="*/ 32158 w 72884"/>
              <a:gd name="connsiteY3" fmla="*/ 97046 h 112467"/>
              <a:gd name="connsiteX4" fmla="*/ 6758 w 72884"/>
              <a:gd name="connsiteY4" fmla="*/ 20846 h 112467"/>
              <a:gd name="connsiteX5" fmla="*/ 44858 w 72884"/>
              <a:gd name="connsiteY5" fmla="*/ 8146 h 11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84" h="112467">
                <a:moveTo>
                  <a:pt x="44858" y="8146"/>
                </a:moveTo>
                <a:cubicBezTo>
                  <a:pt x="53325" y="16613"/>
                  <a:pt x="52323" y="50705"/>
                  <a:pt x="57558" y="71646"/>
                </a:cubicBezTo>
                <a:cubicBezTo>
                  <a:pt x="60805" y="84633"/>
                  <a:pt x="79724" y="100280"/>
                  <a:pt x="70258" y="109746"/>
                </a:cubicBezTo>
                <a:cubicBezTo>
                  <a:pt x="60792" y="119212"/>
                  <a:pt x="44858" y="101279"/>
                  <a:pt x="32158" y="97046"/>
                </a:cubicBezTo>
                <a:cubicBezTo>
                  <a:pt x="23691" y="71646"/>
                  <a:pt x="-15519" y="35698"/>
                  <a:pt x="6758" y="20846"/>
                </a:cubicBezTo>
                <a:cubicBezTo>
                  <a:pt x="51903" y="-9250"/>
                  <a:pt x="36391" y="-321"/>
                  <a:pt x="44858" y="8146"/>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48" name="Freeform 2047"/>
          <p:cNvSpPr/>
          <p:nvPr/>
        </p:nvSpPr>
        <p:spPr>
          <a:xfrm>
            <a:off x="2853087" y="3263831"/>
            <a:ext cx="175612" cy="79323"/>
          </a:xfrm>
          <a:custGeom>
            <a:avLst/>
            <a:gdLst>
              <a:gd name="connsiteX0" fmla="*/ 131413 w 175612"/>
              <a:gd name="connsiteY0" fmla="*/ 69 h 79323"/>
              <a:gd name="connsiteX1" fmla="*/ 67913 w 175612"/>
              <a:gd name="connsiteY1" fmla="*/ 50869 h 79323"/>
              <a:gd name="connsiteX2" fmla="*/ 29813 w 175612"/>
              <a:gd name="connsiteY2" fmla="*/ 38169 h 79323"/>
              <a:gd name="connsiteX3" fmla="*/ 4413 w 175612"/>
              <a:gd name="connsiteY3" fmla="*/ 76269 h 79323"/>
              <a:gd name="connsiteX4" fmla="*/ 131413 w 175612"/>
              <a:gd name="connsiteY4" fmla="*/ 63569 h 79323"/>
              <a:gd name="connsiteX5" fmla="*/ 169513 w 175612"/>
              <a:gd name="connsiteY5" fmla="*/ 50869 h 79323"/>
              <a:gd name="connsiteX6" fmla="*/ 131413 w 175612"/>
              <a:gd name="connsiteY6" fmla="*/ 69 h 7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612" h="79323">
                <a:moveTo>
                  <a:pt x="131413" y="69"/>
                </a:moveTo>
                <a:cubicBezTo>
                  <a:pt x="114480" y="69"/>
                  <a:pt x="93294" y="41351"/>
                  <a:pt x="67913" y="50869"/>
                </a:cubicBezTo>
                <a:cubicBezTo>
                  <a:pt x="55378" y="55569"/>
                  <a:pt x="42242" y="33197"/>
                  <a:pt x="29813" y="38169"/>
                </a:cubicBezTo>
                <a:cubicBezTo>
                  <a:pt x="15641" y="43838"/>
                  <a:pt x="-10395" y="72567"/>
                  <a:pt x="4413" y="76269"/>
                </a:cubicBezTo>
                <a:cubicBezTo>
                  <a:pt x="45687" y="86588"/>
                  <a:pt x="89080" y="67802"/>
                  <a:pt x="131413" y="63569"/>
                </a:cubicBezTo>
                <a:cubicBezTo>
                  <a:pt x="144113" y="59336"/>
                  <a:pt x="164541" y="63298"/>
                  <a:pt x="169513" y="50869"/>
                </a:cubicBezTo>
                <a:cubicBezTo>
                  <a:pt x="191476" y="-4038"/>
                  <a:pt x="148346" y="69"/>
                  <a:pt x="131413" y="69"/>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49" name="Freeform 2048"/>
          <p:cNvSpPr/>
          <p:nvPr/>
        </p:nvSpPr>
        <p:spPr>
          <a:xfrm>
            <a:off x="2603500" y="3175000"/>
            <a:ext cx="165100" cy="165100"/>
          </a:xfrm>
          <a:custGeom>
            <a:avLst/>
            <a:gdLst>
              <a:gd name="connsiteX0" fmla="*/ 50800 w 165100"/>
              <a:gd name="connsiteY0" fmla="*/ 63500 h 165100"/>
              <a:gd name="connsiteX1" fmla="*/ 152400 w 165100"/>
              <a:gd name="connsiteY1" fmla="*/ 38100 h 165100"/>
              <a:gd name="connsiteX2" fmla="*/ 165100 w 165100"/>
              <a:gd name="connsiteY2" fmla="*/ 76200 h 165100"/>
              <a:gd name="connsiteX3" fmla="*/ 127000 w 165100"/>
              <a:gd name="connsiteY3" fmla="*/ 101600 h 165100"/>
              <a:gd name="connsiteX4" fmla="*/ 88900 w 165100"/>
              <a:gd name="connsiteY4" fmla="*/ 114300 h 165100"/>
              <a:gd name="connsiteX5" fmla="*/ 38100 w 165100"/>
              <a:gd name="connsiteY5" fmla="*/ 165100 h 165100"/>
              <a:gd name="connsiteX6" fmla="*/ 0 w 165100"/>
              <a:gd name="connsiteY6" fmla="*/ 152400 h 165100"/>
              <a:gd name="connsiteX7" fmla="*/ 0 w 165100"/>
              <a:gd name="connsiteY7" fmla="*/ 76200 h 165100"/>
              <a:gd name="connsiteX8" fmla="*/ 76200 w 165100"/>
              <a:gd name="connsiteY8" fmla="*/ 25400 h 165100"/>
              <a:gd name="connsiteX9" fmla="*/ 101600 w 165100"/>
              <a:gd name="connsiteY9" fmla="*/ 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00" h="165100">
                <a:moveTo>
                  <a:pt x="50800" y="63500"/>
                </a:moveTo>
                <a:cubicBezTo>
                  <a:pt x="78516" y="46871"/>
                  <a:pt x="116515" y="2215"/>
                  <a:pt x="152400" y="38100"/>
                </a:cubicBezTo>
                <a:cubicBezTo>
                  <a:pt x="161866" y="47566"/>
                  <a:pt x="160867" y="63500"/>
                  <a:pt x="165100" y="76200"/>
                </a:cubicBezTo>
                <a:cubicBezTo>
                  <a:pt x="152400" y="84667"/>
                  <a:pt x="140652" y="94774"/>
                  <a:pt x="127000" y="101600"/>
                </a:cubicBezTo>
                <a:cubicBezTo>
                  <a:pt x="115026" y="107587"/>
                  <a:pt x="98366" y="104834"/>
                  <a:pt x="88900" y="114300"/>
                </a:cubicBezTo>
                <a:cubicBezTo>
                  <a:pt x="21167" y="182033"/>
                  <a:pt x="139700" y="131233"/>
                  <a:pt x="38100" y="165100"/>
                </a:cubicBezTo>
                <a:cubicBezTo>
                  <a:pt x="25400" y="160867"/>
                  <a:pt x="9466" y="161866"/>
                  <a:pt x="0" y="152400"/>
                </a:cubicBezTo>
                <a:cubicBezTo>
                  <a:pt x="-16933" y="135467"/>
                  <a:pt x="-16933" y="93133"/>
                  <a:pt x="0" y="76200"/>
                </a:cubicBezTo>
                <a:cubicBezTo>
                  <a:pt x="21586" y="54614"/>
                  <a:pt x="54614" y="46986"/>
                  <a:pt x="76200" y="25400"/>
                </a:cubicBezTo>
                <a:lnTo>
                  <a:pt x="101600" y="0"/>
                </a:ln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3" name="Freeform 2052"/>
          <p:cNvSpPr/>
          <p:nvPr/>
        </p:nvSpPr>
        <p:spPr>
          <a:xfrm>
            <a:off x="2042969" y="3669876"/>
            <a:ext cx="65231" cy="89324"/>
          </a:xfrm>
          <a:custGeom>
            <a:avLst/>
            <a:gdLst>
              <a:gd name="connsiteX0" fmla="*/ 27131 w 65231"/>
              <a:gd name="connsiteY0" fmla="*/ 89324 h 89324"/>
              <a:gd name="connsiteX1" fmla="*/ 1731 w 65231"/>
              <a:gd name="connsiteY1" fmla="*/ 25824 h 89324"/>
              <a:gd name="connsiteX2" fmla="*/ 39831 w 65231"/>
              <a:gd name="connsiteY2" fmla="*/ 424 h 89324"/>
              <a:gd name="connsiteX3" fmla="*/ 65231 w 65231"/>
              <a:gd name="connsiteY3" fmla="*/ 38524 h 89324"/>
              <a:gd name="connsiteX4" fmla="*/ 39831 w 65231"/>
              <a:gd name="connsiteY4" fmla="*/ 76624 h 89324"/>
              <a:gd name="connsiteX5" fmla="*/ 1731 w 65231"/>
              <a:gd name="connsiteY5" fmla="*/ 424 h 8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31" h="89324">
                <a:moveTo>
                  <a:pt x="27131" y="89324"/>
                </a:moveTo>
                <a:cubicBezTo>
                  <a:pt x="18664" y="68157"/>
                  <a:pt x="-1493" y="48392"/>
                  <a:pt x="1731" y="25824"/>
                </a:cubicBezTo>
                <a:cubicBezTo>
                  <a:pt x="3890" y="10714"/>
                  <a:pt x="24864" y="-2569"/>
                  <a:pt x="39831" y="424"/>
                </a:cubicBezTo>
                <a:cubicBezTo>
                  <a:pt x="54798" y="3417"/>
                  <a:pt x="56764" y="25824"/>
                  <a:pt x="65231" y="38524"/>
                </a:cubicBezTo>
                <a:cubicBezTo>
                  <a:pt x="56764" y="51224"/>
                  <a:pt x="54798" y="73631"/>
                  <a:pt x="39831" y="76624"/>
                </a:cubicBezTo>
                <a:cubicBezTo>
                  <a:pt x="-12358" y="87062"/>
                  <a:pt x="1731" y="16308"/>
                  <a:pt x="1731" y="424"/>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4" name="Freeform 2053"/>
          <p:cNvSpPr/>
          <p:nvPr/>
        </p:nvSpPr>
        <p:spPr>
          <a:xfrm>
            <a:off x="3820016" y="2918992"/>
            <a:ext cx="129684" cy="220030"/>
          </a:xfrm>
          <a:custGeom>
            <a:avLst/>
            <a:gdLst>
              <a:gd name="connsiteX0" fmla="*/ 2684 w 129684"/>
              <a:gd name="connsiteY0" fmla="*/ 2008 h 220030"/>
              <a:gd name="connsiteX1" fmla="*/ 66184 w 129684"/>
              <a:gd name="connsiteY1" fmla="*/ 14708 h 220030"/>
              <a:gd name="connsiteX2" fmla="*/ 53484 w 129684"/>
              <a:gd name="connsiteY2" fmla="*/ 52808 h 220030"/>
              <a:gd name="connsiteX3" fmla="*/ 91584 w 129684"/>
              <a:gd name="connsiteY3" fmla="*/ 129008 h 220030"/>
              <a:gd name="connsiteX4" fmla="*/ 129684 w 129684"/>
              <a:gd name="connsiteY4" fmla="*/ 154408 h 220030"/>
              <a:gd name="connsiteX5" fmla="*/ 91584 w 129684"/>
              <a:gd name="connsiteY5" fmla="*/ 179808 h 220030"/>
              <a:gd name="connsiteX6" fmla="*/ 53484 w 129684"/>
              <a:gd name="connsiteY6" fmla="*/ 154408 h 220030"/>
              <a:gd name="connsiteX7" fmla="*/ 40784 w 129684"/>
              <a:gd name="connsiteY7" fmla="*/ 116308 h 220030"/>
              <a:gd name="connsiteX8" fmla="*/ 53484 w 129684"/>
              <a:gd name="connsiteY8" fmla="*/ 65508 h 220030"/>
              <a:gd name="connsiteX9" fmla="*/ 15384 w 129684"/>
              <a:gd name="connsiteY9" fmla="*/ 40108 h 220030"/>
              <a:gd name="connsiteX10" fmla="*/ 2684 w 129684"/>
              <a:gd name="connsiteY10" fmla="*/ 2008 h 22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684" h="220030">
                <a:moveTo>
                  <a:pt x="2684" y="2008"/>
                </a:moveTo>
                <a:cubicBezTo>
                  <a:pt x="11151" y="-2225"/>
                  <a:pt x="50920" y="-556"/>
                  <a:pt x="66184" y="14708"/>
                </a:cubicBezTo>
                <a:cubicBezTo>
                  <a:pt x="75650" y="24174"/>
                  <a:pt x="53484" y="39421"/>
                  <a:pt x="53484" y="52808"/>
                </a:cubicBezTo>
                <a:cubicBezTo>
                  <a:pt x="53484" y="73466"/>
                  <a:pt x="78742" y="116166"/>
                  <a:pt x="91584" y="129008"/>
                </a:cubicBezTo>
                <a:cubicBezTo>
                  <a:pt x="102377" y="139801"/>
                  <a:pt x="116984" y="145941"/>
                  <a:pt x="129684" y="154408"/>
                </a:cubicBezTo>
                <a:cubicBezTo>
                  <a:pt x="109586" y="254898"/>
                  <a:pt x="132072" y="220296"/>
                  <a:pt x="91584" y="179808"/>
                </a:cubicBezTo>
                <a:cubicBezTo>
                  <a:pt x="80791" y="169015"/>
                  <a:pt x="66184" y="162875"/>
                  <a:pt x="53484" y="154408"/>
                </a:cubicBezTo>
                <a:cubicBezTo>
                  <a:pt x="49251" y="141708"/>
                  <a:pt x="40784" y="129695"/>
                  <a:pt x="40784" y="116308"/>
                </a:cubicBezTo>
                <a:cubicBezTo>
                  <a:pt x="40784" y="98854"/>
                  <a:pt x="59004" y="82067"/>
                  <a:pt x="53484" y="65508"/>
                </a:cubicBezTo>
                <a:cubicBezTo>
                  <a:pt x="48657" y="51028"/>
                  <a:pt x="22210" y="53760"/>
                  <a:pt x="15384" y="40108"/>
                </a:cubicBezTo>
                <a:cubicBezTo>
                  <a:pt x="7811" y="24962"/>
                  <a:pt x="-5783" y="6241"/>
                  <a:pt x="2684" y="2008"/>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4" name="Regular Pentagon 43"/>
          <p:cNvSpPr/>
          <p:nvPr/>
        </p:nvSpPr>
        <p:spPr>
          <a:xfrm>
            <a:off x="3505200" y="3124200"/>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5" name="Regular Pentagon 44"/>
          <p:cNvSpPr/>
          <p:nvPr/>
        </p:nvSpPr>
        <p:spPr>
          <a:xfrm>
            <a:off x="3581400" y="30784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6" name="Regular Pentagon 45"/>
          <p:cNvSpPr/>
          <p:nvPr/>
        </p:nvSpPr>
        <p:spPr>
          <a:xfrm>
            <a:off x="3657600" y="36118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47" name="Regular Pentagon 46"/>
          <p:cNvSpPr/>
          <p:nvPr/>
        </p:nvSpPr>
        <p:spPr>
          <a:xfrm>
            <a:off x="3886200" y="3688081"/>
            <a:ext cx="76200" cy="45719"/>
          </a:xfrm>
          <a:prstGeom prst="pentagon">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5" name="Freeform 2054"/>
          <p:cNvSpPr/>
          <p:nvPr/>
        </p:nvSpPr>
        <p:spPr>
          <a:xfrm>
            <a:off x="3897012" y="3911081"/>
            <a:ext cx="90788" cy="127519"/>
          </a:xfrm>
          <a:custGeom>
            <a:avLst/>
            <a:gdLst>
              <a:gd name="connsiteX0" fmla="*/ 52688 w 90788"/>
              <a:gd name="connsiteY0" fmla="*/ 25919 h 127519"/>
              <a:gd name="connsiteX1" fmla="*/ 1888 w 90788"/>
              <a:gd name="connsiteY1" fmla="*/ 89419 h 127519"/>
              <a:gd name="connsiteX2" fmla="*/ 14588 w 90788"/>
              <a:gd name="connsiteY2" fmla="*/ 127519 h 127519"/>
              <a:gd name="connsiteX3" fmla="*/ 39988 w 90788"/>
              <a:gd name="connsiteY3" fmla="*/ 89419 h 127519"/>
              <a:gd name="connsiteX4" fmla="*/ 90788 w 90788"/>
              <a:gd name="connsiteY4" fmla="*/ 76719 h 127519"/>
              <a:gd name="connsiteX5" fmla="*/ 78088 w 90788"/>
              <a:gd name="connsiteY5" fmla="*/ 38619 h 127519"/>
              <a:gd name="connsiteX6" fmla="*/ 1888 w 90788"/>
              <a:gd name="connsiteY6" fmla="*/ 38619 h 12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788" h="127519">
                <a:moveTo>
                  <a:pt x="52688" y="25919"/>
                </a:moveTo>
                <a:cubicBezTo>
                  <a:pt x="35755" y="47086"/>
                  <a:pt x="11406" y="64038"/>
                  <a:pt x="1888" y="89419"/>
                </a:cubicBezTo>
                <a:cubicBezTo>
                  <a:pt x="-2812" y="101954"/>
                  <a:pt x="1201" y="127519"/>
                  <a:pt x="14588" y="127519"/>
                </a:cubicBezTo>
                <a:cubicBezTo>
                  <a:pt x="29852" y="127519"/>
                  <a:pt x="27288" y="97886"/>
                  <a:pt x="39988" y="89419"/>
                </a:cubicBezTo>
                <a:cubicBezTo>
                  <a:pt x="54511" y="79737"/>
                  <a:pt x="73855" y="80952"/>
                  <a:pt x="90788" y="76719"/>
                </a:cubicBezTo>
                <a:cubicBezTo>
                  <a:pt x="86555" y="64019"/>
                  <a:pt x="88981" y="46400"/>
                  <a:pt x="78088" y="38619"/>
                </a:cubicBezTo>
                <a:cubicBezTo>
                  <a:pt x="-6144" y="-21547"/>
                  <a:pt x="1888" y="-3408"/>
                  <a:pt x="1888" y="38619"/>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6" name="Freeform 2055"/>
          <p:cNvSpPr/>
          <p:nvPr/>
        </p:nvSpPr>
        <p:spPr>
          <a:xfrm>
            <a:off x="3885265" y="3934299"/>
            <a:ext cx="107135" cy="78901"/>
          </a:xfrm>
          <a:custGeom>
            <a:avLst/>
            <a:gdLst>
              <a:gd name="connsiteX0" fmla="*/ 89835 w 107135"/>
              <a:gd name="connsiteY0" fmla="*/ 28101 h 78901"/>
              <a:gd name="connsiteX1" fmla="*/ 26335 w 107135"/>
              <a:gd name="connsiteY1" fmla="*/ 2701 h 78901"/>
              <a:gd name="connsiteX2" fmla="*/ 13635 w 107135"/>
              <a:gd name="connsiteY2" fmla="*/ 78901 h 78901"/>
              <a:gd name="connsiteX3" fmla="*/ 51735 w 107135"/>
              <a:gd name="connsiteY3" fmla="*/ 53501 h 78901"/>
              <a:gd name="connsiteX4" fmla="*/ 89835 w 107135"/>
              <a:gd name="connsiteY4" fmla="*/ 40801 h 78901"/>
              <a:gd name="connsiteX5" fmla="*/ 102535 w 107135"/>
              <a:gd name="connsiteY5" fmla="*/ 2701 h 78901"/>
              <a:gd name="connsiteX6" fmla="*/ 26335 w 107135"/>
              <a:gd name="connsiteY6" fmla="*/ 15401 h 78901"/>
              <a:gd name="connsiteX7" fmla="*/ 13635 w 107135"/>
              <a:gd name="connsiteY7" fmla="*/ 15401 h 78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35" h="78901">
                <a:moveTo>
                  <a:pt x="89835" y="28101"/>
                </a:moveTo>
                <a:cubicBezTo>
                  <a:pt x="68668" y="19634"/>
                  <a:pt x="48903" y="-523"/>
                  <a:pt x="26335" y="2701"/>
                </a:cubicBezTo>
                <a:cubicBezTo>
                  <a:pt x="-20666" y="9415"/>
                  <a:pt x="8540" y="63617"/>
                  <a:pt x="13635" y="78901"/>
                </a:cubicBezTo>
                <a:cubicBezTo>
                  <a:pt x="26335" y="70434"/>
                  <a:pt x="38083" y="60327"/>
                  <a:pt x="51735" y="53501"/>
                </a:cubicBezTo>
                <a:cubicBezTo>
                  <a:pt x="63709" y="47514"/>
                  <a:pt x="80369" y="50267"/>
                  <a:pt x="89835" y="40801"/>
                </a:cubicBezTo>
                <a:cubicBezTo>
                  <a:pt x="99301" y="31335"/>
                  <a:pt x="114964" y="7673"/>
                  <a:pt x="102535" y="2701"/>
                </a:cubicBezTo>
                <a:cubicBezTo>
                  <a:pt x="78626" y="-6862"/>
                  <a:pt x="51827" y="11759"/>
                  <a:pt x="26335" y="15401"/>
                </a:cubicBezTo>
                <a:cubicBezTo>
                  <a:pt x="22144" y="16000"/>
                  <a:pt x="17868" y="15401"/>
                  <a:pt x="13635" y="15401"/>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7" name="Freeform 2056"/>
          <p:cNvSpPr/>
          <p:nvPr/>
        </p:nvSpPr>
        <p:spPr>
          <a:xfrm>
            <a:off x="3561361" y="3276218"/>
            <a:ext cx="147041" cy="127382"/>
          </a:xfrm>
          <a:custGeom>
            <a:avLst/>
            <a:gdLst>
              <a:gd name="connsiteX0" fmla="*/ 70839 w 147041"/>
              <a:gd name="connsiteY0" fmla="*/ 25782 h 127382"/>
              <a:gd name="connsiteX1" fmla="*/ 134339 w 147041"/>
              <a:gd name="connsiteY1" fmla="*/ 382 h 127382"/>
              <a:gd name="connsiteX2" fmla="*/ 147039 w 147041"/>
              <a:gd name="connsiteY2" fmla="*/ 38482 h 127382"/>
              <a:gd name="connsiteX3" fmla="*/ 134339 w 147041"/>
              <a:gd name="connsiteY3" fmla="*/ 89282 h 127382"/>
              <a:gd name="connsiteX4" fmla="*/ 96239 w 147041"/>
              <a:gd name="connsiteY4" fmla="*/ 76582 h 127382"/>
              <a:gd name="connsiteX5" fmla="*/ 70839 w 147041"/>
              <a:gd name="connsiteY5" fmla="*/ 114682 h 127382"/>
              <a:gd name="connsiteX6" fmla="*/ 32739 w 147041"/>
              <a:gd name="connsiteY6" fmla="*/ 127382 h 127382"/>
              <a:gd name="connsiteX7" fmla="*/ 20039 w 147041"/>
              <a:gd name="connsiteY7" fmla="*/ 25782 h 127382"/>
              <a:gd name="connsiteX8" fmla="*/ 70839 w 147041"/>
              <a:gd name="connsiteY8" fmla="*/ 25782 h 12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041" h="127382">
                <a:moveTo>
                  <a:pt x="70839" y="25782"/>
                </a:moveTo>
                <a:cubicBezTo>
                  <a:pt x="89889" y="21549"/>
                  <a:pt x="111852" y="-3366"/>
                  <a:pt x="134339" y="382"/>
                </a:cubicBezTo>
                <a:cubicBezTo>
                  <a:pt x="147544" y="2583"/>
                  <a:pt x="147039" y="25095"/>
                  <a:pt x="147039" y="38482"/>
                </a:cubicBezTo>
                <a:cubicBezTo>
                  <a:pt x="147039" y="55936"/>
                  <a:pt x="138572" y="72349"/>
                  <a:pt x="134339" y="89282"/>
                </a:cubicBezTo>
                <a:cubicBezTo>
                  <a:pt x="121639" y="85049"/>
                  <a:pt x="108668" y="71610"/>
                  <a:pt x="96239" y="76582"/>
                </a:cubicBezTo>
                <a:cubicBezTo>
                  <a:pt x="82067" y="82251"/>
                  <a:pt x="82758" y="105147"/>
                  <a:pt x="70839" y="114682"/>
                </a:cubicBezTo>
                <a:cubicBezTo>
                  <a:pt x="60386" y="123045"/>
                  <a:pt x="45439" y="123149"/>
                  <a:pt x="32739" y="127382"/>
                </a:cubicBezTo>
                <a:cubicBezTo>
                  <a:pt x="15181" y="101045"/>
                  <a:pt x="-23678" y="62213"/>
                  <a:pt x="20039" y="25782"/>
                </a:cubicBezTo>
                <a:cubicBezTo>
                  <a:pt x="36300" y="12231"/>
                  <a:pt x="51789" y="30015"/>
                  <a:pt x="70839" y="25782"/>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59" name="Freeform 2058"/>
          <p:cNvSpPr/>
          <p:nvPr/>
        </p:nvSpPr>
        <p:spPr>
          <a:xfrm>
            <a:off x="3404129" y="2194739"/>
            <a:ext cx="240771" cy="180745"/>
          </a:xfrm>
          <a:custGeom>
            <a:avLst/>
            <a:gdLst>
              <a:gd name="connsiteX0" fmla="*/ 38100 w 190500"/>
              <a:gd name="connsiteY0" fmla="*/ 14381 h 103865"/>
              <a:gd name="connsiteX1" fmla="*/ 12700 w 190500"/>
              <a:gd name="connsiteY1" fmla="*/ 77881 h 103865"/>
              <a:gd name="connsiteX2" fmla="*/ 50800 w 190500"/>
              <a:gd name="connsiteY2" fmla="*/ 103281 h 103865"/>
              <a:gd name="connsiteX3" fmla="*/ 190500 w 190500"/>
              <a:gd name="connsiteY3" fmla="*/ 90581 h 103865"/>
              <a:gd name="connsiteX4" fmla="*/ 152400 w 190500"/>
              <a:gd name="connsiteY4" fmla="*/ 1681 h 103865"/>
              <a:gd name="connsiteX5" fmla="*/ 50800 w 190500"/>
              <a:gd name="connsiteY5" fmla="*/ 14381 h 103865"/>
              <a:gd name="connsiteX6" fmla="*/ 12700 w 190500"/>
              <a:gd name="connsiteY6" fmla="*/ 39781 h 103865"/>
              <a:gd name="connsiteX7" fmla="*/ 0 w 190500"/>
              <a:gd name="connsiteY7" fmla="*/ 77881 h 103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103865">
                <a:moveTo>
                  <a:pt x="38100" y="14381"/>
                </a:moveTo>
                <a:cubicBezTo>
                  <a:pt x="29633" y="35548"/>
                  <a:pt x="9476" y="55313"/>
                  <a:pt x="12700" y="77881"/>
                </a:cubicBezTo>
                <a:cubicBezTo>
                  <a:pt x="14859" y="92991"/>
                  <a:pt x="35575" y="102194"/>
                  <a:pt x="50800" y="103281"/>
                </a:cubicBezTo>
                <a:cubicBezTo>
                  <a:pt x="97440" y="106612"/>
                  <a:pt x="143933" y="94814"/>
                  <a:pt x="190500" y="90581"/>
                </a:cubicBezTo>
                <a:cubicBezTo>
                  <a:pt x="187823" y="79871"/>
                  <a:pt x="175480" y="6297"/>
                  <a:pt x="152400" y="1681"/>
                </a:cubicBezTo>
                <a:cubicBezTo>
                  <a:pt x="118933" y="-5012"/>
                  <a:pt x="84667" y="10148"/>
                  <a:pt x="50800" y="14381"/>
                </a:cubicBezTo>
                <a:cubicBezTo>
                  <a:pt x="38100" y="22848"/>
                  <a:pt x="22235" y="27862"/>
                  <a:pt x="12700" y="39781"/>
                </a:cubicBezTo>
                <a:cubicBezTo>
                  <a:pt x="4337" y="50234"/>
                  <a:pt x="0" y="77881"/>
                  <a:pt x="0" y="77881"/>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0" name="Freeform 2059"/>
          <p:cNvSpPr/>
          <p:nvPr/>
        </p:nvSpPr>
        <p:spPr>
          <a:xfrm>
            <a:off x="3767715" y="2233999"/>
            <a:ext cx="143885" cy="143277"/>
          </a:xfrm>
          <a:custGeom>
            <a:avLst/>
            <a:gdLst>
              <a:gd name="connsiteX0" fmla="*/ 4185 w 143885"/>
              <a:gd name="connsiteY0" fmla="*/ 52001 h 143277"/>
              <a:gd name="connsiteX1" fmla="*/ 67685 w 143885"/>
              <a:gd name="connsiteY1" fmla="*/ 13901 h 143277"/>
              <a:gd name="connsiteX2" fmla="*/ 105785 w 143885"/>
              <a:gd name="connsiteY2" fmla="*/ 1201 h 143277"/>
              <a:gd name="connsiteX3" fmla="*/ 143885 w 143885"/>
              <a:gd name="connsiteY3" fmla="*/ 77401 h 143277"/>
              <a:gd name="connsiteX4" fmla="*/ 131185 w 143885"/>
              <a:gd name="connsiteY4" fmla="*/ 140901 h 143277"/>
              <a:gd name="connsiteX5" fmla="*/ 54985 w 143885"/>
              <a:gd name="connsiteY5" fmla="*/ 115501 h 143277"/>
              <a:gd name="connsiteX6" fmla="*/ 16885 w 143885"/>
              <a:gd name="connsiteY6" fmla="*/ 102801 h 143277"/>
              <a:gd name="connsiteX7" fmla="*/ 4185 w 143885"/>
              <a:gd name="connsiteY7" fmla="*/ 52001 h 14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885" h="143277">
                <a:moveTo>
                  <a:pt x="4185" y="52001"/>
                </a:moveTo>
                <a:cubicBezTo>
                  <a:pt x="12652" y="37184"/>
                  <a:pt x="45607" y="24940"/>
                  <a:pt x="67685" y="13901"/>
                </a:cubicBezTo>
                <a:cubicBezTo>
                  <a:pt x="79659" y="7914"/>
                  <a:pt x="93356" y="-3771"/>
                  <a:pt x="105785" y="1201"/>
                </a:cubicBezTo>
                <a:cubicBezTo>
                  <a:pt x="124723" y="8776"/>
                  <a:pt x="138539" y="61362"/>
                  <a:pt x="143885" y="77401"/>
                </a:cubicBezTo>
                <a:cubicBezTo>
                  <a:pt x="139652" y="98568"/>
                  <a:pt x="151026" y="132398"/>
                  <a:pt x="131185" y="140901"/>
                </a:cubicBezTo>
                <a:cubicBezTo>
                  <a:pt x="106576" y="151448"/>
                  <a:pt x="80385" y="123968"/>
                  <a:pt x="54985" y="115501"/>
                </a:cubicBezTo>
                <a:lnTo>
                  <a:pt x="16885" y="102801"/>
                </a:lnTo>
                <a:cubicBezTo>
                  <a:pt x="169" y="52653"/>
                  <a:pt x="-4282" y="66818"/>
                  <a:pt x="4185" y="52001"/>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1" name="Freeform 2060"/>
          <p:cNvSpPr/>
          <p:nvPr/>
        </p:nvSpPr>
        <p:spPr>
          <a:xfrm>
            <a:off x="3232951" y="1407252"/>
            <a:ext cx="148340" cy="78648"/>
          </a:xfrm>
          <a:custGeom>
            <a:avLst/>
            <a:gdLst>
              <a:gd name="connsiteX0" fmla="*/ 43649 w 148340"/>
              <a:gd name="connsiteY0" fmla="*/ 27848 h 78648"/>
              <a:gd name="connsiteX1" fmla="*/ 107149 w 148340"/>
              <a:gd name="connsiteY1" fmla="*/ 2448 h 78648"/>
              <a:gd name="connsiteX2" fmla="*/ 132549 w 148340"/>
              <a:gd name="connsiteY2" fmla="*/ 65948 h 78648"/>
              <a:gd name="connsiteX3" fmla="*/ 94449 w 148340"/>
              <a:gd name="connsiteY3" fmla="*/ 78648 h 78648"/>
              <a:gd name="connsiteX4" fmla="*/ 18249 w 148340"/>
              <a:gd name="connsiteY4" fmla="*/ 65948 h 78648"/>
              <a:gd name="connsiteX5" fmla="*/ 43649 w 148340"/>
              <a:gd name="connsiteY5" fmla="*/ 2448 h 78648"/>
              <a:gd name="connsiteX6" fmla="*/ 119849 w 148340"/>
              <a:gd name="connsiteY6" fmla="*/ 2448 h 7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340" h="78648">
                <a:moveTo>
                  <a:pt x="43649" y="27848"/>
                </a:moveTo>
                <a:cubicBezTo>
                  <a:pt x="64816" y="19381"/>
                  <a:pt x="84528" y="5276"/>
                  <a:pt x="107149" y="2448"/>
                </a:cubicBezTo>
                <a:cubicBezTo>
                  <a:pt x="154179" y="-3431"/>
                  <a:pt x="158443" y="33581"/>
                  <a:pt x="132549" y="65948"/>
                </a:cubicBezTo>
                <a:cubicBezTo>
                  <a:pt x="124186" y="76401"/>
                  <a:pt x="107149" y="74415"/>
                  <a:pt x="94449" y="78648"/>
                </a:cubicBezTo>
                <a:cubicBezTo>
                  <a:pt x="69049" y="74415"/>
                  <a:pt x="40607" y="78724"/>
                  <a:pt x="18249" y="65948"/>
                </a:cubicBezTo>
                <a:cubicBezTo>
                  <a:pt x="-28726" y="39105"/>
                  <a:pt x="27986" y="5929"/>
                  <a:pt x="43649" y="2448"/>
                </a:cubicBezTo>
                <a:cubicBezTo>
                  <a:pt x="68444" y="-3062"/>
                  <a:pt x="94449" y="2448"/>
                  <a:pt x="119849" y="2448"/>
                </a:cubicBezTo>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2" name="Freeform 21"/>
          <p:cNvSpPr/>
          <p:nvPr/>
        </p:nvSpPr>
        <p:spPr>
          <a:xfrm>
            <a:off x="3329832" y="2256170"/>
            <a:ext cx="124568" cy="106178"/>
          </a:xfrm>
          <a:custGeom>
            <a:avLst/>
            <a:gdLst>
              <a:gd name="connsiteX0" fmla="*/ 10268 w 124568"/>
              <a:gd name="connsiteY0" fmla="*/ 4430 h 106178"/>
              <a:gd name="connsiteX1" fmla="*/ 73768 w 124568"/>
              <a:gd name="connsiteY1" fmla="*/ 17130 h 106178"/>
              <a:gd name="connsiteX2" fmla="*/ 124568 w 124568"/>
              <a:gd name="connsiteY2" fmla="*/ 93330 h 106178"/>
              <a:gd name="connsiteX3" fmla="*/ 86468 w 124568"/>
              <a:gd name="connsiteY3" fmla="*/ 106030 h 106178"/>
              <a:gd name="connsiteX4" fmla="*/ 10268 w 124568"/>
              <a:gd name="connsiteY4" fmla="*/ 80630 h 106178"/>
              <a:gd name="connsiteX5" fmla="*/ 10268 w 124568"/>
              <a:gd name="connsiteY5" fmla="*/ 4430 h 106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68" h="106178">
                <a:moveTo>
                  <a:pt x="10268" y="4430"/>
                </a:moveTo>
                <a:cubicBezTo>
                  <a:pt x="20851" y="-6153"/>
                  <a:pt x="56729" y="3878"/>
                  <a:pt x="73768" y="17130"/>
                </a:cubicBezTo>
                <a:cubicBezTo>
                  <a:pt x="97865" y="35872"/>
                  <a:pt x="124568" y="93330"/>
                  <a:pt x="124568" y="93330"/>
                </a:cubicBezTo>
                <a:cubicBezTo>
                  <a:pt x="111868" y="97563"/>
                  <a:pt x="99773" y="107508"/>
                  <a:pt x="86468" y="106030"/>
                </a:cubicBezTo>
                <a:cubicBezTo>
                  <a:pt x="59858" y="103073"/>
                  <a:pt x="10268" y="80630"/>
                  <a:pt x="10268" y="80630"/>
                </a:cubicBezTo>
                <a:cubicBezTo>
                  <a:pt x="-6218" y="31171"/>
                  <a:pt x="-315" y="15013"/>
                  <a:pt x="10268" y="443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3" name="Freeform 22"/>
          <p:cNvSpPr/>
          <p:nvPr/>
        </p:nvSpPr>
        <p:spPr>
          <a:xfrm>
            <a:off x="3618797" y="2234790"/>
            <a:ext cx="191203" cy="165510"/>
          </a:xfrm>
          <a:custGeom>
            <a:avLst/>
            <a:gdLst>
              <a:gd name="connsiteX0" fmla="*/ 13403 w 191203"/>
              <a:gd name="connsiteY0" fmla="*/ 63910 h 165510"/>
              <a:gd name="connsiteX1" fmla="*/ 76903 w 191203"/>
              <a:gd name="connsiteY1" fmla="*/ 25810 h 165510"/>
              <a:gd name="connsiteX2" fmla="*/ 115003 w 191203"/>
              <a:gd name="connsiteY2" fmla="*/ 410 h 165510"/>
              <a:gd name="connsiteX3" fmla="*/ 178503 w 191203"/>
              <a:gd name="connsiteY3" fmla="*/ 13110 h 165510"/>
              <a:gd name="connsiteX4" fmla="*/ 191203 w 191203"/>
              <a:gd name="connsiteY4" fmla="*/ 51210 h 165510"/>
              <a:gd name="connsiteX5" fmla="*/ 153103 w 191203"/>
              <a:gd name="connsiteY5" fmla="*/ 140110 h 165510"/>
              <a:gd name="connsiteX6" fmla="*/ 115003 w 191203"/>
              <a:gd name="connsiteY6" fmla="*/ 165510 h 165510"/>
              <a:gd name="connsiteX7" fmla="*/ 13403 w 191203"/>
              <a:gd name="connsiteY7" fmla="*/ 127410 h 165510"/>
              <a:gd name="connsiteX8" fmla="*/ 703 w 191203"/>
              <a:gd name="connsiteY8" fmla="*/ 89310 h 165510"/>
              <a:gd name="connsiteX9" fmla="*/ 13403 w 191203"/>
              <a:gd name="connsiteY9" fmla="*/ 63910 h 16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203" h="165510">
                <a:moveTo>
                  <a:pt x="13403" y="63910"/>
                </a:moveTo>
                <a:cubicBezTo>
                  <a:pt x="26103" y="53327"/>
                  <a:pt x="55971" y="38893"/>
                  <a:pt x="76903" y="25810"/>
                </a:cubicBezTo>
                <a:cubicBezTo>
                  <a:pt x="89846" y="17720"/>
                  <a:pt x="99857" y="2303"/>
                  <a:pt x="115003" y="410"/>
                </a:cubicBezTo>
                <a:cubicBezTo>
                  <a:pt x="136422" y="-2267"/>
                  <a:pt x="157336" y="8877"/>
                  <a:pt x="178503" y="13110"/>
                </a:cubicBezTo>
                <a:cubicBezTo>
                  <a:pt x="182736" y="25810"/>
                  <a:pt x="191203" y="37823"/>
                  <a:pt x="191203" y="51210"/>
                </a:cubicBezTo>
                <a:cubicBezTo>
                  <a:pt x="191203" y="80357"/>
                  <a:pt x="173842" y="119371"/>
                  <a:pt x="153103" y="140110"/>
                </a:cubicBezTo>
                <a:cubicBezTo>
                  <a:pt x="142310" y="150903"/>
                  <a:pt x="127703" y="157043"/>
                  <a:pt x="115003" y="165510"/>
                </a:cubicBezTo>
                <a:cubicBezTo>
                  <a:pt x="80581" y="158626"/>
                  <a:pt x="38319" y="158555"/>
                  <a:pt x="13403" y="127410"/>
                </a:cubicBezTo>
                <a:cubicBezTo>
                  <a:pt x="5040" y="116957"/>
                  <a:pt x="2904" y="102515"/>
                  <a:pt x="703" y="89310"/>
                </a:cubicBezTo>
                <a:cubicBezTo>
                  <a:pt x="-1385" y="76783"/>
                  <a:pt x="703" y="74493"/>
                  <a:pt x="13403" y="63910"/>
                </a:cubicBezTo>
                <a:close/>
              </a:path>
            </a:pathLst>
          </a:cu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4" name="Rectangle 53"/>
          <p:cNvSpPr/>
          <p:nvPr/>
        </p:nvSpPr>
        <p:spPr>
          <a:xfrm rot="1295853">
            <a:off x="1692994" y="1633504"/>
            <a:ext cx="19243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outerShdw blurRad="63500" sx="102000" sy="102000" algn="ctr" rotWithShape="0">
                    <a:prstClr val="black">
                      <a:alpha val="40000"/>
                    </a:prstClr>
                  </a:outerShdw>
                </a:effectLst>
                <a:uLnTx/>
                <a:uFillTx/>
                <a:latin typeface="Times New Roman"/>
                <a:ea typeface="+mn-ea"/>
                <a:cs typeface="+mn-cs"/>
              </a:rPr>
              <a:t>AEGEAN SEA</a:t>
            </a:r>
          </a:p>
        </p:txBody>
      </p:sp>
      <p:sp>
        <p:nvSpPr>
          <p:cNvPr id="57" name="Rectangle 56"/>
          <p:cNvSpPr/>
          <p:nvPr/>
        </p:nvSpPr>
        <p:spPr>
          <a:xfrm rot="17505670">
            <a:off x="7994758" y="4419600"/>
            <a:ext cx="914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SYRIA</a:t>
            </a:r>
          </a:p>
        </p:txBody>
      </p:sp>
      <p:sp>
        <p:nvSpPr>
          <p:cNvPr id="59" name="Rectangle 58"/>
          <p:cNvSpPr/>
          <p:nvPr/>
        </p:nvSpPr>
        <p:spPr>
          <a:xfrm>
            <a:off x="6879623" y="2438400"/>
            <a:ext cx="1883377" cy="264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CAPPADOCIA</a:t>
            </a:r>
          </a:p>
        </p:txBody>
      </p:sp>
      <p:sp>
        <p:nvSpPr>
          <p:cNvPr id="60" name="Rectangle 59"/>
          <p:cNvSpPr/>
          <p:nvPr/>
        </p:nvSpPr>
        <p:spPr>
          <a:xfrm>
            <a:off x="6400800" y="3124200"/>
            <a:ext cx="12192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CILICIA</a:t>
            </a:r>
          </a:p>
        </p:txBody>
      </p:sp>
      <p:sp>
        <p:nvSpPr>
          <p:cNvPr id="61" name="Rectangle 60"/>
          <p:cNvSpPr/>
          <p:nvPr/>
        </p:nvSpPr>
        <p:spPr>
          <a:xfrm>
            <a:off x="5715000" y="2921000"/>
            <a:ext cx="1676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a:ea typeface="+mn-ea"/>
                <a:cs typeface="+mn-cs"/>
              </a:rPr>
              <a:t>PAMPHYLIA</a:t>
            </a:r>
          </a:p>
        </p:txBody>
      </p:sp>
      <p:sp>
        <p:nvSpPr>
          <p:cNvPr id="63" name="Rectangle 62"/>
          <p:cNvSpPr/>
          <p:nvPr/>
        </p:nvSpPr>
        <p:spPr>
          <a:xfrm>
            <a:off x="4267200" y="1370644"/>
            <a:ext cx="914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ASIA</a:t>
            </a:r>
          </a:p>
        </p:txBody>
      </p:sp>
      <p:sp>
        <p:nvSpPr>
          <p:cNvPr id="64" name="Rectangle 63"/>
          <p:cNvSpPr/>
          <p:nvPr/>
        </p:nvSpPr>
        <p:spPr>
          <a:xfrm>
            <a:off x="4724400" y="3048000"/>
            <a:ext cx="914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LYCIA</a:t>
            </a:r>
          </a:p>
        </p:txBody>
      </p:sp>
      <p:sp>
        <p:nvSpPr>
          <p:cNvPr id="65" name="Rectangle 64"/>
          <p:cNvSpPr/>
          <p:nvPr/>
        </p:nvSpPr>
        <p:spPr>
          <a:xfrm>
            <a:off x="6096000" y="2006600"/>
            <a:ext cx="1295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GALATIA</a:t>
            </a:r>
          </a:p>
        </p:txBody>
      </p:sp>
      <p:sp>
        <p:nvSpPr>
          <p:cNvPr id="66" name="Rectangle 65"/>
          <p:cNvSpPr/>
          <p:nvPr/>
        </p:nvSpPr>
        <p:spPr>
          <a:xfrm>
            <a:off x="6553200" y="4114800"/>
            <a:ext cx="1028700"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CYPRUS</a:t>
            </a:r>
          </a:p>
        </p:txBody>
      </p:sp>
      <p:sp>
        <p:nvSpPr>
          <p:cNvPr id="67" name="Rectangle 66"/>
          <p:cNvSpPr/>
          <p:nvPr/>
        </p:nvSpPr>
        <p:spPr>
          <a:xfrm>
            <a:off x="2286000" y="3974840"/>
            <a:ext cx="1295400" cy="216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CRETE</a:t>
            </a:r>
          </a:p>
        </p:txBody>
      </p:sp>
      <p:sp>
        <p:nvSpPr>
          <p:cNvPr id="68" name="Rectangle 67"/>
          <p:cNvSpPr/>
          <p:nvPr/>
        </p:nvSpPr>
        <p:spPr>
          <a:xfrm>
            <a:off x="381000" y="1676400"/>
            <a:ext cx="1536671"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MACEDONIA</a:t>
            </a:r>
          </a:p>
        </p:txBody>
      </p:sp>
      <p:sp>
        <p:nvSpPr>
          <p:cNvPr id="70" name="Rectangle 69"/>
          <p:cNvSpPr/>
          <p:nvPr/>
        </p:nvSpPr>
        <p:spPr>
          <a:xfrm>
            <a:off x="5943600" y="939800"/>
            <a:ext cx="18288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BITHYNIA </a:t>
            </a:r>
            <a:r>
              <a:rPr kumimoji="0" lang="en-US" sz="1600" b="1" i="0" u="none" strike="noStrike" kern="1200" cap="none" spc="0" normalizeH="0" baseline="0" noProof="0" dirty="0">
                <a:ln>
                  <a:noFill/>
                </a:ln>
                <a:solidFill>
                  <a:srgbClr val="000000"/>
                </a:solidFill>
                <a:effectLst/>
                <a:uLnTx/>
                <a:uFillTx/>
                <a:latin typeface="Times New Roman"/>
                <a:ea typeface="+mn-ea"/>
                <a:cs typeface="+mn-cs"/>
              </a:rPr>
              <a:t>AND </a:t>
            </a:r>
            <a:r>
              <a:rPr kumimoji="0" lang="en-US" sz="1800" b="1" i="0" u="none" strike="noStrike" kern="1200" cap="none" spc="0" normalizeH="0" baseline="0" noProof="0" dirty="0">
                <a:ln>
                  <a:noFill/>
                </a:ln>
                <a:solidFill>
                  <a:srgbClr val="000000"/>
                </a:solidFill>
                <a:effectLst/>
                <a:uLnTx/>
                <a:uFillTx/>
                <a:latin typeface="Times New Roman"/>
                <a:ea typeface="+mn-ea"/>
                <a:cs typeface="+mn-cs"/>
              </a:rPr>
              <a:t>PONTUS</a:t>
            </a:r>
          </a:p>
        </p:txBody>
      </p:sp>
      <p:sp>
        <p:nvSpPr>
          <p:cNvPr id="71" name="Rectangle 70"/>
          <p:cNvSpPr/>
          <p:nvPr/>
        </p:nvSpPr>
        <p:spPr>
          <a:xfrm>
            <a:off x="5867400" y="6121400"/>
            <a:ext cx="9144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EGYPT</a:t>
            </a:r>
          </a:p>
        </p:txBody>
      </p:sp>
      <p:sp>
        <p:nvSpPr>
          <p:cNvPr id="72" name="Rectangle 71"/>
          <p:cNvSpPr/>
          <p:nvPr/>
        </p:nvSpPr>
        <p:spPr>
          <a:xfrm>
            <a:off x="813617" y="6019800"/>
            <a:ext cx="1319983"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a:ea typeface="+mn-ea"/>
                <a:cs typeface="+mn-cs"/>
              </a:rPr>
              <a:t>AFRICA</a:t>
            </a:r>
          </a:p>
        </p:txBody>
      </p:sp>
      <p:sp>
        <p:nvSpPr>
          <p:cNvPr id="29" name="Freeform 28"/>
          <p:cNvSpPr/>
          <p:nvPr/>
        </p:nvSpPr>
        <p:spPr>
          <a:xfrm>
            <a:off x="8102600" y="5638800"/>
            <a:ext cx="139700" cy="386783"/>
          </a:xfrm>
          <a:custGeom>
            <a:avLst/>
            <a:gdLst>
              <a:gd name="connsiteX0" fmla="*/ 101600 w 139700"/>
              <a:gd name="connsiteY0" fmla="*/ 41960 h 386783"/>
              <a:gd name="connsiteX1" fmla="*/ 63500 w 139700"/>
              <a:gd name="connsiteY1" fmla="*/ 105460 h 386783"/>
              <a:gd name="connsiteX2" fmla="*/ 38100 w 139700"/>
              <a:gd name="connsiteY2" fmla="*/ 143560 h 386783"/>
              <a:gd name="connsiteX3" fmla="*/ 12700 w 139700"/>
              <a:gd name="connsiteY3" fmla="*/ 257860 h 386783"/>
              <a:gd name="connsiteX4" fmla="*/ 0 w 139700"/>
              <a:gd name="connsiteY4" fmla="*/ 321360 h 386783"/>
              <a:gd name="connsiteX5" fmla="*/ 76200 w 139700"/>
              <a:gd name="connsiteY5" fmla="*/ 359460 h 386783"/>
              <a:gd name="connsiteX6" fmla="*/ 101600 w 139700"/>
              <a:gd name="connsiteY6" fmla="*/ 283260 h 386783"/>
              <a:gd name="connsiteX7" fmla="*/ 114300 w 139700"/>
              <a:gd name="connsiteY7" fmla="*/ 245160 h 386783"/>
              <a:gd name="connsiteX8" fmla="*/ 127000 w 139700"/>
              <a:gd name="connsiteY8" fmla="*/ 207060 h 386783"/>
              <a:gd name="connsiteX9" fmla="*/ 139700 w 139700"/>
              <a:gd name="connsiteY9" fmla="*/ 168960 h 386783"/>
              <a:gd name="connsiteX10" fmla="*/ 127000 w 139700"/>
              <a:gd name="connsiteY10" fmla="*/ 16560 h 386783"/>
              <a:gd name="connsiteX11" fmla="*/ 88900 w 139700"/>
              <a:gd name="connsiteY11" fmla="*/ 3860 h 386783"/>
              <a:gd name="connsiteX12" fmla="*/ 63500 w 139700"/>
              <a:gd name="connsiteY12" fmla="*/ 130860 h 38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700" h="386783">
                <a:moveTo>
                  <a:pt x="101600" y="41960"/>
                </a:moveTo>
                <a:cubicBezTo>
                  <a:pt x="88900" y="63127"/>
                  <a:pt x="76583" y="84528"/>
                  <a:pt x="63500" y="105460"/>
                </a:cubicBezTo>
                <a:cubicBezTo>
                  <a:pt x="55410" y="118403"/>
                  <a:pt x="44926" y="129908"/>
                  <a:pt x="38100" y="143560"/>
                </a:cubicBezTo>
                <a:cubicBezTo>
                  <a:pt x="22106" y="175549"/>
                  <a:pt x="18275" y="227200"/>
                  <a:pt x="12700" y="257860"/>
                </a:cubicBezTo>
                <a:cubicBezTo>
                  <a:pt x="8839" y="279098"/>
                  <a:pt x="4233" y="300193"/>
                  <a:pt x="0" y="321360"/>
                </a:cubicBezTo>
                <a:cubicBezTo>
                  <a:pt x="7506" y="351382"/>
                  <a:pt x="8483" y="427177"/>
                  <a:pt x="76200" y="359460"/>
                </a:cubicBezTo>
                <a:cubicBezTo>
                  <a:pt x="95132" y="340528"/>
                  <a:pt x="93133" y="308660"/>
                  <a:pt x="101600" y="283260"/>
                </a:cubicBezTo>
                <a:lnTo>
                  <a:pt x="114300" y="245160"/>
                </a:lnTo>
                <a:lnTo>
                  <a:pt x="127000" y="207060"/>
                </a:lnTo>
                <a:lnTo>
                  <a:pt x="139700" y="168960"/>
                </a:lnTo>
                <a:cubicBezTo>
                  <a:pt x="135467" y="118160"/>
                  <a:pt x="141991" y="65282"/>
                  <a:pt x="127000" y="16560"/>
                </a:cubicBezTo>
                <a:cubicBezTo>
                  <a:pt x="123063" y="3765"/>
                  <a:pt x="98366" y="-5606"/>
                  <a:pt x="88900" y="3860"/>
                </a:cubicBezTo>
                <a:cubicBezTo>
                  <a:pt x="58145" y="34615"/>
                  <a:pt x="63500" y="92188"/>
                  <a:pt x="63500" y="130860"/>
                </a:cubicBezTo>
              </a:path>
            </a:pathLst>
          </a:custGeom>
          <a:solidFill>
            <a:srgbClr val="4D4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2" name="Freeform 2061"/>
          <p:cNvSpPr/>
          <p:nvPr/>
        </p:nvSpPr>
        <p:spPr>
          <a:xfrm>
            <a:off x="8228290" y="5257800"/>
            <a:ext cx="77510" cy="431800"/>
          </a:xfrm>
          <a:custGeom>
            <a:avLst/>
            <a:gdLst>
              <a:gd name="connsiteX0" fmla="*/ 77510 w 77510"/>
              <a:gd name="connsiteY0" fmla="*/ 0 h 431800"/>
              <a:gd name="connsiteX1" fmla="*/ 64810 w 77510"/>
              <a:gd name="connsiteY1" fmla="*/ 63500 h 431800"/>
              <a:gd name="connsiteX2" fmla="*/ 39410 w 77510"/>
              <a:gd name="connsiteY2" fmla="*/ 101600 h 431800"/>
              <a:gd name="connsiteX3" fmla="*/ 14010 w 77510"/>
              <a:gd name="connsiteY3" fmla="*/ 190500 h 431800"/>
              <a:gd name="connsiteX4" fmla="*/ 26710 w 77510"/>
              <a:gd name="connsiteY4" fmla="*/ 254000 h 431800"/>
              <a:gd name="connsiteX5" fmla="*/ 1310 w 77510"/>
              <a:gd name="connsiteY5" fmla="*/ 342900 h 431800"/>
              <a:gd name="connsiteX6" fmla="*/ 1310 w 77510"/>
              <a:gd name="connsiteY6" fmla="*/ 431800 h 43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10" h="431800">
                <a:moveTo>
                  <a:pt x="77510" y="0"/>
                </a:moveTo>
                <a:cubicBezTo>
                  <a:pt x="73277" y="21167"/>
                  <a:pt x="72389" y="43289"/>
                  <a:pt x="64810" y="63500"/>
                </a:cubicBezTo>
                <a:cubicBezTo>
                  <a:pt x="59451" y="77792"/>
                  <a:pt x="46236" y="87948"/>
                  <a:pt x="39410" y="101600"/>
                </a:cubicBezTo>
                <a:cubicBezTo>
                  <a:pt x="30300" y="119820"/>
                  <a:pt x="18079" y="174224"/>
                  <a:pt x="14010" y="190500"/>
                </a:cubicBezTo>
                <a:cubicBezTo>
                  <a:pt x="18243" y="211667"/>
                  <a:pt x="26710" y="232414"/>
                  <a:pt x="26710" y="254000"/>
                </a:cubicBezTo>
                <a:cubicBezTo>
                  <a:pt x="26710" y="324607"/>
                  <a:pt x="7299" y="283011"/>
                  <a:pt x="1310" y="342900"/>
                </a:cubicBezTo>
                <a:cubicBezTo>
                  <a:pt x="-1639" y="372386"/>
                  <a:pt x="1310" y="402167"/>
                  <a:pt x="1310" y="431800"/>
                </a:cubicBezTo>
              </a:path>
            </a:pathLst>
          </a:custGeom>
          <a:noFill/>
          <a:ln w="38100">
            <a:solidFill>
              <a:srgbClr val="4D4D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2063" name="Freeform 2062"/>
          <p:cNvSpPr/>
          <p:nvPr/>
        </p:nvSpPr>
        <p:spPr>
          <a:xfrm>
            <a:off x="8242300" y="5232400"/>
            <a:ext cx="101648" cy="154317"/>
          </a:xfrm>
          <a:custGeom>
            <a:avLst/>
            <a:gdLst>
              <a:gd name="connsiteX0" fmla="*/ 12700 w 101648"/>
              <a:gd name="connsiteY0" fmla="*/ 152400 h 154317"/>
              <a:gd name="connsiteX1" fmla="*/ 0 w 101648"/>
              <a:gd name="connsiteY1" fmla="*/ 76200 h 154317"/>
              <a:gd name="connsiteX2" fmla="*/ 38100 w 101648"/>
              <a:gd name="connsiteY2" fmla="*/ 0 h 154317"/>
              <a:gd name="connsiteX3" fmla="*/ 88900 w 101648"/>
              <a:gd name="connsiteY3" fmla="*/ 12700 h 154317"/>
              <a:gd name="connsiteX4" fmla="*/ 88900 w 101648"/>
              <a:gd name="connsiteY4" fmla="*/ 127000 h 154317"/>
              <a:gd name="connsiteX5" fmla="*/ 50800 w 101648"/>
              <a:gd name="connsiteY5" fmla="*/ 139700 h 154317"/>
              <a:gd name="connsiteX6" fmla="*/ 12700 w 101648"/>
              <a:gd name="connsiteY6" fmla="*/ 152400 h 1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648" h="154317">
                <a:moveTo>
                  <a:pt x="12700" y="152400"/>
                </a:moveTo>
                <a:cubicBezTo>
                  <a:pt x="4233" y="141817"/>
                  <a:pt x="0" y="101950"/>
                  <a:pt x="0" y="76200"/>
                </a:cubicBezTo>
                <a:cubicBezTo>
                  <a:pt x="0" y="49910"/>
                  <a:pt x="25258" y="19263"/>
                  <a:pt x="38100" y="0"/>
                </a:cubicBezTo>
                <a:cubicBezTo>
                  <a:pt x="55033" y="4233"/>
                  <a:pt x="75270" y="1796"/>
                  <a:pt x="88900" y="12700"/>
                </a:cubicBezTo>
                <a:cubicBezTo>
                  <a:pt x="114814" y="33431"/>
                  <a:pt x="94046" y="117994"/>
                  <a:pt x="88900" y="127000"/>
                </a:cubicBezTo>
                <a:cubicBezTo>
                  <a:pt x="82258" y="138623"/>
                  <a:pt x="63500" y="135467"/>
                  <a:pt x="50800" y="139700"/>
                </a:cubicBezTo>
                <a:cubicBezTo>
                  <a:pt x="8684" y="125661"/>
                  <a:pt x="21167" y="162983"/>
                  <a:pt x="12700" y="152400"/>
                </a:cubicBezTo>
                <a:close/>
              </a:path>
            </a:pathLst>
          </a:custGeom>
          <a:solidFill>
            <a:srgbClr val="4D4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03" name="Oval 102"/>
          <p:cNvSpPr/>
          <p:nvPr/>
        </p:nvSpPr>
        <p:spPr>
          <a:xfrm>
            <a:off x="3886200" y="2621282"/>
            <a:ext cx="76200" cy="8578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1" name="Oval 110"/>
          <p:cNvSpPr/>
          <p:nvPr/>
        </p:nvSpPr>
        <p:spPr>
          <a:xfrm>
            <a:off x="1676400" y="2468881"/>
            <a:ext cx="76200"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8" name="Rectangle 117"/>
          <p:cNvSpPr/>
          <p:nvPr/>
        </p:nvSpPr>
        <p:spPr>
          <a:xfrm>
            <a:off x="685800" y="2209800"/>
            <a:ext cx="990600" cy="228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Corinth</a:t>
            </a:r>
          </a:p>
        </p:txBody>
      </p:sp>
      <p:sp>
        <p:nvSpPr>
          <p:cNvPr id="121" name="Rectangular Callout 120"/>
          <p:cNvSpPr/>
          <p:nvPr/>
        </p:nvSpPr>
        <p:spPr>
          <a:xfrm>
            <a:off x="3048000" y="1853440"/>
            <a:ext cx="1219200" cy="264733"/>
          </a:xfrm>
          <a:prstGeom prst="wedgeRectCallout">
            <a:avLst>
              <a:gd name="adj1" fmla="val 19466"/>
              <a:gd name="adj2" fmla="val 20169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Ephesus</a:t>
            </a:r>
          </a:p>
        </p:txBody>
      </p:sp>
      <p:sp>
        <p:nvSpPr>
          <p:cNvPr id="2064" name="Rectangle 2063"/>
          <p:cNvSpPr/>
          <p:nvPr/>
        </p:nvSpPr>
        <p:spPr>
          <a:xfrm>
            <a:off x="418010" y="533400"/>
            <a:ext cx="8268789" cy="58674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12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375" b="94500" l="11875" r="89766">
                        <a14:foregroundMark x1="39922" y1="34625" x2="41563" y2="34250"/>
                        <a14:foregroundMark x1="16016" y1="88375" x2="64922" y2="94500"/>
                      </a14:backgroundRemoval>
                    </a14:imgEffect>
                  </a14:imgLayer>
                </a14:imgProps>
              </a:ext>
              <a:ext uri="{28A0092B-C50C-407E-A947-70E740481C1C}">
                <a14:useLocalDpi xmlns:a14="http://schemas.microsoft.com/office/drawing/2010/main" val="0"/>
              </a:ext>
            </a:extLst>
          </a:blip>
          <a:srcRect l="68986" t="29190" r="22580" b="58405"/>
          <a:stretch/>
        </p:blipFill>
        <p:spPr bwMode="auto">
          <a:xfrm>
            <a:off x="7924800" y="569534"/>
            <a:ext cx="724989" cy="31474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125"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375" b="94500" l="11875" r="89766">
                        <a14:foregroundMark x1="39922" y1="34625" x2="41563" y2="34250"/>
                        <a14:foregroundMark x1="16016" y1="88375" x2="64922" y2="94500"/>
                      </a14:backgroundRemoval>
                    </a14:imgEffect>
                  </a14:imgLayer>
                </a14:imgProps>
              </a:ext>
              <a:ext uri="{28A0092B-C50C-407E-A947-70E740481C1C}">
                <a14:useLocalDpi xmlns:a14="http://schemas.microsoft.com/office/drawing/2010/main" val="0"/>
              </a:ext>
            </a:extLst>
          </a:blip>
          <a:srcRect l="68986" t="29190" r="22580" b="58405"/>
          <a:stretch/>
        </p:blipFill>
        <p:spPr bwMode="auto">
          <a:xfrm>
            <a:off x="457200" y="569534"/>
            <a:ext cx="457200" cy="12585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sp>
        <p:nvSpPr>
          <p:cNvPr id="83" name="Rectangle 82"/>
          <p:cNvSpPr/>
          <p:nvPr/>
        </p:nvSpPr>
        <p:spPr>
          <a:xfrm>
            <a:off x="6651023" y="5562600"/>
            <a:ext cx="1273777" cy="2695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Jerusalem</a:t>
            </a:r>
          </a:p>
        </p:txBody>
      </p:sp>
      <p:sp>
        <p:nvSpPr>
          <p:cNvPr id="75" name="Oval 74"/>
          <p:cNvSpPr/>
          <p:nvPr/>
        </p:nvSpPr>
        <p:spPr>
          <a:xfrm>
            <a:off x="8001000" y="5715000"/>
            <a:ext cx="76200"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31" name="Rectangular Callout 130"/>
          <p:cNvSpPr/>
          <p:nvPr/>
        </p:nvSpPr>
        <p:spPr>
          <a:xfrm>
            <a:off x="4876800" y="2284636"/>
            <a:ext cx="1219200" cy="264733"/>
          </a:xfrm>
          <a:prstGeom prst="wedgeRectCallout">
            <a:avLst>
              <a:gd name="adj1" fmla="val -53295"/>
              <a:gd name="adj2" fmla="val 108898"/>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Times New Roman"/>
                <a:ea typeface="+mn-ea"/>
                <a:cs typeface="+mn-cs"/>
              </a:rPr>
              <a:t>Colosse</a:t>
            </a:r>
            <a:endParaRPr kumimoji="0" lang="en-US" sz="1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4" name="Oval 3"/>
          <p:cNvSpPr/>
          <p:nvPr/>
        </p:nvSpPr>
        <p:spPr>
          <a:xfrm>
            <a:off x="4724400" y="2747134"/>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33" name="Oval 132"/>
          <p:cNvSpPr/>
          <p:nvPr/>
        </p:nvSpPr>
        <p:spPr>
          <a:xfrm flipH="1" flipV="1">
            <a:off x="4414622" y="2621279"/>
            <a:ext cx="81177" cy="758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136" name="Rectangular Callout 135"/>
          <p:cNvSpPr/>
          <p:nvPr/>
        </p:nvSpPr>
        <p:spPr>
          <a:xfrm>
            <a:off x="4419600" y="1899733"/>
            <a:ext cx="1219200" cy="264733"/>
          </a:xfrm>
          <a:prstGeom prst="wedgeRectCallout">
            <a:avLst>
              <a:gd name="adj1" fmla="val -43221"/>
              <a:gd name="adj2" fmla="val 18622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a:ea typeface="+mn-ea"/>
                <a:cs typeface="+mn-cs"/>
              </a:rPr>
              <a:t>Laodicea</a:t>
            </a:r>
          </a:p>
        </p:txBody>
      </p:sp>
      <p:sp>
        <p:nvSpPr>
          <p:cNvPr id="35" name="Rectangle 34">
            <a:extLst>
              <a:ext uri="{FF2B5EF4-FFF2-40B4-BE49-F238E27FC236}">
                <a16:creationId xmlns:a16="http://schemas.microsoft.com/office/drawing/2014/main" id="{52C025B1-D860-8BCB-86CD-5C9F69161967}"/>
              </a:ext>
            </a:extLst>
          </p:cNvPr>
          <p:cNvSpPr/>
          <p:nvPr/>
        </p:nvSpPr>
        <p:spPr>
          <a:xfrm>
            <a:off x="914400" y="4396865"/>
            <a:ext cx="4963760" cy="14478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A301930-AE86-5CB5-DE91-5EEFF03CEBDB}"/>
              </a:ext>
            </a:extLst>
          </p:cNvPr>
          <p:cNvSpPr/>
          <p:nvPr/>
        </p:nvSpPr>
        <p:spPr>
          <a:xfrm>
            <a:off x="1101582" y="4387298"/>
            <a:ext cx="4635690" cy="1402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itchFamily="34" charset="0"/>
                <a:ea typeface="+mn-ea"/>
                <a:cs typeface="Arial" pitchFamily="34" charset="0"/>
              </a:rPr>
              <a:t>Colosse was overshadowed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itchFamily="34" charset="0"/>
                <a:ea typeface="+mn-ea"/>
                <a:cs typeface="Arial" pitchFamily="34" charset="0"/>
              </a:rPr>
              <a:t>importance by Laodicea, and its ruins at the present time show it to have been a much smaller city.</a:t>
            </a:r>
          </a:p>
        </p:txBody>
      </p:sp>
    </p:spTree>
    <p:extLst>
      <p:ext uri="{BB962C8B-B14F-4D97-AF65-F5344CB8AC3E}">
        <p14:creationId xmlns:p14="http://schemas.microsoft.com/office/powerpoint/2010/main" val="216190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B38D5-A3CD-2956-0F96-94E64CF4579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927637F-A978-EA59-CDB6-88CC320BEF2E}"/>
              </a:ext>
            </a:extLst>
          </p:cNvPr>
          <p:cNvPicPr>
            <a:picLocks noChangeAspect="1"/>
          </p:cNvPicPr>
          <p:nvPr/>
        </p:nvPicPr>
        <p:blipFill>
          <a:blip r:embed="rId2"/>
          <a:stretch>
            <a:fillRect/>
          </a:stretch>
        </p:blipFill>
        <p:spPr>
          <a:xfrm>
            <a:off x="237688" y="1178444"/>
            <a:ext cx="8621086" cy="4526070"/>
          </a:xfrm>
          <a:prstGeom prst="rect">
            <a:avLst/>
          </a:prstGeom>
        </p:spPr>
      </p:pic>
    </p:spTree>
    <p:extLst>
      <p:ext uri="{BB962C8B-B14F-4D97-AF65-F5344CB8AC3E}">
        <p14:creationId xmlns:p14="http://schemas.microsoft.com/office/powerpoint/2010/main" val="3770151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PLBL\10 Western Turkey\Laodicea\Laodicea tell from south, tb0103016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0"/>
          </p:nvPr>
        </p:nvSpPr>
        <p:spPr/>
        <p:txBody>
          <a:bodyPr/>
          <a:lstStyle/>
          <a:p>
            <a:r>
              <a:rPr lang="en-US" dirty="0"/>
              <a:t>Laodicea (from the south)</a:t>
            </a:r>
          </a:p>
        </p:txBody>
      </p:sp>
      <p:sp>
        <p:nvSpPr>
          <p:cNvPr id="4" name="Text Placeholder 3"/>
          <p:cNvSpPr>
            <a:spLocks noGrp="1"/>
          </p:cNvSpPr>
          <p:nvPr>
            <p:ph type="body" sz="quarter" idx="12"/>
          </p:nvPr>
        </p:nvSpPr>
        <p:spPr/>
        <p:txBody>
          <a:bodyPr/>
          <a:lstStyle/>
          <a:p>
            <a:r>
              <a:rPr lang="en-US"/>
              <a:t>4:13</a:t>
            </a:r>
            <a:endParaRPr lang="en-US" dirty="0"/>
          </a:p>
        </p:txBody>
      </p:sp>
      <p:sp>
        <p:nvSpPr>
          <p:cNvPr id="2" name="Title 1"/>
          <p:cNvSpPr>
            <a:spLocks noGrp="1"/>
          </p:cNvSpPr>
          <p:nvPr>
            <p:ph type="title"/>
          </p:nvPr>
        </p:nvSpPr>
        <p:spPr/>
        <p:txBody>
          <a:bodyPr/>
          <a:lstStyle/>
          <a:p>
            <a:r>
              <a:rPr lang="en-US" dirty="0"/>
              <a:t>I bear him witness, that he has deep concern for . . . those who are in Laodicea and Hierapolis</a:t>
            </a:r>
          </a:p>
        </p:txBody>
      </p:sp>
    </p:spTree>
    <p:extLst>
      <p:ext uri="{BB962C8B-B14F-4D97-AF65-F5344CB8AC3E}">
        <p14:creationId xmlns:p14="http://schemas.microsoft.com/office/powerpoint/2010/main" val="3358488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US" dirty="0"/>
              <a:t>View to Hierapolis from Laodicea</a:t>
            </a:r>
          </a:p>
        </p:txBody>
      </p:sp>
      <p:sp>
        <p:nvSpPr>
          <p:cNvPr id="7" name="Text Placeholder 6"/>
          <p:cNvSpPr>
            <a:spLocks noGrp="1"/>
          </p:cNvSpPr>
          <p:nvPr>
            <p:ph type="body" sz="quarter" idx="12"/>
          </p:nvPr>
        </p:nvSpPr>
        <p:spPr/>
        <p:txBody>
          <a:bodyPr/>
          <a:lstStyle/>
          <a:p>
            <a:r>
              <a:rPr lang="en-US"/>
              <a:t>4:13</a:t>
            </a:r>
            <a:endParaRPr lang="en-US" dirty="0"/>
          </a:p>
        </p:txBody>
      </p:sp>
      <p:sp>
        <p:nvSpPr>
          <p:cNvPr id="4" name="Title 3"/>
          <p:cNvSpPr>
            <a:spLocks noGrp="1"/>
          </p:cNvSpPr>
          <p:nvPr>
            <p:ph type="title"/>
          </p:nvPr>
        </p:nvSpPr>
        <p:spPr/>
        <p:txBody>
          <a:bodyPr/>
          <a:lstStyle/>
          <a:p>
            <a:r>
              <a:rPr lang="en-US" dirty="0"/>
              <a:t>I bear him witness, that he has deep concern for . . . those who are in Laodicea and Hierapolis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476"/>
            <a:ext cx="9144000" cy="6099048"/>
          </a:xfrm>
          <a:prstGeom prst="rect">
            <a:avLst/>
          </a:prstGeom>
        </p:spPr>
      </p:pic>
      <p:sp>
        <p:nvSpPr>
          <p:cNvPr id="10" name="Text Box 15">
            <a:extLst>
              <a:ext uri="{FF2B5EF4-FFF2-40B4-BE49-F238E27FC236}">
                <a16:creationId xmlns:a16="http://schemas.microsoft.com/office/drawing/2014/main" id="{7C14DE4F-5937-4DCA-8448-6FF457F9D578}"/>
              </a:ext>
            </a:extLst>
          </p:cNvPr>
          <p:cNvSpPr txBox="1">
            <a:spLocks noChangeArrowheads="1"/>
          </p:cNvSpPr>
          <p:nvPr/>
        </p:nvSpPr>
        <p:spPr bwMode="auto">
          <a:xfrm>
            <a:off x="3782435" y="2585598"/>
            <a:ext cx="1234633" cy="400110"/>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10000"/>
                </a:solidFill>
                <a:effectLst>
                  <a:glow rad="76200">
                    <a:srgbClr val="FEFFFF">
                      <a:alpha val="60000"/>
                    </a:srgbClr>
                  </a:glow>
                </a:effectLst>
                <a:uLnTx/>
                <a:uFillTx/>
                <a:latin typeface="Calibri"/>
                <a:ea typeface="+mn-ea"/>
                <a:cs typeface="Calibri" pitchFamily="34" charset="0"/>
              </a:rPr>
              <a:t>Hierapolis</a:t>
            </a:r>
          </a:p>
        </p:txBody>
      </p:sp>
      <p:sp>
        <p:nvSpPr>
          <p:cNvPr id="11" name="Line 8">
            <a:extLst>
              <a:ext uri="{FF2B5EF4-FFF2-40B4-BE49-F238E27FC236}">
                <a16:creationId xmlns:a16="http://schemas.microsoft.com/office/drawing/2014/main" id="{589DDFF8-1F7B-4EF3-AAF4-F1303CA91660}"/>
              </a:ext>
            </a:extLst>
          </p:cNvPr>
          <p:cNvSpPr>
            <a:spLocks noChangeShapeType="1"/>
          </p:cNvSpPr>
          <p:nvPr/>
        </p:nvSpPr>
        <p:spPr bwMode="auto">
          <a:xfrm>
            <a:off x="4391554" y="3015456"/>
            <a:ext cx="0" cy="388143"/>
          </a:xfrm>
          <a:prstGeom prst="line">
            <a:avLst/>
          </a:prstGeom>
          <a:noFill/>
          <a:ln w="22225" cap="flat" cmpd="sng" algn="ctr">
            <a:solidFill>
              <a:srgbClr val="010000"/>
            </a:solidFill>
            <a:prstDash val="solid"/>
            <a:round/>
            <a:headEnd type="none" w="med" len="med"/>
            <a:tailEnd type="triangle" w="med" len="med"/>
          </a:ln>
          <a:effectLst>
            <a:glow rad="50800">
              <a:srgbClr val="FFFFFF">
                <a:alpha val="60000"/>
              </a:srgbClr>
            </a:glow>
            <a:outerShdw blurRad="40000" dist="20000" dir="5400000" rotWithShape="0">
              <a:srgbClr val="000000">
                <a:alpha val="3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72269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807453-C3FE-590B-7F5D-3639B1D35A01}"/>
              </a:ext>
            </a:extLst>
          </p:cNvPr>
          <p:cNvSpPr txBox="1"/>
          <p:nvPr/>
        </p:nvSpPr>
        <p:spPr>
          <a:xfrm>
            <a:off x="537411" y="304801"/>
            <a:ext cx="7812505" cy="5632311"/>
          </a:xfrm>
          <a:prstGeom prst="rect">
            <a:avLst/>
          </a:prstGeom>
          <a:noFill/>
        </p:spPr>
        <p:txBody>
          <a:bodyPr wrap="square">
            <a:spAutoFit/>
          </a:bodyPr>
          <a:lstStyle/>
          <a:p>
            <a:r>
              <a:rPr lang="en-US" sz="2400" dirty="0"/>
              <a:t>Col 1:1 Paul, an apostle of Jesus Christ by the will of God, and </a:t>
            </a:r>
            <a:r>
              <a:rPr lang="en-US" sz="2400" dirty="0">
                <a:latin typeface="Arial Black" panose="020B0A04020102020204" pitchFamily="34" charset="0"/>
              </a:rPr>
              <a:t>Timotheus</a:t>
            </a:r>
            <a:r>
              <a:rPr lang="en-US" sz="2400" dirty="0"/>
              <a:t> our brother,</a:t>
            </a:r>
          </a:p>
          <a:p>
            <a:endParaRPr lang="en-US" sz="2400" dirty="0"/>
          </a:p>
          <a:p>
            <a:r>
              <a:rPr lang="en-US" sz="2400" dirty="0"/>
              <a:t>1:7 As ye also learned of </a:t>
            </a:r>
            <a:r>
              <a:rPr lang="en-US" sz="2400" dirty="0">
                <a:latin typeface="Arial Black" panose="020B0A04020102020204" pitchFamily="34" charset="0"/>
              </a:rPr>
              <a:t>Epaphras</a:t>
            </a:r>
            <a:r>
              <a:rPr lang="en-US" sz="2400" dirty="0"/>
              <a:t> our dear </a:t>
            </a:r>
            <a:r>
              <a:rPr lang="en-US" sz="2400" dirty="0" err="1"/>
              <a:t>fellowservant</a:t>
            </a:r>
            <a:r>
              <a:rPr lang="en-US" sz="2400" dirty="0"/>
              <a:t>, who is for you a faithful minister of Christ; 8 Who also declared unto us your love in the Spirit.</a:t>
            </a:r>
          </a:p>
          <a:p>
            <a:endParaRPr lang="en-US" sz="2400" dirty="0"/>
          </a:p>
          <a:p>
            <a:r>
              <a:rPr lang="en-US" sz="2400" dirty="0"/>
              <a:t> 4:7 All my state shall </a:t>
            </a:r>
            <a:r>
              <a:rPr lang="en-US" sz="2400" dirty="0">
                <a:latin typeface="Arial Black" panose="020B0A04020102020204" pitchFamily="34" charset="0"/>
              </a:rPr>
              <a:t>Tychicus</a:t>
            </a:r>
            <a:r>
              <a:rPr lang="en-US" sz="2400" dirty="0"/>
              <a:t> declare unto you, who is a beloved brother, and a faithful minister and </a:t>
            </a:r>
            <a:r>
              <a:rPr lang="en-US" sz="2400" dirty="0" err="1"/>
              <a:t>fellowservant</a:t>
            </a:r>
            <a:r>
              <a:rPr lang="en-US" sz="2400" dirty="0"/>
              <a:t> in the Lord: 8 Whom I have sent unto you for the same purpose, that he might know your estate, and comfort your hearts;</a:t>
            </a:r>
          </a:p>
          <a:p>
            <a:endParaRPr lang="en-US" sz="2400" dirty="0"/>
          </a:p>
          <a:p>
            <a:r>
              <a:rPr lang="en-US" sz="2400" dirty="0"/>
              <a:t>4:9 With </a:t>
            </a:r>
            <a:r>
              <a:rPr lang="en-US" sz="2400" dirty="0">
                <a:latin typeface="Arial Black" panose="020B0A04020102020204" pitchFamily="34" charset="0"/>
              </a:rPr>
              <a:t>Onesimus,</a:t>
            </a:r>
            <a:r>
              <a:rPr lang="en-US" sz="2400" dirty="0"/>
              <a:t> a faithful and beloved brother, who is one of you. They shall make known unto you all things which are done here.</a:t>
            </a:r>
          </a:p>
        </p:txBody>
      </p:sp>
    </p:spTree>
    <p:extLst>
      <p:ext uri="{BB962C8B-B14F-4D97-AF65-F5344CB8AC3E}">
        <p14:creationId xmlns:p14="http://schemas.microsoft.com/office/powerpoint/2010/main" val="3108062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4C52F-2060-071B-7229-6F8F11398EC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65CD8F-4AC3-56FC-1B31-F541C1B5100A}"/>
              </a:ext>
            </a:extLst>
          </p:cNvPr>
          <p:cNvSpPr txBox="1"/>
          <p:nvPr/>
        </p:nvSpPr>
        <p:spPr>
          <a:xfrm>
            <a:off x="633663" y="505326"/>
            <a:ext cx="7916779" cy="6398958"/>
          </a:xfrm>
          <a:prstGeom prst="rect">
            <a:avLst/>
          </a:prstGeom>
          <a:noFill/>
        </p:spPr>
        <p:txBody>
          <a:bodyPr wrap="square">
            <a:spAutoFit/>
          </a:bodyPr>
          <a:lstStyle/>
          <a:p>
            <a:r>
              <a:rPr lang="en-US" sz="2400" dirty="0"/>
              <a:t>4:10 </a:t>
            </a:r>
            <a:r>
              <a:rPr lang="en-US" sz="2400" dirty="0">
                <a:latin typeface="Arial Black" panose="020B0A04020102020204" pitchFamily="34" charset="0"/>
              </a:rPr>
              <a:t>Aristarchus</a:t>
            </a:r>
            <a:r>
              <a:rPr lang="en-US" sz="2400" dirty="0"/>
              <a:t> my </a:t>
            </a:r>
            <a:r>
              <a:rPr lang="en-US" sz="2400" dirty="0" err="1"/>
              <a:t>fellowprisoner</a:t>
            </a:r>
            <a:r>
              <a:rPr lang="en-US" sz="2400" dirty="0"/>
              <a:t> </a:t>
            </a:r>
            <a:r>
              <a:rPr lang="en-US" sz="2400" dirty="0" err="1"/>
              <a:t>saluteth</a:t>
            </a:r>
            <a:r>
              <a:rPr lang="en-US" sz="2400" dirty="0"/>
              <a:t> you, and </a:t>
            </a:r>
            <a:r>
              <a:rPr lang="en-US" sz="2400" dirty="0">
                <a:latin typeface="Arial Black" panose="020B0A04020102020204" pitchFamily="34" charset="0"/>
              </a:rPr>
              <a:t>Marcus</a:t>
            </a:r>
            <a:r>
              <a:rPr lang="en-US" sz="2400" dirty="0"/>
              <a:t>, sister's son to </a:t>
            </a:r>
            <a:r>
              <a:rPr lang="en-US" sz="2400" dirty="0">
                <a:latin typeface="Arial Black" panose="020B0A04020102020204" pitchFamily="34" charset="0"/>
              </a:rPr>
              <a:t>Barnabas, </a:t>
            </a:r>
            <a:r>
              <a:rPr lang="en-US" sz="2400" dirty="0"/>
              <a:t>(touching whom ye received commandments: if he come unto you, receive him;)</a:t>
            </a:r>
          </a:p>
          <a:p>
            <a:endParaRPr lang="en-US" sz="2400" dirty="0"/>
          </a:p>
          <a:p>
            <a:r>
              <a:rPr lang="en-US" sz="2400" dirty="0"/>
              <a:t>4:11 And Jesus, which is called </a:t>
            </a:r>
            <a:r>
              <a:rPr lang="en-US" sz="2400" dirty="0">
                <a:latin typeface="Arial Black" panose="020B0A04020102020204" pitchFamily="34" charset="0"/>
              </a:rPr>
              <a:t>Justus</a:t>
            </a:r>
            <a:r>
              <a:rPr lang="en-US" sz="2400" dirty="0"/>
              <a:t>, who are of the circumcision. These only are my </a:t>
            </a:r>
            <a:r>
              <a:rPr lang="en-US" sz="2400" dirty="0" err="1"/>
              <a:t>fellowworkers</a:t>
            </a:r>
            <a:r>
              <a:rPr lang="en-US" sz="2400" dirty="0"/>
              <a:t> unto the kingdom of God, which have been a comfort unto me.</a:t>
            </a:r>
          </a:p>
          <a:p>
            <a:endParaRPr lang="en-US" sz="2400" dirty="0"/>
          </a:p>
          <a:p>
            <a:r>
              <a:rPr lang="en-US" sz="2400" dirty="0"/>
              <a:t>12 </a:t>
            </a:r>
            <a:r>
              <a:rPr lang="en-US" sz="2400" dirty="0">
                <a:latin typeface="Arial Black" panose="020B0A04020102020204" pitchFamily="34" charset="0"/>
              </a:rPr>
              <a:t>Epaphras</a:t>
            </a:r>
            <a:r>
              <a:rPr lang="en-US" sz="2400" dirty="0"/>
              <a:t>, who is one of you, a servant of Christ, salutes you, always laboring fervently for you in prayers, that ye may stand perfect and complete in all the will of God.</a:t>
            </a:r>
          </a:p>
          <a:p>
            <a:r>
              <a:rPr lang="en-US" sz="2400" dirty="0"/>
              <a:t>13 For I bear him record, that he hath a great zeal for you, and them that are in Laodicea, and them in Hierapolis.</a:t>
            </a:r>
          </a:p>
          <a:p>
            <a:endParaRPr lang="en-US" sz="2400" dirty="0"/>
          </a:p>
          <a:p>
            <a:r>
              <a:rPr lang="en-US" sz="2400" dirty="0"/>
              <a:t>4:14 </a:t>
            </a:r>
            <a:r>
              <a:rPr lang="en-US" sz="2400" dirty="0">
                <a:latin typeface="Arial Black" panose="020B0A04020102020204" pitchFamily="34" charset="0"/>
              </a:rPr>
              <a:t>Luke</a:t>
            </a:r>
            <a:r>
              <a:rPr lang="en-US" sz="2400" dirty="0"/>
              <a:t>, the beloved physician, and </a:t>
            </a:r>
            <a:r>
              <a:rPr lang="en-US" sz="2400" dirty="0">
                <a:latin typeface="Arial Black" panose="020B0A04020102020204" pitchFamily="34" charset="0"/>
              </a:rPr>
              <a:t>Demas</a:t>
            </a:r>
            <a:r>
              <a:rPr lang="en-US" sz="2400" dirty="0"/>
              <a:t>, greet you.</a:t>
            </a:r>
          </a:p>
          <a:p>
            <a:endParaRPr lang="en-US" sz="2400" dirty="0"/>
          </a:p>
          <a:p>
            <a:endParaRPr lang="en-US" dirty="0"/>
          </a:p>
        </p:txBody>
      </p:sp>
    </p:spTree>
    <p:extLst>
      <p:ext uri="{BB962C8B-B14F-4D97-AF65-F5344CB8AC3E}">
        <p14:creationId xmlns:p14="http://schemas.microsoft.com/office/powerpoint/2010/main" val="2525898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B2D6B5-2C3C-C81A-BA59-0131F9555A71}"/>
              </a:ext>
            </a:extLst>
          </p:cNvPr>
          <p:cNvSpPr txBox="1"/>
          <p:nvPr/>
        </p:nvSpPr>
        <p:spPr>
          <a:xfrm>
            <a:off x="570451" y="394283"/>
            <a:ext cx="8045043" cy="609397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ea typeface="+mn-ea"/>
                <a:cs typeface="Arial" pitchFamily="34" charset="0"/>
              </a:rPr>
              <a:t>Of all Paul’s friends none was dearer to him or more serviceable than </a:t>
            </a:r>
            <a:r>
              <a:rPr kumimoji="0" lang="en-US" sz="2600" b="1" i="0" u="none" strike="noStrike" kern="1200" cap="none" spc="0" normalizeH="0" baseline="0" noProof="0" dirty="0">
                <a:ln>
                  <a:noFill/>
                </a:ln>
                <a:solidFill>
                  <a:prstClr val="black"/>
                </a:solidFill>
                <a:effectLst/>
                <a:uLnTx/>
                <a:uFillTx/>
                <a:ea typeface="+mn-ea"/>
                <a:cs typeface="Arial" pitchFamily="34" charset="0"/>
              </a:rPr>
              <a:t>Luke,</a:t>
            </a:r>
            <a:r>
              <a:rPr kumimoji="0" lang="en-US" sz="2600" b="0" i="0" u="none" strike="noStrike" kern="1200" cap="none" spc="0" normalizeH="0" baseline="0" noProof="0" dirty="0">
                <a:ln>
                  <a:noFill/>
                </a:ln>
                <a:solidFill>
                  <a:prstClr val="black"/>
                </a:solidFill>
                <a:effectLst/>
                <a:uLnTx/>
                <a:uFillTx/>
                <a:ea typeface="+mn-ea"/>
                <a:cs typeface="Arial" pitchFamily="34" charset="0"/>
              </a:rPr>
              <a:t> the author of the gospel of Luke and the book of Acts where we observe he was Paul’s traveling companion (note the pronoun </a:t>
            </a:r>
            <a:r>
              <a:rPr kumimoji="0" lang="en-US" sz="2600" b="0" i="1" u="sng" strike="noStrike" kern="1200" cap="none" spc="0" normalizeH="0" baseline="0" noProof="0" dirty="0">
                <a:ln>
                  <a:noFill/>
                </a:ln>
                <a:solidFill>
                  <a:prstClr val="black"/>
                </a:solidFill>
                <a:effectLst/>
                <a:uLnTx/>
                <a:uFillTx/>
                <a:ea typeface="+mn-ea"/>
                <a:cs typeface="Arial" pitchFamily="34" charset="0"/>
              </a:rPr>
              <a:t>we</a:t>
            </a:r>
            <a:r>
              <a:rPr kumimoji="0" lang="en-US" sz="2600" b="0" i="0" u="none" strike="noStrike" kern="1200" cap="none" spc="0" normalizeH="0" baseline="0" noProof="0" dirty="0">
                <a:ln>
                  <a:noFill/>
                </a:ln>
                <a:solidFill>
                  <a:prstClr val="black"/>
                </a:solidFill>
                <a:effectLst/>
                <a:uLnTx/>
                <a:uFillTx/>
                <a:ea typeface="+mn-ea"/>
                <a:cs typeface="Arial" pitchFamily="34" charset="0"/>
              </a:rPr>
              <a:t> in the book of Acts).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ea typeface="+mn-ea"/>
              <a:cs typeface="Arial"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ea typeface="+mn-ea"/>
                <a:cs typeface="Arial" pitchFamily="34" charset="0"/>
              </a:rPr>
              <a:t>     He was a Gentile Christian born at Antioch in Syria. The date of his conversion is uncertain. He was not among those “who from the beginning were eyewitnesses and ministers of the word” (Luke 1:1-2).</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ea typeface="+mn-ea"/>
              <a:cs typeface="Arial"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ea typeface="+mn-ea"/>
                <a:cs typeface="Arial" pitchFamily="34" charset="0"/>
              </a:rPr>
              <a:t>     </a:t>
            </a:r>
            <a:r>
              <a:rPr kumimoji="0" lang="en-US" sz="2600" b="1" i="0" u="none" strike="noStrike" kern="1200" cap="none" spc="0" normalizeH="0" baseline="0" noProof="0" dirty="0">
                <a:ln>
                  <a:noFill/>
                </a:ln>
                <a:solidFill>
                  <a:srgbClr val="C00000"/>
                </a:solidFill>
                <a:effectLst/>
                <a:uLnTx/>
                <a:uFillTx/>
                <a:ea typeface="+mn-ea"/>
                <a:cs typeface="Arial" pitchFamily="34" charset="0"/>
              </a:rPr>
              <a:t>Luke remained at the side of Paul during both his imprisonments. </a:t>
            </a:r>
            <a:r>
              <a:rPr kumimoji="0" lang="en-US" sz="2600" b="0" i="0" u="none" strike="noStrike" kern="1200" cap="none" spc="0" normalizeH="0" baseline="0" noProof="0" dirty="0">
                <a:ln>
                  <a:noFill/>
                </a:ln>
                <a:solidFill>
                  <a:prstClr val="black"/>
                </a:solidFill>
                <a:effectLst/>
                <a:uLnTx/>
                <a:uFillTx/>
                <a:ea typeface="+mn-ea"/>
                <a:cs typeface="Arial" pitchFamily="34" charset="0"/>
              </a:rPr>
              <a:t>Second  Timothy 4:11 shows that Luke remained with Paul to the end of his affliction. After the death of Paul the record of Luke end.</a:t>
            </a:r>
          </a:p>
        </p:txBody>
      </p:sp>
    </p:spTree>
    <p:extLst>
      <p:ext uri="{BB962C8B-B14F-4D97-AF65-F5344CB8AC3E}">
        <p14:creationId xmlns:p14="http://schemas.microsoft.com/office/powerpoint/2010/main" val="3371830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F782A-4181-7963-BD1D-B6551F7068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5E0157-CF74-60E2-7BD2-6323221A77E8}"/>
              </a:ext>
            </a:extLst>
          </p:cNvPr>
          <p:cNvSpPr txBox="1"/>
          <p:nvPr/>
        </p:nvSpPr>
        <p:spPr>
          <a:xfrm>
            <a:off x="360948" y="625641"/>
            <a:ext cx="8390022" cy="5262979"/>
          </a:xfrm>
          <a:prstGeom prst="rect">
            <a:avLst/>
          </a:prstGeom>
          <a:noFill/>
        </p:spPr>
        <p:txBody>
          <a:bodyPr wrap="square">
            <a:spAutoFit/>
          </a:bodyPr>
          <a:lstStyle/>
          <a:p>
            <a:r>
              <a:rPr lang="en-US" sz="2800" dirty="0"/>
              <a:t>4:15 Salute the brethren which are in Laodicea, and </a:t>
            </a:r>
            <a:r>
              <a:rPr lang="en-US" sz="2800" dirty="0">
                <a:latin typeface="Arial Black" panose="020B0A04020102020204" pitchFamily="34" charset="0"/>
              </a:rPr>
              <a:t>Nymphas</a:t>
            </a:r>
            <a:r>
              <a:rPr lang="en-US" sz="2800" dirty="0"/>
              <a:t>, and the church which is in his house. 16 And when this epistle is read among you, cause that it be read also in the church of the Laodiceans; and that ye likewise read the epistle from Laodicea</a:t>
            </a:r>
          </a:p>
          <a:p>
            <a:endParaRPr lang="en-US" sz="2800" dirty="0"/>
          </a:p>
          <a:p>
            <a:r>
              <a:rPr lang="en-US" sz="2800" dirty="0"/>
              <a:t>17 And say to </a:t>
            </a:r>
            <a:r>
              <a:rPr lang="en-US" sz="2800" dirty="0">
                <a:latin typeface="Arial Black" panose="020B0A04020102020204" pitchFamily="34" charset="0"/>
              </a:rPr>
              <a:t>Archippus</a:t>
            </a:r>
            <a:r>
              <a:rPr lang="en-US" sz="2800" dirty="0"/>
              <a:t>, Take heed to the ministry which thou hast received in the Lord, that thou fulfil it.</a:t>
            </a:r>
          </a:p>
          <a:p>
            <a:endParaRPr lang="en-US" sz="2800" dirty="0"/>
          </a:p>
          <a:p>
            <a:r>
              <a:rPr lang="en-US" sz="2800" dirty="0"/>
              <a:t>18 </a:t>
            </a:r>
            <a:r>
              <a:rPr lang="en-US" sz="2800" u="sng" dirty="0"/>
              <a:t>The salutation by the hand of me Paul</a:t>
            </a:r>
            <a:r>
              <a:rPr lang="en-US" sz="2800" dirty="0"/>
              <a:t>. Remember my bonds. Grace be with you. Amen. &lt;&lt;Written from Rome to Colossians by Tychicus and Onesimus.&gt;&gt;</a:t>
            </a:r>
          </a:p>
        </p:txBody>
      </p:sp>
    </p:spTree>
    <p:extLst>
      <p:ext uri="{BB962C8B-B14F-4D97-AF65-F5344CB8AC3E}">
        <p14:creationId xmlns:p14="http://schemas.microsoft.com/office/powerpoint/2010/main" val="4160279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229EBF-E3B9-BAD5-6C48-C7C4CFD9DCD7}"/>
              </a:ext>
            </a:extLst>
          </p:cNvPr>
          <p:cNvPicPr>
            <a:picLocks noChangeAspect="1"/>
          </p:cNvPicPr>
          <p:nvPr/>
        </p:nvPicPr>
        <p:blipFill>
          <a:blip r:embed="rId2"/>
          <a:stretch>
            <a:fillRect/>
          </a:stretch>
        </p:blipFill>
        <p:spPr>
          <a:xfrm>
            <a:off x="0" y="-1"/>
            <a:ext cx="9144000" cy="6858001"/>
          </a:xfrm>
          <a:prstGeom prst="rect">
            <a:avLst/>
          </a:prstGeom>
        </p:spPr>
      </p:pic>
    </p:spTree>
    <p:extLst>
      <p:ext uri="{BB962C8B-B14F-4D97-AF65-F5344CB8AC3E}">
        <p14:creationId xmlns:p14="http://schemas.microsoft.com/office/powerpoint/2010/main" val="2338443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1B76C0-A57A-2692-F75F-A46ED811EC9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5F5738D-5592-F79B-DC5D-C66BD6AFB2A3}"/>
              </a:ext>
            </a:extLst>
          </p:cNvPr>
          <p:cNvSpPr/>
          <p:nvPr/>
        </p:nvSpPr>
        <p:spPr>
          <a:xfrm>
            <a:off x="0" y="218114"/>
            <a:ext cx="9117496" cy="6652586"/>
          </a:xfrm>
          <a:prstGeom prst="rect">
            <a:avLst/>
          </a:prstGeom>
          <a:noFill/>
          <a:ln w="38100">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 name="Rectangle 11">
            <a:extLst>
              <a:ext uri="{FF2B5EF4-FFF2-40B4-BE49-F238E27FC236}">
                <a16:creationId xmlns:a16="http://schemas.microsoft.com/office/drawing/2014/main" id="{59600E86-B19C-1863-48A7-6DEF5FAF10B2}"/>
              </a:ext>
            </a:extLst>
          </p:cNvPr>
          <p:cNvSpPr/>
          <p:nvPr/>
        </p:nvSpPr>
        <p:spPr>
          <a:xfrm>
            <a:off x="310393" y="536896"/>
            <a:ext cx="8506436" cy="4154984"/>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2800" b="0" i="0" u="none" strike="noStrike" kern="1200" cap="none" spc="0" normalizeH="0" baseline="0" noProof="0" dirty="0">
                <a:ln>
                  <a:noFill/>
                </a:ln>
                <a:solidFill>
                  <a:prstClr val="black"/>
                </a:solidFill>
                <a:effectLst/>
                <a:uLnTx/>
                <a:uFillTx/>
                <a:ea typeface="+mn-ea"/>
                <a:cs typeface="Arial" pitchFamily="34" charset="0"/>
              </a:rPr>
              <a:t>While a prisoner Paul was dependent upon the churches to render assistance unto him to live. They sent relief by messengers, each church sending its own messenger. Paul sent in turn messengers to the churches to let them know his condition and to instruct the churches in the truth.</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Arial"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Arial" pitchFamily="34" charset="0"/>
              </a:rPr>
              <a:t>     The association of </a:t>
            </a:r>
            <a:r>
              <a:rPr kumimoji="0" lang="en-US" sz="2800" b="1" i="0" u="none" strike="noStrike" kern="1200" cap="none" spc="0" normalizeH="0" baseline="0" noProof="0" dirty="0">
                <a:ln>
                  <a:noFill/>
                </a:ln>
                <a:solidFill>
                  <a:prstClr val="black"/>
                </a:solidFill>
                <a:effectLst/>
                <a:uLnTx/>
                <a:uFillTx/>
                <a:ea typeface="+mn-ea"/>
                <a:cs typeface="Arial" pitchFamily="34" charset="0"/>
              </a:rPr>
              <a:t>Tychicus</a:t>
            </a:r>
            <a:r>
              <a:rPr kumimoji="0" lang="en-US" sz="2800" b="0" i="0" u="none" strike="noStrike" kern="1200" cap="none" spc="0" normalizeH="0" baseline="0" noProof="0" dirty="0">
                <a:ln>
                  <a:noFill/>
                </a:ln>
                <a:solidFill>
                  <a:prstClr val="black"/>
                </a:solidFill>
                <a:effectLst/>
                <a:uLnTx/>
                <a:uFillTx/>
                <a:ea typeface="+mn-ea"/>
                <a:cs typeface="Arial" pitchFamily="34" charset="0"/>
              </a:rPr>
              <a:t> with Paul in his last journey to Jerusalem led to a devoted attachment on the part of </a:t>
            </a:r>
            <a:r>
              <a:rPr kumimoji="0" lang="en-US" sz="2800" b="1" i="0" u="none" strike="noStrike" kern="1200" cap="none" spc="0" normalizeH="0" baseline="0" noProof="0" dirty="0">
                <a:ln>
                  <a:noFill/>
                </a:ln>
                <a:solidFill>
                  <a:prstClr val="black"/>
                </a:solidFill>
                <a:effectLst/>
                <a:uLnTx/>
                <a:uFillTx/>
                <a:ea typeface="+mn-ea"/>
                <a:cs typeface="Arial" pitchFamily="34" charset="0"/>
              </a:rPr>
              <a:t>Tychicus to Paul. </a:t>
            </a:r>
          </a:p>
        </p:txBody>
      </p:sp>
      <p:sp>
        <p:nvSpPr>
          <p:cNvPr id="23" name="Rectangle 22">
            <a:extLst>
              <a:ext uri="{FF2B5EF4-FFF2-40B4-BE49-F238E27FC236}">
                <a16:creationId xmlns:a16="http://schemas.microsoft.com/office/drawing/2014/main" id="{996E7F1B-8DF9-43C1-29E4-549F884518E9}"/>
              </a:ext>
            </a:extLst>
          </p:cNvPr>
          <p:cNvSpPr/>
          <p:nvPr/>
        </p:nvSpPr>
        <p:spPr>
          <a:xfrm>
            <a:off x="561629" y="4724400"/>
            <a:ext cx="7994238"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2800" b="0" i="0" u="none" strike="noStrike" kern="1200" cap="none" spc="0" normalizeH="0" baseline="0" noProof="0" dirty="0">
                <a:ln>
                  <a:noFill/>
                </a:ln>
                <a:solidFill>
                  <a:srgbClr val="C00000"/>
                </a:solidFill>
                <a:effectLst/>
                <a:uLnTx/>
                <a:uFillTx/>
                <a:latin typeface="+mj-lt"/>
                <a:ea typeface="+mn-ea"/>
                <a:cs typeface="Arial" pitchFamily="34" charset="0"/>
              </a:rPr>
              <a:t>At the time this epistle was written Tychicus was with Paul in his imprisonment at Rome. He was about to be sent home in charge of Onesimus, on whose account the apostle sends a letter to Philemon. </a:t>
            </a:r>
          </a:p>
        </p:txBody>
      </p:sp>
    </p:spTree>
    <p:extLst>
      <p:ext uri="{BB962C8B-B14F-4D97-AF65-F5344CB8AC3E}">
        <p14:creationId xmlns:p14="http://schemas.microsoft.com/office/powerpoint/2010/main" val="11935561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922466-8588-0EFD-CEE0-4B39A60C939C}"/>
              </a:ext>
            </a:extLst>
          </p:cNvPr>
          <p:cNvPicPr>
            <a:picLocks noChangeAspect="1"/>
          </p:cNvPicPr>
          <p:nvPr/>
        </p:nvPicPr>
        <p:blipFill>
          <a:blip r:embed="rId2"/>
          <a:stretch>
            <a:fillRect/>
          </a:stretch>
        </p:blipFill>
        <p:spPr>
          <a:xfrm>
            <a:off x="1" y="56625"/>
            <a:ext cx="9068498" cy="6801374"/>
          </a:xfrm>
          <a:prstGeom prst="rect">
            <a:avLst/>
          </a:prstGeom>
        </p:spPr>
      </p:pic>
    </p:spTree>
    <p:extLst>
      <p:ext uri="{BB962C8B-B14F-4D97-AF65-F5344CB8AC3E}">
        <p14:creationId xmlns:p14="http://schemas.microsoft.com/office/powerpoint/2010/main" val="964975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508000" y="533400"/>
            <a:ext cx="8178800" cy="2667000"/>
          </a:xfrm>
          <a:prstGeom prst="rect">
            <a:avLst/>
          </a:prstGeom>
          <a:gradFill flip="none" rotWithShape="1">
            <a:gsLst>
              <a:gs pos="0">
                <a:srgbClr val="0033CC">
                  <a:shade val="30000"/>
                  <a:satMod val="115000"/>
                  <a:lumMod val="0"/>
                  <a:lumOff val="100000"/>
                </a:srgbClr>
              </a:gs>
              <a:gs pos="50000">
                <a:srgbClr val="0033CC">
                  <a:shade val="67500"/>
                  <a:satMod val="115000"/>
                  <a:lumMod val="61000"/>
                  <a:lumOff val="39000"/>
                </a:srgbClr>
              </a:gs>
              <a:gs pos="100000">
                <a:srgbClr val="0033CC">
                  <a:shade val="100000"/>
                  <a:satMod val="115000"/>
                  <a:lumMod val="0"/>
                  <a:lumOff val="100000"/>
                </a:srgbClr>
              </a:gs>
            </a:gsLst>
            <a:lin ang="162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A.D.</a:t>
            </a:r>
            <a:r>
              <a:rPr kumimoji="0" lang="en-US" sz="12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48    49        50             53	           57	    	       63	    67	      68	         95</a:t>
            </a:r>
          </a:p>
        </p:txBody>
      </p:sp>
      <p:sp>
        <p:nvSpPr>
          <p:cNvPr id="2" name="Up Arrow 1"/>
          <p:cNvSpPr/>
          <p:nvPr/>
        </p:nvSpPr>
        <p:spPr>
          <a:xfrm>
            <a:off x="4343400" y="2673914"/>
            <a:ext cx="1600200" cy="3650686"/>
          </a:xfrm>
          <a:prstGeom prst="upArrow">
            <a:avLst>
              <a:gd name="adj1" fmla="val 50000"/>
              <a:gd name="adj2" fmla="val 25793"/>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00000"/>
              </a:solidFill>
              <a:effectLst/>
              <a:uLnTx/>
              <a:uFillTx/>
              <a:latin typeface="Calibri"/>
              <a:ea typeface="+mn-ea"/>
              <a:cs typeface="+mn-cs"/>
            </a:endParaRPr>
          </a:p>
        </p:txBody>
      </p:sp>
      <p:sp>
        <p:nvSpPr>
          <p:cNvPr id="44" name="Up Arrow 43"/>
          <p:cNvSpPr/>
          <p:nvPr/>
        </p:nvSpPr>
        <p:spPr>
          <a:xfrm>
            <a:off x="1600200" y="914400"/>
            <a:ext cx="228600" cy="958850"/>
          </a:xfrm>
          <a:prstGeom prst="upArrow">
            <a:avLst>
              <a:gd name="adj1" fmla="val 50000"/>
              <a:gd name="adj2" fmla="val 55479"/>
            </a:avLst>
          </a:prstGeom>
          <a:blipFill>
            <a:blip r:embed="rId2"/>
            <a:tile tx="0" ty="0" sx="100000" sy="100000" flip="none" algn="tl"/>
          </a:blipFill>
          <a:ln>
            <a:noFill/>
          </a:ln>
          <a:effectLst>
            <a:glow rad="101600">
              <a:schemeClr val="bg1">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glow rad="101600">
                  <a:prstClr val="white">
                    <a:alpha val="60000"/>
                  </a:prstClr>
                </a:glow>
              </a:effectLst>
              <a:uLnTx/>
              <a:uFillTx/>
              <a:latin typeface="Calibri"/>
              <a:ea typeface="+mn-ea"/>
              <a:cs typeface="+mn-cs"/>
            </a:endParaRPr>
          </a:p>
        </p:txBody>
      </p:sp>
      <p:sp>
        <p:nvSpPr>
          <p:cNvPr id="27" name="Up Arrow 26"/>
          <p:cNvSpPr/>
          <p:nvPr/>
        </p:nvSpPr>
        <p:spPr>
          <a:xfrm>
            <a:off x="5791200" y="914400"/>
            <a:ext cx="228600" cy="958850"/>
          </a:xfrm>
          <a:prstGeom prst="upArrow">
            <a:avLst>
              <a:gd name="adj1" fmla="val 50000"/>
              <a:gd name="adj2" fmla="val 55479"/>
            </a:avLst>
          </a:prstGeom>
          <a:blipFill>
            <a:blip r:embed="rId2"/>
            <a:tile tx="0" ty="0" sx="100000" sy="100000" flip="none" algn="tl"/>
          </a:blipFill>
          <a:ln>
            <a:noFill/>
          </a:ln>
          <a:effectLst>
            <a:glow rad="101600">
              <a:schemeClr val="bg1">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ight Arrow 22"/>
          <p:cNvSpPr/>
          <p:nvPr/>
        </p:nvSpPr>
        <p:spPr>
          <a:xfrm>
            <a:off x="508000" y="1600200"/>
            <a:ext cx="8178800" cy="546100"/>
          </a:xfrm>
          <a:prstGeom prst="rightArrow">
            <a:avLst/>
          </a:prstGeom>
          <a:blipFill>
            <a:blip r:embed="rId2"/>
            <a:tile tx="0" ty="0" sx="100000" sy="100000" flip="none" algn="tl"/>
          </a:blipFill>
          <a:ln>
            <a:noFill/>
          </a:ln>
          <a:effectLst>
            <a:glow rad="101600">
              <a:schemeClr val="bg1">
                <a:alpha val="40000"/>
              </a:schemeClr>
            </a:glow>
          </a:effectLst>
          <a:scene3d>
            <a:camera prst="orthographicFront"/>
            <a:lightRig rig="threePt" dir="t"/>
          </a:scene3d>
          <a:sp3d>
            <a:bevelT w="107950" h="1079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ctangle 3"/>
          <p:cNvSpPr/>
          <p:nvPr/>
        </p:nvSpPr>
        <p:spPr>
          <a:xfrm>
            <a:off x="609600" y="1143000"/>
            <a:ext cx="914400" cy="13716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First Missionary Journey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Galatia</a:t>
            </a:r>
          </a:p>
        </p:txBody>
      </p:sp>
      <p:sp>
        <p:nvSpPr>
          <p:cNvPr id="5" name="Rectangle 4"/>
          <p:cNvSpPr/>
          <p:nvPr/>
        </p:nvSpPr>
        <p:spPr>
          <a:xfrm>
            <a:off x="1981200" y="1168400"/>
            <a:ext cx="990600" cy="13462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Second Missionary Journey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Macedonia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Achaia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Greece</a:t>
            </a:r>
          </a:p>
        </p:txBody>
      </p:sp>
      <p:sp>
        <p:nvSpPr>
          <p:cNvPr id="6" name="Rectangle 5"/>
          <p:cNvSpPr/>
          <p:nvPr/>
        </p:nvSpPr>
        <p:spPr>
          <a:xfrm>
            <a:off x="3098800" y="1143000"/>
            <a:ext cx="939800" cy="13716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Third Missionary Journey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Asia</a:t>
            </a:r>
          </a:p>
        </p:txBody>
      </p:sp>
      <p:sp>
        <p:nvSpPr>
          <p:cNvPr id="7" name="Rectangle 6"/>
          <p:cNvSpPr/>
          <p:nvPr/>
        </p:nvSpPr>
        <p:spPr>
          <a:xfrm>
            <a:off x="4572000" y="1114851"/>
            <a:ext cx="1143000" cy="13716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First Roman Imprisonment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60 - 63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Rome</a:t>
            </a:r>
          </a:p>
        </p:txBody>
      </p:sp>
      <p:sp>
        <p:nvSpPr>
          <p:cNvPr id="8" name="Rectangle 7"/>
          <p:cNvSpPr/>
          <p:nvPr/>
        </p:nvSpPr>
        <p:spPr>
          <a:xfrm>
            <a:off x="6337300" y="1111250"/>
            <a:ext cx="1130300" cy="140335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Second Roman Imprisonment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67 - 68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Rome</a:t>
            </a:r>
          </a:p>
        </p:txBody>
      </p:sp>
      <p:sp>
        <p:nvSpPr>
          <p:cNvPr id="11" name="Rectangle 10"/>
          <p:cNvSpPr/>
          <p:nvPr/>
        </p:nvSpPr>
        <p:spPr>
          <a:xfrm>
            <a:off x="4800600" y="533400"/>
            <a:ext cx="2286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Fourth Missionary Journey</a:t>
            </a:r>
          </a:p>
        </p:txBody>
      </p:sp>
      <p:sp>
        <p:nvSpPr>
          <p:cNvPr id="12" name="Rectangle 11"/>
          <p:cNvSpPr/>
          <p:nvPr/>
        </p:nvSpPr>
        <p:spPr>
          <a:xfrm>
            <a:off x="7467600" y="457200"/>
            <a:ext cx="1244600" cy="1155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A.D. 70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Destruction of Jerusalem, continued scattering, and growth of the church</a:t>
            </a:r>
          </a:p>
        </p:txBody>
      </p:sp>
      <p:sp>
        <p:nvSpPr>
          <p:cNvPr id="16" name="Rectangle 15"/>
          <p:cNvSpPr/>
          <p:nvPr/>
        </p:nvSpPr>
        <p:spPr>
          <a:xfrm>
            <a:off x="4622800" y="3429000"/>
            <a:ext cx="11684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Ephesians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24" name="Frame 23"/>
          <p:cNvSpPr/>
          <p:nvPr/>
        </p:nvSpPr>
        <p:spPr>
          <a:xfrm>
            <a:off x="4153852" y="0"/>
            <a:ext cx="4990148" cy="6858000"/>
          </a:xfrm>
          <a:prstGeom prst="frame">
            <a:avLst>
              <a:gd name="adj1" fmla="val 2686"/>
            </a:avLst>
          </a:prstGeom>
          <a:gradFill>
            <a:gsLst>
              <a:gs pos="0">
                <a:srgbClr val="0F0FFD"/>
              </a:gs>
              <a:gs pos="25000">
                <a:srgbClr val="0F0FFD">
                  <a:lumMod val="23000"/>
                  <a:lumOff val="77000"/>
                </a:srgbClr>
              </a:gs>
              <a:gs pos="43000">
                <a:srgbClr val="0F0FFD">
                  <a:lumMod val="98000"/>
                </a:srgbClr>
              </a:gs>
              <a:gs pos="89000">
                <a:srgbClr val="005CBF">
                  <a:lumMod val="96000"/>
                  <a:lumOff val="4000"/>
                </a:srgbClr>
              </a:gs>
            </a:gsLst>
            <a:lin ang="2700000" scaled="1"/>
          </a:gra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Rectangle 33"/>
          <p:cNvSpPr/>
          <p:nvPr/>
        </p:nvSpPr>
        <p:spPr>
          <a:xfrm>
            <a:off x="4622800" y="4191000"/>
            <a:ext cx="11684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Colossians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35" name="Rectangle 34"/>
          <p:cNvSpPr/>
          <p:nvPr/>
        </p:nvSpPr>
        <p:spPr>
          <a:xfrm>
            <a:off x="4622800" y="4876800"/>
            <a:ext cx="11684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Philemon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36" name="Rectangle 35"/>
          <p:cNvSpPr/>
          <p:nvPr/>
        </p:nvSpPr>
        <p:spPr>
          <a:xfrm>
            <a:off x="4622800" y="5562600"/>
            <a:ext cx="11684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Philippians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37" name="Rectangle 36"/>
          <p:cNvSpPr/>
          <p:nvPr/>
        </p:nvSpPr>
        <p:spPr>
          <a:xfrm>
            <a:off x="5943600" y="3441700"/>
            <a:ext cx="14478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1 Timothy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Macedonia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62 - 66</a:t>
            </a:r>
          </a:p>
        </p:txBody>
      </p:sp>
      <p:sp>
        <p:nvSpPr>
          <p:cNvPr id="38" name="Rectangle 37"/>
          <p:cNvSpPr/>
          <p:nvPr/>
        </p:nvSpPr>
        <p:spPr>
          <a:xfrm>
            <a:off x="7518400" y="3429000"/>
            <a:ext cx="11684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2 Timothy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66 - 67</a:t>
            </a:r>
          </a:p>
        </p:txBody>
      </p:sp>
      <p:sp>
        <p:nvSpPr>
          <p:cNvPr id="39" name="Rectangle 38"/>
          <p:cNvSpPr/>
          <p:nvPr/>
        </p:nvSpPr>
        <p:spPr>
          <a:xfrm>
            <a:off x="5943600" y="4216400"/>
            <a:ext cx="14478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Titus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Macedonia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62 - 66</a:t>
            </a:r>
          </a:p>
        </p:txBody>
      </p:sp>
      <p:sp>
        <p:nvSpPr>
          <p:cNvPr id="41" name="Rectangle 40"/>
          <p:cNvSpPr/>
          <p:nvPr/>
        </p:nvSpPr>
        <p:spPr>
          <a:xfrm>
            <a:off x="4622800" y="3429000"/>
            <a:ext cx="11684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Ephesians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42" name="Rectangle 41"/>
          <p:cNvSpPr/>
          <p:nvPr/>
        </p:nvSpPr>
        <p:spPr>
          <a:xfrm>
            <a:off x="4548116" y="1114851"/>
            <a:ext cx="1143000" cy="1358900"/>
          </a:xfrm>
          <a:prstGeom prst="rect">
            <a:avLst/>
          </a:prstGeom>
          <a:noFill/>
          <a:ln w="571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4633036" y="4216400"/>
            <a:ext cx="1168400" cy="609600"/>
          </a:xfrm>
          <a:prstGeom prst="rect">
            <a:avLst/>
          </a:prstGeom>
          <a:gradFill>
            <a:gsLst>
              <a:gs pos="0">
                <a:schemeClr val="accent1">
                  <a:tint val="66000"/>
                  <a:satMod val="160000"/>
                </a:schemeClr>
              </a:gs>
              <a:gs pos="50000">
                <a:schemeClr val="accent1">
                  <a:tint val="44500"/>
                  <a:satMod val="160000"/>
                  <a:lumMod val="61000"/>
                  <a:lumOff val="39000"/>
                </a:schemeClr>
              </a:gs>
              <a:gs pos="80000">
                <a:schemeClr val="accent1">
                  <a:tint val="23500"/>
                  <a:satMod val="160000"/>
                  <a:lumMod val="47000"/>
                  <a:lumOff val="53000"/>
                </a:schemeClr>
              </a:gs>
            </a:gsLst>
            <a:lin ang="5400000" scaled="0"/>
          </a:gra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Colossians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45" name="Rectangle 44"/>
          <p:cNvSpPr/>
          <p:nvPr/>
        </p:nvSpPr>
        <p:spPr>
          <a:xfrm>
            <a:off x="0" y="1161996"/>
            <a:ext cx="4153851" cy="5010204"/>
          </a:xfrm>
          <a:prstGeom prst="rect">
            <a:avLst/>
          </a:prstGeom>
          <a:solidFill>
            <a:schemeClr val="bg1"/>
          </a:solidFill>
          <a:ln w="381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46" name="Rectangle 45"/>
          <p:cNvSpPr/>
          <p:nvPr/>
        </p:nvSpPr>
        <p:spPr>
          <a:xfrm>
            <a:off x="50801" y="1359017"/>
            <a:ext cx="3987800" cy="452431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In the interval between the first imprisonment in Rome and the second Paul revisits the Asiatic churches [see 1 Timothy 1:3] and Tychicus rejoins him; for we find Paul proposing to send Tychicus to Titus in Crete (Titus 3:12), and finally sending him from Rome once more to Ephesus      (2 Timothy 4:12).</a:t>
            </a:r>
          </a:p>
        </p:txBody>
      </p:sp>
      <p:sp>
        <p:nvSpPr>
          <p:cNvPr id="54" name="Rectangle 53"/>
          <p:cNvSpPr/>
          <p:nvPr/>
        </p:nvSpPr>
        <p:spPr>
          <a:xfrm>
            <a:off x="6337300" y="1143284"/>
            <a:ext cx="1143000" cy="1358900"/>
          </a:xfrm>
          <a:prstGeom prst="rect">
            <a:avLst/>
          </a:prstGeom>
          <a:noFill/>
          <a:ln w="571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Star: 5 Points 2">
            <a:extLst>
              <a:ext uri="{FF2B5EF4-FFF2-40B4-BE49-F238E27FC236}">
                <a16:creationId xmlns:a16="http://schemas.microsoft.com/office/drawing/2014/main" id="{9804C7D2-0BB9-F4A7-96C3-7ECC864B4FB4}"/>
              </a:ext>
            </a:extLst>
          </p:cNvPr>
          <p:cNvSpPr/>
          <p:nvPr/>
        </p:nvSpPr>
        <p:spPr>
          <a:xfrm>
            <a:off x="3784320" y="3981754"/>
            <a:ext cx="914400" cy="86964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45679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wipe(up)">
                                      <p:cBhvr>
                                        <p:cTn id="10" dur="500"/>
                                        <p:tgtEl>
                                          <p:spTgt spid="54"/>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par>
                          <p:cTn id="15" fill="hold">
                            <p:stCondLst>
                              <p:cond delay="1000"/>
                            </p:stCondLst>
                            <p:childTnLst>
                              <p:par>
                                <p:cTn id="16" presetID="4"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box(in)">
                                      <p:cBhvr>
                                        <p:cTn id="18" dur="20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52" grpId="0" animBg="1"/>
      <p:bldP spid="5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895600"/>
            <a:ext cx="8305800" cy="3505200"/>
          </a:xfrm>
          <a:prstGeom prst="rect">
            <a:avLst/>
          </a:prstGeom>
          <a:blipFill>
            <a:blip r:embed="rId2"/>
            <a:tile tx="0" ty="0" sx="100000" sy="100000" flip="none" algn="tl"/>
          </a:blip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6" name="Up Arrow 45"/>
          <p:cNvSpPr/>
          <p:nvPr/>
        </p:nvSpPr>
        <p:spPr>
          <a:xfrm>
            <a:off x="3464825" y="2527300"/>
            <a:ext cx="1600200" cy="3733800"/>
          </a:xfrm>
          <a:prstGeom prst="upArrow">
            <a:avLst>
              <a:gd name="adj1" fmla="val 50000"/>
              <a:gd name="adj2" fmla="val 25793"/>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a:ea typeface="+mn-ea"/>
              <a:cs typeface="+mn-cs"/>
            </a:endParaRPr>
          </a:p>
        </p:txBody>
      </p:sp>
      <p:sp>
        <p:nvSpPr>
          <p:cNvPr id="29" name="Rectangle 28"/>
          <p:cNvSpPr/>
          <p:nvPr/>
        </p:nvSpPr>
        <p:spPr>
          <a:xfrm>
            <a:off x="508000" y="533400"/>
            <a:ext cx="8178800" cy="2209800"/>
          </a:xfrm>
          <a:prstGeom prst="rect">
            <a:avLst/>
          </a:prstGeom>
          <a:gradFill flip="none" rotWithShape="1">
            <a:gsLst>
              <a:gs pos="0">
                <a:srgbClr val="0033CC">
                  <a:shade val="30000"/>
                  <a:satMod val="115000"/>
                  <a:lumMod val="0"/>
                  <a:lumOff val="100000"/>
                </a:srgbClr>
              </a:gs>
              <a:gs pos="50000">
                <a:srgbClr val="0033CC">
                  <a:shade val="67500"/>
                  <a:satMod val="115000"/>
                  <a:lumMod val="61000"/>
                  <a:lumOff val="39000"/>
                </a:srgbClr>
              </a:gs>
              <a:gs pos="100000">
                <a:srgbClr val="0033CC">
                  <a:shade val="100000"/>
                  <a:satMod val="115000"/>
                  <a:lumMod val="0"/>
                  <a:lumOff val="100000"/>
                </a:srgbClr>
              </a:gs>
            </a:gsLst>
            <a:lin ang="162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44" name="Up Arrow 43"/>
          <p:cNvSpPr/>
          <p:nvPr/>
        </p:nvSpPr>
        <p:spPr>
          <a:xfrm>
            <a:off x="609600" y="914400"/>
            <a:ext cx="228600" cy="958850"/>
          </a:xfrm>
          <a:prstGeom prst="upArrow">
            <a:avLst>
              <a:gd name="adj1" fmla="val 50000"/>
              <a:gd name="adj2" fmla="val 55479"/>
            </a:avLst>
          </a:prstGeom>
          <a:blipFill>
            <a:blip r:embed="rId3"/>
            <a:tile tx="0" ty="0" sx="100000" sy="100000" flip="none" algn="tl"/>
          </a:blipFill>
          <a:ln>
            <a:noFill/>
          </a:ln>
          <a:effectLst>
            <a:glow rad="101600">
              <a:schemeClr val="bg1">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glow rad="101600">
                  <a:prstClr val="white">
                    <a:alpha val="60000"/>
                  </a:prstClr>
                </a:glow>
              </a:effectLst>
              <a:uLnTx/>
              <a:uFillTx/>
              <a:latin typeface="Calibri"/>
              <a:ea typeface="+mn-ea"/>
              <a:cs typeface="+mn-cs"/>
            </a:endParaRPr>
          </a:p>
        </p:txBody>
      </p:sp>
      <p:sp>
        <p:nvSpPr>
          <p:cNvPr id="43" name="Up Arrow 42"/>
          <p:cNvSpPr/>
          <p:nvPr/>
        </p:nvSpPr>
        <p:spPr>
          <a:xfrm>
            <a:off x="3276600" y="914400"/>
            <a:ext cx="228600" cy="958850"/>
          </a:xfrm>
          <a:prstGeom prst="upArrow">
            <a:avLst>
              <a:gd name="adj1" fmla="val 50000"/>
              <a:gd name="adj2" fmla="val 55479"/>
            </a:avLst>
          </a:prstGeom>
          <a:blipFill>
            <a:blip r:embed="rId3"/>
            <a:tile tx="0" ty="0" sx="100000" sy="100000" flip="none" algn="tl"/>
          </a:blipFill>
          <a:ln>
            <a:noFill/>
          </a:ln>
          <a:effectLst>
            <a:glow rad="101600">
              <a:schemeClr val="bg1">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Up Arrow 26"/>
          <p:cNvSpPr/>
          <p:nvPr/>
        </p:nvSpPr>
        <p:spPr>
          <a:xfrm>
            <a:off x="4876800" y="914400"/>
            <a:ext cx="228600" cy="958850"/>
          </a:xfrm>
          <a:prstGeom prst="upArrow">
            <a:avLst>
              <a:gd name="adj1" fmla="val 50000"/>
              <a:gd name="adj2" fmla="val 55479"/>
            </a:avLst>
          </a:prstGeom>
          <a:blipFill>
            <a:blip r:embed="rId3"/>
            <a:tile tx="0" ty="0" sx="100000" sy="100000" flip="none" algn="tl"/>
          </a:blipFill>
          <a:ln>
            <a:noFill/>
          </a:ln>
          <a:effectLst>
            <a:glow rad="101600">
              <a:schemeClr val="bg1">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ight Arrow 22"/>
          <p:cNvSpPr/>
          <p:nvPr/>
        </p:nvSpPr>
        <p:spPr>
          <a:xfrm>
            <a:off x="508000" y="1600200"/>
            <a:ext cx="8178800" cy="546100"/>
          </a:xfrm>
          <a:prstGeom prst="rightArrow">
            <a:avLst/>
          </a:prstGeom>
          <a:blipFill>
            <a:blip r:embed="rId3"/>
            <a:tile tx="0" ty="0" sx="100000" sy="100000" flip="none" algn="tl"/>
          </a:blipFill>
          <a:ln>
            <a:noFill/>
          </a:ln>
          <a:effectLst>
            <a:glow rad="101600">
              <a:schemeClr val="bg1">
                <a:alpha val="40000"/>
              </a:schemeClr>
            </a:glow>
          </a:effectLst>
          <a:scene3d>
            <a:camera prst="orthographicFront"/>
            <a:lightRig rig="threePt" dir="t"/>
          </a:scene3d>
          <a:sp3d>
            <a:bevelT w="107950" h="1079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914400" y="1168400"/>
            <a:ext cx="990600" cy="13462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Second Missionary Journey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Macedonia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Achaia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Greece</a:t>
            </a:r>
          </a:p>
        </p:txBody>
      </p:sp>
      <p:sp>
        <p:nvSpPr>
          <p:cNvPr id="6" name="Rectangle 5"/>
          <p:cNvSpPr/>
          <p:nvPr/>
        </p:nvSpPr>
        <p:spPr>
          <a:xfrm>
            <a:off x="2260600" y="1143000"/>
            <a:ext cx="939800" cy="13716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Third Missionary Journey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Asia</a:t>
            </a:r>
          </a:p>
        </p:txBody>
      </p:sp>
      <p:sp>
        <p:nvSpPr>
          <p:cNvPr id="7" name="Rectangle 6"/>
          <p:cNvSpPr/>
          <p:nvPr/>
        </p:nvSpPr>
        <p:spPr>
          <a:xfrm>
            <a:off x="3733800" y="1143000"/>
            <a:ext cx="1143000" cy="137160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First Roman Imprisonment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60 - 63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Rome</a:t>
            </a:r>
          </a:p>
        </p:txBody>
      </p:sp>
      <p:sp>
        <p:nvSpPr>
          <p:cNvPr id="8" name="Rectangle 7"/>
          <p:cNvSpPr/>
          <p:nvPr/>
        </p:nvSpPr>
        <p:spPr>
          <a:xfrm>
            <a:off x="5410200" y="1111250"/>
            <a:ext cx="1130300" cy="1403350"/>
          </a:xfrm>
          <a:prstGeom prst="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Second Roman Imprisonment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67 - 68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Rome</a:t>
            </a:r>
          </a:p>
        </p:txBody>
      </p:sp>
      <p:sp>
        <p:nvSpPr>
          <p:cNvPr id="9" name="Rectangle 8"/>
          <p:cNvSpPr/>
          <p:nvPr/>
        </p:nvSpPr>
        <p:spPr>
          <a:xfrm>
            <a:off x="457200" y="533400"/>
            <a:ext cx="18288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Jerusalem Council</a:t>
            </a:r>
          </a:p>
        </p:txBody>
      </p:sp>
      <p:sp>
        <p:nvSpPr>
          <p:cNvPr id="10" name="Rectangle 9"/>
          <p:cNvSpPr/>
          <p:nvPr/>
        </p:nvSpPr>
        <p:spPr>
          <a:xfrm>
            <a:off x="3048000" y="533400"/>
            <a:ext cx="9144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Trials</a:t>
            </a:r>
          </a:p>
        </p:txBody>
      </p:sp>
      <p:sp>
        <p:nvSpPr>
          <p:cNvPr id="11" name="Rectangle 10"/>
          <p:cNvSpPr/>
          <p:nvPr/>
        </p:nvSpPr>
        <p:spPr>
          <a:xfrm>
            <a:off x="4800600" y="533400"/>
            <a:ext cx="25146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Paul Before Caesar</a:t>
            </a:r>
          </a:p>
        </p:txBody>
      </p:sp>
      <p:sp>
        <p:nvSpPr>
          <p:cNvPr id="14" name="Rectangle 13"/>
          <p:cNvSpPr/>
          <p:nvPr/>
        </p:nvSpPr>
        <p:spPr>
          <a:xfrm>
            <a:off x="914400" y="3429000"/>
            <a:ext cx="121285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1 Thess.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Corinth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51 - 52</a:t>
            </a:r>
          </a:p>
        </p:txBody>
      </p:sp>
      <p:sp>
        <p:nvSpPr>
          <p:cNvPr id="15" name="Rectangle 14"/>
          <p:cNvSpPr/>
          <p:nvPr/>
        </p:nvSpPr>
        <p:spPr>
          <a:xfrm>
            <a:off x="2286000" y="3429000"/>
            <a:ext cx="12827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1 Corinthians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Ephesus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56 - 57</a:t>
            </a:r>
          </a:p>
        </p:txBody>
      </p:sp>
      <p:sp>
        <p:nvSpPr>
          <p:cNvPr id="16" name="Rectangle 15"/>
          <p:cNvSpPr/>
          <p:nvPr/>
        </p:nvSpPr>
        <p:spPr>
          <a:xfrm>
            <a:off x="3733800" y="3429000"/>
            <a:ext cx="11684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Ephesians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24" name="Frame 23"/>
          <p:cNvSpPr/>
          <p:nvPr/>
        </p:nvSpPr>
        <p:spPr>
          <a:xfrm>
            <a:off x="0" y="0"/>
            <a:ext cx="9144000" cy="6858000"/>
          </a:xfrm>
          <a:prstGeom prst="frame">
            <a:avLst>
              <a:gd name="adj1" fmla="val 2686"/>
            </a:avLst>
          </a:prstGeom>
          <a:gradFill>
            <a:gsLst>
              <a:gs pos="0">
                <a:srgbClr val="0F0FFD"/>
              </a:gs>
              <a:gs pos="25000">
                <a:srgbClr val="0F0FFD">
                  <a:lumMod val="23000"/>
                  <a:lumOff val="77000"/>
                </a:srgbClr>
              </a:gs>
              <a:gs pos="43000">
                <a:srgbClr val="0F0FFD">
                  <a:lumMod val="98000"/>
                </a:srgbClr>
              </a:gs>
              <a:gs pos="89000">
                <a:srgbClr val="005CBF">
                  <a:lumMod val="96000"/>
                  <a:lumOff val="4000"/>
                </a:srgbClr>
              </a:gs>
            </a:gsLst>
            <a:lin ang="2700000" scaled="1"/>
          </a:gra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Rectangle 29"/>
          <p:cNvSpPr/>
          <p:nvPr/>
        </p:nvSpPr>
        <p:spPr>
          <a:xfrm>
            <a:off x="920750" y="4191000"/>
            <a:ext cx="121285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2 Thess.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Corinth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51 - 52</a:t>
            </a:r>
          </a:p>
        </p:txBody>
      </p:sp>
      <p:sp>
        <p:nvSpPr>
          <p:cNvPr id="31" name="Rectangle 30"/>
          <p:cNvSpPr/>
          <p:nvPr/>
        </p:nvSpPr>
        <p:spPr>
          <a:xfrm>
            <a:off x="2286000" y="4191000"/>
            <a:ext cx="12827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2 Corinthians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Macedonia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56 - 57</a:t>
            </a:r>
          </a:p>
        </p:txBody>
      </p:sp>
      <p:sp>
        <p:nvSpPr>
          <p:cNvPr id="32" name="Rectangle 31"/>
          <p:cNvSpPr/>
          <p:nvPr/>
        </p:nvSpPr>
        <p:spPr>
          <a:xfrm>
            <a:off x="2286000" y="4876800"/>
            <a:ext cx="12827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Galatians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Antioch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57</a:t>
            </a:r>
          </a:p>
        </p:txBody>
      </p:sp>
      <p:sp>
        <p:nvSpPr>
          <p:cNvPr id="33" name="Rectangle 32"/>
          <p:cNvSpPr/>
          <p:nvPr/>
        </p:nvSpPr>
        <p:spPr>
          <a:xfrm>
            <a:off x="2286000" y="5562600"/>
            <a:ext cx="12827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Romans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Corinth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57</a:t>
            </a:r>
          </a:p>
        </p:txBody>
      </p:sp>
      <p:sp>
        <p:nvSpPr>
          <p:cNvPr id="34" name="Rectangle 33"/>
          <p:cNvSpPr/>
          <p:nvPr/>
        </p:nvSpPr>
        <p:spPr>
          <a:xfrm>
            <a:off x="3733800" y="4191000"/>
            <a:ext cx="11684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Colossians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35" name="Rectangle 34"/>
          <p:cNvSpPr/>
          <p:nvPr/>
        </p:nvSpPr>
        <p:spPr>
          <a:xfrm>
            <a:off x="3733800" y="4876800"/>
            <a:ext cx="11684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Philemon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36" name="Rectangle 35"/>
          <p:cNvSpPr/>
          <p:nvPr/>
        </p:nvSpPr>
        <p:spPr>
          <a:xfrm>
            <a:off x="3733800" y="5562600"/>
            <a:ext cx="1168400" cy="6096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Philippians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37" name="Rectangle 36"/>
          <p:cNvSpPr/>
          <p:nvPr/>
        </p:nvSpPr>
        <p:spPr>
          <a:xfrm>
            <a:off x="5105400" y="3441700"/>
            <a:ext cx="14478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1 Timothy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Macedonia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63 - 66</a:t>
            </a:r>
          </a:p>
        </p:txBody>
      </p:sp>
      <p:sp>
        <p:nvSpPr>
          <p:cNvPr id="38" name="Rectangle 37"/>
          <p:cNvSpPr/>
          <p:nvPr/>
        </p:nvSpPr>
        <p:spPr>
          <a:xfrm>
            <a:off x="5105400" y="4876800"/>
            <a:ext cx="1435100" cy="6604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2 Timothy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67 - 68</a:t>
            </a:r>
          </a:p>
        </p:txBody>
      </p:sp>
      <p:sp>
        <p:nvSpPr>
          <p:cNvPr id="39" name="Rectangle 38"/>
          <p:cNvSpPr/>
          <p:nvPr/>
        </p:nvSpPr>
        <p:spPr>
          <a:xfrm>
            <a:off x="5105400" y="4216400"/>
            <a:ext cx="1447800" cy="5842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Titus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Macedonia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63 - 66</a:t>
            </a:r>
          </a:p>
        </p:txBody>
      </p:sp>
      <p:sp>
        <p:nvSpPr>
          <p:cNvPr id="40" name="Rectangle 39"/>
          <p:cNvSpPr/>
          <p:nvPr/>
        </p:nvSpPr>
        <p:spPr>
          <a:xfrm>
            <a:off x="7035800" y="3429000"/>
            <a:ext cx="1435100" cy="2743200"/>
          </a:xfrm>
          <a:prstGeom prst="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A.D. 70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Destruction of Jerusalem, continued scattering, and growth of the church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70</a:t>
            </a:r>
          </a:p>
        </p:txBody>
      </p:sp>
      <p:sp>
        <p:nvSpPr>
          <p:cNvPr id="42" name="Right Arrow 41"/>
          <p:cNvSpPr/>
          <p:nvPr/>
        </p:nvSpPr>
        <p:spPr>
          <a:xfrm>
            <a:off x="508000" y="2971800"/>
            <a:ext cx="8026400" cy="457200"/>
          </a:xfrm>
          <a:prstGeom prst="rightArrow">
            <a:avLst/>
          </a:prstGeom>
          <a:solidFill>
            <a:schemeClr val="bg1"/>
          </a:solidFill>
          <a:ln w="3810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A.D.</a:t>
            </a:r>
            <a:r>
              <a:rPr kumimoji="0" lang="en-US" sz="12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51          53	           57	                 60                             66 	                               70	    </a:t>
            </a:r>
          </a:p>
        </p:txBody>
      </p:sp>
      <p:sp>
        <p:nvSpPr>
          <p:cNvPr id="48" name="Rectangle 47"/>
          <p:cNvSpPr/>
          <p:nvPr/>
        </p:nvSpPr>
        <p:spPr>
          <a:xfrm>
            <a:off x="3759200" y="1155700"/>
            <a:ext cx="1143000" cy="1358900"/>
          </a:xfrm>
          <a:prstGeom prst="rect">
            <a:avLst/>
          </a:prstGeom>
          <a:noFill/>
          <a:ln w="571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3733800" y="4216400"/>
            <a:ext cx="1168400" cy="609600"/>
          </a:xfrm>
          <a:prstGeom prst="rect">
            <a:avLst/>
          </a:prstGeom>
          <a:gradFill>
            <a:gsLst>
              <a:gs pos="0">
                <a:schemeClr val="accent1">
                  <a:tint val="66000"/>
                  <a:satMod val="160000"/>
                </a:schemeClr>
              </a:gs>
              <a:gs pos="50000">
                <a:schemeClr val="accent1">
                  <a:tint val="44500"/>
                  <a:satMod val="160000"/>
                  <a:lumMod val="61000"/>
                  <a:lumOff val="39000"/>
                </a:schemeClr>
              </a:gs>
              <a:gs pos="80000">
                <a:schemeClr val="accent1">
                  <a:tint val="23500"/>
                  <a:satMod val="160000"/>
                  <a:lumMod val="47000"/>
                  <a:lumOff val="53000"/>
                </a:schemeClr>
              </a:gs>
            </a:gsLst>
            <a:lin ang="5400000" scaled="0"/>
          </a:gra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Colossians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Place: Rome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Date: 60 - 63</a:t>
            </a:r>
          </a:p>
        </p:txBody>
      </p:sp>
      <p:sp>
        <p:nvSpPr>
          <p:cNvPr id="49" name="Rectangle 9"/>
          <p:cNvSpPr>
            <a:spLocks noChangeArrowheads="1"/>
          </p:cNvSpPr>
          <p:nvPr/>
        </p:nvSpPr>
        <p:spPr bwMode="auto">
          <a:xfrm>
            <a:off x="4991100" y="4800600"/>
            <a:ext cx="2660650" cy="1323439"/>
          </a:xfrm>
          <a:prstGeom prst="wedgeRectCallout">
            <a:avLst>
              <a:gd name="adj1" fmla="val -58266"/>
              <a:gd name="adj2" fmla="val -76903"/>
            </a:avLst>
          </a:prstGeom>
          <a:gradFill flip="none" rotWithShape="1">
            <a:gsLst>
              <a:gs pos="3000">
                <a:schemeClr val="accent1">
                  <a:lumMod val="54000"/>
                  <a:lumOff val="46000"/>
                </a:schemeClr>
              </a:gs>
              <a:gs pos="43000">
                <a:schemeClr val="accent1">
                  <a:lumMod val="24000"/>
                  <a:lumOff val="76000"/>
                </a:schemeClr>
              </a:gs>
              <a:gs pos="89000">
                <a:schemeClr val="accent1">
                  <a:lumMod val="0"/>
                  <a:lumOff val="100000"/>
                </a:schemeClr>
              </a:gs>
            </a:gsLst>
            <a:lin ang="5400000" scaled="1"/>
            <a:tileRect/>
          </a:gradFill>
          <a:ln w="57150">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Colossians            </a:t>
            </a:r>
            <a:r>
              <a:rPr kumimoji="0" lang="en-US" sz="20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was the second letter Paul wrote while a prisoner in Rome.</a:t>
            </a:r>
          </a:p>
        </p:txBody>
      </p:sp>
    </p:spTree>
    <p:extLst>
      <p:ext uri="{BB962C8B-B14F-4D97-AF65-F5344CB8AC3E}">
        <p14:creationId xmlns:p14="http://schemas.microsoft.com/office/powerpoint/2010/main" val="2456112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par>
                                <p:cTn id="12" presetID="31" presetClass="entr" presetSubtype="0" fill="hold" grpId="0" nodeType="with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p:cTn id="14" dur="1000" fill="hold"/>
                                        <p:tgtEl>
                                          <p:spTgt spid="49"/>
                                        </p:tgtEl>
                                        <p:attrNameLst>
                                          <p:attrName>ppt_w</p:attrName>
                                        </p:attrNameLst>
                                      </p:cBhvr>
                                      <p:tavLst>
                                        <p:tav tm="0">
                                          <p:val>
                                            <p:fltVal val="0"/>
                                          </p:val>
                                        </p:tav>
                                        <p:tav tm="100000">
                                          <p:val>
                                            <p:strVal val="#ppt_w"/>
                                          </p:val>
                                        </p:tav>
                                      </p:tavLst>
                                    </p:anim>
                                    <p:anim calcmode="lin" valueType="num">
                                      <p:cBhvr>
                                        <p:cTn id="15" dur="1000" fill="hold"/>
                                        <p:tgtEl>
                                          <p:spTgt spid="49"/>
                                        </p:tgtEl>
                                        <p:attrNameLst>
                                          <p:attrName>ppt_h</p:attrName>
                                        </p:attrNameLst>
                                      </p:cBhvr>
                                      <p:tavLst>
                                        <p:tav tm="0">
                                          <p:val>
                                            <p:fltVal val="0"/>
                                          </p:val>
                                        </p:tav>
                                        <p:tav tm="100000">
                                          <p:val>
                                            <p:strVal val="#ppt_h"/>
                                          </p:val>
                                        </p:tav>
                                      </p:tavLst>
                                    </p:anim>
                                    <p:anim calcmode="lin" valueType="num">
                                      <p:cBhvr>
                                        <p:cTn id="16" dur="1000" fill="hold"/>
                                        <p:tgtEl>
                                          <p:spTgt spid="49"/>
                                        </p:tgtEl>
                                        <p:attrNameLst>
                                          <p:attrName>style.rotation</p:attrName>
                                        </p:attrNameLst>
                                      </p:cBhvr>
                                      <p:tavLst>
                                        <p:tav tm="0">
                                          <p:val>
                                            <p:fltVal val="90"/>
                                          </p:val>
                                        </p:tav>
                                        <p:tav tm="100000">
                                          <p:val>
                                            <p:fltVal val="0"/>
                                          </p:val>
                                        </p:tav>
                                      </p:tavLst>
                                    </p:anim>
                                    <p:animEffect transition="in" filter="fade">
                                      <p:cBhvr>
                                        <p:cTn id="17" dur="1000"/>
                                        <p:tgtEl>
                                          <p:spTgt spid="4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animBg="1"/>
      <p:bldP spid="50"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ris\Documents\Bolen\04 0Adds 2012\19 Museum\Rome Museums\Naples Museum\Farnese Collection\Young boy holding scroll, ca AD 100, with unrelated ancient head, AD 54-68, tb0515171546.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16110" b="2505"/>
          <a:stretch/>
        </p:blipFill>
        <p:spPr bwMode="auto">
          <a:xfrm>
            <a:off x="0" y="190500"/>
            <a:ext cx="9144000" cy="6496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r>
              <a:rPr lang="en-US" dirty="0"/>
              <a:t>Young boy holding a scroll, 1st century AD</a:t>
            </a:r>
          </a:p>
        </p:txBody>
      </p:sp>
      <p:sp>
        <p:nvSpPr>
          <p:cNvPr id="3" name="Text Placeholder 2"/>
          <p:cNvSpPr>
            <a:spLocks noGrp="1"/>
          </p:cNvSpPr>
          <p:nvPr>
            <p:ph type="body" sz="quarter" idx="12"/>
          </p:nvPr>
        </p:nvSpPr>
        <p:spPr/>
        <p:txBody>
          <a:bodyPr/>
          <a:lstStyle/>
          <a:p>
            <a:r>
              <a:rPr lang="en-US" dirty="0"/>
              <a:t>4:8</a:t>
            </a:r>
          </a:p>
        </p:txBody>
      </p:sp>
      <p:sp>
        <p:nvSpPr>
          <p:cNvPr id="4" name="Title 3"/>
          <p:cNvSpPr>
            <a:spLocks noGrp="1"/>
          </p:cNvSpPr>
          <p:nvPr>
            <p:ph type="title"/>
          </p:nvPr>
        </p:nvSpPr>
        <p:spPr/>
        <p:txBody>
          <a:bodyPr/>
          <a:lstStyle/>
          <a:p>
            <a:r>
              <a:rPr lang="en-US" dirty="0"/>
              <a:t>I have sent him to you for this very purpose</a:t>
            </a:r>
          </a:p>
        </p:txBody>
      </p:sp>
    </p:spTree>
    <p:extLst>
      <p:ext uri="{BB962C8B-B14F-4D97-AF65-F5344CB8AC3E}">
        <p14:creationId xmlns:p14="http://schemas.microsoft.com/office/powerpoint/2010/main" val="2202439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Silver denarius depicting the “Peace of Augustus,” Roman mint, AD 236</a:t>
            </a:r>
          </a:p>
        </p:txBody>
      </p:sp>
      <p:sp>
        <p:nvSpPr>
          <p:cNvPr id="3" name="Text Placeholder 2"/>
          <p:cNvSpPr>
            <a:spLocks noGrp="1"/>
          </p:cNvSpPr>
          <p:nvPr>
            <p:ph type="body" sz="quarter" idx="12"/>
          </p:nvPr>
        </p:nvSpPr>
        <p:spPr/>
        <p:txBody>
          <a:bodyPr/>
          <a:lstStyle/>
          <a:p>
            <a:r>
              <a:rPr lang="en-US" dirty="0"/>
              <a:t>1:20</a:t>
            </a:r>
          </a:p>
        </p:txBody>
      </p:sp>
      <p:sp>
        <p:nvSpPr>
          <p:cNvPr id="4" name="Title 3"/>
          <p:cNvSpPr>
            <a:spLocks noGrp="1"/>
          </p:cNvSpPr>
          <p:nvPr>
            <p:ph type="title"/>
          </p:nvPr>
        </p:nvSpPr>
        <p:spPr/>
        <p:txBody>
          <a:bodyPr/>
          <a:lstStyle/>
          <a:p>
            <a:r>
              <a:rPr lang="en-US" dirty="0"/>
              <a:t>Having made peace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163" y="1366838"/>
            <a:ext cx="8574087"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56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 cup, table, food&#10;&#10;Description automatically generated">
            <a:extLst>
              <a:ext uri="{FF2B5EF4-FFF2-40B4-BE49-F238E27FC236}">
                <a16:creationId xmlns:a16="http://schemas.microsoft.com/office/drawing/2014/main" id="{1EB70FA5-D952-4C86-94BC-CBC4F9DBA7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
            <a:ext cx="9144000" cy="6675120"/>
          </a:xfrm>
          <a:prstGeom prst="rect">
            <a:avLst/>
          </a:prstGeom>
        </p:spPr>
      </p:pic>
      <p:sp>
        <p:nvSpPr>
          <p:cNvPr id="2" name="Text Placeholder 1">
            <a:extLst>
              <a:ext uri="{FF2B5EF4-FFF2-40B4-BE49-F238E27FC236}">
                <a16:creationId xmlns:a16="http://schemas.microsoft.com/office/drawing/2014/main" id="{A8FC621F-21FF-4E12-9642-79E3F78DD869}"/>
              </a:ext>
            </a:extLst>
          </p:cNvPr>
          <p:cNvSpPr>
            <a:spLocks noGrp="1"/>
          </p:cNvSpPr>
          <p:nvPr>
            <p:ph type="body" sz="quarter" idx="10"/>
          </p:nvPr>
        </p:nvSpPr>
        <p:spPr/>
        <p:txBody>
          <a:bodyPr/>
          <a:lstStyle/>
          <a:p>
            <a:r>
              <a:rPr lang="en-US" dirty="0"/>
              <a:t>Attic red-figure </a:t>
            </a:r>
            <a:r>
              <a:rPr lang="en-US" i="1" dirty="0"/>
              <a:t>skyphos</a:t>
            </a:r>
            <a:r>
              <a:rPr lang="en-US" dirty="0"/>
              <a:t> with ancient repairs using copper alloy clamps, 475–450 BC</a:t>
            </a:r>
          </a:p>
        </p:txBody>
      </p:sp>
      <p:sp>
        <p:nvSpPr>
          <p:cNvPr id="3" name="Text Placeholder 2">
            <a:extLst>
              <a:ext uri="{FF2B5EF4-FFF2-40B4-BE49-F238E27FC236}">
                <a16:creationId xmlns:a16="http://schemas.microsoft.com/office/drawing/2014/main" id="{25DA41D9-11E7-455A-905E-851371198B68}"/>
              </a:ext>
            </a:extLst>
          </p:cNvPr>
          <p:cNvSpPr>
            <a:spLocks noGrp="1"/>
          </p:cNvSpPr>
          <p:nvPr>
            <p:ph type="body" sz="quarter" idx="12"/>
          </p:nvPr>
        </p:nvSpPr>
        <p:spPr/>
        <p:txBody>
          <a:bodyPr/>
          <a:lstStyle/>
          <a:p>
            <a:r>
              <a:rPr lang="en-US" dirty="0"/>
              <a:t>2:2</a:t>
            </a:r>
          </a:p>
        </p:txBody>
      </p:sp>
      <p:sp>
        <p:nvSpPr>
          <p:cNvPr id="4" name="Title 3">
            <a:extLst>
              <a:ext uri="{FF2B5EF4-FFF2-40B4-BE49-F238E27FC236}">
                <a16:creationId xmlns:a16="http://schemas.microsoft.com/office/drawing/2014/main" id="{C6D2EB72-EF10-441B-B133-164384ECD754}"/>
              </a:ext>
            </a:extLst>
          </p:cNvPr>
          <p:cNvSpPr>
            <a:spLocks noGrp="1"/>
          </p:cNvSpPr>
          <p:nvPr>
            <p:ph type="title"/>
          </p:nvPr>
        </p:nvSpPr>
        <p:spPr/>
        <p:txBody>
          <a:bodyPr/>
          <a:lstStyle/>
          <a:p>
            <a:r>
              <a:rPr lang="en-US" dirty="0"/>
              <a:t>That their hearts may be encouraged, having been knit together in love</a:t>
            </a:r>
          </a:p>
        </p:txBody>
      </p:sp>
      <p:cxnSp>
        <p:nvCxnSpPr>
          <p:cNvPr id="6" name="Straight Arrow Connector 5"/>
          <p:cNvCxnSpPr/>
          <p:nvPr/>
        </p:nvCxnSpPr>
        <p:spPr>
          <a:xfrm flipH="1">
            <a:off x="5224459" y="2514600"/>
            <a:ext cx="261941" cy="223837"/>
          </a:xfrm>
          <a:prstGeom prst="straightConnector1">
            <a:avLst/>
          </a:prstGeom>
          <a:ln w="25400">
            <a:solidFill>
              <a:srgbClr val="FEFF00"/>
            </a:solidFill>
            <a:tailEnd type="triangle" w="lg" len="lg"/>
          </a:ln>
          <a:effectLst>
            <a:glow rad="38100">
              <a:srgbClr val="010000">
                <a:alpha val="60000"/>
              </a:srgbClr>
            </a:glow>
          </a:effectLst>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886200" y="3025140"/>
            <a:ext cx="419100" cy="114300"/>
          </a:xfrm>
          <a:prstGeom prst="straightConnector1">
            <a:avLst/>
          </a:prstGeom>
          <a:ln w="25400">
            <a:solidFill>
              <a:srgbClr val="FEFF00"/>
            </a:solidFill>
            <a:tailEnd type="triangle" w="lg" len="lg"/>
          </a:ln>
          <a:effectLst>
            <a:glow rad="38100">
              <a:srgbClr val="010000">
                <a:alpha val="60000"/>
              </a:srgb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507453" y="4953000"/>
            <a:ext cx="0" cy="381000"/>
          </a:xfrm>
          <a:prstGeom prst="straightConnector1">
            <a:avLst/>
          </a:prstGeom>
          <a:ln w="25400">
            <a:solidFill>
              <a:srgbClr val="FEFF00"/>
            </a:solidFill>
            <a:tailEnd type="triangle" w="lg" len="lg"/>
          </a:ln>
          <a:effectLst>
            <a:glow rad="38100">
              <a:srgbClr val="010000">
                <a:alpha val="60000"/>
              </a:srgbClr>
            </a:glo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387600" y="3960815"/>
            <a:ext cx="0" cy="365760"/>
          </a:xfrm>
          <a:prstGeom prst="straightConnector1">
            <a:avLst/>
          </a:prstGeom>
          <a:ln w="25400">
            <a:solidFill>
              <a:srgbClr val="FEFF00"/>
            </a:solidFill>
            <a:tailEnd type="triangle" w="lg" len="lg"/>
          </a:ln>
          <a:effectLst>
            <a:glow rad="38100">
              <a:srgbClr val="010000">
                <a:alpha val="60000"/>
              </a:srgbClr>
            </a:glo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081089" y="2533228"/>
            <a:ext cx="381000" cy="137374"/>
          </a:xfrm>
          <a:prstGeom prst="straightConnector1">
            <a:avLst/>
          </a:prstGeom>
          <a:ln w="25400">
            <a:solidFill>
              <a:srgbClr val="FEFF00"/>
            </a:solidFill>
            <a:tailEnd type="triangle" w="lg" len="lg"/>
          </a:ln>
          <a:effectLst>
            <a:glow rad="38100">
              <a:srgbClr val="010000">
                <a:alpha val="60000"/>
              </a:srgb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5600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476"/>
            <a:ext cx="9144000" cy="6099048"/>
          </a:xfrm>
          <a:prstGeom prst="rect">
            <a:avLst/>
          </a:prstGeom>
        </p:spPr>
      </p:pic>
      <p:sp>
        <p:nvSpPr>
          <p:cNvPr id="4" name="Text Placeholder 3"/>
          <p:cNvSpPr>
            <a:spLocks noGrp="1"/>
          </p:cNvSpPr>
          <p:nvPr>
            <p:ph type="body" sz="quarter" idx="10"/>
          </p:nvPr>
        </p:nvSpPr>
        <p:spPr/>
        <p:txBody>
          <a:bodyPr/>
          <a:lstStyle/>
          <a:p>
            <a:r>
              <a:rPr lang="en-US"/>
              <a:t>Imperial cult temple at Laodicea</a:t>
            </a:r>
            <a:endParaRPr lang="en-US" dirty="0"/>
          </a:p>
        </p:txBody>
      </p:sp>
      <p:sp>
        <p:nvSpPr>
          <p:cNvPr id="5" name="Text Placeholder 4"/>
          <p:cNvSpPr>
            <a:spLocks noGrp="1"/>
          </p:cNvSpPr>
          <p:nvPr>
            <p:ph type="body" sz="quarter" idx="12"/>
          </p:nvPr>
        </p:nvSpPr>
        <p:spPr/>
        <p:txBody>
          <a:bodyPr/>
          <a:lstStyle/>
          <a:p>
            <a:r>
              <a:rPr lang="en-US"/>
              <a:t>2:1</a:t>
            </a:r>
            <a:endParaRPr lang="en-US" dirty="0"/>
          </a:p>
        </p:txBody>
      </p:sp>
      <p:sp>
        <p:nvSpPr>
          <p:cNvPr id="3" name="Title 2"/>
          <p:cNvSpPr>
            <a:spLocks noGrp="1"/>
          </p:cNvSpPr>
          <p:nvPr>
            <p:ph type="title"/>
          </p:nvPr>
        </p:nvSpPr>
        <p:spPr/>
        <p:txBody>
          <a:bodyPr/>
          <a:lstStyle/>
          <a:p>
            <a:r>
              <a:rPr lang="en-US" dirty="0"/>
              <a:t>I want you to know how great a struggle I have for you, and for those at Laodicea</a:t>
            </a:r>
          </a:p>
        </p:txBody>
      </p:sp>
    </p:spTree>
    <p:extLst>
      <p:ext uri="{BB962C8B-B14F-4D97-AF65-F5344CB8AC3E}">
        <p14:creationId xmlns:p14="http://schemas.microsoft.com/office/powerpoint/2010/main" val="720861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Recently excavated street at Laodicea</a:t>
            </a:r>
          </a:p>
        </p:txBody>
      </p:sp>
      <p:sp>
        <p:nvSpPr>
          <p:cNvPr id="5" name="Text Placeholder 4"/>
          <p:cNvSpPr>
            <a:spLocks noGrp="1"/>
          </p:cNvSpPr>
          <p:nvPr>
            <p:ph type="body" sz="quarter" idx="12"/>
          </p:nvPr>
        </p:nvSpPr>
        <p:spPr/>
        <p:txBody>
          <a:bodyPr/>
          <a:lstStyle/>
          <a:p>
            <a:r>
              <a:rPr lang="en-US" dirty="0"/>
              <a:t>2:1</a:t>
            </a:r>
          </a:p>
        </p:txBody>
      </p:sp>
      <p:sp>
        <p:nvSpPr>
          <p:cNvPr id="3" name="Title 2"/>
          <p:cNvSpPr>
            <a:spLocks noGrp="1"/>
          </p:cNvSpPr>
          <p:nvPr>
            <p:ph type="title"/>
          </p:nvPr>
        </p:nvSpPr>
        <p:spPr/>
        <p:txBody>
          <a:bodyPr/>
          <a:lstStyle/>
          <a:p>
            <a:r>
              <a:rPr lang="en-US"/>
              <a:t>I want you to know how great a struggle I have for you, and for those at Laodicea</a:t>
            </a:r>
            <a:endParaRPr lang="en-US" dirty="0"/>
          </a:p>
        </p:txBody>
      </p:sp>
      <p:pic>
        <p:nvPicPr>
          <p:cNvPr id="12290" name="Picture 2" descr="C:\Users\Kris\Documents\Bolen\04 0Adds 2012\10 Western Turkey\Sanchez\Laodicea\Laodicea colonnaded street recently excavated, shs0312157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1638"/>
            <a:ext cx="9144000" cy="60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439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hillside&#10;&#10;Description automatically generated">
            <a:extLst>
              <a:ext uri="{FF2B5EF4-FFF2-40B4-BE49-F238E27FC236}">
                <a16:creationId xmlns:a16="http://schemas.microsoft.com/office/drawing/2014/main" id="{D223EA9A-405D-4CF5-AFC3-E1A3A53B8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476"/>
            <a:ext cx="9144000" cy="6099048"/>
          </a:xfrm>
          <a:prstGeom prst="rect">
            <a:avLst/>
          </a:prstGeom>
        </p:spPr>
      </p:pic>
      <p:sp>
        <p:nvSpPr>
          <p:cNvPr id="4" name="Text Placeholder 3"/>
          <p:cNvSpPr>
            <a:spLocks noGrp="1"/>
          </p:cNvSpPr>
          <p:nvPr>
            <p:ph type="body" sz="quarter" idx="10"/>
          </p:nvPr>
        </p:nvSpPr>
        <p:spPr/>
        <p:txBody>
          <a:bodyPr/>
          <a:lstStyle/>
          <a:p>
            <a:r>
              <a:rPr lang="en-US" dirty="0"/>
              <a:t>Small Roman theater at Laodicea</a:t>
            </a:r>
          </a:p>
        </p:txBody>
      </p:sp>
      <p:sp>
        <p:nvSpPr>
          <p:cNvPr id="5" name="Text Placeholder 4"/>
          <p:cNvSpPr>
            <a:spLocks noGrp="1"/>
          </p:cNvSpPr>
          <p:nvPr>
            <p:ph type="body" sz="quarter" idx="12"/>
          </p:nvPr>
        </p:nvSpPr>
        <p:spPr/>
        <p:txBody>
          <a:bodyPr/>
          <a:lstStyle/>
          <a:p>
            <a:r>
              <a:rPr lang="en-US" dirty="0"/>
              <a:t>2:1</a:t>
            </a:r>
          </a:p>
        </p:txBody>
      </p:sp>
      <p:sp>
        <p:nvSpPr>
          <p:cNvPr id="3" name="Title 2"/>
          <p:cNvSpPr>
            <a:spLocks noGrp="1"/>
          </p:cNvSpPr>
          <p:nvPr>
            <p:ph type="title"/>
          </p:nvPr>
        </p:nvSpPr>
        <p:spPr/>
        <p:txBody>
          <a:bodyPr/>
          <a:lstStyle/>
          <a:p>
            <a:r>
              <a:rPr lang="en-US"/>
              <a:t>I want you to know how great a struggle I have for you, and for those at Laodicea</a:t>
            </a:r>
            <a:endParaRPr lang="en-US" dirty="0"/>
          </a:p>
        </p:txBody>
      </p:sp>
    </p:spTree>
    <p:extLst>
      <p:ext uri="{BB962C8B-B14F-4D97-AF65-F5344CB8AC3E}">
        <p14:creationId xmlns:p14="http://schemas.microsoft.com/office/powerpoint/2010/main" val="1035127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Laodicea south water distribution center with heavily mineralized pipes</a:t>
            </a:r>
          </a:p>
        </p:txBody>
      </p:sp>
      <p:sp>
        <p:nvSpPr>
          <p:cNvPr id="5" name="Text Placeholder 4"/>
          <p:cNvSpPr>
            <a:spLocks noGrp="1"/>
          </p:cNvSpPr>
          <p:nvPr>
            <p:ph type="body" sz="quarter" idx="12"/>
          </p:nvPr>
        </p:nvSpPr>
        <p:spPr/>
        <p:txBody>
          <a:bodyPr/>
          <a:lstStyle/>
          <a:p>
            <a:r>
              <a:rPr lang="en-US" dirty="0"/>
              <a:t>2:1</a:t>
            </a:r>
          </a:p>
        </p:txBody>
      </p:sp>
      <p:sp>
        <p:nvSpPr>
          <p:cNvPr id="3" name="Title 2"/>
          <p:cNvSpPr>
            <a:spLocks noGrp="1"/>
          </p:cNvSpPr>
          <p:nvPr>
            <p:ph type="title"/>
          </p:nvPr>
        </p:nvSpPr>
        <p:spPr/>
        <p:txBody>
          <a:bodyPr/>
          <a:lstStyle/>
          <a:p>
            <a:r>
              <a:rPr lang="en-US"/>
              <a:t>I want you to know how great a struggle I have for you, and for those at Laodicea</a:t>
            </a:r>
            <a:endParaRPr lang="en-US" dirty="0"/>
          </a:p>
        </p:txBody>
      </p:sp>
      <p:pic>
        <p:nvPicPr>
          <p:cNvPr id="11266" name="Picture 2" descr="C:\Users\Kris\Documents\Bolen\04 0Adds 2012\10 Western Turkey\Laodicea\Laodicea south water distribution center, tb0101174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9413"/>
            <a:ext cx="9144000" cy="609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756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Kris\Documents\Bolen\01b PLBL, PCB size\10 Western Turkey\Hierapolis\Pamukkale calcium deposit terraces, tb0103017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p:nvPr>
        </p:nvSpPr>
        <p:spPr/>
        <p:txBody>
          <a:bodyPr/>
          <a:lstStyle/>
          <a:p>
            <a:r>
              <a:rPr lang="en-US" dirty="0"/>
              <a:t>Mineral springs and terraces of calcium deposits at Hierapolis </a:t>
            </a:r>
          </a:p>
        </p:txBody>
      </p:sp>
      <p:sp>
        <p:nvSpPr>
          <p:cNvPr id="8" name="Text Placeholder 7"/>
          <p:cNvSpPr>
            <a:spLocks noGrp="1"/>
          </p:cNvSpPr>
          <p:nvPr>
            <p:ph type="body" sz="quarter" idx="12"/>
          </p:nvPr>
        </p:nvSpPr>
        <p:spPr/>
        <p:txBody>
          <a:bodyPr/>
          <a:lstStyle/>
          <a:p>
            <a:r>
              <a:rPr lang="en-US" dirty="0"/>
              <a:t>4:13</a:t>
            </a:r>
          </a:p>
        </p:txBody>
      </p:sp>
      <p:sp>
        <p:nvSpPr>
          <p:cNvPr id="2" name="Title 1"/>
          <p:cNvSpPr>
            <a:spLocks noGrp="1"/>
          </p:cNvSpPr>
          <p:nvPr>
            <p:ph type="title"/>
          </p:nvPr>
        </p:nvSpPr>
        <p:spPr/>
        <p:txBody>
          <a:bodyPr/>
          <a:lstStyle/>
          <a:p>
            <a:r>
              <a:rPr lang="en-US" dirty="0"/>
              <a:t>I bear him witness, that he has deep concern for . . . those who are in Laodicea and Hierapolis</a:t>
            </a:r>
          </a:p>
        </p:txBody>
      </p:sp>
    </p:spTree>
    <p:extLst>
      <p:ext uri="{BB962C8B-B14F-4D97-AF65-F5344CB8AC3E}">
        <p14:creationId xmlns:p14="http://schemas.microsoft.com/office/powerpoint/2010/main" val="1389861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PLBLsr\Corinth bema and Acrocorinth, tb0508030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r>
              <a:rPr lang="en-US" dirty="0"/>
              <a:t>Bema (judgment seat) in Corinth</a:t>
            </a:r>
          </a:p>
        </p:txBody>
      </p:sp>
      <p:sp>
        <p:nvSpPr>
          <p:cNvPr id="3" name="Text Placeholder 2"/>
          <p:cNvSpPr>
            <a:spLocks noGrp="1"/>
          </p:cNvSpPr>
          <p:nvPr>
            <p:ph type="body" sz="quarter" idx="12"/>
          </p:nvPr>
        </p:nvSpPr>
        <p:spPr/>
        <p:txBody>
          <a:bodyPr/>
          <a:lstStyle/>
          <a:p>
            <a:r>
              <a:rPr lang="en-US" dirty="0"/>
              <a:t>1:24</a:t>
            </a:r>
          </a:p>
        </p:txBody>
      </p:sp>
      <p:sp>
        <p:nvSpPr>
          <p:cNvPr id="4" name="Title 3"/>
          <p:cNvSpPr>
            <a:spLocks noGrp="1"/>
          </p:cNvSpPr>
          <p:nvPr>
            <p:ph type="title"/>
          </p:nvPr>
        </p:nvSpPr>
        <p:spPr/>
        <p:txBody>
          <a:bodyPr/>
          <a:lstStyle/>
          <a:p>
            <a:r>
              <a:rPr lang="en-US" dirty="0"/>
              <a:t>Now I rejoice in my sufferings for your sake</a:t>
            </a:r>
          </a:p>
        </p:txBody>
      </p:sp>
    </p:spTree>
    <p:extLst>
      <p:ext uri="{BB962C8B-B14F-4D97-AF65-F5344CB8AC3E}">
        <p14:creationId xmlns:p14="http://schemas.microsoft.com/office/powerpoint/2010/main" val="4170424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PLBLsr\Corinth bema and Acrocorinth, tb05080307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r>
              <a:rPr lang="en-US" dirty="0"/>
              <a:t>Bema (judgment seat) in Corinth</a:t>
            </a:r>
          </a:p>
        </p:txBody>
      </p:sp>
      <p:sp>
        <p:nvSpPr>
          <p:cNvPr id="3" name="Text Placeholder 2"/>
          <p:cNvSpPr>
            <a:spLocks noGrp="1"/>
          </p:cNvSpPr>
          <p:nvPr>
            <p:ph type="body" sz="quarter" idx="12"/>
          </p:nvPr>
        </p:nvSpPr>
        <p:spPr/>
        <p:txBody>
          <a:bodyPr/>
          <a:lstStyle/>
          <a:p>
            <a:r>
              <a:rPr lang="en-US" dirty="0"/>
              <a:t>1:24</a:t>
            </a:r>
          </a:p>
        </p:txBody>
      </p:sp>
      <p:sp>
        <p:nvSpPr>
          <p:cNvPr id="4" name="Title 3"/>
          <p:cNvSpPr>
            <a:spLocks noGrp="1"/>
          </p:cNvSpPr>
          <p:nvPr>
            <p:ph type="title"/>
          </p:nvPr>
        </p:nvSpPr>
        <p:spPr/>
        <p:txBody>
          <a:bodyPr/>
          <a:lstStyle/>
          <a:p>
            <a:r>
              <a:rPr lang="en-US" dirty="0"/>
              <a:t>Now I rejoice in my sufferings for your sake</a:t>
            </a:r>
          </a:p>
        </p:txBody>
      </p:sp>
      <p:sp>
        <p:nvSpPr>
          <p:cNvPr id="5" name="Freeform 4"/>
          <p:cNvSpPr/>
          <p:nvPr/>
        </p:nvSpPr>
        <p:spPr>
          <a:xfrm>
            <a:off x="2120900" y="4381500"/>
            <a:ext cx="5378450" cy="1168400"/>
          </a:xfrm>
          <a:custGeom>
            <a:avLst/>
            <a:gdLst>
              <a:gd name="connsiteX0" fmla="*/ 0 w 5378450"/>
              <a:gd name="connsiteY0" fmla="*/ 190500 h 1168400"/>
              <a:gd name="connsiteX1" fmla="*/ 12700 w 5378450"/>
              <a:gd name="connsiteY1" fmla="*/ 520700 h 1168400"/>
              <a:gd name="connsiteX2" fmla="*/ 133350 w 5378450"/>
              <a:gd name="connsiteY2" fmla="*/ 527050 h 1168400"/>
              <a:gd name="connsiteX3" fmla="*/ 152400 w 5378450"/>
              <a:gd name="connsiteY3" fmla="*/ 850900 h 1168400"/>
              <a:gd name="connsiteX4" fmla="*/ 171450 w 5378450"/>
              <a:gd name="connsiteY4" fmla="*/ 1016000 h 1168400"/>
              <a:gd name="connsiteX5" fmla="*/ 946150 w 5378450"/>
              <a:gd name="connsiteY5" fmla="*/ 1054100 h 1168400"/>
              <a:gd name="connsiteX6" fmla="*/ 946150 w 5378450"/>
              <a:gd name="connsiteY6" fmla="*/ 1168400 h 1168400"/>
              <a:gd name="connsiteX7" fmla="*/ 1485900 w 5378450"/>
              <a:gd name="connsiteY7" fmla="*/ 1136650 h 1168400"/>
              <a:gd name="connsiteX8" fmla="*/ 1511300 w 5378450"/>
              <a:gd name="connsiteY8" fmla="*/ 1022350 h 1168400"/>
              <a:gd name="connsiteX9" fmla="*/ 2184400 w 5378450"/>
              <a:gd name="connsiteY9" fmla="*/ 939800 h 1168400"/>
              <a:gd name="connsiteX10" fmla="*/ 2184400 w 5378450"/>
              <a:gd name="connsiteY10" fmla="*/ 1079500 h 1168400"/>
              <a:gd name="connsiteX11" fmla="*/ 2508250 w 5378450"/>
              <a:gd name="connsiteY11" fmla="*/ 1035050 h 1168400"/>
              <a:gd name="connsiteX12" fmla="*/ 2508250 w 5378450"/>
              <a:gd name="connsiteY12" fmla="*/ 920750 h 1168400"/>
              <a:gd name="connsiteX13" fmla="*/ 3073400 w 5378450"/>
              <a:gd name="connsiteY13" fmla="*/ 895350 h 1168400"/>
              <a:gd name="connsiteX14" fmla="*/ 3117850 w 5378450"/>
              <a:gd name="connsiteY14" fmla="*/ 990600 h 1168400"/>
              <a:gd name="connsiteX15" fmla="*/ 3581400 w 5378450"/>
              <a:gd name="connsiteY15" fmla="*/ 965200 h 1168400"/>
              <a:gd name="connsiteX16" fmla="*/ 3581400 w 5378450"/>
              <a:gd name="connsiteY16" fmla="*/ 850900 h 1168400"/>
              <a:gd name="connsiteX17" fmla="*/ 4108450 w 5378450"/>
              <a:gd name="connsiteY17" fmla="*/ 806450 h 1168400"/>
              <a:gd name="connsiteX18" fmla="*/ 4146550 w 5378450"/>
              <a:gd name="connsiteY18" fmla="*/ 889000 h 1168400"/>
              <a:gd name="connsiteX19" fmla="*/ 4229100 w 5378450"/>
              <a:gd name="connsiteY19" fmla="*/ 895350 h 1168400"/>
              <a:gd name="connsiteX20" fmla="*/ 4241800 w 5378450"/>
              <a:gd name="connsiteY20" fmla="*/ 800100 h 1168400"/>
              <a:gd name="connsiteX21" fmla="*/ 4292600 w 5378450"/>
              <a:gd name="connsiteY21" fmla="*/ 723900 h 1168400"/>
              <a:gd name="connsiteX22" fmla="*/ 5118100 w 5378450"/>
              <a:gd name="connsiteY22" fmla="*/ 628650 h 1168400"/>
              <a:gd name="connsiteX23" fmla="*/ 5175250 w 5378450"/>
              <a:gd name="connsiteY23" fmla="*/ 685800 h 1168400"/>
              <a:gd name="connsiteX24" fmla="*/ 5378450 w 5378450"/>
              <a:gd name="connsiteY24" fmla="*/ 685800 h 1168400"/>
              <a:gd name="connsiteX25" fmla="*/ 5314950 w 5378450"/>
              <a:gd name="connsiteY25" fmla="*/ 596900 h 1168400"/>
              <a:gd name="connsiteX26" fmla="*/ 5378450 w 5378450"/>
              <a:gd name="connsiteY26" fmla="*/ 476250 h 1168400"/>
              <a:gd name="connsiteX27" fmla="*/ 5378450 w 5378450"/>
              <a:gd name="connsiteY27" fmla="*/ 349250 h 1168400"/>
              <a:gd name="connsiteX28" fmla="*/ 5359400 w 5378450"/>
              <a:gd name="connsiteY28" fmla="*/ 0 h 1168400"/>
              <a:gd name="connsiteX29" fmla="*/ 4362450 w 5378450"/>
              <a:gd name="connsiteY29" fmla="*/ 25400 h 1168400"/>
              <a:gd name="connsiteX30" fmla="*/ 3365500 w 5378450"/>
              <a:gd name="connsiteY30" fmla="*/ 50800 h 1168400"/>
              <a:gd name="connsiteX31" fmla="*/ 1682750 w 5378450"/>
              <a:gd name="connsiteY31" fmla="*/ 63500 h 1168400"/>
              <a:gd name="connsiteX32" fmla="*/ 1162050 w 5378450"/>
              <a:gd name="connsiteY32" fmla="*/ 50800 h 1168400"/>
              <a:gd name="connsiteX33" fmla="*/ 1035050 w 5378450"/>
              <a:gd name="connsiteY33" fmla="*/ 88900 h 1168400"/>
              <a:gd name="connsiteX34" fmla="*/ 1003300 w 5378450"/>
              <a:gd name="connsiteY34" fmla="*/ 69850 h 1168400"/>
              <a:gd name="connsiteX35" fmla="*/ 736600 w 5378450"/>
              <a:gd name="connsiteY35" fmla="*/ 88900 h 1168400"/>
              <a:gd name="connsiteX36" fmla="*/ 660400 w 5378450"/>
              <a:gd name="connsiteY36" fmla="*/ 114300 h 1168400"/>
              <a:gd name="connsiteX37" fmla="*/ 603250 w 5378450"/>
              <a:gd name="connsiteY37" fmla="*/ 88900 h 1168400"/>
              <a:gd name="connsiteX38" fmla="*/ 0 w 5378450"/>
              <a:gd name="connsiteY38" fmla="*/ 190500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378450" h="1168400">
                <a:moveTo>
                  <a:pt x="0" y="190500"/>
                </a:moveTo>
                <a:lnTo>
                  <a:pt x="12700" y="520700"/>
                </a:lnTo>
                <a:lnTo>
                  <a:pt x="133350" y="527050"/>
                </a:lnTo>
                <a:lnTo>
                  <a:pt x="152400" y="850900"/>
                </a:lnTo>
                <a:lnTo>
                  <a:pt x="171450" y="1016000"/>
                </a:lnTo>
                <a:lnTo>
                  <a:pt x="946150" y="1054100"/>
                </a:lnTo>
                <a:lnTo>
                  <a:pt x="946150" y="1168400"/>
                </a:lnTo>
                <a:lnTo>
                  <a:pt x="1485900" y="1136650"/>
                </a:lnTo>
                <a:lnTo>
                  <a:pt x="1511300" y="1022350"/>
                </a:lnTo>
                <a:lnTo>
                  <a:pt x="2184400" y="939800"/>
                </a:lnTo>
                <a:lnTo>
                  <a:pt x="2184400" y="1079500"/>
                </a:lnTo>
                <a:lnTo>
                  <a:pt x="2508250" y="1035050"/>
                </a:lnTo>
                <a:lnTo>
                  <a:pt x="2508250" y="920750"/>
                </a:lnTo>
                <a:lnTo>
                  <a:pt x="3073400" y="895350"/>
                </a:lnTo>
                <a:lnTo>
                  <a:pt x="3117850" y="990600"/>
                </a:lnTo>
                <a:lnTo>
                  <a:pt x="3581400" y="965200"/>
                </a:lnTo>
                <a:lnTo>
                  <a:pt x="3581400" y="850900"/>
                </a:lnTo>
                <a:lnTo>
                  <a:pt x="4108450" y="806450"/>
                </a:lnTo>
                <a:lnTo>
                  <a:pt x="4146550" y="889000"/>
                </a:lnTo>
                <a:lnTo>
                  <a:pt x="4229100" y="895350"/>
                </a:lnTo>
                <a:lnTo>
                  <a:pt x="4241800" y="800100"/>
                </a:lnTo>
                <a:lnTo>
                  <a:pt x="4292600" y="723900"/>
                </a:lnTo>
                <a:lnTo>
                  <a:pt x="5118100" y="628650"/>
                </a:lnTo>
                <a:lnTo>
                  <a:pt x="5175250" y="685800"/>
                </a:lnTo>
                <a:lnTo>
                  <a:pt x="5378450" y="685800"/>
                </a:lnTo>
                <a:lnTo>
                  <a:pt x="5314950" y="596900"/>
                </a:lnTo>
                <a:lnTo>
                  <a:pt x="5378450" y="476250"/>
                </a:lnTo>
                <a:lnTo>
                  <a:pt x="5378450" y="349250"/>
                </a:lnTo>
                <a:lnTo>
                  <a:pt x="5359400" y="0"/>
                </a:lnTo>
                <a:lnTo>
                  <a:pt x="4362450" y="25400"/>
                </a:lnTo>
                <a:lnTo>
                  <a:pt x="3365500" y="50800"/>
                </a:lnTo>
                <a:lnTo>
                  <a:pt x="1682750" y="63500"/>
                </a:lnTo>
                <a:lnTo>
                  <a:pt x="1162050" y="50800"/>
                </a:lnTo>
                <a:lnTo>
                  <a:pt x="1035050" y="88900"/>
                </a:lnTo>
                <a:lnTo>
                  <a:pt x="1003300" y="69850"/>
                </a:lnTo>
                <a:lnTo>
                  <a:pt x="736600" y="88900"/>
                </a:lnTo>
                <a:lnTo>
                  <a:pt x="660400" y="114300"/>
                </a:lnTo>
                <a:lnTo>
                  <a:pt x="603250" y="88900"/>
                </a:lnTo>
                <a:lnTo>
                  <a:pt x="0" y="190500"/>
                </a:lnTo>
                <a:close/>
              </a:path>
            </a:pathLst>
          </a:cu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29018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1173480"/>
            <a:ext cx="9144000" cy="5684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1173480"/>
            <a:ext cx="2743200" cy="50292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371600" y="1173480"/>
            <a:ext cx="7772400" cy="50292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219200" y="1173480"/>
            <a:ext cx="30480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itle 1"/>
          <p:cNvSpPr txBox="1">
            <a:spLocks/>
          </p:cNvSpPr>
          <p:nvPr/>
        </p:nvSpPr>
        <p:spPr>
          <a:xfrm>
            <a:off x="1546746" y="1143000"/>
            <a:ext cx="7140054" cy="3429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j-ea"/>
                <a:cs typeface="Arial" pitchFamily="34" charset="0"/>
              </a:rPr>
              <a:t>THEME </a:t>
            </a:r>
          </a:p>
        </p:txBody>
      </p:sp>
      <p:sp>
        <p:nvSpPr>
          <p:cNvPr id="13" name="Rectangle 12"/>
          <p:cNvSpPr/>
          <p:nvPr/>
        </p:nvSpPr>
        <p:spPr>
          <a:xfrm>
            <a:off x="381000" y="390098"/>
            <a:ext cx="6907696" cy="783381"/>
          </a:xfrm>
          <a:prstGeom prst="rect">
            <a:avLst/>
          </a:prstGeom>
          <a:noFill/>
          <a:ln>
            <a:noFill/>
          </a:ln>
          <a:effectLst/>
          <a:scene3d>
            <a:camera prst="orthographicFront"/>
            <a:lightRig rig="threePt" dir="t"/>
          </a:scene3d>
          <a:sp3d prstMaterial="dkEdge">
            <a:bevelT w="311150"/>
            <a:bevelB w="28575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uLnTx/>
                <a:uFillTx/>
                <a:latin typeface="Times New Roman" pitchFamily="18" charset="0"/>
                <a:ea typeface="+mn-ea"/>
                <a:cs typeface="Times New Roman" pitchFamily="18" charset="0"/>
              </a:rPr>
              <a:t>COLOSSIANS</a:t>
            </a:r>
          </a:p>
        </p:txBody>
      </p:sp>
      <p:sp>
        <p:nvSpPr>
          <p:cNvPr id="12" name="Rectangle 11"/>
          <p:cNvSpPr/>
          <p:nvPr/>
        </p:nvSpPr>
        <p:spPr>
          <a:xfrm>
            <a:off x="533400" y="3124200"/>
            <a:ext cx="8077200" cy="259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prstClr val="black"/>
                  </a:solidFill>
                </a:ln>
                <a:solidFill>
                  <a:srgbClr val="0033CC"/>
                </a:solidFill>
                <a:effectLst/>
                <a:uLnTx/>
                <a:uFillTx/>
                <a:latin typeface="Arial" pitchFamily="34" charset="0"/>
                <a:ea typeface="+mn-ea"/>
                <a:cs typeface="Arial" pitchFamily="34" charset="0"/>
              </a:rPr>
              <a:t>In His Deity</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the image of the invisible God 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prstClr val="black"/>
                  </a:solidFill>
                </a:ln>
                <a:solidFill>
                  <a:srgbClr val="0033CC"/>
                </a:solidFill>
                <a:effectLst/>
                <a:uLnTx/>
                <a:uFillTx/>
                <a:latin typeface="Arial" pitchFamily="34" charset="0"/>
                <a:ea typeface="+mn-ea"/>
                <a:cs typeface="Arial" pitchFamily="34" charset="0"/>
              </a:rPr>
              <a:t>In creation</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Creator of the universe (1:15; John 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prstClr val="black"/>
                  </a:solidFill>
                </a:ln>
                <a:solidFill>
                  <a:srgbClr val="0033CC"/>
                </a:solidFill>
                <a:effectLst/>
                <a:uLnTx/>
                <a:uFillTx/>
                <a:latin typeface="Arial" pitchFamily="34" charset="0"/>
                <a:ea typeface="+mn-ea"/>
                <a:cs typeface="Arial" pitchFamily="34" charset="0"/>
              </a:rPr>
              <a:t>In pre-eminence</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reconciling sinners by His blood (1:20:22)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prstClr val="black"/>
                  </a:solidFill>
                </a:ln>
                <a:solidFill>
                  <a:srgbClr val="0033CC"/>
                </a:solidFill>
                <a:effectLst/>
                <a:uLnTx/>
                <a:uFillTx/>
                <a:latin typeface="Arial" pitchFamily="34" charset="0"/>
                <a:ea typeface="+mn-ea"/>
                <a:cs typeface="Arial" pitchFamily="34" charset="0"/>
              </a:rPr>
              <a:t>In leadership</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over principalities and powers (1:18 – 2:14)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prstClr val="black"/>
                  </a:solidFill>
                </a:ln>
                <a:solidFill>
                  <a:srgbClr val="0033CC"/>
                </a:solidFill>
                <a:effectLst/>
                <a:uLnTx/>
                <a:uFillTx/>
                <a:latin typeface="Arial" pitchFamily="34" charset="0"/>
                <a:ea typeface="+mn-ea"/>
                <a:cs typeface="Arial" pitchFamily="34" charset="0"/>
              </a:rPr>
              <a:t>In His church</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the head of the body )1:18 – 2:19)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prstClr val="black"/>
                  </a:solidFill>
                </a:ln>
                <a:solidFill>
                  <a:srgbClr val="0033CC"/>
                </a:solidFill>
                <a:effectLst/>
                <a:uLnTx/>
                <a:uFillTx/>
                <a:latin typeface="Arial" pitchFamily="34" charset="0"/>
                <a:ea typeface="+mn-ea"/>
                <a:cs typeface="Arial" pitchFamily="34" charset="0"/>
              </a:rPr>
              <a:t>In His indwelling presence</a:t>
            </a:r>
            <a:r>
              <a:rPr kumimoji="0" lang="en-U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 the Christians hope (1:27)</a:t>
            </a:r>
          </a:p>
        </p:txBody>
      </p:sp>
      <p:sp>
        <p:nvSpPr>
          <p:cNvPr id="15" name="Rectangle 14"/>
          <p:cNvSpPr/>
          <p:nvPr/>
        </p:nvSpPr>
        <p:spPr>
          <a:xfrm>
            <a:off x="0" y="2209800"/>
            <a:ext cx="9144000" cy="783381"/>
          </a:xfrm>
          <a:prstGeom prst="rect">
            <a:avLst/>
          </a:prstGeom>
          <a:noFill/>
          <a:ln>
            <a:noFill/>
          </a:ln>
          <a:effectLst/>
          <a:scene3d>
            <a:camera prst="orthographicFront"/>
            <a:lightRig rig="threePt" dir="t"/>
          </a:scene3d>
          <a:sp3d prstMaterial="dkEdge">
            <a:bevelT w="311150"/>
            <a:bevelB w="28575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uLnTx/>
                <a:uFillTx/>
                <a:latin typeface="Times New Roman" pitchFamily="18" charset="0"/>
                <a:ea typeface="+mn-ea"/>
                <a:cs typeface="Times New Roman" pitchFamily="18" charset="0"/>
              </a:rPr>
              <a:t>CHRIST IS ALL IN ALL</a:t>
            </a:r>
          </a:p>
        </p:txBody>
      </p:sp>
    </p:spTree>
    <p:extLst>
      <p:ext uri="{BB962C8B-B14F-4D97-AF65-F5344CB8AC3E}">
        <p14:creationId xmlns:p14="http://schemas.microsoft.com/office/powerpoint/2010/main" val="4408367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Ark of the covenant in a model of the tabernacle</a:t>
            </a:r>
          </a:p>
        </p:txBody>
      </p:sp>
      <p:sp>
        <p:nvSpPr>
          <p:cNvPr id="4" name="Text Placeholder 3"/>
          <p:cNvSpPr>
            <a:spLocks noGrp="1"/>
          </p:cNvSpPr>
          <p:nvPr>
            <p:ph type="body" sz="quarter" idx="12"/>
          </p:nvPr>
        </p:nvSpPr>
        <p:spPr/>
        <p:txBody>
          <a:bodyPr/>
          <a:lstStyle/>
          <a:p>
            <a:r>
              <a:rPr lang="en-US" dirty="0"/>
              <a:t>2:</a:t>
            </a:r>
            <a:r>
              <a:rPr lang="el-GR" dirty="0"/>
              <a:t>9</a:t>
            </a:r>
            <a:endParaRPr lang="en-US" dirty="0"/>
          </a:p>
        </p:txBody>
      </p:sp>
      <p:sp>
        <p:nvSpPr>
          <p:cNvPr id="2" name="Title 1"/>
          <p:cNvSpPr>
            <a:spLocks noGrp="1"/>
          </p:cNvSpPr>
          <p:nvPr>
            <p:ph type="title"/>
          </p:nvPr>
        </p:nvSpPr>
        <p:spPr/>
        <p:txBody>
          <a:bodyPr/>
          <a:lstStyle/>
          <a:p>
            <a:r>
              <a:rPr lang="en-US" dirty="0"/>
              <a:t>For in Him dwells all the fullness of the Godhead bodily</a:t>
            </a:r>
          </a:p>
        </p:txBody>
      </p:sp>
      <p:pic>
        <p:nvPicPr>
          <p:cNvPr id="6" name="Picture 5" descr="A room with a wooden floor&#10;&#10;Description automatically generated">
            <a:extLst>
              <a:ext uri="{FF2B5EF4-FFF2-40B4-BE49-F238E27FC236}">
                <a16:creationId xmlns:a16="http://schemas.microsoft.com/office/drawing/2014/main" id="{4E414543-E321-F345-A841-E74943D7D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4650"/>
            <a:ext cx="9144000" cy="6108700"/>
          </a:xfrm>
          <a:prstGeom prst="rect">
            <a:avLst/>
          </a:prstGeom>
        </p:spPr>
      </p:pic>
    </p:spTree>
    <p:extLst>
      <p:ext uri="{BB962C8B-B14F-4D97-AF65-F5344CB8AC3E}">
        <p14:creationId xmlns:p14="http://schemas.microsoft.com/office/powerpoint/2010/main" val="1666215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1173480"/>
            <a:ext cx="9144000" cy="5684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0" y="1173480"/>
            <a:ext cx="2743200" cy="50292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371600" y="1173480"/>
            <a:ext cx="7772400" cy="50292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219200" y="1173480"/>
            <a:ext cx="304800"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itle 1"/>
          <p:cNvSpPr txBox="1">
            <a:spLocks/>
          </p:cNvSpPr>
          <p:nvPr/>
        </p:nvSpPr>
        <p:spPr>
          <a:xfrm>
            <a:off x="1546746" y="1143000"/>
            <a:ext cx="7140054" cy="3429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j-ea"/>
                <a:cs typeface="Arial" pitchFamily="34" charset="0"/>
              </a:rPr>
              <a:t>OUTLINE</a:t>
            </a:r>
          </a:p>
        </p:txBody>
      </p:sp>
      <p:sp>
        <p:nvSpPr>
          <p:cNvPr id="13" name="Rectangle 12"/>
          <p:cNvSpPr/>
          <p:nvPr/>
        </p:nvSpPr>
        <p:spPr>
          <a:xfrm>
            <a:off x="381000" y="390098"/>
            <a:ext cx="6907696" cy="783381"/>
          </a:xfrm>
          <a:prstGeom prst="rect">
            <a:avLst/>
          </a:prstGeom>
          <a:noFill/>
          <a:ln>
            <a:noFill/>
          </a:ln>
          <a:effectLst/>
          <a:scene3d>
            <a:camera prst="orthographicFront"/>
            <a:lightRig rig="threePt" dir="t"/>
          </a:scene3d>
          <a:sp3d prstMaterial="dkEdge">
            <a:bevelT w="311150"/>
            <a:bevelB w="28575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uLnTx/>
                <a:uFillTx/>
                <a:latin typeface="Times New Roman" pitchFamily="18" charset="0"/>
                <a:ea typeface="+mn-ea"/>
                <a:cs typeface="Times New Roman" pitchFamily="18" charset="0"/>
              </a:rPr>
              <a:t>COLOSSIANS</a:t>
            </a:r>
          </a:p>
        </p:txBody>
      </p:sp>
      <p:sp>
        <p:nvSpPr>
          <p:cNvPr id="12" name="Rectangle 11"/>
          <p:cNvSpPr/>
          <p:nvPr/>
        </p:nvSpPr>
        <p:spPr>
          <a:xfrm>
            <a:off x="1524000" y="2836460"/>
            <a:ext cx="6019800" cy="19812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prstClr val="black"/>
                  </a:solidFill>
                </a:ln>
                <a:solidFill>
                  <a:srgbClr val="0033CC"/>
                </a:solidFill>
                <a:effectLst>
                  <a:outerShdw blurRad="38100" dist="38100" dir="2700000" algn="tl">
                    <a:srgbClr val="000000">
                      <a:alpha val="43137"/>
                    </a:srgbClr>
                  </a:outerShdw>
                </a:effectLst>
                <a:uLnTx/>
                <a:uFillTx/>
                <a:latin typeface="Arial" pitchFamily="34" charset="0"/>
                <a:ea typeface="+mn-ea"/>
                <a:cs typeface="Arial" pitchFamily="34" charset="0"/>
              </a:rPr>
              <a:t>CHAPTER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itchFamily="34" charset="0"/>
                <a:ea typeface="+mn-ea"/>
                <a:cs typeface="Arial" pitchFamily="34" charset="0"/>
              </a:rPr>
              <a:t>Christ is the Head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prstClr val="black"/>
                  </a:solidFill>
                </a:ln>
                <a:solidFill>
                  <a:srgbClr val="0033CC"/>
                </a:solidFill>
                <a:effectLst>
                  <a:outerShdw blurRad="38100" dist="38100" dir="2700000" algn="tl">
                    <a:srgbClr val="000000">
                      <a:alpha val="43137"/>
                    </a:srgbClr>
                  </a:outerShdw>
                </a:effectLst>
                <a:uLnTx/>
                <a:uFillTx/>
                <a:latin typeface="Arial" pitchFamily="34" charset="0"/>
                <a:ea typeface="+mn-ea"/>
                <a:cs typeface="Arial" pitchFamily="34" charset="0"/>
              </a:rPr>
              <a:t>CHAPTER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itchFamily="34" charset="0"/>
                <a:ea typeface="+mn-ea"/>
                <a:cs typeface="Arial" pitchFamily="34" charset="0"/>
              </a:rPr>
              <a:t>Warnings Against False Teachers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prstClr val="black"/>
                  </a:solidFill>
                </a:ln>
                <a:solidFill>
                  <a:srgbClr val="0033CC"/>
                </a:solidFill>
                <a:effectLst>
                  <a:outerShdw blurRad="38100" dist="38100" dir="2700000" algn="tl">
                    <a:srgbClr val="000000">
                      <a:alpha val="43137"/>
                    </a:srgbClr>
                  </a:outerShdw>
                </a:effectLst>
                <a:uLnTx/>
                <a:uFillTx/>
                <a:latin typeface="Arial" pitchFamily="34" charset="0"/>
                <a:ea typeface="+mn-ea"/>
                <a:cs typeface="Arial" pitchFamily="34" charset="0"/>
              </a:rPr>
              <a:t>CHAPTERS 3 &amp;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itchFamily="34" charset="0"/>
                <a:ea typeface="+mn-ea"/>
                <a:cs typeface="Arial" pitchFamily="34" charset="0"/>
              </a:rPr>
              <a:t>New Life in Christ</a:t>
            </a:r>
          </a:p>
        </p:txBody>
      </p:sp>
    </p:spTree>
    <p:extLst>
      <p:ext uri="{BB962C8B-B14F-4D97-AF65-F5344CB8AC3E}">
        <p14:creationId xmlns:p14="http://schemas.microsoft.com/office/powerpoint/2010/main" val="36108560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4600" y="457200"/>
            <a:ext cx="5115636"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n-ea"/>
              <a:cs typeface="Arial" pitchFamily="34" charset="0"/>
            </a:endParaRPr>
          </a:p>
        </p:txBody>
      </p:sp>
      <p:sp>
        <p:nvSpPr>
          <p:cNvPr id="7" name="Rectangle 6"/>
          <p:cNvSpPr/>
          <p:nvPr/>
        </p:nvSpPr>
        <p:spPr>
          <a:xfrm>
            <a:off x="1989160" y="2781964"/>
            <a:ext cx="6879058" cy="243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p:cNvSpPr/>
          <p:nvPr/>
        </p:nvSpPr>
        <p:spPr>
          <a:xfrm>
            <a:off x="228599" y="139633"/>
            <a:ext cx="8639619" cy="156966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Colossians 3:12-15 lists characteristics of righteousness that Christians must “put on” like holiness, kindness, humbleness, meekness, longsuffering, forbearance, forgiveness, love, and peace.</a:t>
            </a:r>
          </a:p>
        </p:txBody>
      </p:sp>
      <p:sp>
        <p:nvSpPr>
          <p:cNvPr id="17" name="Rectangle 16"/>
          <p:cNvSpPr/>
          <p:nvPr/>
        </p:nvSpPr>
        <p:spPr>
          <a:xfrm>
            <a:off x="304800" y="2057400"/>
            <a:ext cx="8479258"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Isaiah prophesied concerning how the righteousness of God would be reflected through his people.—</a:t>
            </a:r>
          </a:p>
        </p:txBody>
      </p:sp>
      <p:sp>
        <p:nvSpPr>
          <p:cNvPr id="2" name="Rectangle 1"/>
          <p:cNvSpPr/>
          <p:nvPr/>
        </p:nvSpPr>
        <p:spPr>
          <a:xfrm>
            <a:off x="2514600" y="3031429"/>
            <a:ext cx="6269458" cy="969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Horizontal Scroll 14"/>
          <p:cNvSpPr/>
          <p:nvPr/>
        </p:nvSpPr>
        <p:spPr>
          <a:xfrm>
            <a:off x="275782" y="2963008"/>
            <a:ext cx="8446187" cy="3558123"/>
          </a:xfrm>
          <a:prstGeom prst="horizontalScroll">
            <a:avLst/>
          </a:prstGeom>
          <a:solidFill>
            <a:schemeClr val="bg1"/>
          </a:solidFill>
          <a:ln w="38100">
            <a:solidFill>
              <a:schemeClr val="tx1"/>
            </a:solidFill>
          </a:ln>
          <a:effec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t>
            </a:r>
            <a:r>
              <a:rPr kumimoji="0" 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For Zion’s sake will I not hold my peace, and for Jerusalem’s sake I will not rest, until the righteousness thereof go forth as brightness, and the salvation thereof as a lamp that burns. And the Gentiles shall see thy righteousness, and all kings thy glory: and thou shalt be called by a new name, which the mouth of the LORD shall name” (Isaiah 62:1-2). </a:t>
            </a:r>
          </a:p>
        </p:txBody>
      </p:sp>
    </p:spTree>
    <p:extLst>
      <p:ext uri="{BB962C8B-B14F-4D97-AF65-F5344CB8AC3E}">
        <p14:creationId xmlns:p14="http://schemas.microsoft.com/office/powerpoint/2010/main" val="34736889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i="1" dirty="0"/>
              <a:t>The Nail for the Feet</a:t>
            </a:r>
            <a:r>
              <a:rPr lang="en-US" dirty="0"/>
              <a:t>, by James Tissot, circa 1890</a:t>
            </a:r>
          </a:p>
        </p:txBody>
      </p:sp>
      <p:sp>
        <p:nvSpPr>
          <p:cNvPr id="3" name="Text Placeholder 2"/>
          <p:cNvSpPr>
            <a:spLocks noGrp="1"/>
          </p:cNvSpPr>
          <p:nvPr>
            <p:ph type="body" sz="quarter" idx="12"/>
          </p:nvPr>
        </p:nvSpPr>
        <p:spPr/>
        <p:txBody>
          <a:bodyPr/>
          <a:lstStyle/>
          <a:p>
            <a:r>
              <a:rPr lang="en-US" dirty="0"/>
              <a:t>2:14</a:t>
            </a:r>
          </a:p>
        </p:txBody>
      </p:sp>
      <p:sp>
        <p:nvSpPr>
          <p:cNvPr id="4" name="Title 3"/>
          <p:cNvSpPr>
            <a:spLocks noGrp="1"/>
          </p:cNvSpPr>
          <p:nvPr>
            <p:ph type="title"/>
          </p:nvPr>
        </p:nvSpPr>
        <p:spPr/>
        <p:txBody>
          <a:bodyPr/>
          <a:lstStyle/>
          <a:p>
            <a:r>
              <a:rPr lang="en-US" dirty="0"/>
              <a:t>The record of debt . . . He has taken out of the way, nailing it to the cross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8630"/>
            <a:ext cx="9144000" cy="5920740"/>
          </a:xfrm>
          <a:prstGeom prst="rect">
            <a:avLst/>
          </a:prstGeom>
        </p:spPr>
      </p:pic>
    </p:spTree>
    <p:extLst>
      <p:ext uri="{BB962C8B-B14F-4D97-AF65-F5344CB8AC3E}">
        <p14:creationId xmlns:p14="http://schemas.microsoft.com/office/powerpoint/2010/main" val="2667022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giraffe, rock, zebra&#10;&#10;Description automatically generated">
            <a:extLst>
              <a:ext uri="{FF2B5EF4-FFF2-40B4-BE49-F238E27FC236}">
                <a16:creationId xmlns:a16="http://schemas.microsoft.com/office/drawing/2014/main" id="{1C5A9234-62EB-450A-82F3-025D0E977B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0040"/>
            <a:ext cx="9144000" cy="6217920"/>
          </a:xfrm>
          <a:prstGeom prst="rect">
            <a:avLst/>
          </a:prstGeom>
        </p:spPr>
      </p:pic>
      <p:sp>
        <p:nvSpPr>
          <p:cNvPr id="2" name="Text Placeholder 1">
            <a:extLst>
              <a:ext uri="{FF2B5EF4-FFF2-40B4-BE49-F238E27FC236}">
                <a16:creationId xmlns:a16="http://schemas.microsoft.com/office/drawing/2014/main" id="{402749E9-B233-4198-99C4-0411B60BC4E4}"/>
              </a:ext>
            </a:extLst>
          </p:cNvPr>
          <p:cNvSpPr>
            <a:spLocks noGrp="1"/>
          </p:cNvSpPr>
          <p:nvPr>
            <p:ph type="body" sz="quarter" idx="10"/>
          </p:nvPr>
        </p:nvSpPr>
        <p:spPr/>
        <p:txBody>
          <a:bodyPr/>
          <a:lstStyle/>
          <a:p>
            <a:r>
              <a:rPr lang="en-US" i="1" dirty="0"/>
              <a:t>The Raising of the Cross</a:t>
            </a:r>
            <a:r>
              <a:rPr lang="en-US" dirty="0"/>
              <a:t>, by James Tissot, circa 1890</a:t>
            </a:r>
          </a:p>
        </p:txBody>
      </p:sp>
      <p:sp>
        <p:nvSpPr>
          <p:cNvPr id="3" name="Text Placeholder 2">
            <a:extLst>
              <a:ext uri="{FF2B5EF4-FFF2-40B4-BE49-F238E27FC236}">
                <a16:creationId xmlns:a16="http://schemas.microsoft.com/office/drawing/2014/main" id="{B4A4856D-6B6A-47DE-B6C1-0FEAB8690C55}"/>
              </a:ext>
            </a:extLst>
          </p:cNvPr>
          <p:cNvSpPr>
            <a:spLocks noGrp="1"/>
          </p:cNvSpPr>
          <p:nvPr>
            <p:ph type="body" sz="quarter" idx="12"/>
          </p:nvPr>
        </p:nvSpPr>
        <p:spPr/>
        <p:txBody>
          <a:bodyPr/>
          <a:lstStyle/>
          <a:p>
            <a:r>
              <a:rPr lang="en-US" dirty="0"/>
              <a:t>2:20</a:t>
            </a:r>
          </a:p>
        </p:txBody>
      </p:sp>
      <p:sp>
        <p:nvSpPr>
          <p:cNvPr id="4" name="Title 3">
            <a:extLst>
              <a:ext uri="{FF2B5EF4-FFF2-40B4-BE49-F238E27FC236}">
                <a16:creationId xmlns:a16="http://schemas.microsoft.com/office/drawing/2014/main" id="{CBEF4FAB-A39C-425E-9F17-D6259B4B0ACF}"/>
              </a:ext>
            </a:extLst>
          </p:cNvPr>
          <p:cNvSpPr>
            <a:spLocks noGrp="1"/>
          </p:cNvSpPr>
          <p:nvPr>
            <p:ph type="title"/>
          </p:nvPr>
        </p:nvSpPr>
        <p:spPr/>
        <p:txBody>
          <a:bodyPr/>
          <a:lstStyle/>
          <a:p>
            <a:r>
              <a:rPr lang="en-US" dirty="0"/>
              <a:t>If you died with Christ to the elementary principles of the world</a:t>
            </a:r>
          </a:p>
        </p:txBody>
      </p:sp>
    </p:spTree>
    <p:extLst>
      <p:ext uri="{BB962C8B-B14F-4D97-AF65-F5344CB8AC3E}">
        <p14:creationId xmlns:p14="http://schemas.microsoft.com/office/powerpoint/2010/main" val="2127472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93C86-D4A2-446A-B87C-A08E41D4952D}"/>
              </a:ext>
            </a:extLst>
          </p:cNvPr>
          <p:cNvSpPr>
            <a:spLocks noGrp="1"/>
          </p:cNvSpPr>
          <p:nvPr>
            <p:ph type="body" sz="quarter" idx="10"/>
          </p:nvPr>
        </p:nvSpPr>
        <p:spPr/>
        <p:txBody>
          <a:bodyPr/>
          <a:lstStyle/>
          <a:p>
            <a:r>
              <a:rPr lang="en-US" dirty="0"/>
              <a:t>Sun breaking through the clouds over the Mediterranean Sea (aerial view from the east)</a:t>
            </a:r>
          </a:p>
        </p:txBody>
      </p:sp>
      <p:sp>
        <p:nvSpPr>
          <p:cNvPr id="3" name="Text Placeholder 2">
            <a:extLst>
              <a:ext uri="{FF2B5EF4-FFF2-40B4-BE49-F238E27FC236}">
                <a16:creationId xmlns:a16="http://schemas.microsoft.com/office/drawing/2014/main" id="{D359DF1F-C959-4F06-9047-DDB414E1E3B8}"/>
              </a:ext>
            </a:extLst>
          </p:cNvPr>
          <p:cNvSpPr>
            <a:spLocks noGrp="1"/>
          </p:cNvSpPr>
          <p:nvPr>
            <p:ph type="body" sz="quarter" idx="12"/>
          </p:nvPr>
        </p:nvSpPr>
        <p:spPr/>
        <p:txBody>
          <a:bodyPr/>
          <a:lstStyle/>
          <a:p>
            <a:r>
              <a:rPr lang="en-US" dirty="0"/>
              <a:t>3:4</a:t>
            </a:r>
          </a:p>
        </p:txBody>
      </p:sp>
      <p:sp>
        <p:nvSpPr>
          <p:cNvPr id="4" name="Title 3">
            <a:extLst>
              <a:ext uri="{FF2B5EF4-FFF2-40B4-BE49-F238E27FC236}">
                <a16:creationId xmlns:a16="http://schemas.microsoft.com/office/drawing/2014/main" id="{2728F0FA-42E0-469D-A31F-84E2804AC2A8}"/>
              </a:ext>
            </a:extLst>
          </p:cNvPr>
          <p:cNvSpPr>
            <a:spLocks noGrp="1"/>
          </p:cNvSpPr>
          <p:nvPr>
            <p:ph type="title"/>
          </p:nvPr>
        </p:nvSpPr>
        <p:spPr/>
        <p:txBody>
          <a:bodyPr/>
          <a:lstStyle/>
          <a:p>
            <a:r>
              <a:rPr lang="en-US" dirty="0"/>
              <a:t>When Christ, who is our life, is revealed, then you also will be revealed with Him in glory</a:t>
            </a:r>
          </a:p>
        </p:txBody>
      </p:sp>
      <p:pic>
        <p:nvPicPr>
          <p:cNvPr id="6" name="Picture 5">
            <a:extLst>
              <a:ext uri="{FF2B5EF4-FFF2-40B4-BE49-F238E27FC236}">
                <a16:creationId xmlns:a16="http://schemas.microsoft.com/office/drawing/2014/main" id="{E4036503-ACA6-4A13-977A-B5F474DE2B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4964"/>
            <a:ext cx="9144000" cy="5148072"/>
          </a:xfrm>
          <a:prstGeom prst="rect">
            <a:avLst/>
          </a:prstGeom>
        </p:spPr>
      </p:pic>
    </p:spTree>
    <p:extLst>
      <p:ext uri="{BB962C8B-B14F-4D97-AF65-F5344CB8AC3E}">
        <p14:creationId xmlns:p14="http://schemas.microsoft.com/office/powerpoint/2010/main" val="2615507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Pantheon">
            <a:extLst>
              <a:ext uri="{FF2B5EF4-FFF2-40B4-BE49-F238E27FC236}">
                <a16:creationId xmlns:a16="http://schemas.microsoft.com/office/drawing/2014/main" id="{EC883596-04A3-9B40-91D3-3292E4D80B37}"/>
              </a:ext>
            </a:extLst>
          </p:cNvPr>
          <p:cNvPicPr preferRelativeResize="0">
            <a:picLocks noChangeAspect="1" noChangeArrowheads="1"/>
          </p:cNvPicPr>
          <p:nvPr>
            <p:custDataLst>
              <p:tags r:id="rId1"/>
            </p:custDataLst>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rcRect/>
          <a:stretch>
            <a:fillRect/>
          </a:stretch>
        </p:blipFill>
        <p:spPr bwMode="auto">
          <a:xfrm>
            <a:off x="0" y="-1588"/>
            <a:ext cx="9144000" cy="6861176"/>
          </a:xfrm>
          <a:prstGeom prst="rect">
            <a:avLst/>
          </a:prstGeom>
          <a:noFill/>
          <a:ln w="9525">
            <a:noFill/>
            <a:miter lim="800000"/>
            <a:headEnd/>
            <a:tailEnd/>
          </a:ln>
        </p:spPr>
      </p:pic>
      <p:sp>
        <p:nvSpPr>
          <p:cNvPr id="3" name="Text Placeholder 2"/>
          <p:cNvSpPr>
            <a:spLocks noGrp="1"/>
          </p:cNvSpPr>
          <p:nvPr>
            <p:ph type="body" sz="quarter" idx="10"/>
          </p:nvPr>
        </p:nvSpPr>
        <p:spPr/>
        <p:txBody>
          <a:bodyPr/>
          <a:lstStyle/>
          <a:p>
            <a:r>
              <a:rPr lang="en-US" dirty="0"/>
              <a:t>Pantheon in Rome, circa 1st century AD</a:t>
            </a:r>
            <a:endParaRPr lang="x-none"/>
          </a:p>
        </p:txBody>
      </p:sp>
      <p:sp>
        <p:nvSpPr>
          <p:cNvPr id="4" name="Text Placeholder 3"/>
          <p:cNvSpPr>
            <a:spLocks noGrp="1"/>
          </p:cNvSpPr>
          <p:nvPr>
            <p:ph type="body" sz="quarter" idx="12"/>
          </p:nvPr>
        </p:nvSpPr>
        <p:spPr/>
        <p:txBody>
          <a:bodyPr/>
          <a:lstStyle/>
          <a:p>
            <a:r>
              <a:rPr lang="en-US" dirty="0"/>
              <a:t>3:5</a:t>
            </a:r>
          </a:p>
        </p:txBody>
      </p:sp>
      <p:sp>
        <p:nvSpPr>
          <p:cNvPr id="2" name="Title 1"/>
          <p:cNvSpPr>
            <a:spLocks noGrp="1"/>
          </p:cNvSpPr>
          <p:nvPr>
            <p:ph type="title"/>
          </p:nvPr>
        </p:nvSpPr>
        <p:spPr/>
        <p:txBody>
          <a:bodyPr/>
          <a:lstStyle/>
          <a:p>
            <a:r>
              <a:rPr lang="en-US" dirty="0"/>
              <a:t>Covetousness, which is idolatry</a:t>
            </a:r>
          </a:p>
        </p:txBody>
      </p:sp>
    </p:spTree>
    <p:extLst>
      <p:ext uri="{BB962C8B-B14F-4D97-AF65-F5344CB8AC3E}">
        <p14:creationId xmlns:p14="http://schemas.microsoft.com/office/powerpoint/2010/main" val="3408189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Interior of the Pantheon in Rome, 1st century AD</a:t>
            </a:r>
            <a:endParaRPr lang="x-none"/>
          </a:p>
        </p:txBody>
      </p:sp>
      <p:sp>
        <p:nvSpPr>
          <p:cNvPr id="4" name="Text Placeholder 3"/>
          <p:cNvSpPr>
            <a:spLocks noGrp="1"/>
          </p:cNvSpPr>
          <p:nvPr>
            <p:ph type="body" sz="quarter" idx="12"/>
          </p:nvPr>
        </p:nvSpPr>
        <p:spPr/>
        <p:txBody>
          <a:bodyPr/>
          <a:lstStyle/>
          <a:p>
            <a:r>
              <a:rPr lang="en-US" dirty="0"/>
              <a:t>3:5</a:t>
            </a:r>
          </a:p>
        </p:txBody>
      </p:sp>
      <p:sp>
        <p:nvSpPr>
          <p:cNvPr id="2" name="Title 1"/>
          <p:cNvSpPr>
            <a:spLocks noGrp="1"/>
          </p:cNvSpPr>
          <p:nvPr>
            <p:ph type="title"/>
          </p:nvPr>
        </p:nvSpPr>
        <p:spPr/>
        <p:txBody>
          <a:bodyPr/>
          <a:lstStyle/>
          <a:p>
            <a:r>
              <a:rPr lang="en-US" dirty="0"/>
              <a:t>Covetousness, which is idolatry</a:t>
            </a:r>
          </a:p>
        </p:txBody>
      </p:sp>
      <p:pic>
        <p:nvPicPr>
          <p:cNvPr id="6" name="Picture 5">
            <a:extLst>
              <a:ext uri="{FF2B5EF4-FFF2-40B4-BE49-F238E27FC236}">
                <a16:creationId xmlns:a16="http://schemas.microsoft.com/office/drawing/2014/main" id="{DE9A8CC3-3BBB-7442-8BE5-DC4FF480B4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5140" y="352044"/>
            <a:ext cx="4213720" cy="6153912"/>
          </a:xfrm>
          <a:prstGeom prst="rect">
            <a:avLst/>
          </a:prstGeom>
        </p:spPr>
      </p:pic>
    </p:spTree>
    <p:extLst>
      <p:ext uri="{BB962C8B-B14F-4D97-AF65-F5344CB8AC3E}">
        <p14:creationId xmlns:p14="http://schemas.microsoft.com/office/powerpoint/2010/main" val="587643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Kris\Documents\Bolen\02 HVHL\39 Photochrom\Traditional Life and People\Stone cutters of Jerusalem, waterskin pcm027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0"/>
            <a:ext cx="9144000" cy="6729413"/>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A126A905-72A9-4D61-8DB2-2811F599774E}"/>
              </a:ext>
            </a:extLst>
          </p:cNvPr>
          <p:cNvSpPr>
            <a:spLocks noGrp="1"/>
          </p:cNvSpPr>
          <p:nvPr>
            <p:ph type="body" sz="quarter" idx="10"/>
          </p:nvPr>
        </p:nvSpPr>
        <p:spPr/>
        <p:txBody>
          <a:bodyPr/>
          <a:lstStyle/>
          <a:p>
            <a:r>
              <a:rPr lang="en-US" dirty="0"/>
              <a:t>Stone cutters of Jerusalem</a:t>
            </a:r>
          </a:p>
        </p:txBody>
      </p:sp>
      <p:sp>
        <p:nvSpPr>
          <p:cNvPr id="3" name="Text Placeholder 2">
            <a:extLst>
              <a:ext uri="{FF2B5EF4-FFF2-40B4-BE49-F238E27FC236}">
                <a16:creationId xmlns:a16="http://schemas.microsoft.com/office/drawing/2014/main" id="{C878FEDA-40ED-47EC-8D84-E55A215B187A}"/>
              </a:ext>
            </a:extLst>
          </p:cNvPr>
          <p:cNvSpPr>
            <a:spLocks noGrp="1"/>
          </p:cNvSpPr>
          <p:nvPr>
            <p:ph type="body" sz="quarter" idx="12"/>
          </p:nvPr>
        </p:nvSpPr>
        <p:spPr/>
        <p:txBody>
          <a:bodyPr/>
          <a:lstStyle/>
          <a:p>
            <a:r>
              <a:rPr lang="en-US" dirty="0"/>
              <a:t>3:23</a:t>
            </a:r>
          </a:p>
        </p:txBody>
      </p:sp>
      <p:sp>
        <p:nvSpPr>
          <p:cNvPr id="4" name="Title 3">
            <a:extLst>
              <a:ext uri="{FF2B5EF4-FFF2-40B4-BE49-F238E27FC236}">
                <a16:creationId xmlns:a16="http://schemas.microsoft.com/office/drawing/2014/main" id="{A7F3498C-B20F-49AD-9164-73DE97B41C5F}"/>
              </a:ext>
            </a:extLst>
          </p:cNvPr>
          <p:cNvSpPr>
            <a:spLocks noGrp="1"/>
          </p:cNvSpPr>
          <p:nvPr>
            <p:ph type="title"/>
          </p:nvPr>
        </p:nvSpPr>
        <p:spPr/>
        <p:txBody>
          <a:bodyPr/>
          <a:lstStyle/>
          <a:p>
            <a:r>
              <a:rPr lang="en-US" dirty="0"/>
              <a:t>Whatever you do, work heartily, as for the Lord, and not for men</a:t>
            </a:r>
          </a:p>
        </p:txBody>
      </p:sp>
    </p:spTree>
    <p:extLst>
      <p:ext uri="{BB962C8B-B14F-4D97-AF65-F5344CB8AC3E}">
        <p14:creationId xmlns:p14="http://schemas.microsoft.com/office/powerpoint/2010/main" val="1470345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2BF047-7ACB-4F66-8049-5DD4595F997B}"/>
              </a:ext>
            </a:extLst>
          </p:cNvPr>
          <p:cNvPicPr>
            <a:picLocks noChangeAspect="1"/>
          </p:cNvPicPr>
          <p:nvPr/>
        </p:nvPicPr>
        <p:blipFill rotWithShape="1">
          <a:blip r:embed="rId3">
            <a:extLst>
              <a:ext uri="{28A0092B-C50C-407E-A947-70E740481C1C}">
                <a14:useLocalDpi xmlns:a14="http://schemas.microsoft.com/office/drawing/2010/main" val="0"/>
              </a:ext>
            </a:extLst>
          </a:blip>
          <a:srcRect l="833"/>
          <a:stretch/>
        </p:blipFill>
        <p:spPr>
          <a:xfrm>
            <a:off x="0" y="369332"/>
            <a:ext cx="9144000" cy="6150340"/>
          </a:xfrm>
          <a:prstGeom prst="rect">
            <a:avLst/>
          </a:prstGeom>
        </p:spPr>
      </p:pic>
      <p:sp>
        <p:nvSpPr>
          <p:cNvPr id="3" name="Text Placeholder 2"/>
          <p:cNvSpPr>
            <a:spLocks noGrp="1"/>
          </p:cNvSpPr>
          <p:nvPr>
            <p:ph type="body" sz="quarter" idx="10"/>
          </p:nvPr>
        </p:nvSpPr>
        <p:spPr/>
        <p:txBody>
          <a:bodyPr/>
          <a:lstStyle/>
          <a:p>
            <a:r>
              <a:rPr lang="en-US" dirty="0"/>
              <a:t>Doorway and staircase along the Cardo Maximus in Ostia</a:t>
            </a:r>
          </a:p>
        </p:txBody>
      </p:sp>
      <p:sp>
        <p:nvSpPr>
          <p:cNvPr id="4" name="Text Placeholder 3"/>
          <p:cNvSpPr>
            <a:spLocks noGrp="1"/>
          </p:cNvSpPr>
          <p:nvPr>
            <p:ph type="body" sz="quarter" idx="12"/>
          </p:nvPr>
        </p:nvSpPr>
        <p:spPr/>
        <p:txBody>
          <a:bodyPr/>
          <a:lstStyle/>
          <a:p>
            <a:r>
              <a:rPr lang="en-US" dirty="0"/>
              <a:t>4:3</a:t>
            </a:r>
          </a:p>
        </p:txBody>
      </p:sp>
      <p:sp>
        <p:nvSpPr>
          <p:cNvPr id="2" name="Title 1"/>
          <p:cNvSpPr>
            <a:spLocks noGrp="1"/>
          </p:cNvSpPr>
          <p:nvPr>
            <p:ph type="title"/>
          </p:nvPr>
        </p:nvSpPr>
        <p:spPr/>
        <p:txBody>
          <a:bodyPr/>
          <a:lstStyle/>
          <a:p>
            <a:r>
              <a:rPr lang="en-US" dirty="0"/>
              <a:t>Praying for us also, that God may open to us a door for the word</a:t>
            </a:r>
          </a:p>
        </p:txBody>
      </p:sp>
    </p:spTree>
    <p:extLst>
      <p:ext uri="{BB962C8B-B14F-4D97-AF65-F5344CB8AC3E}">
        <p14:creationId xmlns:p14="http://schemas.microsoft.com/office/powerpoint/2010/main" val="2658332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E7A95E-AE01-4FBB-9931-3D6A06FC1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8620"/>
            <a:ext cx="9144000" cy="6080760"/>
          </a:xfrm>
          <a:prstGeom prst="rect">
            <a:avLst/>
          </a:prstGeom>
        </p:spPr>
      </p:pic>
      <p:sp>
        <p:nvSpPr>
          <p:cNvPr id="2" name="Text Placeholder 1">
            <a:extLst>
              <a:ext uri="{FF2B5EF4-FFF2-40B4-BE49-F238E27FC236}">
                <a16:creationId xmlns:a16="http://schemas.microsoft.com/office/drawing/2014/main" id="{0E01DE6E-E609-4B7E-90A1-F0DA974F346B}"/>
              </a:ext>
            </a:extLst>
          </p:cNvPr>
          <p:cNvSpPr>
            <a:spLocks noGrp="1"/>
          </p:cNvSpPr>
          <p:nvPr>
            <p:ph type="body" sz="quarter" idx="10"/>
          </p:nvPr>
        </p:nvSpPr>
        <p:spPr/>
        <p:txBody>
          <a:bodyPr/>
          <a:lstStyle/>
          <a:p>
            <a:r>
              <a:rPr lang="en-US" dirty="0"/>
              <a:t>Salt crystals along the Dead Sea</a:t>
            </a:r>
          </a:p>
        </p:txBody>
      </p:sp>
      <p:sp>
        <p:nvSpPr>
          <p:cNvPr id="3" name="Text Placeholder 2">
            <a:extLst>
              <a:ext uri="{FF2B5EF4-FFF2-40B4-BE49-F238E27FC236}">
                <a16:creationId xmlns:a16="http://schemas.microsoft.com/office/drawing/2014/main" id="{7DFC9E43-8292-4C9F-82D3-986F6EE226B9}"/>
              </a:ext>
            </a:extLst>
          </p:cNvPr>
          <p:cNvSpPr>
            <a:spLocks noGrp="1"/>
          </p:cNvSpPr>
          <p:nvPr>
            <p:ph type="body" sz="quarter" idx="12"/>
          </p:nvPr>
        </p:nvSpPr>
        <p:spPr/>
        <p:txBody>
          <a:bodyPr/>
          <a:lstStyle/>
          <a:p>
            <a:r>
              <a:rPr lang="en-US" dirty="0"/>
              <a:t>4:6</a:t>
            </a:r>
          </a:p>
        </p:txBody>
      </p:sp>
      <p:sp>
        <p:nvSpPr>
          <p:cNvPr id="4" name="Title 3">
            <a:extLst>
              <a:ext uri="{FF2B5EF4-FFF2-40B4-BE49-F238E27FC236}">
                <a16:creationId xmlns:a16="http://schemas.microsoft.com/office/drawing/2014/main" id="{7CE6DB8C-CB2F-4537-AB51-6BE773F0B1FA}"/>
              </a:ext>
            </a:extLst>
          </p:cNvPr>
          <p:cNvSpPr>
            <a:spLocks noGrp="1"/>
          </p:cNvSpPr>
          <p:nvPr>
            <p:ph type="title"/>
          </p:nvPr>
        </p:nvSpPr>
        <p:spPr/>
        <p:txBody>
          <a:bodyPr/>
          <a:lstStyle/>
          <a:p>
            <a:r>
              <a:rPr lang="en-US" dirty="0"/>
              <a:t>Let your speech always be with grace, seasoned with salt</a:t>
            </a:r>
          </a:p>
        </p:txBody>
      </p:sp>
    </p:spTree>
    <p:extLst>
      <p:ext uri="{BB962C8B-B14F-4D97-AF65-F5344CB8AC3E}">
        <p14:creationId xmlns:p14="http://schemas.microsoft.com/office/powerpoint/2010/main" val="36627298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Roman theater at Hierapolis</a:t>
            </a:r>
          </a:p>
        </p:txBody>
      </p:sp>
      <p:sp>
        <p:nvSpPr>
          <p:cNvPr id="8" name="Text Placeholder 7"/>
          <p:cNvSpPr>
            <a:spLocks noGrp="1"/>
          </p:cNvSpPr>
          <p:nvPr>
            <p:ph type="body" sz="quarter" idx="12"/>
          </p:nvPr>
        </p:nvSpPr>
        <p:spPr/>
        <p:txBody>
          <a:bodyPr/>
          <a:lstStyle/>
          <a:p>
            <a:r>
              <a:rPr lang="en-US"/>
              <a:t>4:13</a:t>
            </a:r>
            <a:endParaRPr lang="en-US" dirty="0"/>
          </a:p>
        </p:txBody>
      </p:sp>
      <p:sp>
        <p:nvSpPr>
          <p:cNvPr id="3" name="Title 2"/>
          <p:cNvSpPr>
            <a:spLocks noGrp="1"/>
          </p:cNvSpPr>
          <p:nvPr>
            <p:ph type="title"/>
          </p:nvPr>
        </p:nvSpPr>
        <p:spPr/>
        <p:txBody>
          <a:bodyPr/>
          <a:lstStyle/>
          <a:p>
            <a:r>
              <a:rPr lang="en-US" dirty="0"/>
              <a:t>I bear him witness, that he has deep concern for . . . those who are in Laodicea and Hierapolis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9476"/>
            <a:ext cx="9144000" cy="6099048"/>
          </a:xfrm>
          <a:prstGeom prst="rect">
            <a:avLst/>
          </a:prstGeom>
        </p:spPr>
      </p:pic>
    </p:spTree>
    <p:extLst>
      <p:ext uri="{BB962C8B-B14F-4D97-AF65-F5344CB8AC3E}">
        <p14:creationId xmlns:p14="http://schemas.microsoft.com/office/powerpoint/2010/main" val="3035253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9" name="Rectangle 28"/>
          <p:cNvSpPr/>
          <p:nvPr/>
        </p:nvSpPr>
        <p:spPr>
          <a:xfrm>
            <a:off x="685800" y="0"/>
            <a:ext cx="8458200" cy="6858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527" t="9299" r="12656" b="3283"/>
          <a:stretch/>
        </p:blipFill>
        <p:spPr bwMode="auto">
          <a:xfrm>
            <a:off x="685800" y="685800"/>
            <a:ext cx="7696200" cy="553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484281" y="4953000"/>
            <a:ext cx="1676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AFRICA</a:t>
            </a:r>
          </a:p>
        </p:txBody>
      </p:sp>
      <p:sp>
        <p:nvSpPr>
          <p:cNvPr id="11" name="Rectangle 10"/>
          <p:cNvSpPr/>
          <p:nvPr/>
        </p:nvSpPr>
        <p:spPr>
          <a:xfrm>
            <a:off x="4572000" y="5486400"/>
            <a:ext cx="1676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EGYPT</a:t>
            </a:r>
          </a:p>
        </p:txBody>
      </p:sp>
      <p:sp>
        <p:nvSpPr>
          <p:cNvPr id="12" name="Rectangle 11"/>
          <p:cNvSpPr/>
          <p:nvPr/>
        </p:nvSpPr>
        <p:spPr>
          <a:xfrm>
            <a:off x="609600" y="3200400"/>
            <a:ext cx="1676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SPAIN</a:t>
            </a:r>
          </a:p>
        </p:txBody>
      </p:sp>
      <p:sp>
        <p:nvSpPr>
          <p:cNvPr id="13" name="Rectangle 12"/>
          <p:cNvSpPr/>
          <p:nvPr/>
        </p:nvSpPr>
        <p:spPr>
          <a:xfrm rot="2890047">
            <a:off x="2806196" y="3088385"/>
            <a:ext cx="1676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ITALY</a:t>
            </a:r>
          </a:p>
        </p:txBody>
      </p:sp>
      <p:sp>
        <p:nvSpPr>
          <p:cNvPr id="14" name="Rectangle 13"/>
          <p:cNvSpPr/>
          <p:nvPr/>
        </p:nvSpPr>
        <p:spPr>
          <a:xfrm>
            <a:off x="5867400" y="3657600"/>
            <a:ext cx="1066800" cy="299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ASIA</a:t>
            </a:r>
          </a:p>
        </p:txBody>
      </p:sp>
      <p:sp>
        <p:nvSpPr>
          <p:cNvPr id="16" name="Rectangle 15"/>
          <p:cNvSpPr/>
          <p:nvPr/>
        </p:nvSpPr>
        <p:spPr>
          <a:xfrm>
            <a:off x="6705600" y="4114800"/>
            <a:ext cx="8382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SYRIA</a:t>
            </a:r>
          </a:p>
        </p:txBody>
      </p:sp>
      <p:sp>
        <p:nvSpPr>
          <p:cNvPr id="17" name="Rectangle 16"/>
          <p:cNvSpPr/>
          <p:nvPr/>
        </p:nvSpPr>
        <p:spPr>
          <a:xfrm>
            <a:off x="6705600" y="4572000"/>
            <a:ext cx="106162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SAMARIA</a:t>
            </a:r>
          </a:p>
        </p:txBody>
      </p:sp>
      <p:sp>
        <p:nvSpPr>
          <p:cNvPr id="18" name="Rectangle 17"/>
          <p:cNvSpPr/>
          <p:nvPr/>
        </p:nvSpPr>
        <p:spPr>
          <a:xfrm>
            <a:off x="6634580" y="4800600"/>
            <a:ext cx="106162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JUDEA</a:t>
            </a:r>
          </a:p>
        </p:txBody>
      </p:sp>
      <p:sp>
        <p:nvSpPr>
          <p:cNvPr id="19" name="Rectangle 18"/>
          <p:cNvSpPr/>
          <p:nvPr/>
        </p:nvSpPr>
        <p:spPr>
          <a:xfrm>
            <a:off x="4419600" y="3881630"/>
            <a:ext cx="1066800" cy="1546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glow rad="228600">
                    <a:prstClr val="white">
                      <a:alpha val="40000"/>
                    </a:prstClr>
                  </a:glow>
                </a:effectLst>
                <a:uLnTx/>
                <a:uFillTx/>
                <a:latin typeface="Arial" pitchFamily="34" charset="0"/>
                <a:ea typeface="+mn-ea"/>
                <a:cs typeface="Arial" pitchFamily="34" charset="0"/>
              </a:rPr>
              <a:t>GREECE</a:t>
            </a:r>
          </a:p>
        </p:txBody>
      </p:sp>
      <p:sp>
        <p:nvSpPr>
          <p:cNvPr id="20" name="Rectangle 19"/>
          <p:cNvSpPr/>
          <p:nvPr/>
        </p:nvSpPr>
        <p:spPr>
          <a:xfrm>
            <a:off x="2209800" y="1830288"/>
            <a:ext cx="1676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64A2">
                    <a:lumMod val="10000"/>
                  </a:srgbClr>
                </a:solidFill>
                <a:effectLst/>
                <a:uLnTx/>
                <a:uFillTx/>
                <a:latin typeface="Arial" pitchFamily="34" charset="0"/>
                <a:ea typeface="+mn-ea"/>
                <a:cs typeface="Arial" pitchFamily="34" charset="0"/>
              </a:rPr>
              <a:t>GERMANY</a:t>
            </a:r>
          </a:p>
        </p:txBody>
      </p:sp>
      <p:sp>
        <p:nvSpPr>
          <p:cNvPr id="21" name="Oval 20"/>
          <p:cNvSpPr/>
          <p:nvPr/>
        </p:nvSpPr>
        <p:spPr>
          <a:xfrm>
            <a:off x="3581400" y="3383281"/>
            <a:ext cx="76200"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Rectangular Callout 21"/>
          <p:cNvSpPr/>
          <p:nvPr/>
        </p:nvSpPr>
        <p:spPr>
          <a:xfrm>
            <a:off x="2423360" y="2990323"/>
            <a:ext cx="929440" cy="292451"/>
          </a:xfrm>
          <a:prstGeom prst="wedgeRectCallout">
            <a:avLst>
              <a:gd name="adj1" fmla="val 65251"/>
              <a:gd name="adj2" fmla="val 9724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Rome</a:t>
            </a:r>
          </a:p>
        </p:txBody>
      </p:sp>
      <p:sp>
        <p:nvSpPr>
          <p:cNvPr id="25" name="Oval 24"/>
          <p:cNvSpPr/>
          <p:nvPr/>
        </p:nvSpPr>
        <p:spPr>
          <a:xfrm flipH="1" flipV="1">
            <a:off x="5867399" y="4036316"/>
            <a:ext cx="45719" cy="5448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Rectangular Callout 25"/>
          <p:cNvSpPr/>
          <p:nvPr/>
        </p:nvSpPr>
        <p:spPr>
          <a:xfrm>
            <a:off x="5021680" y="3308174"/>
            <a:ext cx="929440" cy="292451"/>
          </a:xfrm>
          <a:prstGeom prst="wedgeRectCallout">
            <a:avLst>
              <a:gd name="adj1" fmla="val 42164"/>
              <a:gd name="adj2" fmla="val 17378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Colosse</a:t>
            </a:r>
          </a:p>
        </p:txBody>
      </p:sp>
      <p:sp>
        <p:nvSpPr>
          <p:cNvPr id="30" name="Rectangle 29"/>
          <p:cNvSpPr/>
          <p:nvPr/>
        </p:nvSpPr>
        <p:spPr>
          <a:xfrm>
            <a:off x="457200" y="0"/>
            <a:ext cx="241110" cy="6858000"/>
          </a:xfrm>
          <a:prstGeom prst="rect">
            <a:avLst/>
          </a:prstGeom>
          <a:solidFill>
            <a:srgbClr val="0033CC"/>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ectangle 30"/>
          <p:cNvSpPr/>
          <p:nvPr/>
        </p:nvSpPr>
        <p:spPr>
          <a:xfrm>
            <a:off x="698310" y="0"/>
            <a:ext cx="8336508" cy="26670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tangle 22"/>
          <p:cNvSpPr/>
          <p:nvPr/>
        </p:nvSpPr>
        <p:spPr>
          <a:xfrm>
            <a:off x="3131818" y="1333500"/>
            <a:ext cx="5562600" cy="1323439"/>
          </a:xfrm>
          <a:prstGeom prst="rect">
            <a:avLst/>
          </a:prstGeom>
          <a:noFill/>
          <a:ln w="38100">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18 The salutation by the hand of me Paul. Remember my bonds. Grace be with you. Amen. Written from Rome to Colossians by Tychicus and Onesimus. </a:t>
            </a:r>
          </a:p>
        </p:txBody>
      </p:sp>
      <p:sp>
        <p:nvSpPr>
          <p:cNvPr id="4" name="Frame 3"/>
          <p:cNvSpPr/>
          <p:nvPr/>
        </p:nvSpPr>
        <p:spPr>
          <a:xfrm>
            <a:off x="698310" y="2667000"/>
            <a:ext cx="7683690" cy="3556000"/>
          </a:xfrm>
          <a:prstGeom prst="frame">
            <a:avLst>
              <a:gd name="adj1" fmla="val 317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p:cNvSpPr/>
          <p:nvPr/>
        </p:nvSpPr>
        <p:spPr>
          <a:xfrm>
            <a:off x="838200" y="2743200"/>
            <a:ext cx="7467600" cy="33528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Rectangle 31"/>
          <p:cNvSpPr/>
          <p:nvPr/>
        </p:nvSpPr>
        <p:spPr>
          <a:xfrm>
            <a:off x="698310" y="0"/>
            <a:ext cx="8458200" cy="6858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Rectangle 32"/>
          <p:cNvSpPr/>
          <p:nvPr/>
        </p:nvSpPr>
        <p:spPr>
          <a:xfrm>
            <a:off x="762000" y="1295400"/>
            <a:ext cx="3886200" cy="457200"/>
          </a:xfrm>
          <a:prstGeom prst="rect">
            <a:avLst/>
          </a:prstGeom>
          <a:noFill/>
          <a:ln>
            <a:noFill/>
          </a:ln>
          <a:effectLst/>
          <a:scene3d>
            <a:camera prst="orthographicFront"/>
            <a:lightRig rig="threePt" dir="t"/>
          </a:scene3d>
          <a:sp3d prstMaterial="dkEdge">
            <a:bevelT w="311150"/>
            <a:bevelB w="28575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1430"/>
                <a:solidFill>
                  <a:srgbClr val="0039EE"/>
                </a:solidFill>
                <a:effectLst>
                  <a:outerShdw blurRad="50800" dist="39000" dir="5460000" algn="tl">
                    <a:srgbClr val="000000">
                      <a:alpha val="38000"/>
                    </a:srgbClr>
                  </a:outerShdw>
                </a:effectLst>
                <a:uLnTx/>
                <a:uFillTx/>
                <a:latin typeface="Arial" pitchFamily="34" charset="0"/>
                <a:ea typeface="+mn-ea"/>
                <a:cs typeface="Arial" pitchFamily="34" charset="0"/>
              </a:rPr>
              <a:t>Chapter 4</a:t>
            </a:r>
          </a:p>
        </p:txBody>
      </p:sp>
      <p:sp>
        <p:nvSpPr>
          <p:cNvPr id="28" name="Rectangle 27">
            <a:extLst>
              <a:ext uri="{FF2B5EF4-FFF2-40B4-BE49-F238E27FC236}">
                <a16:creationId xmlns:a16="http://schemas.microsoft.com/office/drawing/2014/main" id="{3BC00513-835F-4930-AE97-B01C18BC9C54}"/>
              </a:ext>
            </a:extLst>
          </p:cNvPr>
          <p:cNvSpPr/>
          <p:nvPr/>
        </p:nvSpPr>
        <p:spPr>
          <a:xfrm>
            <a:off x="685800" y="645994"/>
            <a:ext cx="5840896" cy="457200"/>
          </a:xfrm>
          <a:prstGeom prst="rect">
            <a:avLst/>
          </a:prstGeom>
          <a:noFill/>
          <a:ln>
            <a:noFill/>
          </a:ln>
          <a:effectLst/>
          <a:scene3d>
            <a:camera prst="orthographicFront"/>
            <a:lightRig rig="threePt" dir="t"/>
          </a:scene3d>
          <a:sp3d prstMaterial="dkEdge">
            <a:bevelT w="311150"/>
            <a:bevelB w="28575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uLnTx/>
                <a:uFillTx/>
                <a:latin typeface="Times New Roman" pitchFamily="18" charset="0"/>
                <a:ea typeface="+mn-ea"/>
                <a:cs typeface="Times New Roman" pitchFamily="18" charset="0"/>
              </a:rPr>
              <a:t>COLOSSIANS</a:t>
            </a:r>
          </a:p>
        </p:txBody>
      </p:sp>
    </p:spTree>
    <p:extLst>
      <p:ext uri="{BB962C8B-B14F-4D97-AF65-F5344CB8AC3E}">
        <p14:creationId xmlns:p14="http://schemas.microsoft.com/office/powerpoint/2010/main" val="101701998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5234730" y="437866"/>
            <a:ext cx="3691156" cy="5703058"/>
          </a:xfrm>
          <a:prstGeom prst="rect">
            <a:avLst/>
          </a:prstGeom>
          <a:noFill/>
          <a:ln w="57150">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sz="2800" b="0" i="0" u="none" strike="noStrike" kern="1200" cap="none" spc="0" normalizeH="0" baseline="0" noProof="0" dirty="0">
                <a:ln>
                  <a:noFill/>
                </a:ln>
                <a:solidFill>
                  <a:prstClr val="black"/>
                </a:solidFill>
                <a:effectLst/>
                <a:uLnTx/>
                <a:uFillTx/>
                <a:ea typeface="+mn-ea"/>
                <a:cs typeface="Arial" pitchFamily="34" charset="0"/>
              </a:rPr>
              <a:t>It was customary for Paul to have an amanuensis to write for him. He placed the signature himself and thereby conveyed a salutation written by his own hand.</a:t>
            </a:r>
          </a:p>
          <a:p>
            <a:pPr marL="0" marR="0" lvl="0" indent="0"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cs typeface="Arial"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Arial" pitchFamily="34" charset="0"/>
              </a:rPr>
              <a:t>This endorsement is followed by a request sad and abrupt-  “Remember my bonds.” </a:t>
            </a:r>
          </a:p>
        </p:txBody>
      </p:sp>
      <p:pic>
        <p:nvPicPr>
          <p:cNvPr id="8" name="Picture 2" descr="http://upload.wikimedia.org/wikipedia/commons/0/05/GRM_Inv._J-3179.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0" b="99473" l="0" r="99866">
                        <a14:foregroundMark x1="57831" y1="45946" x2="54552" y2="95781"/>
                        <a14:foregroundMark x1="65529" y1="14964" x2="83601" y2="95781"/>
                        <a14:foregroundMark x1="74364" y1="36388" x2="95716" y2="58075"/>
                        <a14:foregroundMark x1="35609" y1="48121" x2="43507" y2="69347"/>
                        <a14:foregroundMark x1="23293" y1="52011" x2="33199" y2="56098"/>
                        <a14:foregroundMark x1="83601" y1="40541" x2="97256" y2="51154"/>
                        <a14:foregroundMark x1="78715" y1="53527" x2="97456" y2="94067"/>
                        <a14:foregroundMark x1="49465" y1="40738" x2="57631" y2="30323"/>
                        <a14:foregroundMark x1="48594" y1="36388" x2="46386" y2="26632"/>
                        <a14:backgroundMark x1="49933" y1="46341" x2="1473" y2="857"/>
                        <a14:backgroundMark x1="20884" y1="51351" x2="1941" y2="35333"/>
                        <a14:backgroundMark x1="15328" y1="59130" x2="3280" y2="87541"/>
                        <a14:backgroundMark x1="51004" y1="56361" x2="47456" y2="50297"/>
                        <a14:backgroundMark x1="52343" y1="61107" x2="48996" y2="55241"/>
                      </a14:backgroundRemoval>
                    </a14:imgEffect>
                    <a14:imgEffect>
                      <a14:sharpenSoften amount="50000"/>
                    </a14:imgEffect>
                    <a14:imgEffect>
                      <a14:colorTemperature colorTemp="6000"/>
                    </a14:imgEffect>
                    <a14:imgEffect>
                      <a14:saturation sat="150000"/>
                    </a14:imgEffect>
                    <a14:imgEffect>
                      <a14:brightnessContrast contrast="20000"/>
                    </a14:imgEffect>
                  </a14:imgLayer>
                </a14:imgProps>
              </a:ext>
              <a:ext uri="{28A0092B-C50C-407E-A947-70E740481C1C}">
                <a14:useLocalDpi xmlns:a14="http://schemas.microsoft.com/office/drawing/2010/main" val="0"/>
              </a:ext>
            </a:extLst>
          </a:blip>
          <a:srcRect l="10790" t="9329" r="19366" b="11096"/>
          <a:stretch/>
        </p:blipFill>
        <p:spPr bwMode="auto">
          <a:xfrm flipH="1">
            <a:off x="-1" y="437866"/>
            <a:ext cx="5562600" cy="64349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1" y="6334892"/>
            <a:ext cx="2438400" cy="3912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Wikimedia / Over 100 yrs. Old USA / Public Domain</a:t>
            </a:r>
          </a:p>
        </p:txBody>
      </p:sp>
    </p:spTree>
    <p:extLst>
      <p:ext uri="{BB962C8B-B14F-4D97-AF65-F5344CB8AC3E}">
        <p14:creationId xmlns:p14="http://schemas.microsoft.com/office/powerpoint/2010/main" val="38413422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r>
              <a:rPr lang="en-US" dirty="0"/>
              <a:t>Excavations at Laodicea with a view to Colossae</a:t>
            </a:r>
          </a:p>
        </p:txBody>
      </p:sp>
      <p:sp>
        <p:nvSpPr>
          <p:cNvPr id="2" name="Title 1"/>
          <p:cNvSpPr>
            <a:spLocks noGrp="1"/>
          </p:cNvSpPr>
          <p:nvPr>
            <p:ph type="title"/>
          </p:nvPr>
        </p:nvSpPr>
        <p:spPr/>
        <p:txBody>
          <a:bodyPr/>
          <a:lstStyle/>
          <a:p>
            <a:r>
              <a:rPr lang="en-US" dirty="0"/>
              <a:t>Greet the brothers who are in Laodicea</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8406" y="516305"/>
            <a:ext cx="5939407" cy="3961584"/>
          </a:xfrm>
          <a:prstGeom prst="rect">
            <a:avLst/>
          </a:prstGeom>
        </p:spPr>
      </p:pic>
      <p:sp>
        <p:nvSpPr>
          <p:cNvPr id="4" name="TextBox 3">
            <a:extLst>
              <a:ext uri="{FF2B5EF4-FFF2-40B4-BE49-F238E27FC236}">
                <a16:creationId xmlns:a16="http://schemas.microsoft.com/office/drawing/2014/main" id="{358F06B4-9493-2626-BB7F-D982E5FF6F0C}"/>
              </a:ext>
            </a:extLst>
          </p:cNvPr>
          <p:cNvSpPr txBox="1"/>
          <p:nvPr/>
        </p:nvSpPr>
        <p:spPr>
          <a:xfrm>
            <a:off x="645952" y="4650029"/>
            <a:ext cx="7835318" cy="1754326"/>
          </a:xfrm>
          <a:prstGeom prst="rect">
            <a:avLst/>
          </a:prstGeom>
          <a:noFill/>
        </p:spPr>
        <p:txBody>
          <a:bodyPr wrap="square" rtlCol="0">
            <a:spAutoFit/>
          </a:bodyPr>
          <a:lstStyle/>
          <a:p>
            <a:r>
              <a:rPr lang="en-US" dirty="0"/>
              <a:t>Col 4:15 Greet the brethren who are in Laodicea, and Nymphas and the church that is in his house. 16 Now when this epistle is read among you, see that it is read also in the church of the Laodiceans, and that you likewise read the epistle from Laodicea.  17 And say to Archippus, "Take heed to the ministry which you have received in the Lord, that you may fulfill it." </a:t>
            </a:r>
            <a:r>
              <a:rPr lang="en-US" b="1" dirty="0"/>
              <a:t>18 This salutation by my own hand--Paul. Remember my chains. Grace be with you. Amen.</a:t>
            </a:r>
          </a:p>
        </p:txBody>
      </p:sp>
    </p:spTree>
    <p:extLst>
      <p:ext uri="{BB962C8B-B14F-4D97-AF65-F5344CB8AC3E}">
        <p14:creationId xmlns:p14="http://schemas.microsoft.com/office/powerpoint/2010/main" val="2951920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D:\0Images\0Adds 2002\09 Rome\Pantheon\sr\Pantheon.jpg"/>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hotoCompa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hotoCompanion7.potx" id="{2ED97AF0-FE8D-4FAC-AF07-EFA41726BF38}" vid="{95ED0F0F-776A-48E4-B073-7DB6F5A5811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210</TotalTime>
  <Words>4744</Words>
  <Application>Microsoft Office PowerPoint</Application>
  <PresentationFormat>On-screen Show (4:3)</PresentationFormat>
  <Paragraphs>442</Paragraphs>
  <Slides>48</Slides>
  <Notes>28</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48</vt:i4>
      </vt:variant>
    </vt:vector>
  </HeadingPairs>
  <TitlesOfParts>
    <vt:vector size="62" baseType="lpstr">
      <vt:lpstr>ＭＳ Ｐゴシック</vt:lpstr>
      <vt:lpstr>Arial</vt:lpstr>
      <vt:lpstr>Arial Black</vt:lpstr>
      <vt:lpstr>Arial Unicode MS</vt:lpstr>
      <vt:lpstr>Calibri</vt:lpstr>
      <vt:lpstr>Calibri Light</vt:lpstr>
      <vt:lpstr>Ink Free</vt:lpstr>
      <vt:lpstr>Times New Roman</vt:lpstr>
      <vt:lpstr>Office Theme</vt:lpstr>
      <vt:lpstr>1_Default Design</vt:lpstr>
      <vt:lpstr>1_Office Theme</vt:lpstr>
      <vt:lpstr>8_Office Theme</vt:lpstr>
      <vt:lpstr>PhotoCompanion</vt:lpstr>
      <vt:lpstr>2_Office Theme</vt:lpstr>
      <vt:lpstr>PowerPoint Presentation</vt:lpstr>
      <vt:lpstr>To the saints and faithful brothers in Christ who are at Colossae</vt:lpstr>
      <vt:lpstr>To the saints and faithful brothers in Christ who are at Colossae</vt:lpstr>
      <vt:lpstr>To the saints and faithful brothers in Christ who are at Colossae</vt:lpstr>
      <vt:lpstr>Colossians Lesson Three – Background And The People In The Letter</vt:lpstr>
      <vt:lpstr>To the saints and faithful brothers in Christ who are at Colossae</vt:lpstr>
      <vt:lpstr>PowerPoint Presentation</vt:lpstr>
      <vt:lpstr>PowerPoint Presentation</vt:lpstr>
      <vt:lpstr>PowerPoint Presentation</vt:lpstr>
      <vt:lpstr>PowerPoint Presentation</vt:lpstr>
      <vt:lpstr>PowerPoint Presentation</vt:lpstr>
      <vt:lpstr>I bear him witness, that he has deep concern for . . . those who are in Laodicea and Hierapolis</vt:lpstr>
      <vt:lpstr>I bear him witness, that he has deep concern for . . . those who are in Laodicea and Hierapolis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have sent him to you for this very purpose</vt:lpstr>
      <vt:lpstr>Having made peace</vt:lpstr>
      <vt:lpstr>That their hearts may be encouraged, having been knit together in love</vt:lpstr>
      <vt:lpstr>I want you to know how great a struggle I have for you, and for those at Laodicea</vt:lpstr>
      <vt:lpstr>I want you to know how great a struggle I have for you, and for those at Laodicea</vt:lpstr>
      <vt:lpstr>I want you to know how great a struggle I have for you, and for those at Laodicea</vt:lpstr>
      <vt:lpstr>I want you to know how great a struggle I have for you, and for those at Laodicea</vt:lpstr>
      <vt:lpstr>I bear him witness, that he has deep concern for . . . those who are in Laodicea and Hierapolis</vt:lpstr>
      <vt:lpstr>Now I rejoice in my sufferings for your sake</vt:lpstr>
      <vt:lpstr>Now I rejoice in my sufferings for your sake</vt:lpstr>
      <vt:lpstr>PowerPoint Presentation</vt:lpstr>
      <vt:lpstr>For in Him dwells all the fullness of the Godhead bodily</vt:lpstr>
      <vt:lpstr>PowerPoint Presentation</vt:lpstr>
      <vt:lpstr>PowerPoint Presentation</vt:lpstr>
      <vt:lpstr>The record of debt . . . He has taken out of the way, nailing it to the cross</vt:lpstr>
      <vt:lpstr>If you died with Christ to the elementary principles of the world</vt:lpstr>
      <vt:lpstr>When Christ, who is our life, is revealed, then you also will be revealed with Him in glory</vt:lpstr>
      <vt:lpstr>Covetousness, which is idolatry</vt:lpstr>
      <vt:lpstr>Covetousness, which is idolatry</vt:lpstr>
      <vt:lpstr>Whatever you do, work heartily, as for the Lord, and not for men</vt:lpstr>
      <vt:lpstr>Praying for us also, that God may open to us a door for the word</vt:lpstr>
      <vt:lpstr>Let your speech always be with grace, seasoned with salt</vt:lpstr>
      <vt:lpstr>I bear him witness, that he has deep concern for . . . those who are in Laodicea and Hierapolis</vt:lpstr>
      <vt:lpstr>PowerPoint Presentation</vt:lpstr>
      <vt:lpstr>PowerPoint Presentation</vt:lpstr>
      <vt:lpstr>Greet the brothers who are in Laodicea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14</cp:revision>
  <dcterms:created xsi:type="dcterms:W3CDTF">2026-09-27T11:13:59Z</dcterms:created>
  <dcterms:modified xsi:type="dcterms:W3CDTF">2026-10-04T10:48:11Z</dcterms:modified>
</cp:coreProperties>
</file>