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44" r:id="rId4"/>
  </p:sldMasterIdLst>
  <p:notesMasterIdLst>
    <p:notesMasterId r:id="rId17"/>
  </p:notesMasterIdLst>
  <p:sldIdLst>
    <p:sldId id="265" r:id="rId5"/>
    <p:sldId id="347" r:id="rId6"/>
    <p:sldId id="559" r:id="rId7"/>
    <p:sldId id="491" r:id="rId8"/>
    <p:sldId id="552" r:id="rId9"/>
    <p:sldId id="553" r:id="rId10"/>
    <p:sldId id="554" r:id="rId11"/>
    <p:sldId id="555" r:id="rId12"/>
    <p:sldId id="557" r:id="rId13"/>
    <p:sldId id="560" r:id="rId14"/>
    <p:sldId id="276" r:id="rId15"/>
    <p:sldId id="54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hjtyMjOw3a0FmUH9DxHog==" hashData="bPbRmpQGc0U41jURajqYvgbbt0QWuiNcIxP2TgrSMikBoXtqya/aTIJCISUcGsvcgAhBReX2zfagdLByWBehd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6" d="100"/>
          <a:sy n="126" d="100"/>
        </p:scale>
        <p:origin x="1116" y="12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10/17/2026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ws011315157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896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A7C40-152A-B78B-F8D9-EC7233024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33F02-040F-C5A8-5E03-3BD79D16E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E0BCD-94E3-3001-46D2-E241718FFAE3}"/>
              </a:ext>
            </a:extLst>
          </p:cNvPr>
          <p:cNvSpPr>
            <a:spLocks noGrp="1"/>
          </p:cNvSpPr>
          <p:nvPr>
            <p:ph type="body" idx="1"/>
          </p:nvPr>
        </p:nvSpPr>
        <p:spPr/>
        <p:txBody>
          <a:bodyPr/>
          <a:lstStyle/>
          <a:p>
            <a:r>
              <a:rPr lang="en-US" dirty="0"/>
              <a:t>ws011315157</a:t>
            </a:r>
          </a:p>
        </p:txBody>
      </p:sp>
      <p:sp>
        <p:nvSpPr>
          <p:cNvPr id="4" name="Slide Number Placeholder 3">
            <a:extLst>
              <a:ext uri="{FF2B5EF4-FFF2-40B4-BE49-F238E27FC236}">
                <a16:creationId xmlns:a16="http://schemas.microsoft.com/office/drawing/2014/main" id="{3C238C06-C246-2438-BC39-BBA9D38476C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946A3-FD68-4E77-9DEF-1E7536A4AD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9408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2883203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20068308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2718590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37043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41262990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a:solidFill>
            <a:schemeClr val="bg1"/>
          </a:solidFill>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chemeClr val="bg1"/>
          </a:solidFill>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a:solidFill>
            <a:schemeClr val="bg1"/>
          </a:solidFill>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05377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22038278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611302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3413637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9839304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643A83-CC93-44D9-BC3E-EFDFB76602A7}" type="datetimeFigureOut">
              <a:rPr lang="en-US" smtClean="0"/>
              <a:t>10/17/2026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036866-7909-4FA5-8D06-7EA27414A1CE}" type="slidenum">
              <a:rPr lang="en-US" smtClean="0"/>
              <a:t>‹#›</a:t>
            </a:fld>
            <a:endParaRPr lang="en-US" dirty="0"/>
          </a:p>
        </p:txBody>
      </p:sp>
    </p:spTree>
    <p:extLst>
      <p:ext uri="{BB962C8B-B14F-4D97-AF65-F5344CB8AC3E}">
        <p14:creationId xmlns:p14="http://schemas.microsoft.com/office/powerpoint/2010/main" val="22559241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27713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10/17/2026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10/17/2026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10/17/2026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10/17/2026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dirty="0"/>
          </a:p>
        </p:txBody>
      </p:sp>
    </p:spTree>
    <p:extLst>
      <p:ext uri="{BB962C8B-B14F-4D97-AF65-F5344CB8AC3E}">
        <p14:creationId xmlns:p14="http://schemas.microsoft.com/office/powerpoint/2010/main" val="255572877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crossbooks.com/verse.asp?ref=Mt+28%3A6-7" TargetMode="Externa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hyperlink" Target="http://www.crossbooks.com/verse.asp?ref=Mt+28%3A1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505" y="1106696"/>
            <a:ext cx="5542548" cy="3863156"/>
          </a:xfrm>
          <a:prstGeom prst="rect">
            <a:avLst/>
          </a:prstGeom>
        </p:spPr>
      </p:pic>
      <p:sp>
        <p:nvSpPr>
          <p:cNvPr id="12" name="TextBox 11">
            <a:extLst>
              <a:ext uri="{FF2B5EF4-FFF2-40B4-BE49-F238E27FC236}">
                <a16:creationId xmlns:a16="http://schemas.microsoft.com/office/drawing/2014/main" id="{03BE50D2-CB7E-CF38-4437-8F9E2942D186}"/>
              </a:ext>
            </a:extLst>
          </p:cNvPr>
          <p:cNvSpPr txBox="1"/>
          <p:nvPr/>
        </p:nvSpPr>
        <p:spPr>
          <a:xfrm>
            <a:off x="625642" y="5253790"/>
            <a:ext cx="8341895" cy="1477328"/>
          </a:xfrm>
          <a:prstGeom prst="rect">
            <a:avLst/>
          </a:prstGeom>
          <a:noFill/>
        </p:spPr>
        <p:txBody>
          <a:bodyPr wrap="square" rtlCol="0">
            <a:spAutoFit/>
          </a:bodyPr>
          <a:lstStyle/>
          <a:p>
            <a:r>
              <a:rPr lang="en-US" dirty="0"/>
              <a:t>And Jesus came and spoke to them, saying, "All authority has been given to Me in heaven and on earth. "Go therefore and make disciples of all the nations, baptizing them in the name of the Father and of the Son and of the Holy Spirit, "teaching them to observe all things that I have commanded you; and lo, I am with you always, even to the end of the age." Amen.</a:t>
            </a:r>
          </a:p>
        </p:txBody>
      </p:sp>
      <p:sp>
        <p:nvSpPr>
          <p:cNvPr id="13" name="TextBox 12">
            <a:extLst>
              <a:ext uri="{FF2B5EF4-FFF2-40B4-BE49-F238E27FC236}">
                <a16:creationId xmlns:a16="http://schemas.microsoft.com/office/drawing/2014/main" id="{E8FCC5ED-F656-41D8-E3F6-50CB0D797A56}"/>
              </a:ext>
            </a:extLst>
          </p:cNvPr>
          <p:cNvSpPr txBox="1"/>
          <p:nvPr/>
        </p:nvSpPr>
        <p:spPr>
          <a:xfrm>
            <a:off x="0" y="-8968"/>
            <a:ext cx="9144000" cy="584775"/>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rPr>
              <a:t>Go Into All The World</a:t>
            </a:r>
          </a:p>
        </p:txBody>
      </p:sp>
    </p:spTree>
    <p:extLst>
      <p:ext uri="{BB962C8B-B14F-4D97-AF65-F5344CB8AC3E}">
        <p14:creationId xmlns:p14="http://schemas.microsoft.com/office/powerpoint/2010/main" val="122359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y be an image of musical instrument and text">
            <a:extLst>
              <a:ext uri="{FF2B5EF4-FFF2-40B4-BE49-F238E27FC236}">
                <a16:creationId xmlns:a16="http://schemas.microsoft.com/office/drawing/2014/main" id="{C7F02CB5-F394-C1AA-932E-01613DBBE29C}"/>
              </a:ext>
            </a:extLst>
          </p:cNvPr>
          <p:cNvPicPr>
            <a:picLocks noChangeAspect="1"/>
          </p:cNvPicPr>
          <p:nvPr/>
        </p:nvPicPr>
        <p:blipFill>
          <a:blip r:embed="rId2"/>
          <a:stretch>
            <a:fillRect/>
          </a:stretch>
        </p:blipFill>
        <p:spPr>
          <a:xfrm>
            <a:off x="2449628" y="818147"/>
            <a:ext cx="4196616" cy="5245770"/>
          </a:xfrm>
          <a:prstGeom prst="rect">
            <a:avLst/>
          </a:prstGeom>
        </p:spPr>
      </p:pic>
    </p:spTree>
    <p:extLst>
      <p:ext uri="{BB962C8B-B14F-4D97-AF65-F5344CB8AC3E}">
        <p14:creationId xmlns:p14="http://schemas.microsoft.com/office/powerpoint/2010/main" val="1362148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87B13-E495-7227-4754-261BBB58C7E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53293958-3268-CC82-0464-7AE700800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8C66A6DB-9616-6FDB-E179-BE7051B9AC49}"/>
              </a:ext>
            </a:extLst>
          </p:cNvPr>
          <p:cNvSpPr txBox="1"/>
          <p:nvPr/>
        </p:nvSpPr>
        <p:spPr>
          <a:xfrm>
            <a:off x="420130" y="729048"/>
            <a:ext cx="8587946" cy="1569660"/>
          </a:xfrm>
          <a:prstGeom prst="rect">
            <a:avLst/>
          </a:prstGeom>
          <a:noFill/>
        </p:spPr>
        <p:txBody>
          <a:bodyPr wrap="square">
            <a:spAutoFit/>
          </a:bodyPr>
          <a:lstStyle/>
          <a:p>
            <a:pPr marL="0" marR="0">
              <a:spcAft>
                <a:spcPts val="800"/>
              </a:spcAft>
              <a:buNone/>
            </a:pPr>
            <a:r>
              <a:rPr lang="en-US" sz="32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Matt. 28:18 And Jesus came and spoke to them, saying, "All authority has been given to Me in heaven and on earth.</a:t>
            </a:r>
            <a:endParaRPr lang="en-US" sz="3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4DA7358-9F23-2242-BFBF-CD7EEEA81739}"/>
              </a:ext>
            </a:extLst>
          </p:cNvPr>
          <p:cNvSpPr txBox="1"/>
          <p:nvPr/>
        </p:nvSpPr>
        <p:spPr>
          <a:xfrm>
            <a:off x="407773" y="2372850"/>
            <a:ext cx="8019535" cy="2882840"/>
          </a:xfrm>
          <a:prstGeom prst="rect">
            <a:avLst/>
          </a:prstGeom>
          <a:noFill/>
        </p:spPr>
        <p:txBody>
          <a:bodyPr wrap="square">
            <a:spAutoFit/>
          </a:bodyPr>
          <a:lstStyle/>
          <a:p>
            <a:pPr marL="342900" marR="0" lvl="0" indent="-342900">
              <a:spcAft>
                <a:spcPts val="800"/>
              </a:spcAft>
              <a:buFont typeface="Symbol" panose="05050102010706020507" pitchFamily="18" charset="2"/>
              <a:buChar char=""/>
            </a:pPr>
            <a:r>
              <a:rPr lang="en-US" sz="2800" kern="1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It’s interesting that Matthew didn’t choose to conclude his Gospel by describing our Lord’s amazing ascension.</a:t>
            </a:r>
            <a:endParaRPr lang="en-US" sz="28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Aft>
                <a:spcPts val="800"/>
              </a:spcAft>
              <a:buFont typeface="Symbol" panose="05050102010706020507" pitchFamily="18" charset="2"/>
              <a:buChar char=""/>
            </a:pPr>
            <a:r>
              <a:rPr lang="en-US" sz="2800" kern="1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He doesn’t end with a promise of Christ’s return. </a:t>
            </a:r>
            <a:endParaRPr lang="en-US" sz="28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Aft>
                <a:spcPts val="800"/>
              </a:spcAft>
              <a:buFont typeface="Symbol" panose="05050102010706020507" pitchFamily="18" charset="2"/>
              <a:buChar char=""/>
            </a:pPr>
            <a:r>
              <a:rPr lang="en-US" sz="2800" kern="1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He says nothing about the coming of the Holy Spirit. </a:t>
            </a:r>
            <a:endParaRPr lang="en-US" sz="28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1C60588-9B85-9A4F-C229-A962085B85D4}"/>
              </a:ext>
            </a:extLst>
          </p:cNvPr>
          <p:cNvSpPr txBox="1"/>
          <p:nvPr/>
        </p:nvSpPr>
        <p:spPr>
          <a:xfrm>
            <a:off x="407772" y="5327110"/>
            <a:ext cx="5770605" cy="1487330"/>
          </a:xfrm>
          <a:prstGeom prst="rect">
            <a:avLst/>
          </a:prstGeom>
          <a:noFill/>
        </p:spPr>
        <p:txBody>
          <a:bodyPr wrap="square">
            <a:spAutoFit/>
          </a:bodyPr>
          <a:lstStyle/>
          <a:p>
            <a:pPr marL="0" marR="0">
              <a:lnSpc>
                <a:spcPct val="115000"/>
              </a:lnSpc>
              <a:spcAft>
                <a:spcPts val="800"/>
              </a:spcAft>
              <a:buNone/>
            </a:pPr>
            <a:r>
              <a:rPr lang="en-US" sz="2000" kern="100" dirty="0">
                <a:effectLst/>
                <a:latin typeface="Calibri" panose="020F0502020204030204" pitchFamily="34" charset="0"/>
                <a:ea typeface="Times New Roman" panose="02020603050405020304" pitchFamily="18" charset="0"/>
                <a:cs typeface="Calibri" panose="020F0502020204030204" pitchFamily="34" charset="0"/>
              </a:rPr>
              <a:t>The last chapter of the first Gospel ends, abruptly and dramatically, with a command to take the news of Christ’s resurrection to the last place on earth until the last day of history.</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224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5C3A-561D-4FF4-7264-18BA557F51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220FA7-FC5E-34AF-CAF1-51F45C741A1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9BA87FBE-6BBA-0D8E-6971-5AC37A2BF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6C03E258-BBDA-0617-B085-335DFAECBAD8}"/>
              </a:ext>
            </a:extLst>
          </p:cNvPr>
          <p:cNvSpPr txBox="1"/>
          <p:nvPr/>
        </p:nvSpPr>
        <p:spPr>
          <a:xfrm>
            <a:off x="531341" y="963828"/>
            <a:ext cx="7920681" cy="4483279"/>
          </a:xfrm>
          <a:prstGeom prst="rect">
            <a:avLst/>
          </a:prstGeom>
          <a:noFill/>
        </p:spPr>
        <p:txBody>
          <a:bodyPr wrap="square">
            <a:spAutoFit/>
          </a:bodyPr>
          <a:lstStyle/>
          <a:p>
            <a:pPr marL="0" marR="0">
              <a:spcAft>
                <a:spcPts val="800"/>
              </a:spcAft>
              <a:buNone/>
            </a:pP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 </a:t>
            </a: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3"/>
              </a:rPr>
              <a:t>verses 6-7</a:t>
            </a: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angel told the women at the tomb: “He is not here! For He has been resurrected, just as He said. Come and see.... </a:t>
            </a:r>
            <a:r>
              <a:rPr lang="en-US" sz="3400" u="sng"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Then go quickly and tell.”</a:t>
            </a:r>
          </a:p>
          <a:p>
            <a:pPr marL="0" marR="0">
              <a:spcAft>
                <a:spcPts val="800"/>
              </a:spcAft>
              <a:buNone/>
            </a:pPr>
            <a:endParaRPr lang="en-US" sz="3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Aft>
                <a:spcPts val="800"/>
              </a:spcAft>
              <a:buNone/>
            </a:pP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 </a:t>
            </a: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4"/>
              </a:rPr>
              <a:t>verse 10</a:t>
            </a:r>
            <a:r>
              <a:rPr lang="en-US" sz="34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Jesus </a:t>
            </a:r>
            <a:r>
              <a:rPr lang="en-US" sz="3400" kern="100" dirty="0">
                <a:effectLst/>
                <a:latin typeface="Calibri" panose="020F0502020204030204" pitchFamily="34" charset="0"/>
                <a:ea typeface="Times New Roman" panose="02020603050405020304" pitchFamily="18" charset="0"/>
                <a:cs typeface="Calibri" panose="020F0502020204030204" pitchFamily="34" charset="0"/>
              </a:rPr>
              <a:t>Himself intercepted the women as they ran from the tomb. “</a:t>
            </a:r>
            <a:r>
              <a:rPr lang="en-US" sz="3400" u="sng" kern="100" dirty="0">
                <a:effectLst/>
                <a:latin typeface="Calibri" panose="020F0502020204030204" pitchFamily="34" charset="0"/>
                <a:ea typeface="Times New Roman" panose="02020603050405020304" pitchFamily="18" charset="0"/>
                <a:cs typeface="Calibri" panose="020F0502020204030204" pitchFamily="34" charset="0"/>
              </a:rPr>
              <a:t>Go and tell,” He commanded them</a:t>
            </a:r>
            <a:r>
              <a:rPr lang="en-US" sz="3400" kern="100" dirty="0">
                <a:effectLst/>
                <a:latin typeface="Calibri" panose="020F0502020204030204" pitchFamily="34" charset="0"/>
                <a:ea typeface="Times New Roman" panose="02020603050405020304" pitchFamily="18" charset="0"/>
                <a:cs typeface="Calibri" panose="020F0502020204030204" pitchFamily="34" charset="0"/>
              </a:rPr>
              <a:t>.</a:t>
            </a:r>
            <a:endParaRPr lang="en-US" sz="3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900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1D342-10A0-2FC0-8F5A-5608ECCA2E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D879D9-D2D7-FF66-BF0E-3BCD93D7F83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F56ECB19-3732-80CC-127A-4D32F46A3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B5639B2D-F562-B622-2E84-3CAF008D946B}"/>
              </a:ext>
            </a:extLst>
          </p:cNvPr>
          <p:cNvSpPr txBox="1"/>
          <p:nvPr/>
        </p:nvSpPr>
        <p:spPr>
          <a:xfrm>
            <a:off x="548640" y="769620"/>
            <a:ext cx="8282940" cy="2300704"/>
          </a:xfrm>
          <a:prstGeom prst="rect">
            <a:avLst/>
          </a:prstGeom>
          <a:noFill/>
        </p:spPr>
        <p:txBody>
          <a:bodyPr wrap="square">
            <a:spAutoFit/>
          </a:bodyPr>
          <a:lstStyle/>
          <a:p>
            <a:pPr marL="0" marR="0">
              <a:lnSpc>
                <a:spcPct val="100000"/>
              </a:lnSpc>
              <a:spcAft>
                <a:spcPts val="800"/>
              </a:spcAft>
              <a:buNone/>
            </a:pPr>
            <a:r>
              <a:rPr lang="en-US" sz="3600" kern="100" dirty="0">
                <a:solidFill>
                  <a:srgbClr val="C00000"/>
                </a:solidFill>
                <a:effectLst/>
                <a:latin typeface="+mn-lt"/>
                <a:ea typeface="Times New Roman" panose="02020603050405020304" pitchFamily="18" charset="0"/>
                <a:cs typeface="Calibri" panose="020F0502020204030204" pitchFamily="34" charset="0"/>
              </a:rPr>
              <a:t>Matt. 28:19 "Go therefore and make disciples of all the nations, baptizing them in the name of the Father and of the Son and of the Holy Spirit,</a:t>
            </a:r>
            <a:endParaRPr lang="en-US"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B53BABAB-599A-9640-71B1-F7504368EE29}"/>
              </a:ext>
            </a:extLst>
          </p:cNvPr>
          <p:cNvSpPr txBox="1"/>
          <p:nvPr/>
        </p:nvSpPr>
        <p:spPr>
          <a:xfrm>
            <a:off x="1640706" y="3080886"/>
            <a:ext cx="5895474" cy="3602012"/>
          </a:xfrm>
          <a:prstGeom prst="rect">
            <a:avLst/>
          </a:prstGeom>
          <a:noFill/>
        </p:spPr>
        <p:txBody>
          <a:bodyPr wrap="square">
            <a:spAutoFit/>
          </a:bodyPr>
          <a:lstStyle/>
          <a:p>
            <a:pPr marL="0" marR="0">
              <a:lnSpc>
                <a:spcPct val="115000"/>
              </a:lnSpc>
              <a:spcAft>
                <a:spcPts val="800"/>
              </a:spcAft>
              <a:buNone/>
            </a:pPr>
            <a:r>
              <a:rPr lang="en-US" sz="3800" kern="100" dirty="0">
                <a:effectLst/>
                <a:ea typeface="Times New Roman" panose="02020603050405020304" pitchFamily="18" charset="0"/>
                <a:cs typeface="Calibri" panose="020F0502020204030204" pitchFamily="34" charset="0"/>
              </a:rPr>
              <a:t>1. His power</a:t>
            </a:r>
          </a:p>
          <a:p>
            <a:pPr marL="0" marR="0">
              <a:lnSpc>
                <a:spcPct val="115000"/>
              </a:lnSpc>
              <a:spcAft>
                <a:spcPts val="800"/>
              </a:spcAft>
              <a:buNone/>
            </a:pPr>
            <a:r>
              <a:rPr lang="en-US" sz="3800" dirty="0">
                <a:effectLst/>
                <a:ea typeface="Times New Roman" panose="02020603050405020304" pitchFamily="18" charset="0"/>
              </a:rPr>
              <a:t>2. His purpose</a:t>
            </a:r>
          </a:p>
          <a:p>
            <a:pPr>
              <a:spcAft>
                <a:spcPts val="800"/>
              </a:spcAft>
            </a:pPr>
            <a:r>
              <a:rPr lang="en-US" sz="3800" dirty="0"/>
              <a:t>3. His place</a:t>
            </a:r>
          </a:p>
          <a:p>
            <a:pPr>
              <a:spcAft>
                <a:spcPts val="800"/>
              </a:spcAft>
            </a:pPr>
            <a:r>
              <a:rPr lang="en-US" sz="3800" dirty="0">
                <a:effectLst/>
                <a:ea typeface="Times New Roman" panose="02020603050405020304" pitchFamily="18" charset="0"/>
              </a:rPr>
              <a:t>4. His plan</a:t>
            </a:r>
          </a:p>
          <a:p>
            <a:pPr>
              <a:spcAft>
                <a:spcPts val="800"/>
              </a:spcAft>
            </a:pPr>
            <a:r>
              <a:rPr lang="en-US" sz="3800" dirty="0">
                <a:effectLst/>
                <a:ea typeface="Times New Roman" panose="02020603050405020304" pitchFamily="18" charset="0"/>
              </a:rPr>
              <a:t>5. His presence</a:t>
            </a:r>
            <a:r>
              <a:rPr lang="en-US" sz="3800" i="1" kern="100" dirty="0">
                <a:effectLst/>
                <a:ea typeface="Calibri" panose="020F0502020204030204" pitchFamily="34" charset="0"/>
                <a:cs typeface="Calibri" panose="020F0502020204030204" pitchFamily="34" charset="0"/>
              </a:rPr>
              <a:t> </a:t>
            </a:r>
            <a:endParaRPr lang="en-US" sz="38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93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09A95-205D-D991-1085-A3F2116C91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A47C00-AB26-43DF-3B73-631DADAC68E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C8E1350C-8328-180E-1E2E-7C9D8AA19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92EE8EAE-2C7E-C560-2708-47A8D19208D2}"/>
              </a:ext>
            </a:extLst>
          </p:cNvPr>
          <p:cNvSpPr txBox="1"/>
          <p:nvPr/>
        </p:nvSpPr>
        <p:spPr>
          <a:xfrm>
            <a:off x="929640" y="1554481"/>
            <a:ext cx="7338059" cy="4000839"/>
          </a:xfrm>
          <a:prstGeom prst="rect">
            <a:avLst/>
          </a:prstGeom>
          <a:noFill/>
        </p:spPr>
        <p:txBody>
          <a:bodyPr wrap="square">
            <a:spAutoFit/>
          </a:bodyPr>
          <a:lstStyle/>
          <a:p>
            <a:pPr marL="0" marR="0">
              <a:lnSpc>
                <a:spcPct val="115000"/>
              </a:lnSpc>
              <a:spcAft>
                <a:spcPts val="800"/>
              </a:spcAft>
              <a:buNone/>
            </a:pPr>
            <a:r>
              <a:rPr lang="en-US" sz="40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Matt. 28:20 "teaching them to observe all things that I have commanded you; and lo, I am with you always, even to the end of the age." Amen.</a:t>
            </a:r>
            <a:endParaRPr lang="en-US" sz="40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248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9302A-CD6D-F397-3B4E-E3D0177A64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399C4C-F248-43A1-7707-2F373F70E82B}"/>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13A50F26-E674-0048-30E7-5891952457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D626731B-E1B0-DCAA-CE3A-F80255D65432}"/>
              </a:ext>
            </a:extLst>
          </p:cNvPr>
          <p:cNvSpPr txBox="1"/>
          <p:nvPr/>
        </p:nvSpPr>
        <p:spPr>
          <a:xfrm>
            <a:off x="472440" y="975360"/>
            <a:ext cx="8023860" cy="5326281"/>
          </a:xfrm>
          <a:prstGeom prst="rect">
            <a:avLst/>
          </a:prstGeom>
          <a:noFill/>
        </p:spPr>
        <p:txBody>
          <a:bodyPr wrap="square">
            <a:spAutoFit/>
          </a:bodyPr>
          <a:lstStyle/>
          <a:p>
            <a:pPr marL="0" marR="0">
              <a:spcAft>
                <a:spcPts val="800"/>
              </a:spcAft>
              <a:buNone/>
            </a:pPr>
            <a:r>
              <a:rPr lang="en-US" sz="3200" kern="100" dirty="0">
                <a:effectLst/>
                <a:latin typeface="Calibri" panose="020F0502020204030204" pitchFamily="34" charset="0"/>
                <a:ea typeface="Times New Roman" panose="02020603050405020304" pitchFamily="18" charset="0"/>
                <a:cs typeface="Calibri" panose="020F0502020204030204" pitchFamily="34" charset="0"/>
              </a:rPr>
              <a:t>We have the greatest work there is to do in this world and we have limited time to do it in.  </a:t>
            </a:r>
          </a:p>
          <a:p>
            <a:pPr marL="0" marR="0">
              <a:spcAft>
                <a:spcPts val="800"/>
              </a:spcAft>
              <a:buNone/>
            </a:pPr>
            <a:r>
              <a:rPr lang="en-US" sz="3200" kern="100" dirty="0">
                <a:effectLst/>
                <a:latin typeface="Calibri" panose="020F0502020204030204" pitchFamily="34" charset="0"/>
                <a:ea typeface="Calibri" panose="020F0502020204030204" pitchFamily="34" charset="0"/>
                <a:cs typeface="Calibri" panose="020F0502020204030204" pitchFamily="34" charset="0"/>
              </a:rPr>
              <a:t>The limits of time require us to make choices. </a:t>
            </a:r>
          </a:p>
          <a:p>
            <a:pPr marL="0" marR="0">
              <a:spcAft>
                <a:spcPts val="800"/>
              </a:spcAft>
              <a:buNone/>
            </a:pPr>
            <a:endParaRPr lang="en-US" sz="3200" kern="100" dirty="0">
              <a:effectLst/>
              <a:latin typeface="Calibri" panose="020F0502020204030204" pitchFamily="34" charset="0"/>
              <a:ea typeface="Calibri" panose="020F0502020204030204" pitchFamily="34" charset="0"/>
              <a:cs typeface="Calibri" panose="020F0502020204030204" pitchFamily="34" charset="0"/>
            </a:endParaRPr>
          </a:p>
          <a:p>
            <a:pPr marL="0" marR="0">
              <a:spcAft>
                <a:spcPts val="800"/>
              </a:spcAft>
              <a:buNone/>
            </a:pPr>
            <a:r>
              <a:rPr lang="en-US" sz="32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Who will we help? </a:t>
            </a:r>
          </a:p>
          <a:p>
            <a:pPr marL="0" marR="0">
              <a:spcAft>
                <a:spcPts val="800"/>
              </a:spcAft>
              <a:buNone/>
            </a:pPr>
            <a:endParaRPr lang="en-US" sz="3200" kern="100" dirty="0">
              <a:effectLst/>
              <a:latin typeface="Calibri" panose="020F0502020204030204" pitchFamily="34" charset="0"/>
              <a:ea typeface="Calibri" panose="020F0502020204030204" pitchFamily="34" charset="0"/>
              <a:cs typeface="Calibri" panose="020F0502020204030204" pitchFamily="34" charset="0"/>
            </a:endParaRPr>
          </a:p>
          <a:p>
            <a:pPr marL="0" marR="0">
              <a:spcAft>
                <a:spcPts val="800"/>
              </a:spcAft>
              <a:buNone/>
            </a:pPr>
            <a:r>
              <a:rPr lang="en-US" sz="3200" kern="100" dirty="0">
                <a:effectLst/>
                <a:latin typeface="Calibri" panose="020F0502020204030204" pitchFamily="34" charset="0"/>
                <a:ea typeface="Calibri" panose="020F0502020204030204" pitchFamily="34" charset="0"/>
                <a:cs typeface="Calibri" panose="020F0502020204030204" pitchFamily="34" charset="0"/>
              </a:rPr>
              <a:t>Where will be go? </a:t>
            </a:r>
          </a:p>
          <a:p>
            <a:pPr marL="0" marR="0">
              <a:spcAft>
                <a:spcPts val="800"/>
              </a:spcAft>
              <a:buNone/>
            </a:pPr>
            <a:endParaRPr lang="en-US" sz="3200" kern="100" dirty="0">
              <a:effectLst/>
              <a:latin typeface="Calibri" panose="020F0502020204030204" pitchFamily="34" charset="0"/>
              <a:ea typeface="Calibri" panose="020F0502020204030204" pitchFamily="34" charset="0"/>
              <a:cs typeface="Calibri" panose="020F0502020204030204" pitchFamily="34" charset="0"/>
            </a:endParaRPr>
          </a:p>
          <a:p>
            <a:pPr marL="0" marR="0">
              <a:spcAft>
                <a:spcPts val="800"/>
              </a:spcAft>
              <a:buNone/>
            </a:pPr>
            <a:r>
              <a:rPr lang="en-US" sz="3200" kern="100" dirty="0">
                <a:effectLst/>
                <a:latin typeface="Calibri" panose="020F0502020204030204" pitchFamily="34" charset="0"/>
                <a:ea typeface="Calibri" panose="020F0502020204030204" pitchFamily="34" charset="0"/>
                <a:cs typeface="Calibri" panose="020F0502020204030204" pitchFamily="34" charset="0"/>
              </a:rPr>
              <a:t>We can’t be everywhere at once. </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207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42773-18BF-1A12-65FB-18391774E8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D7D6C7-AB89-F6CB-32AC-3C560D650F10}"/>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Go Into All The World</a:t>
            </a:r>
          </a:p>
        </p:txBody>
      </p:sp>
      <p:pic>
        <p:nvPicPr>
          <p:cNvPr id="4" name="Picture 3">
            <a:extLst>
              <a:ext uri="{FF2B5EF4-FFF2-40B4-BE49-F238E27FC236}">
                <a16:creationId xmlns:a16="http://schemas.microsoft.com/office/drawing/2014/main" id="{E0A211E2-52BE-F1D6-CF82-5090AB7F19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198" y="5007994"/>
            <a:ext cx="2334127" cy="1626887"/>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EE18D08D-B666-FC6A-4108-3345F6BD120B}"/>
              </a:ext>
            </a:extLst>
          </p:cNvPr>
          <p:cNvSpPr txBox="1"/>
          <p:nvPr/>
        </p:nvSpPr>
        <p:spPr>
          <a:xfrm>
            <a:off x="914400" y="1447800"/>
            <a:ext cx="7383780" cy="3231397"/>
          </a:xfrm>
          <a:prstGeom prst="rect">
            <a:avLst/>
          </a:prstGeom>
          <a:noFill/>
        </p:spPr>
        <p:txBody>
          <a:bodyPr wrap="square">
            <a:spAutoFit/>
          </a:bodyPr>
          <a:lstStyle/>
          <a:p>
            <a:pPr marL="0" marR="0">
              <a:spcAft>
                <a:spcPts val="800"/>
              </a:spcAft>
              <a:buNone/>
            </a:pPr>
            <a:r>
              <a:rPr lang="en-US" sz="36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Acts 1:8 "But you shall receive power when the Holy Spirit has come upon you; and you shall be witnesses to Me </a:t>
            </a:r>
            <a:r>
              <a:rPr lang="en-US" sz="3600" u="sng"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in Jerusalem</a:t>
            </a:r>
            <a:r>
              <a:rPr lang="en-US" sz="36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US" sz="3600" u="sng"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in all Judea</a:t>
            </a:r>
            <a:r>
              <a:rPr lang="en-US" sz="36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US" sz="3600" u="sng"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Samaria</a:t>
            </a:r>
            <a:r>
              <a:rPr lang="en-US" sz="36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US" sz="3600" u="sng"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to the end of the earth</a:t>
            </a:r>
            <a:r>
              <a:rPr lang="en-US" sz="3600" kern="100"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3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16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endParaRPr lang="en-US" sz="1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3899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00984-83AB-E038-9191-4F30E0A9936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7F5833-FA7A-40AA-56C7-F83D413E4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265" y="983220"/>
            <a:ext cx="5542548" cy="3863156"/>
          </a:xfrm>
          <a:prstGeom prst="rect">
            <a:avLst/>
          </a:prstGeom>
        </p:spPr>
      </p:pic>
      <p:sp>
        <p:nvSpPr>
          <p:cNvPr id="12" name="TextBox 11">
            <a:extLst>
              <a:ext uri="{FF2B5EF4-FFF2-40B4-BE49-F238E27FC236}">
                <a16:creationId xmlns:a16="http://schemas.microsoft.com/office/drawing/2014/main" id="{A81599C3-DB3B-7B38-3B24-8C52CCAB6057}"/>
              </a:ext>
            </a:extLst>
          </p:cNvPr>
          <p:cNvSpPr txBox="1"/>
          <p:nvPr/>
        </p:nvSpPr>
        <p:spPr>
          <a:xfrm>
            <a:off x="625642" y="5177590"/>
            <a:ext cx="8341895" cy="1477328"/>
          </a:xfrm>
          <a:prstGeom prst="rect">
            <a:avLst/>
          </a:prstGeom>
          <a:noFill/>
        </p:spPr>
        <p:txBody>
          <a:bodyPr wrap="square" rtlCol="0">
            <a:spAutoFit/>
          </a:bodyPr>
          <a:lstStyle/>
          <a:p>
            <a:r>
              <a:rPr lang="en-US" dirty="0"/>
              <a:t>And Jesus came and spoke to them, saying, "All authority has been given to Me in heaven and on earth. "Go therefore and make disciples of all the nations, baptizing them in the name of the Father and of the Son and of the Holy Spirit, "teaching them to observe all things that I have commanded you; and lo, I am with you always, even to the end of the age." Amen.</a:t>
            </a:r>
          </a:p>
        </p:txBody>
      </p:sp>
      <p:sp>
        <p:nvSpPr>
          <p:cNvPr id="13" name="TextBox 12">
            <a:extLst>
              <a:ext uri="{FF2B5EF4-FFF2-40B4-BE49-F238E27FC236}">
                <a16:creationId xmlns:a16="http://schemas.microsoft.com/office/drawing/2014/main" id="{37BC4985-9E3F-B588-1A87-06D354F87460}"/>
              </a:ext>
            </a:extLst>
          </p:cNvPr>
          <p:cNvSpPr txBox="1"/>
          <p:nvPr/>
        </p:nvSpPr>
        <p:spPr>
          <a:xfrm>
            <a:off x="0" y="143432"/>
            <a:ext cx="9144000" cy="584775"/>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rPr>
              <a:t>Go Into All The World</a:t>
            </a:r>
          </a:p>
        </p:txBody>
      </p:sp>
    </p:spTree>
    <p:extLst>
      <p:ext uri="{BB962C8B-B14F-4D97-AF65-F5344CB8AC3E}">
        <p14:creationId xmlns:p14="http://schemas.microsoft.com/office/powerpoint/2010/main" val="355985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61879-F203-33B8-6BE2-DCFD9C8023D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93A41A1-4F49-3796-C442-1AAA0A4F5D3C}"/>
              </a:ext>
            </a:extLst>
          </p:cNvPr>
          <p:cNvSpPr txBox="1"/>
          <p:nvPr/>
        </p:nvSpPr>
        <p:spPr>
          <a:xfrm>
            <a:off x="2045364" y="5820303"/>
            <a:ext cx="300789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Nehemiah 2:18</a:t>
            </a:r>
          </a:p>
        </p:txBody>
      </p:sp>
      <p:sp>
        <p:nvSpPr>
          <p:cNvPr id="12" name="Rectangle 11">
            <a:extLst>
              <a:ext uri="{FF2B5EF4-FFF2-40B4-BE49-F238E27FC236}">
                <a16:creationId xmlns:a16="http://schemas.microsoft.com/office/drawing/2014/main" id="{05902A5A-C0F0-CBF6-174F-406718D1B18B}"/>
              </a:ext>
            </a:extLst>
          </p:cNvPr>
          <p:cNvSpPr/>
          <p:nvPr/>
        </p:nvSpPr>
        <p:spPr>
          <a:xfrm>
            <a:off x="0" y="5334013"/>
            <a:ext cx="9144000" cy="151082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7837C12-2179-31CD-471F-4CEA23CB2EDB}"/>
              </a:ext>
            </a:extLst>
          </p:cNvPr>
          <p:cNvPicPr>
            <a:picLocks noChangeAspect="1"/>
          </p:cNvPicPr>
          <p:nvPr/>
        </p:nvPicPr>
        <p:blipFill>
          <a:blip r:embed="rId2"/>
          <a:stretch>
            <a:fillRect/>
          </a:stretch>
        </p:blipFill>
        <p:spPr>
          <a:xfrm>
            <a:off x="272717" y="5368036"/>
            <a:ext cx="4572000" cy="1468782"/>
          </a:xfrm>
          <a:prstGeom prst="rect">
            <a:avLst/>
          </a:prstGeom>
        </p:spPr>
      </p:pic>
      <p:sp>
        <p:nvSpPr>
          <p:cNvPr id="13" name="Rectangle 12">
            <a:extLst>
              <a:ext uri="{FF2B5EF4-FFF2-40B4-BE49-F238E27FC236}">
                <a16:creationId xmlns:a16="http://schemas.microsoft.com/office/drawing/2014/main" id="{ED24488C-DF30-BF47-B18A-32EB4B22C8C1}"/>
              </a:ext>
            </a:extLst>
          </p:cNvPr>
          <p:cNvSpPr/>
          <p:nvPr/>
        </p:nvSpPr>
        <p:spPr>
          <a:xfrm>
            <a:off x="5101385" y="5392100"/>
            <a:ext cx="3745833" cy="141722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8DF085D-B7E2-50E4-1C54-5CBB583B2114}"/>
              </a:ext>
            </a:extLst>
          </p:cNvPr>
          <p:cNvPicPr>
            <a:picLocks noChangeAspect="1"/>
          </p:cNvPicPr>
          <p:nvPr/>
        </p:nvPicPr>
        <p:blipFill>
          <a:blip r:embed="rId3"/>
          <a:srcRect t="18744" b="13823"/>
          <a:stretch>
            <a:fillRect/>
          </a:stretch>
        </p:blipFill>
        <p:spPr>
          <a:xfrm>
            <a:off x="0" y="672459"/>
            <a:ext cx="9071811" cy="4588042"/>
          </a:xfrm>
          <a:prstGeom prst="rect">
            <a:avLst/>
          </a:prstGeom>
        </p:spPr>
      </p:pic>
      <p:sp>
        <p:nvSpPr>
          <p:cNvPr id="3" name="Rectangle 2">
            <a:extLst>
              <a:ext uri="{FF2B5EF4-FFF2-40B4-BE49-F238E27FC236}">
                <a16:creationId xmlns:a16="http://schemas.microsoft.com/office/drawing/2014/main" id="{5AE90244-93F9-9127-8B00-87B8ED2E6519}"/>
              </a:ext>
            </a:extLst>
          </p:cNvPr>
          <p:cNvSpPr/>
          <p:nvPr/>
        </p:nvSpPr>
        <p:spPr>
          <a:xfrm>
            <a:off x="818148" y="1036655"/>
            <a:ext cx="7263062" cy="400507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5C9F959-0CBB-8F27-806B-B0FE8984040D}"/>
              </a:ext>
            </a:extLst>
          </p:cNvPr>
          <p:cNvPicPr>
            <a:picLocks noChangeAspect="1"/>
          </p:cNvPicPr>
          <p:nvPr/>
        </p:nvPicPr>
        <p:blipFill>
          <a:blip r:embed="rId4"/>
          <a:stretch>
            <a:fillRect/>
          </a:stretch>
        </p:blipFill>
        <p:spPr>
          <a:xfrm>
            <a:off x="5208201" y="5536760"/>
            <a:ext cx="3564283" cy="1057201"/>
          </a:xfrm>
          <a:prstGeom prst="rect">
            <a:avLst/>
          </a:prstGeom>
        </p:spPr>
      </p:pic>
      <p:sp>
        <p:nvSpPr>
          <p:cNvPr id="7" name="Rectangle 6">
            <a:extLst>
              <a:ext uri="{FF2B5EF4-FFF2-40B4-BE49-F238E27FC236}">
                <a16:creationId xmlns:a16="http://schemas.microsoft.com/office/drawing/2014/main" id="{66934463-7BCE-4C36-45DE-5EC64311176F}"/>
              </a:ext>
            </a:extLst>
          </p:cNvPr>
          <p:cNvSpPr/>
          <p:nvPr/>
        </p:nvSpPr>
        <p:spPr>
          <a:xfrm>
            <a:off x="7427495" y="4636168"/>
            <a:ext cx="1034716" cy="36094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64D81AF-D3D9-E78E-2F9A-91AC765F8F5E}"/>
              </a:ext>
            </a:extLst>
          </p:cNvPr>
          <p:cNvSpPr/>
          <p:nvPr/>
        </p:nvSpPr>
        <p:spPr>
          <a:xfrm>
            <a:off x="537411" y="4636168"/>
            <a:ext cx="7018421" cy="45226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EF9611BA-3AA1-A7C2-8186-4E9D8F78A4DE}"/>
              </a:ext>
            </a:extLst>
          </p:cNvPr>
          <p:cNvPicPr>
            <a:picLocks noChangeAspect="1"/>
          </p:cNvPicPr>
          <p:nvPr/>
        </p:nvPicPr>
        <p:blipFill>
          <a:blip r:embed="rId5"/>
          <a:stretch>
            <a:fillRect/>
          </a:stretch>
        </p:blipFill>
        <p:spPr>
          <a:xfrm>
            <a:off x="4571996" y="1006014"/>
            <a:ext cx="2794920" cy="3920931"/>
          </a:xfrm>
          <a:prstGeom prst="rect">
            <a:avLst/>
          </a:prstGeom>
        </p:spPr>
      </p:pic>
    </p:spTree>
    <p:extLst>
      <p:ext uri="{BB962C8B-B14F-4D97-AF65-F5344CB8AC3E}">
        <p14:creationId xmlns:p14="http://schemas.microsoft.com/office/powerpoint/2010/main" val="36757937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195</TotalTime>
  <Words>648</Words>
  <Application>Microsoft Office PowerPoint</Application>
  <PresentationFormat>On-screen Show (4:3)</PresentationFormat>
  <Paragraphs>57</Paragraphs>
  <Slides>12</Slides>
  <Notes>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Arial</vt:lpstr>
      <vt:lpstr>Arial Unicode MS</vt:lpstr>
      <vt:lpstr>Calibri</vt:lpstr>
      <vt:lpstr>Calibri Light</vt:lpstr>
      <vt:lpstr>Ink Free</vt:lpstr>
      <vt:lpstr>Symbol</vt:lpstr>
      <vt:lpstr>Times New Roman</vt:lpstr>
      <vt:lpstr>Office Theme</vt:lpstr>
      <vt:lpstr>1_Office Theme</vt:lpstr>
      <vt:lpstr>2_Office Theme</vt:lpstr>
      <vt:lpstr>PhotoCompanion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28</cp:revision>
  <dcterms:created xsi:type="dcterms:W3CDTF">2025-08-19T19:05:23Z</dcterms:created>
  <dcterms:modified xsi:type="dcterms:W3CDTF">2026-10-17T12:30:45Z</dcterms:modified>
</cp:coreProperties>
</file>