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Lst>
  <p:notesMasterIdLst>
    <p:notesMasterId r:id="rId16"/>
  </p:notesMasterIdLst>
  <p:sldIdLst>
    <p:sldId id="265" r:id="rId4"/>
    <p:sldId id="562" r:id="rId5"/>
    <p:sldId id="554" r:id="rId6"/>
    <p:sldId id="555" r:id="rId7"/>
    <p:sldId id="556" r:id="rId8"/>
    <p:sldId id="557" r:id="rId9"/>
    <p:sldId id="558" r:id="rId10"/>
    <p:sldId id="559" r:id="rId11"/>
    <p:sldId id="560" r:id="rId12"/>
    <p:sldId id="561" r:id="rId13"/>
    <p:sldId id="563" r:id="rId14"/>
    <p:sldId id="27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zBbwqwxfH9CH5a8CQ2d7Q==" hashData="Z+ZKf0oEJ5yVk4Uet1aYjg2HdfcQuaRIM28z2Z9oIE9fWUA+inheR+5PhPnSlntXD5CJMbL+vTnRm2hMpjljA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26" d="100"/>
          <a:sy n="126" d="100"/>
        </p:scale>
        <p:origin x="1116" y="12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9/6/2026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9/6/2026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9/6/2026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9/6/2026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9/6/2026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9/6/2026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9/6/2026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clipartmag.com/men-clipart-black-and-white"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hyperlink" Target="https://clipartmag.com/men-clipart-black-and-white"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4BB09-62AE-93F3-EA4F-D00333FA9BAE}"/>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4FAB6B8-1E80-C2D1-AD82-87F531664CE0}"/>
              </a:ext>
            </a:extLst>
          </p:cNvPr>
          <p:cNvSpPr/>
          <p:nvPr/>
        </p:nvSpPr>
        <p:spPr>
          <a:xfrm>
            <a:off x="240632" y="736228"/>
            <a:ext cx="8662736" cy="1830509"/>
          </a:xfrm>
          <a:prstGeom prst="roundRect">
            <a:avLst/>
          </a:prstGeom>
          <a:solidFill>
            <a:schemeClr val="bg1"/>
          </a:solidFill>
          <a:ln w="7620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D0C2E75-F49E-F29F-80CA-080A895B05B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12F0846-6BFB-F28F-1CE1-CE0B77878C9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854B8660-F5D1-0291-B136-DF755FB38528}"/>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905C2679-D47B-0AEA-B6F5-CC67761AC0BF}"/>
              </a:ext>
            </a:extLst>
          </p:cNvPr>
          <p:cNvPicPr>
            <a:picLocks noChangeAspect="1"/>
          </p:cNvPicPr>
          <p:nvPr/>
        </p:nvPicPr>
        <p:blipFill>
          <a:blip r:embed="rId3"/>
          <a:stretch>
            <a:fillRect/>
          </a:stretch>
        </p:blipFill>
        <p:spPr>
          <a:xfrm>
            <a:off x="356436" y="736120"/>
            <a:ext cx="1741572" cy="1741572"/>
          </a:xfrm>
          <a:prstGeom prst="rect">
            <a:avLst/>
          </a:prstGeom>
        </p:spPr>
      </p:pic>
      <p:sp>
        <p:nvSpPr>
          <p:cNvPr id="6" name="TextBox 5">
            <a:extLst>
              <a:ext uri="{FF2B5EF4-FFF2-40B4-BE49-F238E27FC236}">
                <a16:creationId xmlns:a16="http://schemas.microsoft.com/office/drawing/2014/main" id="{D93ABEB0-6F90-19F6-C73C-F4B20AC78088}"/>
              </a:ext>
            </a:extLst>
          </p:cNvPr>
          <p:cNvSpPr txBox="1"/>
          <p:nvPr/>
        </p:nvSpPr>
        <p:spPr>
          <a:xfrm>
            <a:off x="1722524" y="881373"/>
            <a:ext cx="5793205"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You should withdraw from your disorderly brother.</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CB505A74-AA6C-308D-A45A-3F8C68F54B64}"/>
              </a:ext>
            </a:extLst>
          </p:cNvPr>
          <p:cNvSpPr txBox="1"/>
          <p:nvPr/>
        </p:nvSpPr>
        <p:spPr>
          <a:xfrm>
            <a:off x="304800" y="2975810"/>
            <a:ext cx="5390147" cy="3170099"/>
          </a:xfrm>
          <a:prstGeom prst="rect">
            <a:avLst/>
          </a:prstGeom>
          <a:noFill/>
        </p:spPr>
        <p:txBody>
          <a:bodyPr wrap="square">
            <a:spAutoFit/>
          </a:bodyPr>
          <a:lstStyle/>
          <a:p>
            <a:pPr marL="0" marR="0">
              <a:lnSpc>
                <a:spcPct val="100000"/>
              </a:lnSpc>
              <a:spcAft>
                <a:spcPts val="800"/>
              </a:spcAft>
              <a:buNone/>
            </a:pPr>
            <a:r>
              <a:rPr lang="en-US" sz="3200" b="1" kern="100" dirty="0">
                <a:solidFill>
                  <a:schemeClr val="bg1">
                    <a:lumMod val="50000"/>
                  </a:schemeClr>
                </a:solidFill>
                <a:effectLst/>
                <a:latin typeface="+mn-lt"/>
                <a:ea typeface="Calibri" panose="020F0502020204030204" pitchFamily="34" charset="0"/>
                <a:cs typeface="Calibri" panose="020F0502020204030204" pitchFamily="34" charset="0"/>
              </a:rPr>
              <a:t>2Thess. 3:14 </a:t>
            </a:r>
            <a:r>
              <a:rPr lang="en-US" sz="2400" kern="100" dirty="0">
                <a:solidFill>
                  <a:schemeClr val="tx1"/>
                </a:solidFill>
                <a:effectLst/>
                <a:latin typeface="+mn-lt"/>
                <a:ea typeface="Calibri" panose="020F0502020204030204" pitchFamily="34" charset="0"/>
                <a:cs typeface="Calibri" panose="020F0502020204030204" pitchFamily="34" charset="0"/>
              </a:rPr>
              <a:t>And if anyone does not obey our word in this epistle, note that person and do not keep company with him, that he may be ashamed. 15 Yet do not count him as an enemy, but admonish him as a brother. 16 Now may the Lord of peace Himself give you peace always in every way. The Lord be with you all.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981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B837B-23B4-65EC-7703-BF412B6EC16C}"/>
            </a:ext>
          </a:extLst>
        </p:cNvPr>
        <p:cNvGrpSpPr/>
        <p:nvPr/>
      </p:nvGrpSpPr>
      <p:grpSpPr>
        <a:xfrm>
          <a:off x="0" y="0"/>
          <a:ext cx="0" cy="0"/>
          <a:chOff x="0" y="0"/>
          <a:chExt cx="0" cy="0"/>
        </a:xfrm>
      </p:grpSpPr>
      <p:pic>
        <p:nvPicPr>
          <p:cNvPr id="5" name="Picture 4" descr="Men Clipart Black And White | Free download on ClipArtMag">
            <a:extLst>
              <a:ext uri="{FF2B5EF4-FFF2-40B4-BE49-F238E27FC236}">
                <a16:creationId xmlns:a16="http://schemas.microsoft.com/office/drawing/2014/main" id="{D341EA59-1B03-892D-BF32-6AEA12A29805}"/>
              </a:ext>
            </a:extLst>
          </p:cNvPr>
          <p:cNvPicPr>
            <a:picLocks noChangeAspect="1"/>
          </p:cNvPicPr>
          <p:nvPr/>
        </p:nvPicPr>
        <p:blipFill>
          <a:blip r:embed="rId2"/>
          <a:srcRect l="1419" t="-659" r="12629" b="659"/>
          <a:stretch>
            <a:fillRect/>
          </a:stretch>
        </p:blipFill>
        <p:spPr>
          <a:xfrm>
            <a:off x="2352456" y="2170738"/>
            <a:ext cx="4024281" cy="2433346"/>
          </a:xfrm>
          <a:prstGeom prst="rect">
            <a:avLst/>
          </a:prstGeom>
          <a:ln w="228600" cap="sq" cmpd="thickThin">
            <a:solidFill>
              <a:schemeClr val="accent3"/>
            </a:solidFill>
            <a:prstDash val="solid"/>
            <a:miter lim="800000"/>
          </a:ln>
          <a:effectLst>
            <a:innerShdw blurRad="76200">
              <a:srgbClr val="000000"/>
            </a:innerShdw>
          </a:effectLst>
        </p:spPr>
      </p:pic>
      <p:sp>
        <p:nvSpPr>
          <p:cNvPr id="7" name="TextBox 6">
            <a:extLst>
              <a:ext uri="{FF2B5EF4-FFF2-40B4-BE49-F238E27FC236}">
                <a16:creationId xmlns:a16="http://schemas.microsoft.com/office/drawing/2014/main" id="{33CB5F2C-56D6-6F78-9C11-C15267DC0B56}"/>
              </a:ext>
            </a:extLst>
          </p:cNvPr>
          <p:cNvSpPr txBox="1"/>
          <p:nvPr/>
        </p:nvSpPr>
        <p:spPr>
          <a:xfrm>
            <a:off x="5478405" y="4853733"/>
            <a:ext cx="4572000" cy="276999"/>
          </a:xfrm>
          <a:prstGeom prst="rect">
            <a:avLst/>
          </a:prstGeom>
          <a:noFill/>
        </p:spPr>
        <p:txBody>
          <a:bodyPr wrap="square">
            <a:spAutoFit/>
          </a:bodyPr>
          <a:lstStyle/>
          <a:p>
            <a:r>
              <a:rPr lang="en-US" sz="1200" b="0" i="0" u="none" strike="noStrike" spc="5" dirty="0">
                <a:effectLst/>
                <a:latin typeface="+mn-lt"/>
                <a:hlinkClick r:id="rId3">
                  <a:extLst>
                    <a:ext uri="{A12FA001-AC4F-418D-AE19-62706E023703}">
                      <ahyp:hlinkClr xmlns:ahyp="http://schemas.microsoft.com/office/drawing/2018/hyperlinkcolor" val="tx"/>
                    </a:ext>
                  </a:extLst>
                </a:hlinkClick>
              </a:rPr>
              <a:t>clipartmag.com</a:t>
            </a:r>
            <a:endParaRPr lang="en-US" sz="1200" dirty="0"/>
          </a:p>
        </p:txBody>
      </p:sp>
      <p:sp>
        <p:nvSpPr>
          <p:cNvPr id="4" name="TextBox 3">
            <a:extLst>
              <a:ext uri="{FF2B5EF4-FFF2-40B4-BE49-F238E27FC236}">
                <a16:creationId xmlns:a16="http://schemas.microsoft.com/office/drawing/2014/main" id="{8D611CA3-7988-87EE-19B1-4CB1065B5467}"/>
              </a:ext>
            </a:extLst>
          </p:cNvPr>
          <p:cNvSpPr txBox="1"/>
          <p:nvPr/>
        </p:nvSpPr>
        <p:spPr>
          <a:xfrm>
            <a:off x="449179" y="184485"/>
            <a:ext cx="8261683" cy="1754326"/>
          </a:xfrm>
          <a:prstGeom prst="rect">
            <a:avLst/>
          </a:prstGeom>
          <a:noFill/>
        </p:spPr>
        <p:txBody>
          <a:bodyPr wrap="square" rtlCol="0">
            <a:spAutoFit/>
          </a:bodyPr>
          <a:lstStyle/>
          <a:p>
            <a:r>
              <a:rPr lang="en-US" sz="2400" dirty="0"/>
              <a:t>He who says he is in the light, and hates his brother, is in </a:t>
            </a:r>
            <a:r>
              <a:rPr lang="en-US" sz="2000" dirty="0"/>
              <a:t>darkness until now. He who loves his brother abides in the light, and there is no cause for stumbling in him. But he who hates his brother is in darkness and walks in darkness, and does not know where he is going, because the darkness has blinded his eyes.  1John 2:9-11</a:t>
            </a:r>
          </a:p>
        </p:txBody>
      </p:sp>
      <p:sp>
        <p:nvSpPr>
          <p:cNvPr id="6" name="TextBox 5">
            <a:extLst>
              <a:ext uri="{FF2B5EF4-FFF2-40B4-BE49-F238E27FC236}">
                <a16:creationId xmlns:a16="http://schemas.microsoft.com/office/drawing/2014/main" id="{FBF6EAEF-82C4-9799-03E3-3C70ABA46EFC}"/>
              </a:ext>
            </a:extLst>
          </p:cNvPr>
          <p:cNvSpPr txBox="1"/>
          <p:nvPr/>
        </p:nvSpPr>
        <p:spPr>
          <a:xfrm>
            <a:off x="882316" y="5221705"/>
            <a:ext cx="7932821" cy="1323439"/>
          </a:xfrm>
          <a:prstGeom prst="rect">
            <a:avLst/>
          </a:prstGeom>
          <a:noFill/>
        </p:spPr>
        <p:txBody>
          <a:bodyPr wrap="square" rtlCol="0">
            <a:spAutoFit/>
          </a:bodyPr>
          <a:lstStyle/>
          <a:p>
            <a:r>
              <a:rPr lang="en-US" sz="4000" b="1" dirty="0"/>
              <a:t>A few thoughts from God’s word about you and your brother…</a:t>
            </a:r>
          </a:p>
        </p:txBody>
      </p:sp>
    </p:spTree>
    <p:extLst>
      <p:ext uri="{BB962C8B-B14F-4D97-AF65-F5344CB8AC3E}">
        <p14:creationId xmlns:p14="http://schemas.microsoft.com/office/powerpoint/2010/main" val="2593135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A047-1319-DB8C-D208-842D83BF76D3}"/>
            </a:ext>
          </a:extLst>
        </p:cNvPr>
        <p:cNvGrpSpPr/>
        <p:nvPr/>
      </p:nvGrpSpPr>
      <p:grpSpPr>
        <a:xfrm>
          <a:off x="0" y="0"/>
          <a:ext cx="0" cy="0"/>
          <a:chOff x="0" y="0"/>
          <a:chExt cx="0" cy="0"/>
        </a:xfrm>
      </p:grpSpPr>
      <p:pic>
        <p:nvPicPr>
          <p:cNvPr id="5" name="Picture 4" descr="Men Clipart Black And White | Free download on ClipArtMag">
            <a:extLst>
              <a:ext uri="{FF2B5EF4-FFF2-40B4-BE49-F238E27FC236}">
                <a16:creationId xmlns:a16="http://schemas.microsoft.com/office/drawing/2014/main" id="{8F0689EA-9C93-78DD-8929-2248D56BA107}"/>
              </a:ext>
            </a:extLst>
          </p:cNvPr>
          <p:cNvPicPr>
            <a:picLocks noChangeAspect="1"/>
          </p:cNvPicPr>
          <p:nvPr/>
        </p:nvPicPr>
        <p:blipFill>
          <a:blip r:embed="rId2"/>
          <a:srcRect l="1419" t="-659" r="12629" b="659"/>
          <a:stretch>
            <a:fillRect/>
          </a:stretch>
        </p:blipFill>
        <p:spPr>
          <a:xfrm>
            <a:off x="2352456" y="2170738"/>
            <a:ext cx="4024281" cy="2433346"/>
          </a:xfrm>
          <a:prstGeom prst="rect">
            <a:avLst/>
          </a:prstGeom>
          <a:ln w="228600" cap="sq" cmpd="thickThin">
            <a:solidFill>
              <a:schemeClr val="accent3"/>
            </a:solidFill>
            <a:prstDash val="solid"/>
            <a:miter lim="800000"/>
          </a:ln>
          <a:effectLst>
            <a:innerShdw blurRad="76200">
              <a:srgbClr val="000000"/>
            </a:innerShdw>
          </a:effectLst>
        </p:spPr>
      </p:pic>
      <p:sp>
        <p:nvSpPr>
          <p:cNvPr id="7" name="TextBox 6">
            <a:extLst>
              <a:ext uri="{FF2B5EF4-FFF2-40B4-BE49-F238E27FC236}">
                <a16:creationId xmlns:a16="http://schemas.microsoft.com/office/drawing/2014/main" id="{F3F21BF5-76D9-11E3-EBE2-1798D4902156}"/>
              </a:ext>
            </a:extLst>
          </p:cNvPr>
          <p:cNvSpPr txBox="1"/>
          <p:nvPr/>
        </p:nvSpPr>
        <p:spPr>
          <a:xfrm>
            <a:off x="5478405" y="4853733"/>
            <a:ext cx="4572000" cy="276999"/>
          </a:xfrm>
          <a:prstGeom prst="rect">
            <a:avLst/>
          </a:prstGeom>
          <a:noFill/>
        </p:spPr>
        <p:txBody>
          <a:bodyPr wrap="square">
            <a:spAutoFit/>
          </a:bodyPr>
          <a:lstStyle/>
          <a:p>
            <a:r>
              <a:rPr lang="en-US" sz="1200" b="0" i="0" u="none" strike="noStrike" spc="5" dirty="0">
                <a:effectLst/>
                <a:latin typeface="+mn-lt"/>
                <a:hlinkClick r:id="rId3">
                  <a:extLst>
                    <a:ext uri="{A12FA001-AC4F-418D-AE19-62706E023703}">
                      <ahyp:hlinkClr xmlns:ahyp="http://schemas.microsoft.com/office/drawing/2018/hyperlinkcolor" val="tx"/>
                    </a:ext>
                  </a:extLst>
                </a:hlinkClick>
              </a:rPr>
              <a:t>clipartmag.com</a:t>
            </a:r>
            <a:endParaRPr lang="en-US" sz="1200" dirty="0"/>
          </a:p>
        </p:txBody>
      </p:sp>
      <p:sp>
        <p:nvSpPr>
          <p:cNvPr id="4" name="TextBox 3">
            <a:extLst>
              <a:ext uri="{FF2B5EF4-FFF2-40B4-BE49-F238E27FC236}">
                <a16:creationId xmlns:a16="http://schemas.microsoft.com/office/drawing/2014/main" id="{A0BBBDBA-1D65-4EE6-AC3E-10EA8E856E79}"/>
              </a:ext>
            </a:extLst>
          </p:cNvPr>
          <p:cNvSpPr txBox="1"/>
          <p:nvPr/>
        </p:nvSpPr>
        <p:spPr>
          <a:xfrm>
            <a:off x="449179" y="184485"/>
            <a:ext cx="8261683" cy="1754326"/>
          </a:xfrm>
          <a:prstGeom prst="rect">
            <a:avLst/>
          </a:prstGeom>
          <a:noFill/>
        </p:spPr>
        <p:txBody>
          <a:bodyPr wrap="square" rtlCol="0">
            <a:spAutoFit/>
          </a:bodyPr>
          <a:lstStyle/>
          <a:p>
            <a:r>
              <a:rPr lang="en-US" sz="2400" dirty="0"/>
              <a:t>He who says he is in the light, and hates his brother, is in </a:t>
            </a:r>
            <a:r>
              <a:rPr lang="en-US" sz="2000" dirty="0"/>
              <a:t>darkness until now. He who loves his brother abides in the light, and there is no cause for stumbling in him. But he who hates his brother is in darkness and walks in darkness, and does not know where he is going, because the darkness has blinded his eyes.  1John 2:9-11</a:t>
            </a:r>
          </a:p>
        </p:txBody>
      </p:sp>
      <p:sp>
        <p:nvSpPr>
          <p:cNvPr id="6" name="TextBox 5">
            <a:extLst>
              <a:ext uri="{FF2B5EF4-FFF2-40B4-BE49-F238E27FC236}">
                <a16:creationId xmlns:a16="http://schemas.microsoft.com/office/drawing/2014/main" id="{B81CAB3B-7FF5-D5E7-D1C3-A2C4D176F39E}"/>
              </a:ext>
            </a:extLst>
          </p:cNvPr>
          <p:cNvSpPr txBox="1"/>
          <p:nvPr/>
        </p:nvSpPr>
        <p:spPr>
          <a:xfrm>
            <a:off x="882316" y="5221705"/>
            <a:ext cx="7932821" cy="1323439"/>
          </a:xfrm>
          <a:prstGeom prst="rect">
            <a:avLst/>
          </a:prstGeom>
          <a:noFill/>
        </p:spPr>
        <p:txBody>
          <a:bodyPr wrap="square" rtlCol="0">
            <a:spAutoFit/>
          </a:bodyPr>
          <a:lstStyle/>
          <a:p>
            <a:r>
              <a:rPr lang="en-US" sz="4000" b="1" dirty="0"/>
              <a:t>A few thoughts from God’s word about you and your brother…</a:t>
            </a:r>
          </a:p>
        </p:txBody>
      </p:sp>
    </p:spTree>
    <p:extLst>
      <p:ext uri="{BB962C8B-B14F-4D97-AF65-F5344CB8AC3E}">
        <p14:creationId xmlns:p14="http://schemas.microsoft.com/office/powerpoint/2010/main" val="95989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FF478-05F5-6190-FBFC-198B33148326}"/>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CA523DD4-728B-0862-C8BB-6987A39BC4B1}"/>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4F1A46-0F36-E5DB-E57F-5A328543306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E37FC69-D36D-A131-5FE1-A7321290339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3C15AE4A-B39A-B800-8105-BC43CB442073}"/>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58F61D74-83D2-FD6B-EE28-7E0B61452C81}"/>
              </a:ext>
            </a:extLst>
          </p:cNvPr>
          <p:cNvPicPr>
            <a:picLocks noChangeAspect="1"/>
          </p:cNvPicPr>
          <p:nvPr/>
        </p:nvPicPr>
        <p:blipFill>
          <a:blip r:embed="rId3"/>
          <a:stretch>
            <a:fillRect/>
          </a:stretch>
        </p:blipFill>
        <p:spPr>
          <a:xfrm>
            <a:off x="367963" y="736228"/>
            <a:ext cx="1741572" cy="1741572"/>
          </a:xfrm>
          <a:prstGeom prst="rect">
            <a:avLst/>
          </a:prstGeom>
        </p:spPr>
      </p:pic>
      <p:sp>
        <p:nvSpPr>
          <p:cNvPr id="6" name="TextBox 5">
            <a:extLst>
              <a:ext uri="{FF2B5EF4-FFF2-40B4-BE49-F238E27FC236}">
                <a16:creationId xmlns:a16="http://schemas.microsoft.com/office/drawing/2014/main" id="{97B7F6F8-C2CD-3EE0-788F-F041A801DF9E}"/>
              </a:ext>
            </a:extLst>
          </p:cNvPr>
          <p:cNvSpPr txBox="1"/>
          <p:nvPr/>
        </p:nvSpPr>
        <p:spPr>
          <a:xfrm>
            <a:off x="1557088" y="945810"/>
            <a:ext cx="7025439" cy="1323439"/>
          </a:xfrm>
          <a:prstGeom prst="rect">
            <a:avLst/>
          </a:prstGeom>
          <a:noFill/>
        </p:spPr>
        <p:txBody>
          <a:bodyPr wrap="square">
            <a:spAutoFit/>
          </a:bodyPr>
          <a:lstStyle/>
          <a:p>
            <a:pPr marR="0" lvl="0">
              <a:lnSpc>
                <a:spcPct val="100000"/>
              </a:lnSpc>
              <a:spcAft>
                <a:spcPts val="800"/>
              </a:spcAft>
            </a:pPr>
            <a:r>
              <a:rPr lang="en-US" sz="40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You should have the right attitude toward your brother.</a:t>
            </a:r>
            <a:endParaRPr lang="en-US" sz="4000" b="1"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32D0911-3573-DEA9-2E78-7D566A23EB4A}"/>
              </a:ext>
            </a:extLst>
          </p:cNvPr>
          <p:cNvSpPr txBox="1"/>
          <p:nvPr/>
        </p:nvSpPr>
        <p:spPr>
          <a:xfrm>
            <a:off x="240632" y="2824470"/>
            <a:ext cx="5335005" cy="3416320"/>
          </a:xfrm>
          <a:prstGeom prst="rect">
            <a:avLst/>
          </a:prstGeom>
          <a:noFill/>
        </p:spPr>
        <p:txBody>
          <a:bodyPr wrap="square" rtlCol="0">
            <a:spAutoFit/>
          </a:bodyPr>
          <a:lstStyle/>
          <a:p>
            <a:pPr marL="0" marR="0">
              <a:spcAft>
                <a:spcPts val="800"/>
              </a:spcAft>
              <a:buNone/>
            </a:pPr>
            <a:r>
              <a:rPr lang="en-US" sz="3600" b="1" kern="1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John 13:34 </a:t>
            </a:r>
            <a:r>
              <a:rPr lang="en-US" sz="3000" kern="100" dirty="0">
                <a:effectLst/>
                <a:ea typeface="Calibri" panose="020F0502020204030204" pitchFamily="34" charset="0"/>
                <a:cs typeface="Times New Roman" panose="02020603050405020304" pitchFamily="18" charset="0"/>
              </a:rPr>
              <a:t>"A new commandment I give to you, that you love one another; as I have loved you, that you also love one another. 35 "By this all will know that you are My disciples, if you have love for one another."</a:t>
            </a:r>
          </a:p>
        </p:txBody>
      </p:sp>
    </p:spTree>
    <p:extLst>
      <p:ext uri="{BB962C8B-B14F-4D97-AF65-F5344CB8AC3E}">
        <p14:creationId xmlns:p14="http://schemas.microsoft.com/office/powerpoint/2010/main" val="394499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7188C-0905-6538-5B39-3CE257AD608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836981B6-FAB6-0063-0FCB-174EAC201734}"/>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F4C4A71-6D25-B272-D274-07B6E6D3326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CDE6832-DC72-130A-6E5F-64EA85E08C5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5B374622-0774-4338-F1F6-5FEBE8FE7E46}"/>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D6C53D8D-B55A-E2A0-1511-A07C19F46BEF}"/>
              </a:ext>
            </a:extLst>
          </p:cNvPr>
          <p:cNvPicPr>
            <a:picLocks noChangeAspect="1"/>
          </p:cNvPicPr>
          <p:nvPr/>
        </p:nvPicPr>
        <p:blipFill>
          <a:blip r:embed="rId3"/>
          <a:stretch>
            <a:fillRect/>
          </a:stretch>
        </p:blipFill>
        <p:spPr>
          <a:xfrm>
            <a:off x="512341" y="736228"/>
            <a:ext cx="1741572" cy="1741572"/>
          </a:xfrm>
          <a:prstGeom prst="rect">
            <a:avLst/>
          </a:prstGeom>
        </p:spPr>
      </p:pic>
      <p:sp>
        <p:nvSpPr>
          <p:cNvPr id="8" name="TextBox 7">
            <a:extLst>
              <a:ext uri="{FF2B5EF4-FFF2-40B4-BE49-F238E27FC236}">
                <a16:creationId xmlns:a16="http://schemas.microsoft.com/office/drawing/2014/main" id="{B6189A96-3BFE-99FF-4DE4-8CFF6924CBDD}"/>
              </a:ext>
            </a:extLst>
          </p:cNvPr>
          <p:cNvSpPr txBox="1"/>
          <p:nvPr/>
        </p:nvSpPr>
        <p:spPr>
          <a:xfrm>
            <a:off x="1860884" y="922420"/>
            <a:ext cx="6536355"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You should not imagine evil against your brother</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6C74E61-83F1-3EC2-3A12-7E9F3B547B94}"/>
              </a:ext>
            </a:extLst>
          </p:cNvPr>
          <p:cNvSpPr txBox="1"/>
          <p:nvPr/>
        </p:nvSpPr>
        <p:spPr>
          <a:xfrm>
            <a:off x="240632" y="2663992"/>
            <a:ext cx="5285873" cy="4185761"/>
          </a:xfrm>
          <a:prstGeom prst="rect">
            <a:avLst/>
          </a:prstGeom>
          <a:noFill/>
        </p:spPr>
        <p:txBody>
          <a:bodyPr wrap="square" rtlCol="0">
            <a:spAutoFit/>
          </a:bodyPr>
          <a:lstStyle/>
          <a:p>
            <a:r>
              <a:rPr lang="en-US" sz="2800" b="1" dirty="0">
                <a:solidFill>
                  <a:schemeClr val="bg1">
                    <a:lumMod val="50000"/>
                  </a:schemeClr>
                </a:solidFill>
              </a:rPr>
              <a:t>Matt. 7:1 </a:t>
            </a:r>
            <a:r>
              <a:rPr lang="en-US" sz="2000" dirty="0"/>
              <a:t>"Judge not, that you be not judged.</a:t>
            </a:r>
          </a:p>
          <a:p>
            <a:r>
              <a:rPr lang="en-US" sz="2000" dirty="0"/>
              <a:t> 2 "For with what judgment you judge, you will be judged; and with the measure you use, it will be measured back to you. 3 "And why do you look at the speck in your brother's eye, but do not consider the plank in your own eye?</a:t>
            </a:r>
          </a:p>
          <a:p>
            <a:r>
              <a:rPr lang="en-US" sz="2000" dirty="0"/>
              <a:t> 4 "Or how can you say to your brother, 'Let me remove the speck from your eye'; and look, a plank is in your own eye?</a:t>
            </a:r>
          </a:p>
          <a:p>
            <a:r>
              <a:rPr lang="en-US" sz="2000" dirty="0"/>
              <a:t> 5 "Hypocrite! First remove the plank from your own eye, and then you will see clearly to remove the speck from your brother's eye. </a:t>
            </a:r>
          </a:p>
          <a:p>
            <a:r>
              <a:rPr lang="en-US" dirty="0"/>
              <a:t> </a:t>
            </a:r>
          </a:p>
        </p:txBody>
      </p:sp>
    </p:spTree>
    <p:extLst>
      <p:ext uri="{BB962C8B-B14F-4D97-AF65-F5344CB8AC3E}">
        <p14:creationId xmlns:p14="http://schemas.microsoft.com/office/powerpoint/2010/main" val="137361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C3CA-9BA6-1A0C-4C1F-5144657D1FD1}"/>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F10BF26-79C9-083A-3FF6-6C8B0944338C}"/>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61C453F-87D2-16C1-AB6E-01BBE4E48D7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43AF7FB-4241-3E9D-6697-B269C7D1855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9D28C275-0FB5-0A97-0E47-EA4C8B7D7423}"/>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553F8B14-672D-58EF-6CB7-59438432FE7C}"/>
              </a:ext>
            </a:extLst>
          </p:cNvPr>
          <p:cNvPicPr>
            <a:picLocks noChangeAspect="1"/>
          </p:cNvPicPr>
          <p:nvPr/>
        </p:nvPicPr>
        <p:blipFill>
          <a:blip r:embed="rId3"/>
          <a:stretch>
            <a:fillRect/>
          </a:stretch>
        </p:blipFill>
        <p:spPr>
          <a:xfrm>
            <a:off x="985585" y="709254"/>
            <a:ext cx="1741572" cy="1741572"/>
          </a:xfrm>
          <a:prstGeom prst="rect">
            <a:avLst/>
          </a:prstGeom>
        </p:spPr>
      </p:pic>
      <p:sp>
        <p:nvSpPr>
          <p:cNvPr id="6" name="TextBox 5">
            <a:extLst>
              <a:ext uri="{FF2B5EF4-FFF2-40B4-BE49-F238E27FC236}">
                <a16:creationId xmlns:a16="http://schemas.microsoft.com/office/drawing/2014/main" id="{5D44F508-3DB0-6F26-2729-6DCB0DDCEFD6}"/>
              </a:ext>
            </a:extLst>
          </p:cNvPr>
          <p:cNvSpPr txBox="1"/>
          <p:nvPr/>
        </p:nvSpPr>
        <p:spPr>
          <a:xfrm>
            <a:off x="2308057" y="915467"/>
            <a:ext cx="6439703"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You should forgive                your brother-</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3FA4429-6389-E996-504E-872F98B27ECE}"/>
              </a:ext>
            </a:extLst>
          </p:cNvPr>
          <p:cNvSpPr txBox="1"/>
          <p:nvPr/>
        </p:nvSpPr>
        <p:spPr>
          <a:xfrm>
            <a:off x="304800" y="2823411"/>
            <a:ext cx="5390147" cy="3662541"/>
          </a:xfrm>
          <a:prstGeom prst="rect">
            <a:avLst/>
          </a:prstGeom>
          <a:noFill/>
        </p:spPr>
        <p:txBody>
          <a:bodyPr wrap="square">
            <a:spAutoFit/>
          </a:bodyPr>
          <a:lstStyle/>
          <a:p>
            <a:r>
              <a:rPr lang="en-US" sz="3600" b="1" dirty="0">
                <a:solidFill>
                  <a:schemeClr val="bg1">
                    <a:lumMod val="50000"/>
                  </a:schemeClr>
                </a:solidFill>
              </a:rPr>
              <a:t>Matt. 18:34 </a:t>
            </a:r>
            <a:r>
              <a:rPr lang="en-US" sz="2800" dirty="0"/>
              <a:t>"And his master was angry, and delivered him to the torturers until he should pay all that was due to him.</a:t>
            </a:r>
          </a:p>
          <a:p>
            <a:r>
              <a:rPr lang="en-US" sz="2800" dirty="0"/>
              <a:t> 35 "So My heavenly Father also will do to you if each of you, from his heart, does not forgive his brother his trespasses."</a:t>
            </a:r>
          </a:p>
        </p:txBody>
      </p:sp>
    </p:spTree>
    <p:extLst>
      <p:ext uri="{BB962C8B-B14F-4D97-AF65-F5344CB8AC3E}">
        <p14:creationId xmlns:p14="http://schemas.microsoft.com/office/powerpoint/2010/main" val="3636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5A7D4-F932-E364-AE4A-700148314EFE}"/>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88412C-35A6-372B-23D0-9040A32FA060}"/>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C940C61-8972-7E89-D94D-E6262C04A24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99EF2CC6-80C4-A38A-4112-45050A0F21D4}"/>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BD60C6B4-C334-07F8-0529-9E7AAB88F088}"/>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9CDEAA2D-5BEF-3FE3-512C-FD5AA1E4522C}"/>
              </a:ext>
            </a:extLst>
          </p:cNvPr>
          <p:cNvPicPr>
            <a:picLocks noChangeAspect="1"/>
          </p:cNvPicPr>
          <p:nvPr/>
        </p:nvPicPr>
        <p:blipFill>
          <a:blip r:embed="rId3"/>
          <a:stretch>
            <a:fillRect/>
          </a:stretch>
        </p:blipFill>
        <p:spPr>
          <a:xfrm>
            <a:off x="1065797" y="773419"/>
            <a:ext cx="1741572" cy="1741572"/>
          </a:xfrm>
          <a:prstGeom prst="rect">
            <a:avLst/>
          </a:prstGeom>
        </p:spPr>
      </p:pic>
      <p:sp>
        <p:nvSpPr>
          <p:cNvPr id="6" name="TextBox 5">
            <a:extLst>
              <a:ext uri="{FF2B5EF4-FFF2-40B4-BE49-F238E27FC236}">
                <a16:creationId xmlns:a16="http://schemas.microsoft.com/office/drawing/2014/main" id="{E021A73C-F52B-4023-F745-6F816AE62DD6}"/>
              </a:ext>
            </a:extLst>
          </p:cNvPr>
          <p:cNvSpPr txBox="1"/>
          <p:nvPr/>
        </p:nvSpPr>
        <p:spPr>
          <a:xfrm>
            <a:off x="2407118" y="885385"/>
            <a:ext cx="6595310"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It is difficult to win an offended brother- </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FC91A0D-E72D-2F00-13C8-3B5603F03311}"/>
              </a:ext>
            </a:extLst>
          </p:cNvPr>
          <p:cNvSpPr txBox="1"/>
          <p:nvPr/>
        </p:nvSpPr>
        <p:spPr>
          <a:xfrm>
            <a:off x="328863" y="2708201"/>
            <a:ext cx="5454316" cy="3867725"/>
          </a:xfrm>
          <a:prstGeom prst="rect">
            <a:avLst/>
          </a:prstGeom>
          <a:noFill/>
        </p:spPr>
        <p:txBody>
          <a:bodyPr wrap="square">
            <a:spAutoFit/>
          </a:bodyPr>
          <a:lstStyle/>
          <a:p>
            <a:pPr marL="0" marR="0">
              <a:spcAft>
                <a:spcPts val="800"/>
              </a:spcAft>
              <a:buNone/>
            </a:pPr>
            <a:r>
              <a:rPr lang="en-US" sz="2800" b="1" kern="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rPr>
              <a:t>Prov. 18:19 </a:t>
            </a:r>
            <a:r>
              <a:rPr lang="en-US" sz="2200" kern="100" dirty="0">
                <a:effectLst/>
                <a:latin typeface="Calibri" panose="020F0502020204030204" pitchFamily="34" charset="0"/>
                <a:ea typeface="Calibri" panose="020F0502020204030204" pitchFamily="34" charset="0"/>
                <a:cs typeface="Calibri" panose="020F0502020204030204" pitchFamily="34" charset="0"/>
              </a:rPr>
              <a:t>A brother offended is harder to win than a strong city, And contentions are like the bars of a castle.</a:t>
            </a:r>
          </a:p>
          <a:p>
            <a:pPr marL="0" marR="0">
              <a:spcAft>
                <a:spcPts val="800"/>
              </a:spcAft>
              <a:buNone/>
            </a:pPr>
            <a:endParaRPr lang="en-US" sz="2200" kern="100" dirty="0">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pPr>
            <a:r>
              <a:rPr lang="en-US" sz="2800" b="1" kern="1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Matt. 18:3 </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and said, "Assuredly, I say to you, unless you are converted and become as little children, you will by no means enter the kingdom of heaven. 4 "Therefore whoever humbles himself as this little child is the greatest in the kingdom of heaven.</a:t>
            </a:r>
          </a:p>
        </p:txBody>
      </p:sp>
    </p:spTree>
    <p:extLst>
      <p:ext uri="{BB962C8B-B14F-4D97-AF65-F5344CB8AC3E}">
        <p14:creationId xmlns:p14="http://schemas.microsoft.com/office/powerpoint/2010/main" val="8788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C817E-13C1-33F8-63EF-02B0042A9EA9}"/>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A83E670-2180-E3F3-F9BB-9F412F346311}"/>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C817527-D215-967D-B130-3C9FB48D7FA4}"/>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63F002B-208F-6988-C2B0-BE3D9ABD843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6140CF01-4A1E-8894-15F4-82E1BF02F09A}"/>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BE8DD4A8-3D12-084C-ABDC-D3D225D34A11}"/>
              </a:ext>
            </a:extLst>
          </p:cNvPr>
          <p:cNvPicPr>
            <a:picLocks noChangeAspect="1"/>
          </p:cNvPicPr>
          <p:nvPr/>
        </p:nvPicPr>
        <p:blipFill>
          <a:blip r:embed="rId3"/>
          <a:stretch>
            <a:fillRect/>
          </a:stretch>
        </p:blipFill>
        <p:spPr>
          <a:xfrm>
            <a:off x="204036" y="716208"/>
            <a:ext cx="1741572" cy="1741572"/>
          </a:xfrm>
          <a:prstGeom prst="rect">
            <a:avLst/>
          </a:prstGeom>
        </p:spPr>
      </p:pic>
      <p:sp>
        <p:nvSpPr>
          <p:cNvPr id="6" name="TextBox 5">
            <a:extLst>
              <a:ext uri="{FF2B5EF4-FFF2-40B4-BE49-F238E27FC236}">
                <a16:creationId xmlns:a16="http://schemas.microsoft.com/office/drawing/2014/main" id="{69F053D5-217B-859B-4C78-A6F83A7743B0}"/>
              </a:ext>
            </a:extLst>
          </p:cNvPr>
          <p:cNvSpPr txBox="1"/>
          <p:nvPr/>
        </p:nvSpPr>
        <p:spPr>
          <a:xfrm>
            <a:off x="1572125" y="884321"/>
            <a:ext cx="6954254"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You should not put a stumbling block  in your brother’s way</a:t>
            </a:r>
            <a:r>
              <a:rPr lang="en-US" sz="4000" kern="100" dirty="0">
                <a:effectLst/>
                <a:latin typeface="Calibri" panose="020F0502020204030204" pitchFamily="34" charset="0"/>
                <a:ea typeface="Calibri" panose="020F0502020204030204" pitchFamily="34" charset="0"/>
                <a:cs typeface="Calibri" panose="020F0502020204030204" pitchFamily="34" charset="0"/>
              </a:rPr>
              <a:t>- </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64AD59F9-A29D-9A6B-7C7C-B283322B0579}"/>
              </a:ext>
            </a:extLst>
          </p:cNvPr>
          <p:cNvSpPr txBox="1"/>
          <p:nvPr/>
        </p:nvSpPr>
        <p:spPr>
          <a:xfrm>
            <a:off x="240632" y="2752930"/>
            <a:ext cx="5694947" cy="3867725"/>
          </a:xfrm>
          <a:prstGeom prst="rect">
            <a:avLst/>
          </a:prstGeom>
          <a:noFill/>
        </p:spPr>
        <p:txBody>
          <a:bodyPr wrap="square" rtlCol="0">
            <a:spAutoFit/>
          </a:bodyPr>
          <a:lstStyle/>
          <a:p>
            <a:pPr marL="0" marR="0">
              <a:spcAft>
                <a:spcPts val="800"/>
              </a:spcAft>
              <a:buNone/>
            </a:pPr>
            <a:r>
              <a:rPr lang="en-US" sz="2800" b="1" kern="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rPr>
              <a:t>Rom. 14:13 </a:t>
            </a:r>
            <a:r>
              <a:rPr lang="en-US" sz="2200" kern="100" dirty="0">
                <a:effectLst/>
                <a:latin typeface="Calibri" panose="020F0502020204030204" pitchFamily="34" charset="0"/>
                <a:ea typeface="Calibri" panose="020F0502020204030204" pitchFamily="34" charset="0"/>
                <a:cs typeface="Calibri" panose="020F0502020204030204" pitchFamily="34" charset="0"/>
              </a:rPr>
              <a:t>Therefore let us not judge one another anymore, but rather resolve this, not to put a stumbling block or a cause to fall in our brother's way.</a:t>
            </a:r>
          </a:p>
          <a:p>
            <a:pPr marL="0" marR="0">
              <a:spcAft>
                <a:spcPts val="800"/>
              </a:spcAft>
              <a:buNone/>
            </a:pP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kern="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rPr>
              <a:t>1Cor. 8:12 </a:t>
            </a:r>
            <a:r>
              <a:rPr lang="en-US" sz="2200" kern="100" dirty="0">
                <a:effectLst/>
                <a:latin typeface="Calibri" panose="020F0502020204030204" pitchFamily="34" charset="0"/>
                <a:ea typeface="Calibri" panose="020F0502020204030204" pitchFamily="34" charset="0"/>
                <a:cs typeface="Calibri" panose="020F0502020204030204" pitchFamily="34" charset="0"/>
              </a:rPr>
              <a:t>But when you thus sin against the brethren, and wound their weak conscience, you sin against Christ.13 Therefore, if food makes my brother stumble, I will never again eat meat, lest I make my brother stumble.</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26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2D19E-A9BD-E771-5D19-65CD53753DC3}"/>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3428FC7E-F990-A9D6-7B0F-C5EF1D54F11F}"/>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6C5C90C-F38F-605B-E245-48444E362BF4}"/>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3085E50-3F47-D313-D923-E44DA3983CE4}"/>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DD992BCE-D5B8-3C88-2228-F958811516C4}"/>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911B5EB7-0D3B-B023-10AF-A70C995783BA}"/>
              </a:ext>
            </a:extLst>
          </p:cNvPr>
          <p:cNvPicPr>
            <a:picLocks noChangeAspect="1"/>
          </p:cNvPicPr>
          <p:nvPr/>
        </p:nvPicPr>
        <p:blipFill>
          <a:blip r:embed="rId3"/>
          <a:stretch>
            <a:fillRect/>
          </a:stretch>
        </p:blipFill>
        <p:spPr>
          <a:xfrm>
            <a:off x="179972" y="930442"/>
            <a:ext cx="1741572" cy="1741572"/>
          </a:xfrm>
          <a:prstGeom prst="rect">
            <a:avLst/>
          </a:prstGeom>
        </p:spPr>
      </p:pic>
      <p:sp>
        <p:nvSpPr>
          <p:cNvPr id="8" name="TextBox 7">
            <a:extLst>
              <a:ext uri="{FF2B5EF4-FFF2-40B4-BE49-F238E27FC236}">
                <a16:creationId xmlns:a16="http://schemas.microsoft.com/office/drawing/2014/main" id="{12EEE197-361B-F46A-5B04-834DD878597A}"/>
              </a:ext>
            </a:extLst>
          </p:cNvPr>
          <p:cNvSpPr txBox="1"/>
          <p:nvPr/>
        </p:nvSpPr>
        <p:spPr>
          <a:xfrm>
            <a:off x="1475874" y="711869"/>
            <a:ext cx="7122695" cy="1938992"/>
          </a:xfrm>
          <a:prstGeom prst="rect">
            <a:avLst/>
          </a:prstGeom>
          <a:noFill/>
        </p:spPr>
        <p:txBody>
          <a:bodyPr wrap="square">
            <a:spAutoFit/>
          </a:bodyPr>
          <a:lstStyle/>
          <a:p>
            <a:pPr marL="0" marR="0">
              <a:lnSpc>
                <a:spcPct val="100000"/>
              </a:lnSpc>
              <a:spcAft>
                <a:spcPts val="800"/>
              </a:spcAft>
              <a:buNone/>
            </a:pPr>
            <a:r>
              <a:rPr lang="en-US" sz="4000" b="1" kern="100" dirty="0">
                <a:solidFill>
                  <a:schemeClr val="tx1"/>
                </a:solidFill>
                <a:effectLst/>
                <a:latin typeface="+mn-lt"/>
                <a:ea typeface="Calibri" panose="020F0502020204030204" pitchFamily="34" charset="0"/>
                <a:cs typeface="Calibri" panose="020F0502020204030204" pitchFamily="34" charset="0"/>
              </a:rPr>
              <a:t>Your relationship with your brother should not be offensive to unbelievers.</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975B63F-12F2-B1A4-3A6D-51924D0326A5}"/>
              </a:ext>
            </a:extLst>
          </p:cNvPr>
          <p:cNvSpPr txBox="1"/>
          <p:nvPr/>
        </p:nvSpPr>
        <p:spPr>
          <a:xfrm>
            <a:off x="240631" y="2906333"/>
            <a:ext cx="5510463" cy="3539430"/>
          </a:xfrm>
          <a:prstGeom prst="rect">
            <a:avLst/>
          </a:prstGeom>
          <a:noFill/>
        </p:spPr>
        <p:txBody>
          <a:bodyPr wrap="square" rtlCol="0">
            <a:spAutoFit/>
          </a:bodyPr>
          <a:lstStyle/>
          <a:p>
            <a:r>
              <a:rPr lang="en-US" sz="3200" b="1" dirty="0">
                <a:solidFill>
                  <a:schemeClr val="bg1">
                    <a:lumMod val="50000"/>
                  </a:schemeClr>
                </a:solidFill>
              </a:rPr>
              <a:t>1Cor. 6:6 </a:t>
            </a:r>
            <a:r>
              <a:rPr lang="en-US" sz="2400" dirty="0"/>
              <a:t>But brother goes to law against brother, and that before unbelievers! 7 Now therefore, it is already an utter failure for you that you go to law against one another. Why do you not rather accept wrong? Why do you not rather let yourselves be cheated?</a:t>
            </a:r>
          </a:p>
          <a:p>
            <a:r>
              <a:rPr lang="en-US" sz="2400" dirty="0"/>
              <a:t> 8 No, you yourselves do wrong and cheat, and you do these things to your brethren!</a:t>
            </a:r>
          </a:p>
        </p:txBody>
      </p:sp>
    </p:spTree>
    <p:extLst>
      <p:ext uri="{BB962C8B-B14F-4D97-AF65-F5344CB8AC3E}">
        <p14:creationId xmlns:p14="http://schemas.microsoft.com/office/powerpoint/2010/main" val="125804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47231-CAE9-201B-E63E-5BE68C62EF92}"/>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30FE28-7390-075E-100F-17527999FB60}"/>
              </a:ext>
            </a:extLst>
          </p:cNvPr>
          <p:cNvSpPr/>
          <p:nvPr/>
        </p:nvSpPr>
        <p:spPr>
          <a:xfrm>
            <a:off x="240632" y="736228"/>
            <a:ext cx="8662736" cy="1830509"/>
          </a:xfrm>
          <a:prstGeom prst="roundRect">
            <a:avLst/>
          </a:prstGeom>
          <a:solidFill>
            <a:schemeClr val="bg1"/>
          </a:solidFill>
          <a:ln w="762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F3DF512-EE35-B656-1771-1981C012343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9660AB11-A56B-F66B-D30E-8DCB936077D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You And Your Brother</a:t>
            </a:r>
          </a:p>
        </p:txBody>
      </p:sp>
      <p:pic>
        <p:nvPicPr>
          <p:cNvPr id="5" name="Picture 4">
            <a:extLst>
              <a:ext uri="{FF2B5EF4-FFF2-40B4-BE49-F238E27FC236}">
                <a16:creationId xmlns:a16="http://schemas.microsoft.com/office/drawing/2014/main" id="{07E92EF2-2718-98F0-372A-EFC8700CE71B}"/>
              </a:ext>
            </a:extLst>
          </p:cNvPr>
          <p:cNvPicPr>
            <a:picLocks noChangeAspect="1"/>
          </p:cNvPicPr>
          <p:nvPr/>
        </p:nvPicPr>
        <p:blipFill>
          <a:blip r:embed="rId2"/>
          <a:stretch>
            <a:fillRect/>
          </a:stretch>
        </p:blipFill>
        <p:spPr>
          <a:xfrm>
            <a:off x="5935579" y="4970642"/>
            <a:ext cx="3296653" cy="1712547"/>
          </a:xfrm>
          <a:prstGeom prst="rect">
            <a:avLst/>
          </a:prstGeom>
        </p:spPr>
      </p:pic>
      <p:pic>
        <p:nvPicPr>
          <p:cNvPr id="7" name="Picture 6">
            <a:extLst>
              <a:ext uri="{FF2B5EF4-FFF2-40B4-BE49-F238E27FC236}">
                <a16:creationId xmlns:a16="http://schemas.microsoft.com/office/drawing/2014/main" id="{79700265-8C30-5406-99F0-7466529CF7D2}"/>
              </a:ext>
            </a:extLst>
          </p:cNvPr>
          <p:cNvPicPr>
            <a:picLocks noChangeAspect="1"/>
          </p:cNvPicPr>
          <p:nvPr/>
        </p:nvPicPr>
        <p:blipFill>
          <a:blip r:embed="rId3"/>
          <a:stretch>
            <a:fillRect/>
          </a:stretch>
        </p:blipFill>
        <p:spPr>
          <a:xfrm>
            <a:off x="845721" y="804439"/>
            <a:ext cx="1741572" cy="1741572"/>
          </a:xfrm>
          <a:prstGeom prst="rect">
            <a:avLst/>
          </a:prstGeom>
        </p:spPr>
      </p:pic>
      <p:sp>
        <p:nvSpPr>
          <p:cNvPr id="6" name="TextBox 5">
            <a:extLst>
              <a:ext uri="{FF2B5EF4-FFF2-40B4-BE49-F238E27FC236}">
                <a16:creationId xmlns:a16="http://schemas.microsoft.com/office/drawing/2014/main" id="{2513B49F-A251-2D25-056F-BB2DC0A4FC0B}"/>
              </a:ext>
            </a:extLst>
          </p:cNvPr>
          <p:cNvSpPr txBox="1"/>
          <p:nvPr/>
        </p:nvSpPr>
        <p:spPr>
          <a:xfrm>
            <a:off x="2123574" y="915465"/>
            <a:ext cx="6322593" cy="1466555"/>
          </a:xfrm>
          <a:prstGeom prst="rect">
            <a:avLst/>
          </a:prstGeom>
          <a:noFill/>
        </p:spPr>
        <p:txBody>
          <a:bodyPr wrap="square">
            <a:spAutoFit/>
          </a:bodyPr>
          <a:lstStyle/>
          <a:p>
            <a:pPr marL="0" marR="0">
              <a:lnSpc>
                <a:spcPct val="115000"/>
              </a:lnSpc>
              <a:spcAft>
                <a:spcPts val="800"/>
              </a:spcAft>
              <a:buNone/>
            </a:pPr>
            <a:r>
              <a:rPr lang="en-US" sz="4000" b="1" kern="100" dirty="0">
                <a:effectLst/>
                <a:latin typeface="Calibri" panose="020F0502020204030204" pitchFamily="34" charset="0"/>
                <a:ea typeface="Calibri" panose="020F0502020204030204" pitchFamily="34" charset="0"/>
                <a:cs typeface="Calibri" panose="020F0502020204030204" pitchFamily="34" charset="0"/>
              </a:rPr>
              <a:t>You should restore your fallen brother.</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4C9597C6-E4BC-D314-E3E1-8AF1D196FD3D}"/>
              </a:ext>
            </a:extLst>
          </p:cNvPr>
          <p:cNvSpPr txBox="1"/>
          <p:nvPr/>
        </p:nvSpPr>
        <p:spPr>
          <a:xfrm>
            <a:off x="497305" y="3081533"/>
            <a:ext cx="4965032" cy="2800767"/>
          </a:xfrm>
          <a:prstGeom prst="rect">
            <a:avLst/>
          </a:prstGeom>
          <a:noFill/>
        </p:spPr>
        <p:txBody>
          <a:bodyPr wrap="square">
            <a:spAutoFit/>
          </a:bodyPr>
          <a:lstStyle/>
          <a:p>
            <a:pPr marL="0" marR="0">
              <a:spcAft>
                <a:spcPts val="800"/>
              </a:spcAft>
              <a:buNone/>
            </a:pPr>
            <a:r>
              <a:rPr lang="en-US" sz="3600" b="1" kern="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rPr>
              <a:t>Gal. 6:1 </a:t>
            </a:r>
            <a:r>
              <a:rPr lang="en-US" sz="2800" kern="100" dirty="0">
                <a:effectLst/>
                <a:latin typeface="Calibri" panose="020F0502020204030204" pitchFamily="34" charset="0"/>
                <a:ea typeface="Calibri" panose="020F0502020204030204" pitchFamily="34" charset="0"/>
                <a:cs typeface="Calibri" panose="020F0502020204030204" pitchFamily="34" charset="0"/>
              </a:rPr>
              <a:t>Brethren, if a man is overtaken in any trespass, you who are spiritual restore such a one in a spirit of gentleness, considering yourself lest you also be tempted.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57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661</TotalTime>
  <Words>967</Words>
  <Application>Microsoft Office PowerPoint</Application>
  <PresentationFormat>On-screen Show (4:3)</PresentationFormat>
  <Paragraphs>64</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Arial Unicode MS</vt:lpstr>
      <vt:lpstr>Calibri</vt:lpstr>
      <vt:lpstr>Calibri Light</vt:lpstr>
      <vt:lpstr>Ink Free</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25</cp:revision>
  <dcterms:created xsi:type="dcterms:W3CDTF">2025-08-19T19:05:23Z</dcterms:created>
  <dcterms:modified xsi:type="dcterms:W3CDTF">2026-09-06T09:47:08Z</dcterms:modified>
</cp:coreProperties>
</file>