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08" r:id="rId3"/>
    <p:sldMasterId id="2147483744" r:id="rId4"/>
  </p:sldMasterIdLst>
  <p:notesMasterIdLst>
    <p:notesMasterId r:id="rId21"/>
  </p:notesMasterIdLst>
  <p:sldIdLst>
    <p:sldId id="265" r:id="rId5"/>
    <p:sldId id="574" r:id="rId6"/>
    <p:sldId id="575" r:id="rId7"/>
    <p:sldId id="491" r:id="rId8"/>
    <p:sldId id="585" r:id="rId9"/>
    <p:sldId id="586" r:id="rId10"/>
    <p:sldId id="576" r:id="rId11"/>
    <p:sldId id="587" r:id="rId12"/>
    <p:sldId id="577" r:id="rId13"/>
    <p:sldId id="588" r:id="rId14"/>
    <p:sldId id="590" r:id="rId15"/>
    <p:sldId id="589" r:id="rId16"/>
    <p:sldId id="591" r:id="rId17"/>
    <p:sldId id="578" r:id="rId18"/>
    <p:sldId id="579" r:id="rId19"/>
    <p:sldId id="276"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nrEq3txF3ZPW3GLqEoweZQ==" hashData="G3aicj/VoTbm3IDJ3ktXyRffo+MTiT5h8+ew7DxxRv7IPLzDPliODHd1vUYFFl/MXLRmWWuXlWpcVSooIHCjSA=="/>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19" d="100"/>
          <a:sy n="119" d="100"/>
        </p:scale>
        <p:origin x="1356" y="108"/>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0801AF-3EEC-4B9D-9A0C-673CD1CCCEE0}" type="datetimeFigureOut">
              <a:rPr lang="en-US" smtClean="0"/>
              <a:t>9/26/2026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20C0B-D68F-44CE-AE3B-0BD4C2A8F63E}" type="slidenum">
              <a:rPr lang="en-US" smtClean="0"/>
              <a:t>‹#›</a:t>
            </a:fld>
            <a:endParaRPr lang="en-US"/>
          </a:p>
        </p:txBody>
      </p:sp>
    </p:spTree>
    <p:extLst>
      <p:ext uri="{BB962C8B-B14F-4D97-AF65-F5344CB8AC3E}">
        <p14:creationId xmlns:p14="http://schemas.microsoft.com/office/powerpoint/2010/main" val="3349006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AF0E0-615B-7818-F948-D3D149F287CA}"/>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250FEB58-A17A-D7B1-2261-3CFDD7890F2B}"/>
              </a:ext>
            </a:extLst>
          </p:cNvPr>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a:extLst>
              <a:ext uri="{FF2B5EF4-FFF2-40B4-BE49-F238E27FC236}">
                <a16:creationId xmlns:a16="http://schemas.microsoft.com/office/drawing/2014/main" id="{C6AF0E08-6FF0-7ABB-DC7A-95B1BC8F5644}"/>
              </a:ext>
            </a:extLst>
          </p:cNvPr>
          <p:cNvSpPr>
            <a:spLocks noGrp="1" noRot="1" noChangeAspect="1" noChangeArrowheads="1" noTextEdit="1"/>
          </p:cNvSpPr>
          <p:nvPr>
            <p:ph type="sldImg"/>
          </p:nvPr>
        </p:nvSpPr>
        <p:spPr>
          <a:ln/>
        </p:spPr>
      </p:sp>
      <p:sp>
        <p:nvSpPr>
          <p:cNvPr id="106499" name="Rectangle 3">
            <a:extLst>
              <a:ext uri="{FF2B5EF4-FFF2-40B4-BE49-F238E27FC236}">
                <a16:creationId xmlns:a16="http://schemas.microsoft.com/office/drawing/2014/main" id="{26A100F2-CD4C-2B3D-DFC6-A1B7A1C2994D}"/>
              </a:ext>
            </a:extLst>
          </p:cNvPr>
          <p:cNvSpPr>
            <a:spLocks noGrp="1" noChangeArrowheads="1"/>
          </p:cNvSpPr>
          <p:nvPr>
            <p:ph type="body" idx="1"/>
          </p:nvPr>
        </p:nvSpPr>
        <p:spPr/>
        <p:txBody>
          <a:bodyPr/>
          <a:lstStyle/>
          <a:p>
            <a:pPr marL="0" indent="0" eaLnBrk="1" hangingPunct="1">
              <a:buFontTx/>
              <a:buNone/>
            </a:pPr>
            <a:r>
              <a:rPr lang="en-US" dirty="0"/>
              <a:t>Colossae was probably severely damaged in the same earthquake that hit Laodicea and Hierapolis circa AD 61. This is about the time when Paul wrote this letter to the Colossians, and since the city was not quickly rebuilt, it is unlikely that a pseudonymous writer would have chosen Colossae as a destination for a letter “from Paul” at a later date. This history supports the traditional view that Colossians is a genuine Pauline epistle. In later history, Colossae continued to mint coins from AD 150 to 250, when many people of the city moved to nearby </a:t>
            </a:r>
            <a:r>
              <a:rPr lang="en-US" dirty="0" err="1"/>
              <a:t>Chonae</a:t>
            </a:r>
            <a:r>
              <a:rPr lang="en-US" dirty="0"/>
              <a:t>. Saracens filled the abandoned area in the seventh and eighth centuries. The Turks destroyed the church building in the 12th century.</a:t>
            </a:r>
          </a:p>
          <a:p>
            <a:endParaRPr lang="en-US" sz="1200" dirty="0"/>
          </a:p>
          <a:p>
            <a:r>
              <a:rPr lang="en-US" sz="1200" dirty="0"/>
              <a:t>shs031215355</a:t>
            </a:r>
            <a:endParaRPr lang="en-US" dirty="0"/>
          </a:p>
        </p:txBody>
      </p:sp>
    </p:spTree>
    <p:extLst>
      <p:ext uri="{BB962C8B-B14F-4D97-AF65-F5344CB8AC3E}">
        <p14:creationId xmlns:p14="http://schemas.microsoft.com/office/powerpoint/2010/main" val="3282748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7AFC2-ABC4-290B-3B4C-5052B16E378B}"/>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7D8BA1A0-491E-A888-2E57-ECFC67D317F8}"/>
              </a:ext>
            </a:extLst>
          </p:cNvPr>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71DFB-4943-4537-842F-CAE432A7283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6498" name="Rectangle 2">
            <a:extLst>
              <a:ext uri="{FF2B5EF4-FFF2-40B4-BE49-F238E27FC236}">
                <a16:creationId xmlns:a16="http://schemas.microsoft.com/office/drawing/2014/main" id="{B272C0C7-BD40-D4E0-9FE3-81C1F2C74156}"/>
              </a:ext>
            </a:extLst>
          </p:cNvPr>
          <p:cNvSpPr>
            <a:spLocks noGrp="1" noRot="1" noChangeAspect="1" noChangeArrowheads="1" noTextEdit="1"/>
          </p:cNvSpPr>
          <p:nvPr>
            <p:ph type="sldImg"/>
          </p:nvPr>
        </p:nvSpPr>
        <p:spPr>
          <a:ln/>
        </p:spPr>
      </p:sp>
      <p:sp>
        <p:nvSpPr>
          <p:cNvPr id="106499" name="Rectangle 3">
            <a:extLst>
              <a:ext uri="{FF2B5EF4-FFF2-40B4-BE49-F238E27FC236}">
                <a16:creationId xmlns:a16="http://schemas.microsoft.com/office/drawing/2014/main" id="{EF87D5DD-35E8-0077-DDE7-B004E39217DB}"/>
              </a:ext>
            </a:extLst>
          </p:cNvPr>
          <p:cNvSpPr>
            <a:spLocks noGrp="1" noChangeArrowheads="1"/>
          </p:cNvSpPr>
          <p:nvPr>
            <p:ph type="body" idx="1"/>
          </p:nvPr>
        </p:nvSpPr>
        <p:spPr/>
        <p:txBody>
          <a:bodyPr/>
          <a:lstStyle/>
          <a:p>
            <a:pPr marL="0" indent="0" eaLnBrk="1" hangingPunct="1">
              <a:buFontTx/>
              <a:buNone/>
            </a:pPr>
            <a:r>
              <a:rPr lang="en-US" dirty="0"/>
              <a:t>Colossae was probably severely damaged in the same earthquake that hit Laodicea and Hierapolis circa AD 61. This is about the time when Paul wrote this letter to the Colossians, and since the city was not quickly rebuilt, it is unlikely that a pseudonymous writer would have chosen Colossae as a destination for a letter “from Paul” at a later date. This history supports the traditional view that Colossians is a genuine Pauline epistle. In later history, Colossae continued to mint coins from AD 150 to 250, when many people of the city moved to nearby </a:t>
            </a:r>
            <a:r>
              <a:rPr lang="en-US" dirty="0" err="1"/>
              <a:t>Chonae</a:t>
            </a:r>
            <a:r>
              <a:rPr lang="en-US" dirty="0"/>
              <a:t>. Saracens filled the abandoned area in the seventh and eighth centuries. The Turks destroyed the church building in the 12th century.</a:t>
            </a:r>
          </a:p>
          <a:p>
            <a:endParaRPr lang="en-US" sz="1200" dirty="0"/>
          </a:p>
          <a:p>
            <a:r>
              <a:rPr lang="en-US" sz="1200" dirty="0"/>
              <a:t>shs031215355</a:t>
            </a:r>
            <a:endParaRPr lang="en-US" dirty="0"/>
          </a:p>
        </p:txBody>
      </p:sp>
    </p:spTree>
    <p:extLst>
      <p:ext uri="{BB962C8B-B14F-4D97-AF65-F5344CB8AC3E}">
        <p14:creationId xmlns:p14="http://schemas.microsoft.com/office/powerpoint/2010/main" val="1144607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820256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403483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DABED5-DFFD-47C9-8E1A-6EEE62D3C275}"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765107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DABED5-DFFD-47C9-8E1A-6EEE62D3C275}"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2121912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DABED5-DFFD-47C9-8E1A-6EEE62D3C275}" type="datetimeFigureOut">
              <a:rPr lang="en-US" smtClean="0"/>
              <a:t>9/26/2026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1154536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DABED5-DFFD-47C9-8E1A-6EEE62D3C275}" type="datetimeFigureOut">
              <a:rPr lang="en-US" smtClean="0"/>
              <a:t>9/26/2026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588176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DABED5-DFFD-47C9-8E1A-6EEE62D3C275}" type="datetimeFigureOut">
              <a:rPr lang="en-US" smtClean="0"/>
              <a:t>9/26/2026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424365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DABED5-DFFD-47C9-8E1A-6EEE62D3C275}"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779966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DABED5-DFFD-47C9-8E1A-6EEE62D3C275}"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1961145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759251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903776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92896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834442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97531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426547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85604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920705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34537411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39656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972994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7430184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1272608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767641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291705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123291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315253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7655677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147931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461103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35618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21526722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1198060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9/26/2026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1387537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C754077-4F67-407A-91D1-C0F87332270D}"/>
              </a:ext>
            </a:extLst>
          </p:cNvPr>
          <p:cNvSpPr/>
          <p:nvPr userDrawn="1"/>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7">
            <a:extLst>
              <a:ext uri="{FF2B5EF4-FFF2-40B4-BE49-F238E27FC236}">
                <a16:creationId xmlns:a16="http://schemas.microsoft.com/office/drawing/2014/main" id="{946CDFF6-DC76-4CE0-8A46-71F5DB7AC7D6}"/>
              </a:ext>
            </a:extLst>
          </p:cNvPr>
          <p:cNvSpPr>
            <a:spLocks noGrp="1"/>
          </p:cNvSpPr>
          <p:nvPr>
            <p:ph type="title" hasCustomPrompt="1"/>
          </p:nvPr>
        </p:nvSpPr>
        <p:spPr>
          <a:xfrm>
            <a:off x="0" y="3227832"/>
            <a:ext cx="9144000" cy="585216"/>
          </a:xfrm>
          <a:noFill/>
        </p:spPr>
        <p:txBody>
          <a:bodyPr anchor="ctr" anchorCtr="0">
            <a:noAutofit/>
          </a:bodyPr>
          <a:lstStyle>
            <a:lvl1pPr marL="0" algn="ctr" defTabSz="914400" rtl="0" eaLnBrk="1" fontAlgn="base" latinLnBrk="0" hangingPunct="1">
              <a:spcBef>
                <a:spcPct val="0"/>
              </a:spcBef>
              <a:spcAft>
                <a:spcPct val="0"/>
              </a:spcAft>
              <a:defRPr lang="en-US" sz="2800" b="1" i="0" cap="all" spc="300" baseline="0" dirty="0">
                <a:solidFill>
                  <a:srgbClr val="FEFFFF"/>
                </a:solidFill>
                <a:latin typeface="+mj-lt"/>
                <a:cs typeface="Calibri" panose="020F0502020204030204" pitchFamily="34" charset="0"/>
              </a:defRPr>
            </a:lvl1pPr>
          </a:lstStyle>
          <a:p>
            <a:r>
              <a:rPr lang="en-US" dirty="0"/>
              <a:t>Chapter</a:t>
            </a:r>
          </a:p>
        </p:txBody>
      </p:sp>
    </p:spTree>
    <p:extLst>
      <p:ext uri="{BB962C8B-B14F-4D97-AF65-F5344CB8AC3E}">
        <p14:creationId xmlns:p14="http://schemas.microsoft.com/office/powerpoint/2010/main" val="40023747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21C66B-4871-4E97-8C98-4AB1B90A13EB}"/>
              </a:ext>
            </a:extLst>
          </p:cNvPr>
          <p:cNvSpPr/>
          <p:nvPr userDrawn="1"/>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p:cNvSpPr>
            <a:spLocks noGrp="1"/>
          </p:cNvSpPr>
          <p:nvPr>
            <p:ph type="body" sz="quarter" idx="10" hasCustomPrompt="1"/>
          </p:nvPr>
        </p:nvSpPr>
        <p:spPr>
          <a:xfrm>
            <a:off x="0" y="6519672"/>
            <a:ext cx="8074152" cy="338328"/>
          </a:xfrm>
          <a:solidFill>
            <a:srgbClr val="010000"/>
          </a:solidFill>
        </p:spPr>
        <p:txBody>
          <a:bodyPr anchor="b" anchorCtr="0">
            <a:noAutofit/>
          </a:bodyPr>
          <a:lstStyle>
            <a:lvl1pPr marL="0" indent="0">
              <a:spcBef>
                <a:spcPts val="0"/>
              </a:spcBef>
              <a:buNone/>
              <a:defRPr sz="1600">
                <a:solidFill>
                  <a:srgbClr val="FEFFFF"/>
                </a:solidFill>
              </a:defRPr>
            </a:lvl1pPr>
          </a:lstStyle>
          <a:p>
            <a:pPr lvl="0"/>
            <a:r>
              <a:rPr lang="en-US" dirty="0"/>
              <a:t>Description</a:t>
            </a:r>
          </a:p>
        </p:txBody>
      </p:sp>
      <p:sp>
        <p:nvSpPr>
          <p:cNvPr id="15" name="Text Placeholder 14"/>
          <p:cNvSpPr>
            <a:spLocks noGrp="1"/>
          </p:cNvSpPr>
          <p:nvPr>
            <p:ph type="body" sz="quarter" idx="12" hasCustomPrompt="1"/>
          </p:nvPr>
        </p:nvSpPr>
        <p:spPr>
          <a:xfrm>
            <a:off x="8074152" y="6519672"/>
            <a:ext cx="1069848" cy="338328"/>
          </a:xfrm>
          <a:solidFill>
            <a:srgbClr val="010000"/>
          </a:solidFill>
        </p:spPr>
        <p:txBody>
          <a:bodyPr anchor="b" anchorCtr="0">
            <a:noAutofit/>
          </a:bodyPr>
          <a:lstStyle>
            <a:lvl1pPr marL="342900" indent="-342900" algn="r">
              <a:spcBef>
                <a:spcPts val="0"/>
              </a:spcBef>
              <a:buFont typeface="+mj-lt"/>
              <a:buNone/>
              <a:defRPr lang="en-US" sz="1600" kern="1200" dirty="0">
                <a:solidFill>
                  <a:srgbClr val="FEFFFF"/>
                </a:solidFill>
                <a:latin typeface="+mn-lt"/>
                <a:ea typeface="+mn-ea"/>
                <a:cs typeface="+mn-cs"/>
              </a:defRPr>
            </a:lvl1pPr>
          </a:lstStyle>
          <a:p>
            <a:pPr marL="0" lvl="0" indent="0" algn="r" defTabSz="914400" rtl="0" eaLnBrk="1" latinLnBrk="0" hangingPunct="1">
              <a:spcBef>
                <a:spcPct val="20000"/>
              </a:spcBef>
            </a:pPr>
            <a:r>
              <a:rPr lang="en-US" dirty="0"/>
              <a:t>1:1</a:t>
            </a:r>
          </a:p>
        </p:txBody>
      </p:sp>
      <p:sp>
        <p:nvSpPr>
          <p:cNvPr id="18" name="Title 17"/>
          <p:cNvSpPr>
            <a:spLocks noGrp="1"/>
          </p:cNvSpPr>
          <p:nvPr>
            <p:ph type="title"/>
          </p:nvPr>
        </p:nvSpPr>
        <p:spPr>
          <a:xfrm>
            <a:off x="0" y="0"/>
            <a:ext cx="9144000" cy="369332"/>
          </a:xfrm>
          <a:solidFill>
            <a:srgbClr val="000000"/>
          </a:solidFill>
        </p:spPr>
        <p:txBody>
          <a:bodyPr anchor="ctr" anchorCtr="0">
            <a:noAutofit/>
          </a:bodyPr>
          <a:lstStyle>
            <a:lvl1pPr marL="0" algn="l" defTabSz="914400" rtl="0" eaLnBrk="1" fontAlgn="base" latinLnBrk="0" hangingPunct="1">
              <a:spcBef>
                <a:spcPct val="0"/>
              </a:spcBef>
              <a:spcAft>
                <a:spcPct val="0"/>
              </a:spcAft>
              <a:defRPr lang="en-US" sz="1800" i="1" dirty="0">
                <a:solidFill>
                  <a:srgbClr val="FEFFFF"/>
                </a:solidFill>
                <a:latin typeface="Calibri" panose="020F0502020204030204" pitchFamily="34" charset="0"/>
                <a:cs typeface="Calibri" panose="020F050202020403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5797232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0" y="6519672"/>
            <a:ext cx="8074152" cy="338328"/>
          </a:xfrm>
          <a:solidFill>
            <a:schemeClr val="bg1"/>
          </a:solidFill>
        </p:spPr>
        <p:txBody>
          <a:bodyPr>
            <a:spAutoFit/>
          </a:bodyPr>
          <a:lstStyle>
            <a:lvl1pPr marL="0" indent="0">
              <a:spcBef>
                <a:spcPts val="0"/>
              </a:spcBef>
              <a:buNone/>
              <a:defRPr sz="1600"/>
            </a:lvl1pPr>
          </a:lstStyle>
          <a:p>
            <a:pPr lvl="0"/>
            <a:r>
              <a:rPr lang="en-US" dirty="0"/>
              <a:t>Description</a:t>
            </a:r>
          </a:p>
        </p:txBody>
      </p:sp>
      <p:sp>
        <p:nvSpPr>
          <p:cNvPr id="15" name="Text Placeholder 14"/>
          <p:cNvSpPr>
            <a:spLocks noGrp="1"/>
          </p:cNvSpPr>
          <p:nvPr>
            <p:ph type="body" sz="quarter" idx="12" hasCustomPrompt="1"/>
          </p:nvPr>
        </p:nvSpPr>
        <p:spPr>
          <a:xfrm>
            <a:off x="8074152" y="6519672"/>
            <a:ext cx="1069848" cy="338328"/>
          </a:xfrm>
          <a:solidFill>
            <a:schemeClr val="bg1"/>
          </a:solidFill>
        </p:spPr>
        <p:txBody>
          <a:bodyPr>
            <a:spAutoFit/>
          </a:bodyPr>
          <a:lstStyle>
            <a:lvl1pPr marL="342900" indent="-342900" algn="r">
              <a:spcBef>
                <a:spcPts val="0"/>
              </a:spcBef>
              <a:buFont typeface="+mj-lt"/>
              <a:buNone/>
              <a:defRPr lang="en-US" sz="1600" kern="1200" dirty="0">
                <a:solidFill>
                  <a:schemeClr val="tx1"/>
                </a:solidFill>
                <a:latin typeface="+mn-lt"/>
                <a:ea typeface="+mn-ea"/>
                <a:cs typeface="+mn-cs"/>
              </a:defRPr>
            </a:lvl1pPr>
          </a:lstStyle>
          <a:p>
            <a:pPr marL="0" lvl="0" indent="0" algn="r" defTabSz="914400" rtl="0" eaLnBrk="1" latinLnBrk="0" hangingPunct="1">
              <a:spcBef>
                <a:spcPct val="20000"/>
              </a:spcBef>
            </a:pPr>
            <a:r>
              <a:rPr lang="en-US" dirty="0"/>
              <a:t>1:1</a:t>
            </a:r>
          </a:p>
        </p:txBody>
      </p:sp>
      <p:sp>
        <p:nvSpPr>
          <p:cNvPr id="18" name="Title 17"/>
          <p:cNvSpPr>
            <a:spLocks noGrp="1"/>
          </p:cNvSpPr>
          <p:nvPr>
            <p:ph type="title"/>
          </p:nvPr>
        </p:nvSpPr>
        <p:spPr>
          <a:xfrm>
            <a:off x="0" y="0"/>
            <a:ext cx="9144000" cy="365760"/>
          </a:xfrm>
          <a:solidFill>
            <a:schemeClr val="bg1"/>
          </a:solidFill>
        </p:spPr>
        <p:txBody>
          <a:bodyPr anchor="t" anchorCtr="0">
            <a:spAutoFit/>
          </a:bodyPr>
          <a:lstStyle>
            <a:lvl1pPr marL="0" algn="l" defTabSz="914400" rtl="0" eaLnBrk="1" fontAlgn="base" latinLnBrk="0" hangingPunct="1">
              <a:spcBef>
                <a:spcPct val="0"/>
              </a:spcBef>
              <a:spcAft>
                <a:spcPct val="0"/>
              </a:spcAft>
              <a:defRPr lang="en-US" sz="1800" i="1" kern="1200" dirty="0">
                <a:solidFill>
                  <a:schemeClr val="tx1"/>
                </a:solidFill>
                <a:effectLst>
                  <a:glow rad="76200">
                    <a:schemeClr val="bg1">
                      <a:alpha val="60000"/>
                    </a:schemeClr>
                  </a:glow>
                </a:effectLst>
                <a:latin typeface="Calibri" pitchFamily="34" charset="0"/>
                <a:ea typeface="+mn-ea"/>
                <a:cs typeface="Calibr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555170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DABED5-DFFD-47C9-8E1A-6EEE62D3C275}" type="datetimeFigureOut">
              <a:rPr lang="en-US" smtClean="0"/>
              <a:t>9/26/2026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13EE42-34CC-42C4-A54D-966296F9059B}" type="slidenum">
              <a:rPr lang="en-US" smtClean="0"/>
              <a:t>‹#›</a:t>
            </a:fld>
            <a:endParaRPr lang="en-US"/>
          </a:p>
        </p:txBody>
      </p:sp>
    </p:spTree>
    <p:extLst>
      <p:ext uri="{BB962C8B-B14F-4D97-AF65-F5344CB8AC3E}">
        <p14:creationId xmlns:p14="http://schemas.microsoft.com/office/powerpoint/2010/main" val="4203334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61408-B059-4BE3-9B18-E2EA024F5496}" type="datetimeFigureOut">
              <a:rPr lang="en-US" smtClean="0"/>
              <a:t>9/26/2026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55853B-0D88-4491-8C47-0F7D0AB63E77}" type="slidenum">
              <a:rPr lang="en-US" smtClean="0"/>
              <a:t>‹#›</a:t>
            </a:fld>
            <a:endParaRPr lang="en-US" dirty="0"/>
          </a:p>
        </p:txBody>
      </p:sp>
    </p:spTree>
    <p:extLst>
      <p:ext uri="{BB962C8B-B14F-4D97-AF65-F5344CB8AC3E}">
        <p14:creationId xmlns:p14="http://schemas.microsoft.com/office/powerpoint/2010/main" val="18055921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BC3792-2440-40FD-9B76-92D5F06CAC8C}" type="datetimeFigureOut">
              <a:rPr lang="en-US" smtClean="0"/>
              <a:t>9/26/2026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1DB039-D147-4386-BC2D-5E6DB0D999C4}" type="slidenum">
              <a:rPr lang="en-US" smtClean="0"/>
              <a:t>‹#›</a:t>
            </a:fld>
            <a:endParaRPr lang="en-US" dirty="0"/>
          </a:p>
        </p:txBody>
      </p:sp>
    </p:spTree>
    <p:extLst>
      <p:ext uri="{BB962C8B-B14F-4D97-AF65-F5344CB8AC3E}">
        <p14:creationId xmlns:p14="http://schemas.microsoft.com/office/powerpoint/2010/main" val="172664491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643A83-CC93-44D9-BC3E-EFDFB76602A7}" type="datetimeFigureOut">
              <a:rPr lang="en-US" smtClean="0"/>
              <a:t>9/26/2026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036866-7909-4FA5-8D06-7EA27414A1CE}" type="slidenum">
              <a:rPr lang="en-US" smtClean="0"/>
              <a:t>‹#›</a:t>
            </a:fld>
            <a:endParaRPr lang="en-US"/>
          </a:p>
        </p:txBody>
      </p:sp>
    </p:spTree>
    <p:extLst>
      <p:ext uri="{BB962C8B-B14F-4D97-AF65-F5344CB8AC3E}">
        <p14:creationId xmlns:p14="http://schemas.microsoft.com/office/powerpoint/2010/main" val="3504908639"/>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23112" t="21263" r="23729" b="49217"/>
          <a:stretch/>
        </p:blipFill>
        <p:spPr>
          <a:xfrm>
            <a:off x="0" y="3994733"/>
            <a:ext cx="9166033" cy="2863273"/>
          </a:xfrm>
          <a:prstGeom prst="rect">
            <a:avLst/>
          </a:prstGeom>
        </p:spPr>
      </p:pic>
      <p:sp>
        <p:nvSpPr>
          <p:cNvPr id="7" name="Rectangle 6"/>
          <p:cNvSpPr/>
          <p:nvPr/>
        </p:nvSpPr>
        <p:spPr>
          <a:xfrm>
            <a:off x="887505" y="1030940"/>
            <a:ext cx="7512423" cy="601505"/>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p:cNvSpPr txBox="1"/>
          <p:nvPr/>
        </p:nvSpPr>
        <p:spPr>
          <a:xfrm>
            <a:off x="582706" y="1021974"/>
            <a:ext cx="7745505"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New Lebanon  </a:t>
            </a:r>
            <a:r>
              <a:rPr kumimoji="0" lang="en-US" sz="3600" b="0" i="1" u="none" strike="noStrike" kern="1200" cap="none" spc="0" normalizeH="0" baseline="0" noProof="0" dirty="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Church of Christ</a:t>
            </a:r>
          </a:p>
        </p:txBody>
      </p:sp>
      <p:sp>
        <p:nvSpPr>
          <p:cNvPr id="3" name="TextBox 2"/>
          <p:cNvSpPr txBox="1"/>
          <p:nvPr/>
        </p:nvSpPr>
        <p:spPr>
          <a:xfrm>
            <a:off x="89647" y="54762"/>
            <a:ext cx="8857129"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Welcome to our services</a:t>
            </a:r>
          </a:p>
        </p:txBody>
      </p:sp>
      <p:sp>
        <p:nvSpPr>
          <p:cNvPr id="10" name="TextBox 9"/>
          <p:cNvSpPr txBox="1"/>
          <p:nvPr/>
        </p:nvSpPr>
        <p:spPr>
          <a:xfrm>
            <a:off x="1" y="5648735"/>
            <a:ext cx="9144000"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002060"/>
                </a:solidFill>
                <a:effectLst/>
                <a:uLnTx/>
                <a:uFillTx/>
                <a:latin typeface="Ink Free" panose="03080402000500000000" pitchFamily="66" charset="0"/>
                <a:ea typeface="+mn-ea"/>
                <a:cs typeface="+mn-cs"/>
              </a:rPr>
              <a:t>Please Come Back Again</a:t>
            </a:r>
          </a:p>
        </p:txBody>
      </p:sp>
      <p:sp>
        <p:nvSpPr>
          <p:cNvPr id="4" name="TextBox 3"/>
          <p:cNvSpPr txBox="1"/>
          <p:nvPr/>
        </p:nvSpPr>
        <p:spPr>
          <a:xfrm>
            <a:off x="0" y="1891555"/>
            <a:ext cx="914400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Simply Christians.</a:t>
            </a:r>
          </a:p>
        </p:txBody>
      </p:sp>
      <p:sp>
        <p:nvSpPr>
          <p:cNvPr id="5" name="TextBox 4"/>
          <p:cNvSpPr txBox="1"/>
          <p:nvPr/>
        </p:nvSpPr>
        <p:spPr>
          <a:xfrm>
            <a:off x="0" y="2348652"/>
            <a:ext cx="916603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Our Emphasis is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Spiritual, Not Material or Social</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 name="TextBox 10"/>
          <p:cNvSpPr txBox="1"/>
          <p:nvPr/>
        </p:nvSpPr>
        <p:spPr>
          <a:xfrm>
            <a:off x="0" y="2820287"/>
            <a:ext cx="9081247"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striving to be The Same Church as Described in The New Testament.</a:t>
            </a:r>
          </a:p>
        </p:txBody>
      </p:sp>
    </p:spTree>
    <p:extLst>
      <p:ext uri="{BB962C8B-B14F-4D97-AF65-F5344CB8AC3E}">
        <p14:creationId xmlns:p14="http://schemas.microsoft.com/office/powerpoint/2010/main" val="1862796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9D2FF-0ABC-07EF-41A6-6BE3DC4F51D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3F59179-508C-0D31-0E3E-2AF010093C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1344" y="1381899"/>
            <a:ext cx="3800396" cy="285029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Title 1">
            <a:extLst>
              <a:ext uri="{FF2B5EF4-FFF2-40B4-BE49-F238E27FC236}">
                <a16:creationId xmlns:a16="http://schemas.microsoft.com/office/drawing/2014/main" id="{5CACC114-5B47-94DB-3FB2-2A3AC2E8CDB0}"/>
              </a:ext>
            </a:extLst>
          </p:cNvPr>
          <p:cNvSpPr>
            <a:spLocks noGrp="1"/>
          </p:cNvSpPr>
          <p:nvPr>
            <p:ph type="title"/>
          </p:nvPr>
        </p:nvSpPr>
        <p:spPr>
          <a:xfrm>
            <a:off x="0" y="175260"/>
            <a:ext cx="9144000" cy="369332"/>
          </a:xfrm>
        </p:spPr>
        <p:txBody>
          <a:bodyPr/>
          <a:lstStyle/>
          <a:p>
            <a:pPr algn="ctr"/>
            <a:r>
              <a:rPr lang="en-US" i="0" dirty="0"/>
              <a:t>To the saints and faithful brothers in Christ who are at Colossae</a:t>
            </a:r>
          </a:p>
        </p:txBody>
      </p:sp>
      <p:sp>
        <p:nvSpPr>
          <p:cNvPr id="10" name="TextBox 9">
            <a:extLst>
              <a:ext uri="{FF2B5EF4-FFF2-40B4-BE49-F238E27FC236}">
                <a16:creationId xmlns:a16="http://schemas.microsoft.com/office/drawing/2014/main" id="{186F908A-D1BB-D41A-BF54-74045C1F5104}"/>
              </a:ext>
            </a:extLst>
          </p:cNvPr>
          <p:cNvSpPr txBox="1"/>
          <p:nvPr/>
        </p:nvSpPr>
        <p:spPr>
          <a:xfrm>
            <a:off x="0" y="464820"/>
            <a:ext cx="914400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a:ea typeface="+mn-ea"/>
                <a:cs typeface="+mn-cs"/>
              </a:rPr>
              <a:t>Lesson One – He Is my Everything</a:t>
            </a:r>
          </a:p>
        </p:txBody>
      </p:sp>
      <p:sp>
        <p:nvSpPr>
          <p:cNvPr id="4" name="TextBox 3">
            <a:extLst>
              <a:ext uri="{FF2B5EF4-FFF2-40B4-BE49-F238E27FC236}">
                <a16:creationId xmlns:a16="http://schemas.microsoft.com/office/drawing/2014/main" id="{A6B51B23-7587-890D-3D75-5974A74786FE}"/>
              </a:ext>
            </a:extLst>
          </p:cNvPr>
          <p:cNvSpPr txBox="1"/>
          <p:nvPr/>
        </p:nvSpPr>
        <p:spPr>
          <a:xfrm>
            <a:off x="830580" y="4556760"/>
            <a:ext cx="8229600" cy="206210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He Is My Everything. He Is My All.</a:t>
            </a:r>
            <a:b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He Is My Everything, Both Great And Small.</a:t>
            </a:r>
            <a:b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He Gave His Life For Me, Made Everything New.</a:t>
            </a:r>
            <a:b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US" sz="3200" b="0"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He Is My Everything. Now How About You?</a:t>
            </a:r>
          </a:p>
        </p:txBody>
      </p:sp>
    </p:spTree>
    <p:extLst>
      <p:ext uri="{BB962C8B-B14F-4D97-AF65-F5344CB8AC3E}">
        <p14:creationId xmlns:p14="http://schemas.microsoft.com/office/powerpoint/2010/main" val="4107889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2BF27-CC6D-80CA-4DED-4BD108950D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EEF696-3979-D928-ED4E-DA70948D1522}"/>
              </a:ext>
            </a:extLst>
          </p:cNvPr>
          <p:cNvSpPr>
            <a:spLocks noGrp="1"/>
          </p:cNvSpPr>
          <p:nvPr>
            <p:ph type="title"/>
          </p:nvPr>
        </p:nvSpPr>
        <p:spPr>
          <a:xfrm>
            <a:off x="0" y="175260"/>
            <a:ext cx="9144000" cy="369332"/>
          </a:xfrm>
        </p:spPr>
        <p:txBody>
          <a:bodyPr/>
          <a:lstStyle/>
          <a:p>
            <a:pPr algn="ctr"/>
            <a:r>
              <a:rPr lang="en-US" i="0" dirty="0"/>
              <a:t>To the saints and faithful brothers in Christ who are at Colossae</a:t>
            </a:r>
          </a:p>
        </p:txBody>
      </p:sp>
      <p:sp>
        <p:nvSpPr>
          <p:cNvPr id="10" name="TextBox 9">
            <a:extLst>
              <a:ext uri="{FF2B5EF4-FFF2-40B4-BE49-F238E27FC236}">
                <a16:creationId xmlns:a16="http://schemas.microsoft.com/office/drawing/2014/main" id="{CFE25B0B-8B46-F2CB-5517-F9CA093E042D}"/>
              </a:ext>
            </a:extLst>
          </p:cNvPr>
          <p:cNvSpPr txBox="1"/>
          <p:nvPr/>
        </p:nvSpPr>
        <p:spPr>
          <a:xfrm>
            <a:off x="0" y="464820"/>
            <a:ext cx="9144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Lesson Two – All The Fullness Of The Godhead </a:t>
            </a:r>
          </a:p>
        </p:txBody>
      </p:sp>
      <p:pic>
        <p:nvPicPr>
          <p:cNvPr id="5" name="Picture 4">
            <a:extLst>
              <a:ext uri="{FF2B5EF4-FFF2-40B4-BE49-F238E27FC236}">
                <a16:creationId xmlns:a16="http://schemas.microsoft.com/office/drawing/2014/main" id="{18FF561F-4FA3-B2C7-E3F7-DC4E9A62F7E9}"/>
              </a:ext>
            </a:extLst>
          </p:cNvPr>
          <p:cNvPicPr>
            <a:picLocks noChangeAspect="1"/>
          </p:cNvPicPr>
          <p:nvPr/>
        </p:nvPicPr>
        <p:blipFill>
          <a:blip r:embed="rId3"/>
          <a:srcRect t="5208" b="5208"/>
          <a:stretch>
            <a:fillRect/>
          </a:stretch>
        </p:blipFill>
        <p:spPr>
          <a:xfrm>
            <a:off x="1965158" y="1663654"/>
            <a:ext cx="4900863" cy="32927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TextBox 5">
            <a:extLst>
              <a:ext uri="{FF2B5EF4-FFF2-40B4-BE49-F238E27FC236}">
                <a16:creationId xmlns:a16="http://schemas.microsoft.com/office/drawing/2014/main" id="{DE582F28-22BF-41B5-429A-052329FC49AB}"/>
              </a:ext>
            </a:extLst>
          </p:cNvPr>
          <p:cNvSpPr txBox="1"/>
          <p:nvPr/>
        </p:nvSpPr>
        <p:spPr>
          <a:xfrm>
            <a:off x="409073" y="5276465"/>
            <a:ext cx="8341895" cy="1477328"/>
          </a:xfrm>
          <a:prstGeom prst="rect">
            <a:avLst/>
          </a:prstGeom>
          <a:noFill/>
        </p:spPr>
        <p:txBody>
          <a:bodyPr wrap="square" rtlCol="0">
            <a:spAutoFit/>
          </a:bodyPr>
          <a:lstStyle/>
          <a:p>
            <a:r>
              <a:rPr lang="en-US" dirty="0"/>
              <a:t>Paul’s language recalls God’s dwelling among His people in the Holy of Holies of the Tabernacle, and later in the Temple. As Immanuel (“God with us”), Jesus perfected this idea as God incarnate who dwelt (lit. “tabernacled”) among us. The verb “to dwell” is used to describe God dwelling in both earthly and heavenly temples. The model of the ark pictured here was photographed at Timna National Park in southern Israel. </a:t>
            </a:r>
          </a:p>
        </p:txBody>
      </p:sp>
      <p:sp>
        <p:nvSpPr>
          <p:cNvPr id="7" name="TextBox 6">
            <a:extLst>
              <a:ext uri="{FF2B5EF4-FFF2-40B4-BE49-F238E27FC236}">
                <a16:creationId xmlns:a16="http://schemas.microsoft.com/office/drawing/2014/main" id="{DE318857-F1C1-24C8-5837-EA6F6C2079CB}"/>
              </a:ext>
            </a:extLst>
          </p:cNvPr>
          <p:cNvSpPr txBox="1"/>
          <p:nvPr/>
        </p:nvSpPr>
        <p:spPr>
          <a:xfrm>
            <a:off x="1" y="858254"/>
            <a:ext cx="9144000" cy="523220"/>
          </a:xfrm>
          <a:prstGeom prst="rect">
            <a:avLst/>
          </a:prstGeom>
          <a:noFill/>
        </p:spPr>
        <p:txBody>
          <a:bodyPr wrap="square" rtlCol="0">
            <a:spAutoFit/>
          </a:bodyPr>
          <a:lstStyle/>
          <a:p>
            <a:pPr algn="ctr"/>
            <a:r>
              <a:rPr lang="en-US" sz="2800" dirty="0"/>
              <a:t>Col. 2:9-23</a:t>
            </a:r>
          </a:p>
        </p:txBody>
      </p:sp>
    </p:spTree>
    <p:extLst>
      <p:ext uri="{BB962C8B-B14F-4D97-AF65-F5344CB8AC3E}">
        <p14:creationId xmlns:p14="http://schemas.microsoft.com/office/powerpoint/2010/main" val="2394192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91848-AEE0-7790-2308-C015113C534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2987B13-E495-7227-4754-261BBB58C7EE}"/>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All The Fullness Of The Godhead Bodily</a:t>
            </a:r>
          </a:p>
        </p:txBody>
      </p:sp>
      <p:pic>
        <p:nvPicPr>
          <p:cNvPr id="5" name="Picture 4">
            <a:extLst>
              <a:ext uri="{FF2B5EF4-FFF2-40B4-BE49-F238E27FC236}">
                <a16:creationId xmlns:a16="http://schemas.microsoft.com/office/drawing/2014/main" id="{A16A4982-C027-2145-3DEE-E537FB8F11CB}"/>
              </a:ext>
            </a:extLst>
          </p:cNvPr>
          <p:cNvPicPr>
            <a:picLocks noChangeAspect="1"/>
          </p:cNvPicPr>
          <p:nvPr/>
        </p:nvPicPr>
        <p:blipFill>
          <a:blip r:embed="rId2"/>
          <a:stretch>
            <a:fillRect/>
          </a:stretch>
        </p:blipFill>
        <p:spPr>
          <a:xfrm>
            <a:off x="6489032" y="5435005"/>
            <a:ext cx="2398294" cy="1349041"/>
          </a:xfrm>
          <a:prstGeom prst="rect">
            <a:avLst/>
          </a:prstGeom>
          <a:ln w="19050">
            <a:solidFill>
              <a:schemeClr val="tx1"/>
            </a:solidFill>
          </a:ln>
        </p:spPr>
      </p:pic>
      <p:sp>
        <p:nvSpPr>
          <p:cNvPr id="7" name="TextBox 6">
            <a:extLst>
              <a:ext uri="{FF2B5EF4-FFF2-40B4-BE49-F238E27FC236}">
                <a16:creationId xmlns:a16="http://schemas.microsoft.com/office/drawing/2014/main" id="{51396DE0-47D7-4E9B-E32D-323345564F83}"/>
              </a:ext>
            </a:extLst>
          </p:cNvPr>
          <p:cNvSpPr txBox="1"/>
          <p:nvPr/>
        </p:nvSpPr>
        <p:spPr>
          <a:xfrm>
            <a:off x="368969" y="922421"/>
            <a:ext cx="8317831" cy="6432530"/>
          </a:xfrm>
          <a:prstGeom prst="rect">
            <a:avLst/>
          </a:prstGeom>
          <a:noFill/>
        </p:spPr>
        <p:txBody>
          <a:bodyPr wrap="square">
            <a:spAutoFit/>
          </a:bodyPr>
          <a:lstStyle/>
          <a:p>
            <a:r>
              <a:rPr lang="en-US" sz="3200" b="1" dirty="0">
                <a:solidFill>
                  <a:srgbClr val="C00000"/>
                </a:solidFill>
              </a:rPr>
              <a:t>Col 2:9 </a:t>
            </a:r>
            <a:r>
              <a:rPr lang="en-US" sz="3200" dirty="0">
                <a:solidFill>
                  <a:srgbClr val="C00000"/>
                </a:solidFill>
              </a:rPr>
              <a:t>For in Him dwells all the fullness of the Godhead bodily;</a:t>
            </a:r>
          </a:p>
          <a:p>
            <a:r>
              <a:rPr lang="en-US" dirty="0"/>
              <a:t> </a:t>
            </a:r>
          </a:p>
          <a:p>
            <a:r>
              <a:rPr lang="en-US" sz="2400" dirty="0"/>
              <a:t>The word </a:t>
            </a:r>
            <a:r>
              <a:rPr lang="en-US" sz="2400" u="sng" dirty="0"/>
              <a:t>Godhead</a:t>
            </a:r>
            <a:r>
              <a:rPr lang="en-US" sz="2400" dirty="0"/>
              <a:t> is used three times in the KJV (Acts 17:29; Rom.1:20; Col.2:9) and twice in the NKJV (Rom.1:20; Col.2:9).</a:t>
            </a:r>
          </a:p>
          <a:p>
            <a:endParaRPr lang="en-US" sz="2400" dirty="0"/>
          </a:p>
          <a:p>
            <a:r>
              <a:rPr lang="en-US" sz="2400" dirty="0"/>
              <a:t>Other versions use </a:t>
            </a:r>
            <a:r>
              <a:rPr lang="en-US" sz="2400" u="sng" dirty="0"/>
              <a:t>Deity, Divine, Divine Being, Nature or Divine Nature for Godhead in these verses</a:t>
            </a:r>
            <a:r>
              <a:rPr lang="en-US" sz="2400" dirty="0"/>
              <a:t>. </a:t>
            </a:r>
          </a:p>
          <a:p>
            <a:endParaRPr lang="en-US" sz="2400" dirty="0"/>
          </a:p>
          <a:p>
            <a:r>
              <a:rPr lang="en-US" sz="2400" dirty="0"/>
              <a:t>Nearly all versions </a:t>
            </a:r>
            <a:r>
              <a:rPr lang="en-US" sz="2400" u="sng" dirty="0"/>
              <a:t>use Divine Nature in 2 Peter 1:4</a:t>
            </a:r>
            <a:r>
              <a:rPr lang="en-US" sz="2400" dirty="0"/>
              <a:t>. </a:t>
            </a:r>
          </a:p>
          <a:p>
            <a:r>
              <a:rPr lang="en-US" sz="2400" dirty="0"/>
              <a:t> </a:t>
            </a:r>
          </a:p>
          <a:p>
            <a:r>
              <a:rPr lang="en-US" sz="2400" u="sng" dirty="0"/>
              <a:t>Godhead means three distinct Persons</a:t>
            </a:r>
            <a:r>
              <a:rPr lang="en-US" sz="2400" dirty="0"/>
              <a:t>                                     (Father, Son and Holy Spirit) in one distinct God.                          Each of the three Persons in the Godhead is                               called God. </a:t>
            </a:r>
          </a:p>
          <a:p>
            <a:endParaRPr lang="en-US" sz="2400" dirty="0"/>
          </a:p>
          <a:p>
            <a:endParaRPr lang="en-US" dirty="0"/>
          </a:p>
        </p:txBody>
      </p:sp>
    </p:spTree>
    <p:extLst>
      <p:ext uri="{BB962C8B-B14F-4D97-AF65-F5344CB8AC3E}">
        <p14:creationId xmlns:p14="http://schemas.microsoft.com/office/powerpoint/2010/main" val="1482249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1C76F-ED89-4665-DF9C-2FED6503045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BB3252C-9982-5503-2750-9D12A8147460}"/>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All The Fullness Of The Godhead Bodily</a:t>
            </a:r>
          </a:p>
        </p:txBody>
      </p:sp>
      <p:pic>
        <p:nvPicPr>
          <p:cNvPr id="5" name="Picture 4">
            <a:extLst>
              <a:ext uri="{FF2B5EF4-FFF2-40B4-BE49-F238E27FC236}">
                <a16:creationId xmlns:a16="http://schemas.microsoft.com/office/drawing/2014/main" id="{1C4D157B-EF8A-71FC-67E2-8B6F14A670B7}"/>
              </a:ext>
            </a:extLst>
          </p:cNvPr>
          <p:cNvPicPr>
            <a:picLocks noChangeAspect="1"/>
          </p:cNvPicPr>
          <p:nvPr/>
        </p:nvPicPr>
        <p:blipFill>
          <a:blip r:embed="rId2"/>
          <a:stretch>
            <a:fillRect/>
          </a:stretch>
        </p:blipFill>
        <p:spPr>
          <a:xfrm>
            <a:off x="6489032" y="5435005"/>
            <a:ext cx="2398294" cy="1349041"/>
          </a:xfrm>
          <a:prstGeom prst="rect">
            <a:avLst/>
          </a:prstGeom>
          <a:ln w="19050">
            <a:solidFill>
              <a:schemeClr val="tx1"/>
            </a:solidFill>
          </a:ln>
        </p:spPr>
      </p:pic>
      <p:sp>
        <p:nvSpPr>
          <p:cNvPr id="7" name="TextBox 6">
            <a:extLst>
              <a:ext uri="{FF2B5EF4-FFF2-40B4-BE49-F238E27FC236}">
                <a16:creationId xmlns:a16="http://schemas.microsoft.com/office/drawing/2014/main" id="{61F89E36-3531-2239-8B8F-4DA75A0BE78C}"/>
              </a:ext>
            </a:extLst>
          </p:cNvPr>
          <p:cNvSpPr txBox="1"/>
          <p:nvPr/>
        </p:nvSpPr>
        <p:spPr>
          <a:xfrm>
            <a:off x="376991" y="922423"/>
            <a:ext cx="7876674" cy="5981125"/>
          </a:xfrm>
          <a:prstGeom prst="rect">
            <a:avLst/>
          </a:prstGeom>
          <a:noFill/>
        </p:spPr>
        <p:txBody>
          <a:bodyPr wrap="square">
            <a:spAutoFit/>
          </a:bodyPr>
          <a:lstStyle/>
          <a:p>
            <a:r>
              <a:rPr lang="en-US" sz="3200" b="1" dirty="0">
                <a:solidFill>
                  <a:srgbClr val="C00000"/>
                </a:solidFill>
              </a:rPr>
              <a:t>v.10 </a:t>
            </a:r>
            <a:r>
              <a:rPr lang="en-US" sz="3200" dirty="0">
                <a:solidFill>
                  <a:srgbClr val="C00000"/>
                </a:solidFill>
              </a:rPr>
              <a:t>and you are complete in Him, who is the head of all principality and power.</a:t>
            </a:r>
          </a:p>
          <a:p>
            <a:endParaRPr lang="en-US" sz="3200" dirty="0"/>
          </a:p>
          <a:p>
            <a:pPr marL="0" marR="0">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There is nothing lacking "in" Him (John 8:36; 4:14;   Philp.4:19). "</a:t>
            </a:r>
            <a:r>
              <a:rPr lang="en-US" sz="2800" u="sng" kern="100" dirty="0">
                <a:effectLst/>
                <a:latin typeface="Calibri" panose="020F0502020204030204" pitchFamily="34" charset="0"/>
                <a:ea typeface="Calibri" panose="020F0502020204030204" pitchFamily="34" charset="0"/>
                <a:cs typeface="Times New Roman" panose="02020603050405020304" pitchFamily="18" charset="0"/>
              </a:rPr>
              <a:t>head of all principality and power</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 </a:t>
            </a:r>
          </a:p>
          <a:p>
            <a:pPr marL="0" marR="0">
              <a:spcAft>
                <a:spcPts val="800"/>
              </a:spcAft>
              <a:buNone/>
            </a:pPr>
            <a:r>
              <a:rPr lang="en-US" sz="2800" kern="100" dirty="0">
                <a:latin typeface="Calibri" panose="020F0502020204030204" pitchFamily="34" charset="0"/>
                <a:ea typeface="Calibri" panose="020F0502020204030204" pitchFamily="34" charset="0"/>
                <a:cs typeface="Times New Roman" panose="02020603050405020304" pitchFamily="18" charset="0"/>
              </a:rPr>
              <a:t>T</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he preeminence of Christ (Matt.28:18;   Col.1:15 27 18). </a:t>
            </a:r>
          </a:p>
          <a:p>
            <a:pPr marL="0" marR="0">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How important is it today for us to recognize that Christ is the head?</a:t>
            </a:r>
          </a:p>
          <a:p>
            <a:pPr marL="0" marR="0">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What problems will we avoid when we               submit to His authority and rule? </a:t>
            </a:r>
          </a:p>
          <a:p>
            <a:endParaRPr lang="en-US" dirty="0"/>
          </a:p>
          <a:p>
            <a:r>
              <a:rPr lang="en-US" dirty="0"/>
              <a:t> </a:t>
            </a:r>
          </a:p>
        </p:txBody>
      </p:sp>
    </p:spTree>
    <p:extLst>
      <p:ext uri="{BB962C8B-B14F-4D97-AF65-F5344CB8AC3E}">
        <p14:creationId xmlns:p14="http://schemas.microsoft.com/office/powerpoint/2010/main" val="243158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0DB58-18C7-D5D3-CC5C-5F023CC5405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75BEED5-3E73-3598-56B0-10259EFB85F2}"/>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All The Fullness Of The Godhead Bodily</a:t>
            </a:r>
          </a:p>
        </p:txBody>
      </p:sp>
      <p:pic>
        <p:nvPicPr>
          <p:cNvPr id="5" name="Picture 4">
            <a:extLst>
              <a:ext uri="{FF2B5EF4-FFF2-40B4-BE49-F238E27FC236}">
                <a16:creationId xmlns:a16="http://schemas.microsoft.com/office/drawing/2014/main" id="{66F8392F-6534-7331-9CE1-51E5529554D1}"/>
              </a:ext>
            </a:extLst>
          </p:cNvPr>
          <p:cNvPicPr>
            <a:picLocks noChangeAspect="1"/>
          </p:cNvPicPr>
          <p:nvPr/>
        </p:nvPicPr>
        <p:blipFill>
          <a:blip r:embed="rId2"/>
          <a:stretch>
            <a:fillRect/>
          </a:stretch>
        </p:blipFill>
        <p:spPr>
          <a:xfrm>
            <a:off x="6489032" y="5435005"/>
            <a:ext cx="2398294" cy="1349041"/>
          </a:xfrm>
          <a:prstGeom prst="rect">
            <a:avLst/>
          </a:prstGeom>
          <a:ln w="19050">
            <a:solidFill>
              <a:schemeClr val="tx1"/>
            </a:solidFill>
          </a:ln>
        </p:spPr>
      </p:pic>
      <p:sp>
        <p:nvSpPr>
          <p:cNvPr id="7" name="TextBox 6">
            <a:extLst>
              <a:ext uri="{FF2B5EF4-FFF2-40B4-BE49-F238E27FC236}">
                <a16:creationId xmlns:a16="http://schemas.microsoft.com/office/drawing/2014/main" id="{745AE01C-81E1-5A3A-7F61-18A00AB50CCF}"/>
              </a:ext>
            </a:extLst>
          </p:cNvPr>
          <p:cNvSpPr txBox="1"/>
          <p:nvPr/>
        </p:nvSpPr>
        <p:spPr>
          <a:xfrm>
            <a:off x="441159" y="962528"/>
            <a:ext cx="7876674" cy="2339102"/>
          </a:xfrm>
          <a:prstGeom prst="rect">
            <a:avLst/>
          </a:prstGeom>
          <a:noFill/>
        </p:spPr>
        <p:txBody>
          <a:bodyPr wrap="square">
            <a:spAutoFit/>
          </a:bodyPr>
          <a:lstStyle/>
          <a:p>
            <a:r>
              <a:rPr lang="en-US" sz="3200" b="1" dirty="0">
                <a:solidFill>
                  <a:srgbClr val="C00000"/>
                </a:solidFill>
              </a:rPr>
              <a:t>v11</a:t>
            </a:r>
            <a:r>
              <a:rPr lang="en-US" sz="3200" dirty="0">
                <a:solidFill>
                  <a:srgbClr val="C00000"/>
                </a:solidFill>
              </a:rPr>
              <a:t> In Him you were also circumcised with the circumcision made without hands, by putting off the body of the sins of the flesh, by the circumcision of Christ,</a:t>
            </a:r>
          </a:p>
          <a:p>
            <a:r>
              <a:rPr lang="en-US" dirty="0"/>
              <a:t> </a:t>
            </a:r>
          </a:p>
        </p:txBody>
      </p:sp>
      <p:sp>
        <p:nvSpPr>
          <p:cNvPr id="2" name="TextBox 1">
            <a:extLst>
              <a:ext uri="{FF2B5EF4-FFF2-40B4-BE49-F238E27FC236}">
                <a16:creationId xmlns:a16="http://schemas.microsoft.com/office/drawing/2014/main" id="{E7E5E2CC-78C2-F8F2-447B-A178954B247A}"/>
              </a:ext>
            </a:extLst>
          </p:cNvPr>
          <p:cNvSpPr txBox="1"/>
          <p:nvPr/>
        </p:nvSpPr>
        <p:spPr>
          <a:xfrm>
            <a:off x="425117" y="3863101"/>
            <a:ext cx="8550441" cy="1569660"/>
          </a:xfrm>
          <a:prstGeom prst="rect">
            <a:avLst/>
          </a:prstGeom>
          <a:noFill/>
        </p:spPr>
        <p:txBody>
          <a:bodyPr wrap="square" rtlCol="0">
            <a:spAutoFit/>
          </a:bodyPr>
          <a:lstStyle/>
          <a:p>
            <a:r>
              <a:rPr lang="en-US" sz="3200" dirty="0"/>
              <a:t>In a spiritual sense, it refers to the separation of sins from our life by the obedience to the Gospel (Rom.6:1-6).</a:t>
            </a:r>
          </a:p>
        </p:txBody>
      </p:sp>
    </p:spTree>
    <p:extLst>
      <p:ext uri="{BB962C8B-B14F-4D97-AF65-F5344CB8AC3E}">
        <p14:creationId xmlns:p14="http://schemas.microsoft.com/office/powerpoint/2010/main" val="2004392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3F452-4A41-6E94-F334-531D95EECAB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2BD81A6-4340-C19B-8AFC-458EAE492218}"/>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All The Fullness Of The Godhead Bodily</a:t>
            </a:r>
          </a:p>
        </p:txBody>
      </p:sp>
      <p:pic>
        <p:nvPicPr>
          <p:cNvPr id="5" name="Picture 4">
            <a:extLst>
              <a:ext uri="{FF2B5EF4-FFF2-40B4-BE49-F238E27FC236}">
                <a16:creationId xmlns:a16="http://schemas.microsoft.com/office/drawing/2014/main" id="{EF39CA17-627E-BFE8-9E9E-2C3843659B5B}"/>
              </a:ext>
            </a:extLst>
          </p:cNvPr>
          <p:cNvPicPr>
            <a:picLocks noChangeAspect="1"/>
          </p:cNvPicPr>
          <p:nvPr/>
        </p:nvPicPr>
        <p:blipFill>
          <a:blip r:embed="rId2"/>
          <a:stretch>
            <a:fillRect/>
          </a:stretch>
        </p:blipFill>
        <p:spPr>
          <a:xfrm>
            <a:off x="6489032" y="5435005"/>
            <a:ext cx="2398294" cy="1349041"/>
          </a:xfrm>
          <a:prstGeom prst="rect">
            <a:avLst/>
          </a:prstGeom>
          <a:ln w="19050">
            <a:solidFill>
              <a:schemeClr val="tx1"/>
            </a:solidFill>
          </a:ln>
        </p:spPr>
      </p:pic>
      <p:sp>
        <p:nvSpPr>
          <p:cNvPr id="4" name="TextBox 3">
            <a:extLst>
              <a:ext uri="{FF2B5EF4-FFF2-40B4-BE49-F238E27FC236}">
                <a16:creationId xmlns:a16="http://schemas.microsoft.com/office/drawing/2014/main" id="{2E468810-3F29-A05F-D091-7E4181B992F1}"/>
              </a:ext>
            </a:extLst>
          </p:cNvPr>
          <p:cNvSpPr txBox="1"/>
          <p:nvPr/>
        </p:nvSpPr>
        <p:spPr>
          <a:xfrm>
            <a:off x="256674" y="874295"/>
            <a:ext cx="8293768" cy="5262979"/>
          </a:xfrm>
          <a:prstGeom prst="rect">
            <a:avLst/>
          </a:prstGeom>
          <a:noFill/>
        </p:spPr>
        <p:txBody>
          <a:bodyPr wrap="square">
            <a:spAutoFit/>
          </a:bodyPr>
          <a:lstStyle/>
          <a:p>
            <a:r>
              <a:rPr lang="en-US" sz="2800" b="1" dirty="0">
                <a:solidFill>
                  <a:srgbClr val="C00000"/>
                </a:solidFill>
              </a:rPr>
              <a:t>Col 2:12 </a:t>
            </a:r>
            <a:r>
              <a:rPr lang="en-US" sz="2800" dirty="0"/>
              <a:t>buried with Him in baptism, in which you also were raised with Him through faith in the working of God, who raised Him from the dead.</a:t>
            </a:r>
          </a:p>
          <a:p>
            <a:endParaRPr lang="en-US" sz="2800" dirty="0">
              <a:solidFill>
                <a:srgbClr val="C00000"/>
              </a:solidFill>
            </a:endParaRPr>
          </a:p>
          <a:p>
            <a:r>
              <a:rPr lang="en-US" sz="2800" b="1" dirty="0">
                <a:solidFill>
                  <a:srgbClr val="C00000"/>
                </a:solidFill>
              </a:rPr>
              <a:t>13</a:t>
            </a:r>
            <a:r>
              <a:rPr lang="en-US" sz="2800" dirty="0">
                <a:solidFill>
                  <a:srgbClr val="C00000"/>
                </a:solidFill>
              </a:rPr>
              <a:t> </a:t>
            </a:r>
            <a:r>
              <a:rPr lang="en-US" sz="2800" dirty="0"/>
              <a:t>And you, being dead in your trespasses and the uncircumcision of your flesh, He has made alive together with Him, having forgiven you all trespasses,</a:t>
            </a:r>
          </a:p>
          <a:p>
            <a:endParaRPr lang="en-US" sz="2800" dirty="0">
              <a:solidFill>
                <a:srgbClr val="C00000"/>
              </a:solidFill>
            </a:endParaRPr>
          </a:p>
          <a:p>
            <a:r>
              <a:rPr lang="en-US" sz="2800" b="1" dirty="0">
                <a:solidFill>
                  <a:srgbClr val="C00000"/>
                </a:solidFill>
              </a:rPr>
              <a:t>14</a:t>
            </a:r>
            <a:r>
              <a:rPr lang="en-US" sz="2800" dirty="0">
                <a:solidFill>
                  <a:srgbClr val="C00000"/>
                </a:solidFill>
              </a:rPr>
              <a:t> </a:t>
            </a:r>
            <a:r>
              <a:rPr lang="en-US" sz="2800" dirty="0"/>
              <a:t>having wiped out the handwriting of requirements that was against us, which was contrary to us. And He has taken it out of the way, having nailed                           it to the cross</a:t>
            </a:r>
            <a:r>
              <a:rPr lang="en-US" dirty="0"/>
              <a:t>.</a:t>
            </a:r>
          </a:p>
        </p:txBody>
      </p:sp>
    </p:spTree>
    <p:extLst>
      <p:ext uri="{BB962C8B-B14F-4D97-AF65-F5344CB8AC3E}">
        <p14:creationId xmlns:p14="http://schemas.microsoft.com/office/powerpoint/2010/main" val="86870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5AEBD-5D49-4D62-203E-2CE230ACD1E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3E84B71-0ED1-20A0-300F-CC927EDE0F84}"/>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All The Fullness Of The Godhead Bodily</a:t>
            </a:r>
          </a:p>
        </p:txBody>
      </p:sp>
      <p:pic>
        <p:nvPicPr>
          <p:cNvPr id="5" name="Picture 4">
            <a:extLst>
              <a:ext uri="{FF2B5EF4-FFF2-40B4-BE49-F238E27FC236}">
                <a16:creationId xmlns:a16="http://schemas.microsoft.com/office/drawing/2014/main" id="{D1BC37E7-A8CC-9C86-DA6C-1784A552CA80}"/>
              </a:ext>
            </a:extLst>
          </p:cNvPr>
          <p:cNvPicPr>
            <a:picLocks noChangeAspect="1"/>
          </p:cNvPicPr>
          <p:nvPr/>
        </p:nvPicPr>
        <p:blipFill>
          <a:blip r:embed="rId2"/>
          <a:stretch>
            <a:fillRect/>
          </a:stretch>
        </p:blipFill>
        <p:spPr>
          <a:xfrm>
            <a:off x="6489032" y="5435005"/>
            <a:ext cx="2398294" cy="1349041"/>
          </a:xfrm>
          <a:prstGeom prst="rect">
            <a:avLst/>
          </a:prstGeom>
          <a:ln w="19050">
            <a:solidFill>
              <a:schemeClr val="tx1"/>
            </a:solidFill>
          </a:ln>
        </p:spPr>
      </p:pic>
      <p:sp>
        <p:nvSpPr>
          <p:cNvPr id="4" name="TextBox 3">
            <a:extLst>
              <a:ext uri="{FF2B5EF4-FFF2-40B4-BE49-F238E27FC236}">
                <a16:creationId xmlns:a16="http://schemas.microsoft.com/office/drawing/2014/main" id="{079A5FD2-1888-430A-3679-BD27924AA0DE}"/>
              </a:ext>
            </a:extLst>
          </p:cNvPr>
          <p:cNvSpPr txBox="1"/>
          <p:nvPr/>
        </p:nvSpPr>
        <p:spPr>
          <a:xfrm>
            <a:off x="256674" y="778043"/>
            <a:ext cx="8293768" cy="523220"/>
          </a:xfrm>
          <a:prstGeom prst="rect">
            <a:avLst/>
          </a:prstGeom>
          <a:noFill/>
        </p:spPr>
        <p:txBody>
          <a:bodyPr wrap="square">
            <a:spAutoFit/>
          </a:bodyPr>
          <a:lstStyle/>
          <a:p>
            <a:r>
              <a:rPr lang="en-US" sz="2800" b="1" dirty="0">
                <a:solidFill>
                  <a:srgbClr val="C00000"/>
                </a:solidFill>
              </a:rPr>
              <a:t>Col 2:14</a:t>
            </a:r>
            <a:endParaRPr lang="en-US" b="1" dirty="0"/>
          </a:p>
        </p:txBody>
      </p:sp>
      <p:sp>
        <p:nvSpPr>
          <p:cNvPr id="2" name="TextBox 1">
            <a:extLst>
              <a:ext uri="{FF2B5EF4-FFF2-40B4-BE49-F238E27FC236}">
                <a16:creationId xmlns:a16="http://schemas.microsoft.com/office/drawing/2014/main" id="{44DFAF8D-F490-D072-88A1-4DF917FD89AC}"/>
              </a:ext>
            </a:extLst>
          </p:cNvPr>
          <p:cNvSpPr txBox="1"/>
          <p:nvPr/>
        </p:nvSpPr>
        <p:spPr>
          <a:xfrm>
            <a:off x="256674" y="1301263"/>
            <a:ext cx="8494294" cy="5083186"/>
          </a:xfrm>
          <a:prstGeom prst="rect">
            <a:avLst/>
          </a:prstGeom>
          <a:noFill/>
        </p:spPr>
        <p:txBody>
          <a:bodyPr wrap="square" rtlCol="0">
            <a:spAutoFit/>
          </a:bodyPr>
          <a:lstStyle/>
          <a:p>
            <a:pPr marL="0" marR="0">
              <a:lnSpc>
                <a:spcPct val="115000"/>
              </a:lnSpc>
              <a:spcAft>
                <a:spcPts val="800"/>
              </a:spcAft>
              <a:buNone/>
            </a:pPr>
            <a:r>
              <a:rPr lang="en-US" sz="2000" b="1" u="sng" kern="100" dirty="0">
                <a:effectLst/>
                <a:latin typeface="Arial Black" panose="020B0A04020102020204" pitchFamily="34" charset="0"/>
                <a:ea typeface="Calibri" panose="020F0502020204030204" pitchFamily="34" charset="0"/>
                <a:cs typeface="Times New Roman" panose="02020603050405020304" pitchFamily="18" charset="0"/>
              </a:rPr>
              <a:t>having wiped out</a:t>
            </a:r>
            <a:r>
              <a:rPr lang="en-US" sz="2000" b="1" u="sng" kern="100" dirty="0">
                <a:latin typeface="Arial Black" panose="020B0A04020102020204" pitchFamily="34" charset="0"/>
                <a:ea typeface="Calibri" panose="020F0502020204030204" pitchFamily="34" charset="0"/>
                <a:cs typeface="Times New Roman" panose="02020603050405020304" pitchFamily="18" charset="0"/>
              </a:rPr>
              <a:t> </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means to obliterate, erase and blot out. "handwriting of requirements" - This refers to the old law (Eph.2:15). The enforcement of the old law had been wiped out because it could not deal with man's limitations (Rom.7; Heb. 10:4). </a:t>
            </a:r>
          </a:p>
          <a:p>
            <a:pPr marL="0" marR="0">
              <a:lnSpc>
                <a:spcPct val="115000"/>
              </a:lnSpc>
              <a:spcAft>
                <a:spcPts val="800"/>
              </a:spcAft>
              <a:buNone/>
            </a:pPr>
            <a:r>
              <a:rPr lang="en-US" sz="2000" b="1" u="sng" kern="100" dirty="0">
                <a:effectLst/>
                <a:latin typeface="Arial Black" panose="020B0A04020102020204" pitchFamily="34" charset="0"/>
                <a:ea typeface="Calibri" panose="020F0502020204030204" pitchFamily="34" charset="0"/>
                <a:cs typeface="Times New Roman" panose="02020603050405020304" pitchFamily="18" charset="0"/>
              </a:rPr>
              <a:t>Called "handwriting</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because God first wrote it with His own fingers on the stone (Ex. 31:18). The old law could </a:t>
            </a: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point to sin</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and </a:t>
            </a: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warn against sin</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but it </a:t>
            </a:r>
            <a:r>
              <a:rPr lang="en-US" sz="2000" u="sng" kern="100" dirty="0">
                <a:effectLst/>
                <a:latin typeface="Calibri" panose="020F0502020204030204" pitchFamily="34" charset="0"/>
                <a:ea typeface="Calibri" panose="020F0502020204030204" pitchFamily="34" charset="0"/>
                <a:cs typeface="Times New Roman" panose="02020603050405020304" pitchFamily="18" charset="0"/>
              </a:rPr>
              <a:t>could not provide the eternal solution for sin</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15000"/>
              </a:lnSpc>
              <a:spcAft>
                <a:spcPts val="800"/>
              </a:spcAft>
              <a:buNone/>
            </a:pPr>
            <a:r>
              <a:rPr lang="en-US" sz="2000" b="1" u="sng" kern="100" dirty="0">
                <a:effectLst/>
                <a:latin typeface="Arial Black" panose="020B0A04020102020204" pitchFamily="34" charset="0"/>
                <a:ea typeface="Calibri" panose="020F0502020204030204" pitchFamily="34" charset="0"/>
                <a:cs typeface="Times New Roman" panose="02020603050405020304" pitchFamily="18" charset="0"/>
              </a:rPr>
              <a:t>which was contrary to us</a:t>
            </a:r>
            <a:r>
              <a:rPr lang="en-US" sz="2000" kern="100" dirty="0">
                <a:effectLst/>
                <a:latin typeface="Arial Black" panose="020B0A04020102020204" pitchFamily="34" charset="0"/>
                <a:ea typeface="Calibri" panose="020F0502020204030204" pitchFamily="34" charset="0"/>
                <a:cs typeface="Times New Roman" panose="02020603050405020304" pitchFamily="18" charset="0"/>
              </a:rPr>
              <a:t>- </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The old law clearly demonstrated the problem, but it did not contain the complete remedy (Gal. 3:19; 2 Cor. 3:6-11). "</a:t>
            </a:r>
          </a:p>
          <a:p>
            <a:pPr marL="0" marR="0">
              <a:lnSpc>
                <a:spcPct val="115000"/>
              </a:lnSpc>
              <a:spcAft>
                <a:spcPts val="800"/>
              </a:spcAft>
              <a:buNone/>
            </a:pPr>
            <a:r>
              <a:rPr lang="en-US" sz="2000" b="1" u="sng" kern="100" dirty="0">
                <a:effectLst/>
                <a:latin typeface="Arial Black" panose="020B0A04020102020204" pitchFamily="34" charset="0"/>
                <a:ea typeface="Calibri" panose="020F0502020204030204" pitchFamily="34" charset="0"/>
                <a:cs typeface="Times New Roman" panose="02020603050405020304" pitchFamily="18" charset="0"/>
              </a:rPr>
              <a:t>nailed it to the cross</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 The sacrifice of Jesus put an end to the enforcement of the old law.</a:t>
            </a:r>
          </a:p>
          <a:p>
            <a:pPr marL="0" marR="0">
              <a:lnSpc>
                <a:spcPct val="115000"/>
              </a:lnSpc>
              <a:spcAft>
                <a:spcPts val="800"/>
              </a:spcAft>
              <a:buNone/>
            </a:pPr>
            <a:r>
              <a:rPr lang="en-US" sz="2000" b="1" u="sng" kern="100" dirty="0">
                <a:effectLst/>
                <a:latin typeface="Arial Black" panose="020B0A04020102020204" pitchFamily="34" charset="0"/>
                <a:ea typeface="Calibri" panose="020F0502020204030204" pitchFamily="34" charset="0"/>
                <a:cs typeface="Times New Roman" panose="02020603050405020304" pitchFamily="18" charset="0"/>
              </a:rPr>
              <a:t>From the cross Jesus said, "It is finished</a:t>
            </a:r>
            <a:r>
              <a:rPr lang="en-US" sz="2000" b="1" kern="100" dirty="0">
                <a:effectLst/>
                <a:latin typeface="Arial Black" panose="020B0A04020102020204" pitchFamily="34" charset="0"/>
                <a:ea typeface="Calibri" panose="020F0502020204030204" pitchFamily="34" charset="0"/>
                <a:cs typeface="Times New Roman" panose="02020603050405020304" pitchFamily="18" charset="0"/>
              </a:rPr>
              <a:t>“                                                                               </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(John 19:30; Heb. 10:10). </a:t>
            </a:r>
          </a:p>
        </p:txBody>
      </p:sp>
    </p:spTree>
    <p:extLst>
      <p:ext uri="{BB962C8B-B14F-4D97-AF65-F5344CB8AC3E}">
        <p14:creationId xmlns:p14="http://schemas.microsoft.com/office/powerpoint/2010/main" val="399420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86918-4014-DF9C-40BD-10AFDFA18A6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2F9B4BB-C8AE-3192-9CD3-20A0D865C84B}"/>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All The Fullness Of The Godhead Bodily</a:t>
            </a:r>
          </a:p>
        </p:txBody>
      </p:sp>
      <p:pic>
        <p:nvPicPr>
          <p:cNvPr id="5" name="Picture 4">
            <a:extLst>
              <a:ext uri="{FF2B5EF4-FFF2-40B4-BE49-F238E27FC236}">
                <a16:creationId xmlns:a16="http://schemas.microsoft.com/office/drawing/2014/main" id="{0C0F8D41-1E81-E914-F6FB-2E5646C8AA54}"/>
              </a:ext>
            </a:extLst>
          </p:cNvPr>
          <p:cNvPicPr>
            <a:picLocks noChangeAspect="1"/>
          </p:cNvPicPr>
          <p:nvPr/>
        </p:nvPicPr>
        <p:blipFill>
          <a:blip r:embed="rId2"/>
          <a:stretch>
            <a:fillRect/>
          </a:stretch>
        </p:blipFill>
        <p:spPr>
          <a:xfrm>
            <a:off x="6489032" y="5435005"/>
            <a:ext cx="2398294" cy="1349041"/>
          </a:xfrm>
          <a:prstGeom prst="rect">
            <a:avLst/>
          </a:prstGeom>
          <a:ln w="19050">
            <a:solidFill>
              <a:schemeClr val="tx1"/>
            </a:solidFill>
          </a:ln>
        </p:spPr>
      </p:pic>
      <p:sp>
        <p:nvSpPr>
          <p:cNvPr id="4" name="TextBox 3">
            <a:extLst>
              <a:ext uri="{FF2B5EF4-FFF2-40B4-BE49-F238E27FC236}">
                <a16:creationId xmlns:a16="http://schemas.microsoft.com/office/drawing/2014/main" id="{5CA28AC3-6412-393E-74AC-CEDC1A55127D}"/>
              </a:ext>
            </a:extLst>
          </p:cNvPr>
          <p:cNvSpPr txBox="1"/>
          <p:nvPr/>
        </p:nvSpPr>
        <p:spPr>
          <a:xfrm>
            <a:off x="657727" y="1211179"/>
            <a:ext cx="7948862" cy="4524315"/>
          </a:xfrm>
          <a:prstGeom prst="rect">
            <a:avLst/>
          </a:prstGeom>
          <a:noFill/>
        </p:spPr>
        <p:txBody>
          <a:bodyPr wrap="square">
            <a:spAutoFit/>
          </a:bodyPr>
          <a:lstStyle/>
          <a:p>
            <a:r>
              <a:rPr lang="en-US" sz="3200" b="1" dirty="0">
                <a:solidFill>
                  <a:srgbClr val="C00000"/>
                </a:solidFill>
              </a:rPr>
              <a:t>Col 2:15 </a:t>
            </a:r>
            <a:r>
              <a:rPr lang="en-US" sz="3200" dirty="0"/>
              <a:t>Having disarmed principalities and powers, He made a public spectacle of them, triumphing over them in it.</a:t>
            </a:r>
          </a:p>
          <a:p>
            <a:r>
              <a:rPr lang="en-US" sz="2800" dirty="0">
                <a:solidFill>
                  <a:srgbClr val="C00000"/>
                </a:solidFill>
              </a:rPr>
              <a:t>(warning)</a:t>
            </a:r>
          </a:p>
          <a:p>
            <a:r>
              <a:rPr lang="en-US" sz="3200" dirty="0"/>
              <a:t>16 So let no one judge you in </a:t>
            </a:r>
            <a:r>
              <a:rPr lang="en-US" sz="3200" u="sng" dirty="0"/>
              <a:t>food</a:t>
            </a:r>
            <a:r>
              <a:rPr lang="en-US" sz="3200" dirty="0"/>
              <a:t> or in </a:t>
            </a:r>
            <a:r>
              <a:rPr lang="en-US" sz="3200" u="sng" dirty="0"/>
              <a:t>drink</a:t>
            </a:r>
            <a:r>
              <a:rPr lang="en-US" sz="3200" dirty="0"/>
              <a:t>, or </a:t>
            </a:r>
            <a:r>
              <a:rPr lang="en-US" sz="3200" u="sng" dirty="0"/>
              <a:t>regarding a festival </a:t>
            </a:r>
            <a:r>
              <a:rPr lang="en-US" sz="3200" dirty="0"/>
              <a:t>or </a:t>
            </a:r>
            <a:r>
              <a:rPr lang="en-US" sz="3200" u="sng" dirty="0"/>
              <a:t>a new moon </a:t>
            </a:r>
            <a:r>
              <a:rPr lang="en-US" sz="3200" dirty="0"/>
              <a:t>or </a:t>
            </a:r>
            <a:r>
              <a:rPr lang="en-US" sz="3200" b="1" dirty="0"/>
              <a:t>sabbaths</a:t>
            </a:r>
            <a:r>
              <a:rPr lang="en-US" sz="3200" dirty="0"/>
              <a:t>,</a:t>
            </a:r>
          </a:p>
          <a:p>
            <a:r>
              <a:rPr lang="en-US" sz="3200" dirty="0"/>
              <a:t>17 which are a shadow of things to come, but the substance is of Christ.</a:t>
            </a:r>
          </a:p>
        </p:txBody>
      </p:sp>
    </p:spTree>
    <p:extLst>
      <p:ext uri="{BB962C8B-B14F-4D97-AF65-F5344CB8AC3E}">
        <p14:creationId xmlns:p14="http://schemas.microsoft.com/office/powerpoint/2010/main" val="2253344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8E0FE-C03F-4584-1BBA-7880AB9349C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DA87C3A-F7AD-5A62-B384-AB48198B7C29}"/>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All The Fullness Of The Godhead Bodily</a:t>
            </a:r>
          </a:p>
        </p:txBody>
      </p:sp>
      <p:pic>
        <p:nvPicPr>
          <p:cNvPr id="5" name="Picture 4">
            <a:extLst>
              <a:ext uri="{FF2B5EF4-FFF2-40B4-BE49-F238E27FC236}">
                <a16:creationId xmlns:a16="http://schemas.microsoft.com/office/drawing/2014/main" id="{EADE3B70-8EA8-0F83-EB5C-33344FAFA467}"/>
              </a:ext>
            </a:extLst>
          </p:cNvPr>
          <p:cNvPicPr>
            <a:picLocks noChangeAspect="1"/>
          </p:cNvPicPr>
          <p:nvPr/>
        </p:nvPicPr>
        <p:blipFill>
          <a:blip r:embed="rId2"/>
          <a:stretch>
            <a:fillRect/>
          </a:stretch>
        </p:blipFill>
        <p:spPr>
          <a:xfrm>
            <a:off x="6489032" y="5435005"/>
            <a:ext cx="2398294" cy="1349041"/>
          </a:xfrm>
          <a:prstGeom prst="rect">
            <a:avLst/>
          </a:prstGeom>
          <a:ln w="19050">
            <a:solidFill>
              <a:schemeClr val="tx1"/>
            </a:solidFill>
          </a:ln>
        </p:spPr>
      </p:pic>
      <p:sp>
        <p:nvSpPr>
          <p:cNvPr id="6" name="TextBox 5">
            <a:extLst>
              <a:ext uri="{FF2B5EF4-FFF2-40B4-BE49-F238E27FC236}">
                <a16:creationId xmlns:a16="http://schemas.microsoft.com/office/drawing/2014/main" id="{0AD019E9-F1AA-34D8-0049-ABDE00DB7DFE}"/>
              </a:ext>
            </a:extLst>
          </p:cNvPr>
          <p:cNvSpPr txBox="1"/>
          <p:nvPr/>
        </p:nvSpPr>
        <p:spPr>
          <a:xfrm>
            <a:off x="561473" y="1283368"/>
            <a:ext cx="7980947" cy="4228465"/>
          </a:xfrm>
          <a:prstGeom prst="rect">
            <a:avLst/>
          </a:prstGeom>
          <a:noFill/>
        </p:spPr>
        <p:txBody>
          <a:bodyPr wrap="square">
            <a:spAutoFit/>
          </a:bodyPr>
          <a:lstStyle/>
          <a:p>
            <a:pPr marL="0" marR="0">
              <a:lnSpc>
                <a:spcPct val="115000"/>
              </a:lnSpc>
              <a:spcAft>
                <a:spcPts val="800"/>
              </a:spcAft>
              <a:buNone/>
            </a:pP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a:t>
            </a:r>
            <a:r>
              <a:rPr lang="en-US" sz="3200" u="sng" kern="100" dirty="0">
                <a:effectLst/>
                <a:latin typeface="Calibri" panose="020F0502020204030204" pitchFamily="34" charset="0"/>
                <a:ea typeface="Calibri" panose="020F0502020204030204" pitchFamily="34" charset="0"/>
                <a:cs typeface="Times New Roman" panose="02020603050405020304" pitchFamily="18" charset="0"/>
              </a:rPr>
              <a:t>sabbaths</a:t>
            </a: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 - The Sabbath was not observed in the days of the Patriarchs. It was incorporated into the </a:t>
            </a:r>
            <a:r>
              <a:rPr lang="en-US" sz="3200" kern="100" dirty="0" err="1">
                <a:effectLst/>
                <a:latin typeface="Calibri" panose="020F0502020204030204" pitchFamily="34" charset="0"/>
                <a:ea typeface="Calibri" panose="020F0502020204030204" pitchFamily="34" charset="0"/>
                <a:cs typeface="Times New Roman" panose="02020603050405020304" pitchFamily="18" charset="0"/>
              </a:rPr>
              <a:t>Mosaical</a:t>
            </a: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 system (</a:t>
            </a:r>
            <a:r>
              <a:rPr lang="en-US" sz="3200" u="sng" kern="100" dirty="0">
                <a:effectLst/>
                <a:latin typeface="Calibri" panose="020F0502020204030204" pitchFamily="34" charset="0"/>
                <a:ea typeface="Calibri" panose="020F0502020204030204" pitchFamily="34" charset="0"/>
                <a:cs typeface="Times New Roman" panose="02020603050405020304" pitchFamily="18" charset="0"/>
              </a:rPr>
              <a:t>Ex. 20:8-11</a:t>
            </a: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 It is not a part of Christ's covenant (NT). </a:t>
            </a:r>
          </a:p>
          <a:p>
            <a:pPr marL="0" marR="0">
              <a:lnSpc>
                <a:spcPct val="115000"/>
              </a:lnSpc>
              <a:spcAft>
                <a:spcPts val="800"/>
              </a:spcAft>
              <a:buNone/>
            </a:pP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15000"/>
              </a:lnSpc>
              <a:spcAft>
                <a:spcPts val="800"/>
              </a:spcAft>
              <a:buNone/>
            </a:pP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Notice 3 important points concerning the Sabbath: </a:t>
            </a:r>
          </a:p>
        </p:txBody>
      </p:sp>
    </p:spTree>
    <p:extLst>
      <p:ext uri="{BB962C8B-B14F-4D97-AF65-F5344CB8AC3E}">
        <p14:creationId xmlns:p14="http://schemas.microsoft.com/office/powerpoint/2010/main" val="1000309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468C8-0C39-2772-D663-B8128017745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EBCBE02-0F8D-3E00-F2FA-1C3B5725A95F}"/>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All The Fullness Of The Godhead Bodily</a:t>
            </a:r>
          </a:p>
        </p:txBody>
      </p:sp>
      <p:pic>
        <p:nvPicPr>
          <p:cNvPr id="5" name="Picture 4">
            <a:extLst>
              <a:ext uri="{FF2B5EF4-FFF2-40B4-BE49-F238E27FC236}">
                <a16:creationId xmlns:a16="http://schemas.microsoft.com/office/drawing/2014/main" id="{C8D215D9-7B8F-204D-5277-DDE152EE3FE6}"/>
              </a:ext>
            </a:extLst>
          </p:cNvPr>
          <p:cNvPicPr>
            <a:picLocks noChangeAspect="1"/>
          </p:cNvPicPr>
          <p:nvPr/>
        </p:nvPicPr>
        <p:blipFill>
          <a:blip r:embed="rId2"/>
          <a:stretch>
            <a:fillRect/>
          </a:stretch>
        </p:blipFill>
        <p:spPr>
          <a:xfrm>
            <a:off x="6489032" y="5435005"/>
            <a:ext cx="2398294" cy="1349041"/>
          </a:xfrm>
          <a:prstGeom prst="rect">
            <a:avLst/>
          </a:prstGeom>
          <a:ln w="19050">
            <a:solidFill>
              <a:schemeClr val="tx1"/>
            </a:solidFill>
          </a:ln>
        </p:spPr>
      </p:pic>
      <p:sp>
        <p:nvSpPr>
          <p:cNvPr id="4" name="TextBox 3">
            <a:extLst>
              <a:ext uri="{FF2B5EF4-FFF2-40B4-BE49-F238E27FC236}">
                <a16:creationId xmlns:a16="http://schemas.microsoft.com/office/drawing/2014/main" id="{9827D3CE-AB48-52DE-ABB3-4578602083CA}"/>
              </a:ext>
            </a:extLst>
          </p:cNvPr>
          <p:cNvSpPr txBox="1"/>
          <p:nvPr/>
        </p:nvSpPr>
        <p:spPr>
          <a:xfrm>
            <a:off x="513347" y="1628274"/>
            <a:ext cx="7804485" cy="3046988"/>
          </a:xfrm>
          <a:prstGeom prst="rect">
            <a:avLst/>
          </a:prstGeom>
          <a:noFill/>
        </p:spPr>
        <p:txBody>
          <a:bodyPr wrap="square">
            <a:spAutoFit/>
          </a:bodyPr>
          <a:lstStyle/>
          <a:p>
            <a:pPr marL="0" marR="0">
              <a:spcAft>
                <a:spcPts val="800"/>
              </a:spcAft>
              <a:buNone/>
            </a:pPr>
            <a:r>
              <a:rPr lang="en-US" sz="3200" u="sng" kern="100" dirty="0">
                <a:effectLst/>
                <a:latin typeface="Arial Black" panose="020B0A04020102020204" pitchFamily="34" charset="0"/>
                <a:ea typeface="Calibri" panose="020F0502020204030204" pitchFamily="34" charset="0"/>
                <a:cs typeface="Times New Roman" panose="02020603050405020304" pitchFamily="18" charset="0"/>
              </a:rPr>
              <a:t>1. The Sabbath</a:t>
            </a:r>
            <a:r>
              <a:rPr lang="en-US" sz="3200" kern="100" dirty="0">
                <a:effectLst/>
                <a:latin typeface="Arial Black" panose="020B0A04020102020204" pitchFamily="34" charset="0"/>
                <a:ea typeface="Calibri" panose="020F0502020204030204" pitchFamily="34" charset="0"/>
                <a:cs typeface="Times New Roman" panose="02020603050405020304" pitchFamily="18" charset="0"/>
              </a:rPr>
              <a:t> </a:t>
            </a: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did not apply to anyone prior to the giving of the Ten Commandments (</a:t>
            </a:r>
            <a:r>
              <a:rPr lang="en-US" sz="3200" u="sng" kern="100" dirty="0">
                <a:effectLst/>
                <a:latin typeface="Calibri" panose="020F0502020204030204" pitchFamily="34" charset="0"/>
                <a:ea typeface="Calibri" panose="020F0502020204030204" pitchFamily="34" charset="0"/>
                <a:cs typeface="Times New Roman" panose="02020603050405020304" pitchFamily="18" charset="0"/>
              </a:rPr>
              <a:t>Deut. 5:2-3</a:t>
            </a: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 Nowhere in the Bible will you find even a hint that anyone observed the Sabbath from the time of Adam to the days of Moses. </a:t>
            </a:r>
          </a:p>
        </p:txBody>
      </p:sp>
    </p:spTree>
    <p:extLst>
      <p:ext uri="{BB962C8B-B14F-4D97-AF65-F5344CB8AC3E}">
        <p14:creationId xmlns:p14="http://schemas.microsoft.com/office/powerpoint/2010/main" val="929095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5AC20-C2CA-DD89-C024-E33625699C7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FFE4B44-8EA0-B6EA-990B-A0379B2246A7}"/>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All The Fullness Of The Godhead Bodily</a:t>
            </a:r>
          </a:p>
        </p:txBody>
      </p:sp>
      <p:pic>
        <p:nvPicPr>
          <p:cNvPr id="5" name="Picture 4">
            <a:extLst>
              <a:ext uri="{FF2B5EF4-FFF2-40B4-BE49-F238E27FC236}">
                <a16:creationId xmlns:a16="http://schemas.microsoft.com/office/drawing/2014/main" id="{E2BC3313-D0C3-AC7C-3A43-4731DB4F81A5}"/>
              </a:ext>
            </a:extLst>
          </p:cNvPr>
          <p:cNvPicPr>
            <a:picLocks noChangeAspect="1"/>
          </p:cNvPicPr>
          <p:nvPr/>
        </p:nvPicPr>
        <p:blipFill>
          <a:blip r:embed="rId2"/>
          <a:stretch>
            <a:fillRect/>
          </a:stretch>
        </p:blipFill>
        <p:spPr>
          <a:xfrm>
            <a:off x="6489032" y="5435005"/>
            <a:ext cx="2398294" cy="1349041"/>
          </a:xfrm>
          <a:prstGeom prst="rect">
            <a:avLst/>
          </a:prstGeom>
          <a:ln w="19050">
            <a:solidFill>
              <a:schemeClr val="tx1"/>
            </a:solidFill>
          </a:ln>
        </p:spPr>
      </p:pic>
      <p:sp>
        <p:nvSpPr>
          <p:cNvPr id="4" name="TextBox 3">
            <a:extLst>
              <a:ext uri="{FF2B5EF4-FFF2-40B4-BE49-F238E27FC236}">
                <a16:creationId xmlns:a16="http://schemas.microsoft.com/office/drawing/2014/main" id="{E058B293-7EA9-1FCA-C7F2-C74EA20122A8}"/>
              </a:ext>
            </a:extLst>
          </p:cNvPr>
          <p:cNvSpPr txBox="1"/>
          <p:nvPr/>
        </p:nvSpPr>
        <p:spPr>
          <a:xfrm>
            <a:off x="810126" y="1491916"/>
            <a:ext cx="7507706" cy="2426946"/>
          </a:xfrm>
          <a:prstGeom prst="rect">
            <a:avLst/>
          </a:prstGeom>
          <a:noFill/>
        </p:spPr>
        <p:txBody>
          <a:bodyPr wrap="square">
            <a:spAutoFit/>
          </a:bodyPr>
          <a:lstStyle/>
          <a:p>
            <a:pPr marL="0" marR="0">
              <a:lnSpc>
                <a:spcPct val="115000"/>
              </a:lnSpc>
              <a:spcAft>
                <a:spcPts val="800"/>
              </a:spcAft>
              <a:buNone/>
            </a:pPr>
            <a:r>
              <a:rPr lang="en-US" sz="3200" u="sng" kern="100" dirty="0">
                <a:effectLst/>
                <a:latin typeface="Arial Black" panose="020B0A04020102020204" pitchFamily="34" charset="0"/>
                <a:ea typeface="Calibri" panose="020F0502020204030204" pitchFamily="34" charset="0"/>
                <a:cs typeface="Times New Roman" panose="02020603050405020304" pitchFamily="18" charset="0"/>
              </a:rPr>
              <a:t>2. The purpose of the Sabbath</a:t>
            </a:r>
            <a:r>
              <a:rPr lang="en-US" sz="3200" kern="100" dirty="0">
                <a:effectLst/>
                <a:latin typeface="Arial Black" panose="020B0A04020102020204" pitchFamily="34" charset="0"/>
                <a:ea typeface="Calibri" panose="020F0502020204030204" pitchFamily="34" charset="0"/>
                <a:cs typeface="Times New Roman" panose="02020603050405020304" pitchFamily="18" charset="0"/>
              </a:rPr>
              <a:t> </a:t>
            </a: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was a sign between God and the nation of Israel (Ex.31:16-17).</a:t>
            </a:r>
          </a:p>
          <a:p>
            <a:pPr marL="0" marR="0">
              <a:lnSpc>
                <a:spcPct val="115000"/>
              </a:lnSpc>
              <a:spcAft>
                <a:spcPts val="800"/>
              </a:spcAft>
              <a:buNone/>
            </a:pPr>
            <a:r>
              <a:rPr lang="en-US" sz="3200" u="sng" kern="100" dirty="0">
                <a:effectLst/>
                <a:latin typeface="Calibri" panose="020F0502020204030204" pitchFamily="34" charset="0"/>
                <a:ea typeface="Calibri" panose="020F0502020204030204" pitchFamily="34" charset="0"/>
                <a:cs typeface="Times New Roman" panose="02020603050405020304" pitchFamily="18" charset="0"/>
              </a:rPr>
              <a:t>The Sabbath was FOR Israel</a:t>
            </a: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870610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67B72-692B-3E09-59BC-9F67E84AB77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E4C12F9-FCF1-8823-8E93-426047082E4E}"/>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All The Fullness Of The Godhead Bodily</a:t>
            </a:r>
          </a:p>
        </p:txBody>
      </p:sp>
      <p:pic>
        <p:nvPicPr>
          <p:cNvPr id="5" name="Picture 4">
            <a:extLst>
              <a:ext uri="{FF2B5EF4-FFF2-40B4-BE49-F238E27FC236}">
                <a16:creationId xmlns:a16="http://schemas.microsoft.com/office/drawing/2014/main" id="{60336087-8845-9F2B-6243-C2ABCDD8FE7E}"/>
              </a:ext>
            </a:extLst>
          </p:cNvPr>
          <p:cNvPicPr>
            <a:picLocks noChangeAspect="1"/>
          </p:cNvPicPr>
          <p:nvPr/>
        </p:nvPicPr>
        <p:blipFill>
          <a:blip r:embed="rId2"/>
          <a:stretch>
            <a:fillRect/>
          </a:stretch>
        </p:blipFill>
        <p:spPr>
          <a:xfrm>
            <a:off x="6489032" y="5435005"/>
            <a:ext cx="2398294" cy="1349041"/>
          </a:xfrm>
          <a:prstGeom prst="rect">
            <a:avLst/>
          </a:prstGeom>
          <a:ln w="19050">
            <a:solidFill>
              <a:schemeClr val="tx1"/>
            </a:solidFill>
          </a:ln>
        </p:spPr>
      </p:pic>
      <p:sp>
        <p:nvSpPr>
          <p:cNvPr id="4" name="TextBox 3">
            <a:extLst>
              <a:ext uri="{FF2B5EF4-FFF2-40B4-BE49-F238E27FC236}">
                <a16:creationId xmlns:a16="http://schemas.microsoft.com/office/drawing/2014/main" id="{8B990911-89E2-32D3-DCF0-2EF2B997EFCC}"/>
              </a:ext>
            </a:extLst>
          </p:cNvPr>
          <p:cNvSpPr txBox="1"/>
          <p:nvPr/>
        </p:nvSpPr>
        <p:spPr>
          <a:xfrm>
            <a:off x="713874" y="1612232"/>
            <a:ext cx="7804483" cy="3046988"/>
          </a:xfrm>
          <a:prstGeom prst="rect">
            <a:avLst/>
          </a:prstGeom>
          <a:noFill/>
        </p:spPr>
        <p:txBody>
          <a:bodyPr wrap="square">
            <a:spAutoFit/>
          </a:bodyPr>
          <a:lstStyle/>
          <a:p>
            <a:pPr marL="0" marR="0">
              <a:spcAft>
                <a:spcPts val="800"/>
              </a:spcAft>
              <a:buNone/>
            </a:pPr>
            <a:r>
              <a:rPr lang="en-US" sz="3200" u="sng" kern="100" dirty="0">
                <a:effectLst/>
                <a:latin typeface="Arial Black" panose="020B0A04020102020204" pitchFamily="34" charset="0"/>
                <a:ea typeface="Calibri" panose="020F0502020204030204" pitchFamily="34" charset="0"/>
                <a:cs typeface="Times New Roman" panose="02020603050405020304" pitchFamily="18" charset="0"/>
              </a:rPr>
              <a:t>3. The Sabbath was instituted</a:t>
            </a:r>
            <a:r>
              <a:rPr lang="en-US" sz="3200" kern="100" dirty="0">
                <a:effectLst/>
                <a:latin typeface="Arial Black" panose="020B0A04020102020204" pitchFamily="34" charset="0"/>
                <a:ea typeface="Calibri" panose="020F0502020204030204" pitchFamily="34" charset="0"/>
                <a:cs typeface="Times New Roman" panose="02020603050405020304" pitchFamily="18" charset="0"/>
              </a:rPr>
              <a:t> to remind </a:t>
            </a: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Israel how God delivered them from their </a:t>
            </a:r>
            <a:r>
              <a:rPr lang="en-US" sz="3200" u="sng" kern="100" dirty="0">
                <a:effectLst/>
                <a:latin typeface="Calibri" panose="020F0502020204030204" pitchFamily="34" charset="0"/>
                <a:ea typeface="Calibri" panose="020F0502020204030204" pitchFamily="34" charset="0"/>
                <a:cs typeface="Times New Roman" panose="02020603050405020304" pitchFamily="18" charset="0"/>
              </a:rPr>
              <a:t>Egyptian bondage (Deut. 5:15</a:t>
            </a:r>
            <a:r>
              <a:rPr lang="en-US" sz="3200" kern="100" dirty="0">
                <a:effectLst/>
                <a:latin typeface="Calibri" panose="020F0502020204030204" pitchFamily="34" charset="0"/>
                <a:ea typeface="Calibri" panose="020F0502020204030204" pitchFamily="34" charset="0"/>
                <a:cs typeface="Times New Roman" panose="02020603050405020304" pitchFamily="18" charset="0"/>
              </a:rPr>
              <a:t>). This was a special observance between God and Israel. It has nothing to do with following the law of Christ today (1 Cor. 9:21). </a:t>
            </a:r>
          </a:p>
        </p:txBody>
      </p:sp>
    </p:spTree>
    <p:extLst>
      <p:ext uri="{BB962C8B-B14F-4D97-AF65-F5344CB8AC3E}">
        <p14:creationId xmlns:p14="http://schemas.microsoft.com/office/powerpoint/2010/main" val="2784303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3A6D0-3FCB-98C9-997F-77F88FB01F8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038E0D-F9DE-0991-4DD5-78DA2771C453}"/>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All The Fullness Of The Godhead Bodily</a:t>
            </a:r>
          </a:p>
        </p:txBody>
      </p:sp>
      <p:pic>
        <p:nvPicPr>
          <p:cNvPr id="5" name="Picture 4">
            <a:extLst>
              <a:ext uri="{FF2B5EF4-FFF2-40B4-BE49-F238E27FC236}">
                <a16:creationId xmlns:a16="http://schemas.microsoft.com/office/drawing/2014/main" id="{B43C3030-2ACD-B528-E504-EEA77F2823B6}"/>
              </a:ext>
            </a:extLst>
          </p:cNvPr>
          <p:cNvPicPr>
            <a:picLocks noChangeAspect="1"/>
          </p:cNvPicPr>
          <p:nvPr/>
        </p:nvPicPr>
        <p:blipFill>
          <a:blip r:embed="rId2"/>
          <a:stretch>
            <a:fillRect/>
          </a:stretch>
        </p:blipFill>
        <p:spPr>
          <a:xfrm>
            <a:off x="6489032" y="5435005"/>
            <a:ext cx="2398294" cy="1349041"/>
          </a:xfrm>
          <a:prstGeom prst="rect">
            <a:avLst/>
          </a:prstGeom>
          <a:ln w="19050">
            <a:solidFill>
              <a:schemeClr val="tx1"/>
            </a:solidFill>
          </a:ln>
        </p:spPr>
      </p:pic>
      <p:sp>
        <p:nvSpPr>
          <p:cNvPr id="4" name="TextBox 3">
            <a:extLst>
              <a:ext uri="{FF2B5EF4-FFF2-40B4-BE49-F238E27FC236}">
                <a16:creationId xmlns:a16="http://schemas.microsoft.com/office/drawing/2014/main" id="{69A268A9-8B3C-2BAE-6F91-0EC5CEDA5BE1}"/>
              </a:ext>
            </a:extLst>
          </p:cNvPr>
          <p:cNvSpPr txBox="1"/>
          <p:nvPr/>
        </p:nvSpPr>
        <p:spPr>
          <a:xfrm>
            <a:off x="360947" y="1010652"/>
            <a:ext cx="8333873" cy="5262979"/>
          </a:xfrm>
          <a:prstGeom prst="rect">
            <a:avLst/>
          </a:prstGeom>
          <a:noFill/>
        </p:spPr>
        <p:txBody>
          <a:bodyPr wrap="square">
            <a:spAutoFit/>
          </a:bodyPr>
          <a:lstStyle/>
          <a:p>
            <a:r>
              <a:rPr lang="en-US" sz="2800" b="1" dirty="0">
                <a:solidFill>
                  <a:srgbClr val="C00000"/>
                </a:solidFill>
              </a:rPr>
              <a:t>Col 2:18 </a:t>
            </a:r>
            <a:r>
              <a:rPr lang="en-US" sz="2800" dirty="0"/>
              <a:t>Let no one cheat you of your reward, taking delight in false humility and worship of angels, intruding into those things which he has not seen, vainly puffed up by his fleshly mind,</a:t>
            </a:r>
          </a:p>
          <a:p>
            <a:endParaRPr lang="en-US" sz="1400" dirty="0"/>
          </a:p>
          <a:p>
            <a:r>
              <a:rPr lang="en-US" sz="2800" b="1" dirty="0">
                <a:solidFill>
                  <a:srgbClr val="C00000"/>
                </a:solidFill>
              </a:rPr>
              <a:t>19</a:t>
            </a:r>
            <a:r>
              <a:rPr lang="en-US" sz="2800" dirty="0"/>
              <a:t> and not holding fast to the Head, from whom all the body, nourished and knit together by joints and ligaments, grows with the increase that is from God.</a:t>
            </a:r>
          </a:p>
          <a:p>
            <a:endParaRPr lang="en-US" sz="1400" dirty="0"/>
          </a:p>
          <a:p>
            <a:r>
              <a:rPr lang="en-US" sz="2800" b="1" dirty="0">
                <a:solidFill>
                  <a:srgbClr val="C00000"/>
                </a:solidFill>
              </a:rPr>
              <a:t>20</a:t>
            </a:r>
            <a:r>
              <a:rPr lang="en-US" sz="2800" dirty="0"/>
              <a:t> Therefore, if you died with Christ from the basic principles of the world, why, as though living in the world, do you subject yourselves to                          regulations--</a:t>
            </a:r>
          </a:p>
        </p:txBody>
      </p:sp>
    </p:spTree>
    <p:extLst>
      <p:ext uri="{BB962C8B-B14F-4D97-AF65-F5344CB8AC3E}">
        <p14:creationId xmlns:p14="http://schemas.microsoft.com/office/powerpoint/2010/main" val="361704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F94A9-6C57-8F13-46E5-73358FA8159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9A96ADC-8F1F-090F-D9E9-41193B5495E5}"/>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All The Fullness Of The Godhead Bodily</a:t>
            </a:r>
          </a:p>
        </p:txBody>
      </p:sp>
      <p:pic>
        <p:nvPicPr>
          <p:cNvPr id="5" name="Picture 4">
            <a:extLst>
              <a:ext uri="{FF2B5EF4-FFF2-40B4-BE49-F238E27FC236}">
                <a16:creationId xmlns:a16="http://schemas.microsoft.com/office/drawing/2014/main" id="{6BE1BEEA-94A9-F161-09C2-89387133E32A}"/>
              </a:ext>
            </a:extLst>
          </p:cNvPr>
          <p:cNvPicPr>
            <a:picLocks noChangeAspect="1"/>
          </p:cNvPicPr>
          <p:nvPr/>
        </p:nvPicPr>
        <p:blipFill>
          <a:blip r:embed="rId2"/>
          <a:stretch>
            <a:fillRect/>
          </a:stretch>
        </p:blipFill>
        <p:spPr>
          <a:xfrm>
            <a:off x="6489032" y="5435005"/>
            <a:ext cx="2398294" cy="1349041"/>
          </a:xfrm>
          <a:prstGeom prst="rect">
            <a:avLst/>
          </a:prstGeom>
          <a:ln w="19050">
            <a:solidFill>
              <a:schemeClr val="tx1"/>
            </a:solidFill>
          </a:ln>
        </p:spPr>
      </p:pic>
      <p:sp>
        <p:nvSpPr>
          <p:cNvPr id="4" name="TextBox 3">
            <a:extLst>
              <a:ext uri="{FF2B5EF4-FFF2-40B4-BE49-F238E27FC236}">
                <a16:creationId xmlns:a16="http://schemas.microsoft.com/office/drawing/2014/main" id="{A56C468A-5F17-D1F3-A4BB-6584D4F2E6C2}"/>
              </a:ext>
            </a:extLst>
          </p:cNvPr>
          <p:cNvSpPr txBox="1"/>
          <p:nvPr/>
        </p:nvSpPr>
        <p:spPr>
          <a:xfrm>
            <a:off x="513347" y="1002632"/>
            <a:ext cx="7668128" cy="4832092"/>
          </a:xfrm>
          <a:prstGeom prst="rect">
            <a:avLst/>
          </a:prstGeom>
          <a:noFill/>
        </p:spPr>
        <p:txBody>
          <a:bodyPr wrap="square">
            <a:spAutoFit/>
          </a:bodyPr>
          <a:lstStyle/>
          <a:p>
            <a:r>
              <a:rPr lang="en-US" sz="2800" b="1" dirty="0"/>
              <a:t>Col 2:21 </a:t>
            </a:r>
            <a:r>
              <a:rPr lang="en-US" sz="2800" dirty="0"/>
              <a:t>"</a:t>
            </a:r>
            <a:r>
              <a:rPr lang="en-US" sz="2800" dirty="0">
                <a:solidFill>
                  <a:srgbClr val="C00000"/>
                </a:solidFill>
                <a:latin typeface="Arial Black" panose="020B0A04020102020204" pitchFamily="34" charset="0"/>
              </a:rPr>
              <a:t>Do not touch, do not taste, do not handle,"</a:t>
            </a:r>
          </a:p>
          <a:p>
            <a:r>
              <a:rPr lang="en-US" sz="2800" dirty="0"/>
              <a:t> 22 which all </a:t>
            </a:r>
            <a:r>
              <a:rPr lang="en-US" sz="2800" dirty="0">
                <a:solidFill>
                  <a:srgbClr val="C00000"/>
                </a:solidFill>
                <a:latin typeface="Arial Black" panose="020B0A04020102020204" pitchFamily="34" charset="0"/>
              </a:rPr>
              <a:t>concern things </a:t>
            </a:r>
            <a:r>
              <a:rPr lang="en-US" sz="2800" dirty="0"/>
              <a:t>which perish with the using--</a:t>
            </a:r>
            <a:r>
              <a:rPr lang="en-US" sz="2800" dirty="0">
                <a:solidFill>
                  <a:srgbClr val="FF0000"/>
                </a:solidFill>
                <a:latin typeface="Arial Black" panose="020B0A04020102020204" pitchFamily="34" charset="0"/>
              </a:rPr>
              <a:t>according to the commandments and doctrines of men?</a:t>
            </a:r>
          </a:p>
          <a:p>
            <a:endParaRPr lang="en-US" sz="2800" dirty="0"/>
          </a:p>
          <a:p>
            <a:r>
              <a:rPr lang="en-US" sz="2800" b="1" dirty="0"/>
              <a:t>23</a:t>
            </a:r>
            <a:r>
              <a:rPr lang="en-US" sz="2800" dirty="0"/>
              <a:t> These things indeed have an appearance of wisdom in self-imposed religion, false humility, and neglect of the body, but are of no value against the indulgence of the flesh.</a:t>
            </a:r>
          </a:p>
        </p:txBody>
      </p:sp>
    </p:spTree>
    <p:extLst>
      <p:ext uri="{BB962C8B-B14F-4D97-AF65-F5344CB8AC3E}">
        <p14:creationId xmlns:p14="http://schemas.microsoft.com/office/powerpoint/2010/main" val="3488151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86794" y="2133086"/>
            <a:ext cx="829733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70C0"/>
                </a:solidFill>
                <a:effectLst/>
                <a:uLnTx/>
                <a:uFillTx/>
                <a:latin typeface="Ink Free" panose="03080402000500000000" pitchFamily="66" charset="0"/>
                <a:ea typeface="+mn-ea"/>
                <a:cs typeface="+mn-cs"/>
              </a:rPr>
              <a:t>New Lebanon</a:t>
            </a:r>
          </a:p>
        </p:txBody>
      </p:sp>
      <p:pic>
        <p:nvPicPr>
          <p:cNvPr id="7" name="Picture 6"/>
          <p:cNvPicPr>
            <a:picLocks noChangeAspect="1"/>
          </p:cNvPicPr>
          <p:nvPr/>
        </p:nvPicPr>
        <p:blipFill rotWithShape="1">
          <a:blip r:embed="rId2"/>
          <a:srcRect l="23112" t="21263" r="23729" b="49217"/>
          <a:stretch/>
        </p:blipFill>
        <p:spPr>
          <a:xfrm>
            <a:off x="-22034" y="3152045"/>
            <a:ext cx="9166033" cy="2863273"/>
          </a:xfrm>
          <a:prstGeom prst="rect">
            <a:avLst/>
          </a:prstGeom>
        </p:spPr>
      </p:pic>
      <p:sp>
        <p:nvSpPr>
          <p:cNvPr id="4" name="TextBox 3"/>
          <p:cNvSpPr txBox="1"/>
          <p:nvPr/>
        </p:nvSpPr>
        <p:spPr>
          <a:xfrm>
            <a:off x="1786475" y="3053616"/>
            <a:ext cx="384898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Church of Christ</a:t>
            </a:r>
          </a:p>
        </p:txBody>
      </p:sp>
      <p:sp>
        <p:nvSpPr>
          <p:cNvPr id="6" name="TextBox 5"/>
          <p:cNvSpPr txBox="1"/>
          <p:nvPr/>
        </p:nvSpPr>
        <p:spPr>
          <a:xfrm>
            <a:off x="0" y="17932"/>
            <a:ext cx="9143999" cy="209288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0000"/>
                </a:solidFill>
                <a:effectLst/>
                <a:uLnTx/>
                <a:uFillTx/>
                <a:latin typeface="Arial"/>
                <a:ea typeface="+mn-ea"/>
                <a:cs typeface="+mn-cs"/>
              </a:rPr>
              <a:t>Questions?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Arial"/>
                <a:ea typeface="+mn-ea"/>
                <a:cs typeface="+mn-cs"/>
              </a:rPr>
              <a:t>Want to learn more about the Bible?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Arial"/>
                <a:ea typeface="+mn-ea"/>
                <a:cs typeface="+mn-cs"/>
              </a:rPr>
              <a:t>We will be glad to study the Bible with you.</a:t>
            </a:r>
          </a:p>
        </p:txBody>
      </p:sp>
      <p:sp>
        <p:nvSpPr>
          <p:cNvPr id="2" name="Rectangle 1"/>
          <p:cNvSpPr/>
          <p:nvPr/>
        </p:nvSpPr>
        <p:spPr>
          <a:xfrm>
            <a:off x="1602724" y="2179207"/>
            <a:ext cx="5867370" cy="1847248"/>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0" y="5943602"/>
            <a:ext cx="9166033"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newlebanoncoc.com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newlebanoncoc@gmail.com</a:t>
            </a:r>
          </a:p>
        </p:txBody>
      </p:sp>
      <p:sp>
        <p:nvSpPr>
          <p:cNvPr id="9" name="TextBox 8"/>
          <p:cNvSpPr txBox="1"/>
          <p:nvPr/>
        </p:nvSpPr>
        <p:spPr>
          <a:xfrm>
            <a:off x="1618159" y="2123994"/>
            <a:ext cx="829733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70C0"/>
                </a:solidFill>
                <a:effectLst/>
                <a:uLnTx/>
                <a:uFillTx/>
                <a:latin typeface="Ink Free" panose="03080402000500000000" pitchFamily="66" charset="0"/>
                <a:ea typeface="+mn-ea"/>
                <a:cs typeface="+mn-cs"/>
              </a:rPr>
              <a:t>New Lebanon</a:t>
            </a:r>
          </a:p>
        </p:txBody>
      </p:sp>
      <p:sp>
        <p:nvSpPr>
          <p:cNvPr id="10" name="TextBox 9"/>
          <p:cNvSpPr txBox="1"/>
          <p:nvPr/>
        </p:nvSpPr>
        <p:spPr>
          <a:xfrm>
            <a:off x="1660969" y="2981897"/>
            <a:ext cx="38489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Calibri" panose="020F0502020204030204"/>
                <a:ea typeface="+mn-ea"/>
                <a:cs typeface="+mn-cs"/>
              </a:rPr>
              <a:t>Church of Christ</a:t>
            </a:r>
          </a:p>
        </p:txBody>
      </p:sp>
      <p:sp>
        <p:nvSpPr>
          <p:cNvPr id="11" name="TextBox 10"/>
          <p:cNvSpPr txBox="1"/>
          <p:nvPr/>
        </p:nvSpPr>
        <p:spPr>
          <a:xfrm>
            <a:off x="4591216" y="3478861"/>
            <a:ext cx="326419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Ink Free" panose="03080402000500000000" pitchFamily="66" charset="0"/>
                <a:ea typeface="+mn-ea"/>
                <a:cs typeface="+mn-cs"/>
              </a:rPr>
              <a:t>New Lebanon, OH</a:t>
            </a:r>
          </a:p>
        </p:txBody>
      </p:sp>
    </p:spTree>
    <p:extLst>
      <p:ext uri="{BB962C8B-B14F-4D97-AF65-F5344CB8AC3E}">
        <p14:creationId xmlns:p14="http://schemas.microsoft.com/office/powerpoint/2010/main" val="36783845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PhotoCompan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hotoCompanion7.potx" id="{2ED97AF0-FE8D-4FAC-AF07-EFA41726BF38}" vid="{95ED0F0F-776A-48E4-B073-7DB6F5A5811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268</TotalTime>
  <Words>1555</Words>
  <Application>Microsoft Office PowerPoint</Application>
  <PresentationFormat>On-screen Show (4:3)</PresentationFormat>
  <Paragraphs>94</Paragraphs>
  <Slides>16</Slides>
  <Notes>2</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16</vt:i4>
      </vt:variant>
    </vt:vector>
  </HeadingPairs>
  <TitlesOfParts>
    <vt:vector size="26" baseType="lpstr">
      <vt:lpstr>Arial</vt:lpstr>
      <vt:lpstr>Arial Black</vt:lpstr>
      <vt:lpstr>Arial Unicode MS</vt:lpstr>
      <vt:lpstr>Calibri</vt:lpstr>
      <vt:lpstr>Calibri Light</vt:lpstr>
      <vt:lpstr>Ink Free</vt:lpstr>
      <vt:lpstr>Office Theme</vt:lpstr>
      <vt:lpstr>1_Office Theme</vt:lpstr>
      <vt:lpstr>2_Office Theme</vt:lpstr>
      <vt:lpstr>PhotoCompanion</vt:lpstr>
      <vt:lpstr>PowerPoint Presentation</vt:lpstr>
      <vt:lpstr>To the saints and faithful brothers in Christ who are at Colossae</vt:lpstr>
      <vt:lpstr>To the saints and faithful brothers in Christ who are at Colossae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ecurb hastings</dc:creator>
  <cp:lastModifiedBy>ecurb hastings</cp:lastModifiedBy>
  <cp:revision>29</cp:revision>
  <dcterms:created xsi:type="dcterms:W3CDTF">2025-08-19T19:05:23Z</dcterms:created>
  <dcterms:modified xsi:type="dcterms:W3CDTF">2026-09-27T00:53:24Z</dcterms:modified>
</cp:coreProperties>
</file>