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 id="2147483720" r:id="rId4"/>
  </p:sldMasterIdLst>
  <p:notesMasterIdLst>
    <p:notesMasterId r:id="rId37"/>
  </p:notesMasterIdLst>
  <p:sldIdLst>
    <p:sldId id="265" r:id="rId5"/>
    <p:sldId id="321" r:id="rId6"/>
    <p:sldId id="574" r:id="rId7"/>
    <p:sldId id="546" r:id="rId8"/>
    <p:sldId id="547" r:id="rId9"/>
    <p:sldId id="548" r:id="rId10"/>
    <p:sldId id="560" r:id="rId11"/>
    <p:sldId id="549" r:id="rId12"/>
    <p:sldId id="561" r:id="rId13"/>
    <p:sldId id="571" r:id="rId14"/>
    <p:sldId id="550" r:id="rId15"/>
    <p:sldId id="562" r:id="rId16"/>
    <p:sldId id="564" r:id="rId17"/>
    <p:sldId id="551" r:id="rId18"/>
    <p:sldId id="563" r:id="rId19"/>
    <p:sldId id="575" r:id="rId20"/>
    <p:sldId id="554" r:id="rId21"/>
    <p:sldId id="565" r:id="rId22"/>
    <p:sldId id="557" r:id="rId23"/>
    <p:sldId id="566" r:id="rId24"/>
    <p:sldId id="553" r:id="rId25"/>
    <p:sldId id="567" r:id="rId26"/>
    <p:sldId id="556" r:id="rId27"/>
    <p:sldId id="568" r:id="rId28"/>
    <p:sldId id="558" r:id="rId29"/>
    <p:sldId id="570" r:id="rId30"/>
    <p:sldId id="559" r:id="rId31"/>
    <p:sldId id="569" r:id="rId32"/>
    <p:sldId id="555" r:id="rId33"/>
    <p:sldId id="572" r:id="rId34"/>
    <p:sldId id="573" r:id="rId35"/>
    <p:sldId id="276"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5SJgLsiIIHi5PZxuL1qG6Q==" hashData="p5IEQ2aAqmx7Um4UOmwNeQXKoaSyaJfZQGy+A4rseHQ/EzPO2fDrORujAs0Mc2ZZNr2TISKkaj4t/nLUc77/o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26" d="100"/>
          <a:sy n="126" d="100"/>
        </p:scale>
        <p:origin x="1116" y="10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0801AF-3EEC-4B9D-9A0C-673CD1CCCEE0}" type="datetimeFigureOut">
              <a:rPr lang="en-US" smtClean="0"/>
              <a:t>9/19/2026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20C0B-D68F-44CE-AE3B-0BD4C2A8F63E}" type="slidenum">
              <a:rPr lang="en-US" smtClean="0"/>
              <a:t>‹#›</a:t>
            </a:fld>
            <a:endParaRPr lang="en-US"/>
          </a:p>
        </p:txBody>
      </p:sp>
    </p:spTree>
    <p:extLst>
      <p:ext uri="{BB962C8B-B14F-4D97-AF65-F5344CB8AC3E}">
        <p14:creationId xmlns:p14="http://schemas.microsoft.com/office/powerpoint/2010/main" val="3349006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pPr marL="0" indent="0" eaLnBrk="1" hangingPunct="1">
              <a:buFontTx/>
              <a:buNone/>
            </a:pPr>
            <a:r>
              <a:rPr lang="en-US" dirty="0"/>
              <a:t>Colossae was probably severely damaged in the same earthquake that hit Laodicea and Hierapolis circa AD 61. This is about the time when Paul wrote this letter to the Colossians, and since the city was not quickly rebuilt, it is unlikely that a pseudonymous writer would have chosen Colossae as a destination for a letter “from Paul” at a later date. This history supports the traditional view that Colossians is a genuine Pauline epistle. In later history, Colossae continued to mint coins from AD 150 to 250, when many people of the city moved to nearby </a:t>
            </a:r>
            <a:r>
              <a:rPr lang="en-US" dirty="0" err="1"/>
              <a:t>Chonae</a:t>
            </a:r>
            <a:r>
              <a:rPr lang="en-US" dirty="0"/>
              <a:t>. Saracens filled the abandoned area in the seventh and eighth centuries. The Turks destroyed the church building in the 12th century.</a:t>
            </a:r>
          </a:p>
          <a:p>
            <a:endParaRPr lang="en-US" sz="1200" dirty="0"/>
          </a:p>
          <a:p>
            <a:r>
              <a:rPr lang="en-US" sz="1200" dirty="0"/>
              <a:t>shs031215355</a:t>
            </a:r>
            <a:endParaRPr lang="en-US" dirty="0"/>
          </a:p>
        </p:txBody>
      </p:sp>
    </p:spTree>
    <p:extLst>
      <p:ext uri="{BB962C8B-B14F-4D97-AF65-F5344CB8AC3E}">
        <p14:creationId xmlns:p14="http://schemas.microsoft.com/office/powerpoint/2010/main" val="1017054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AF0E0-615B-7818-F948-D3D149F287CA}"/>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250FEB58-A17A-D7B1-2261-3CFDD7890F2B}"/>
              </a:ext>
            </a:extLst>
          </p:cNvPr>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a:extLst>
              <a:ext uri="{FF2B5EF4-FFF2-40B4-BE49-F238E27FC236}">
                <a16:creationId xmlns:a16="http://schemas.microsoft.com/office/drawing/2014/main" id="{C6AF0E08-6FF0-7ABB-DC7A-95B1BC8F5644}"/>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26A100F2-CD4C-2B3D-DFC6-A1B7A1C2994D}"/>
              </a:ext>
            </a:extLst>
          </p:cNvPr>
          <p:cNvSpPr>
            <a:spLocks noGrp="1" noChangeArrowheads="1"/>
          </p:cNvSpPr>
          <p:nvPr>
            <p:ph type="body" idx="1"/>
          </p:nvPr>
        </p:nvSpPr>
        <p:spPr/>
        <p:txBody>
          <a:bodyPr/>
          <a:lstStyle/>
          <a:p>
            <a:pPr marL="0" indent="0" eaLnBrk="1" hangingPunct="1">
              <a:buFontTx/>
              <a:buNone/>
            </a:pPr>
            <a:r>
              <a:rPr lang="en-US" dirty="0"/>
              <a:t>Colossae was probably severely damaged in the same earthquake that hit Laodicea and Hierapolis circa AD 61. This is about the time when Paul wrote this letter to the Colossians, and since the city was not quickly rebuilt, it is unlikely that a pseudonymous writer would have chosen Colossae as a destination for a letter “from Paul” at a later date. This history supports the traditional view that Colossians is a genuine Pauline epistle. In later history, Colossae continued to mint coins from AD 150 to 250, when many people of the city moved to nearby </a:t>
            </a:r>
            <a:r>
              <a:rPr lang="en-US" dirty="0" err="1"/>
              <a:t>Chonae</a:t>
            </a:r>
            <a:r>
              <a:rPr lang="en-US" dirty="0"/>
              <a:t>. Saracens filled the abandoned area in the seventh and eighth centuries. The Turks destroyed the church building in the 12th century.</a:t>
            </a:r>
          </a:p>
          <a:p>
            <a:endParaRPr lang="en-US" sz="1200" dirty="0"/>
          </a:p>
          <a:p>
            <a:r>
              <a:rPr lang="en-US" sz="1200" dirty="0"/>
              <a:t>shs031215355</a:t>
            </a:r>
            <a:endParaRPr lang="en-US" dirty="0"/>
          </a:p>
        </p:txBody>
      </p:sp>
    </p:spTree>
    <p:extLst>
      <p:ext uri="{BB962C8B-B14F-4D97-AF65-F5344CB8AC3E}">
        <p14:creationId xmlns:p14="http://schemas.microsoft.com/office/powerpoint/2010/main" val="3282748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820256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03483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DABED5-DFFD-47C9-8E1A-6EEE62D3C275}"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76510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DABED5-DFFD-47C9-8E1A-6EEE62D3C275}"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212191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DABED5-DFFD-47C9-8E1A-6EEE62D3C275}" type="datetimeFigureOut">
              <a:rPr lang="en-US" smtClean="0"/>
              <a:t>9/19/2026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154536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DABED5-DFFD-47C9-8E1A-6EEE62D3C275}" type="datetimeFigureOut">
              <a:rPr lang="en-US" smtClean="0"/>
              <a:t>9/19/2026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588176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DABED5-DFFD-47C9-8E1A-6EEE62D3C275}" type="datetimeFigureOut">
              <a:rPr lang="en-US" smtClean="0"/>
              <a:t>9/19/2026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2436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79966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96114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59251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903776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92896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834442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97531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426547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85604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920705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3453741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39656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972994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743018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1272608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764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91705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23291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1525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55677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47931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46110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5618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152672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198060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387537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754077-4F67-407A-91D1-C0F87332270D}"/>
              </a:ext>
            </a:extLst>
          </p:cNvPr>
          <p:cNvSpPr/>
          <p:nvPr userDrawn="1"/>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7">
            <a:extLst>
              <a:ext uri="{FF2B5EF4-FFF2-40B4-BE49-F238E27FC236}">
                <a16:creationId xmlns:a16="http://schemas.microsoft.com/office/drawing/2014/main" id="{946CDFF6-DC76-4CE0-8A46-71F5DB7AC7D6}"/>
              </a:ext>
            </a:extLst>
          </p:cNvPr>
          <p:cNvSpPr>
            <a:spLocks noGrp="1"/>
          </p:cNvSpPr>
          <p:nvPr>
            <p:ph type="title" hasCustomPrompt="1"/>
          </p:nvPr>
        </p:nvSpPr>
        <p:spPr>
          <a:xfrm>
            <a:off x="0" y="3227832"/>
            <a:ext cx="9144000" cy="585216"/>
          </a:xfrm>
          <a:noFill/>
        </p:spPr>
        <p:txBody>
          <a:bodyPr anchor="ctr" anchorCtr="0">
            <a:noAutofit/>
          </a:bodyPr>
          <a:lstStyle>
            <a:lvl1pPr marL="0" algn="ctr" defTabSz="914400" rtl="0" eaLnBrk="1" fontAlgn="base" latinLnBrk="0" hangingPunct="1">
              <a:spcBef>
                <a:spcPct val="0"/>
              </a:spcBef>
              <a:spcAft>
                <a:spcPct val="0"/>
              </a:spcAft>
              <a:defRPr lang="en-US" sz="2800" b="1" i="0" cap="all" spc="300" baseline="0" dirty="0">
                <a:solidFill>
                  <a:srgbClr val="FEFFFF"/>
                </a:solidFill>
                <a:latin typeface="+mj-lt"/>
                <a:cs typeface="Calibri" panose="020F0502020204030204" pitchFamily="34" charset="0"/>
              </a:defRPr>
            </a:lvl1pPr>
          </a:lstStyle>
          <a:p>
            <a:r>
              <a:rPr lang="en-US" dirty="0"/>
              <a:t>Chapter</a:t>
            </a:r>
          </a:p>
        </p:txBody>
      </p:sp>
    </p:spTree>
    <p:extLst>
      <p:ext uri="{BB962C8B-B14F-4D97-AF65-F5344CB8AC3E}">
        <p14:creationId xmlns:p14="http://schemas.microsoft.com/office/powerpoint/2010/main" val="4125526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21C66B-4871-4E97-8C98-4AB1B90A13EB}"/>
              </a:ext>
            </a:extLst>
          </p:cNvPr>
          <p:cNvSpPr/>
          <p:nvPr userDrawn="1"/>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0" hasCustomPrompt="1"/>
          </p:nvPr>
        </p:nvSpPr>
        <p:spPr>
          <a:xfrm>
            <a:off x="0" y="6519672"/>
            <a:ext cx="8074152" cy="338328"/>
          </a:xfrm>
          <a:solidFill>
            <a:srgbClr val="010000"/>
          </a:solidFill>
        </p:spPr>
        <p:txBody>
          <a:bodyPr anchor="b" anchorCtr="0">
            <a:noAutofit/>
          </a:bodyPr>
          <a:lstStyle>
            <a:lvl1pPr marL="0" indent="0">
              <a:spcBef>
                <a:spcPts val="0"/>
              </a:spcBef>
              <a:buNone/>
              <a:defRPr sz="1600">
                <a:solidFill>
                  <a:srgbClr val="FEFFFF"/>
                </a:solidFill>
              </a:defRPr>
            </a:lvl1pPr>
          </a:lstStyle>
          <a:p>
            <a:pPr lvl="0"/>
            <a:r>
              <a:rPr lang="en-US" dirty="0"/>
              <a:t>Description</a:t>
            </a:r>
          </a:p>
        </p:txBody>
      </p:sp>
      <p:sp>
        <p:nvSpPr>
          <p:cNvPr id="15" name="Text Placeholder 14"/>
          <p:cNvSpPr>
            <a:spLocks noGrp="1"/>
          </p:cNvSpPr>
          <p:nvPr>
            <p:ph type="body" sz="quarter" idx="12" hasCustomPrompt="1"/>
          </p:nvPr>
        </p:nvSpPr>
        <p:spPr>
          <a:xfrm>
            <a:off x="8074152" y="6519672"/>
            <a:ext cx="1069848" cy="338328"/>
          </a:xfrm>
          <a:solidFill>
            <a:srgbClr val="010000"/>
          </a:solidFill>
        </p:spPr>
        <p:txBody>
          <a:bodyPr anchor="b" anchorCtr="0">
            <a:noAutofit/>
          </a:bodyPr>
          <a:lstStyle>
            <a:lvl1pPr marL="342900" indent="-342900" algn="r">
              <a:spcBef>
                <a:spcPts val="0"/>
              </a:spcBef>
              <a:buFont typeface="+mj-lt"/>
              <a:buNone/>
              <a:defRPr lang="en-US" sz="1600" kern="1200" dirty="0">
                <a:solidFill>
                  <a:srgbClr val="FEFFFF"/>
                </a:solidFill>
                <a:latin typeface="+mn-lt"/>
                <a:ea typeface="+mn-ea"/>
                <a:cs typeface="+mn-cs"/>
              </a:defRPr>
            </a:lvl1pPr>
          </a:lstStyle>
          <a:p>
            <a:pPr marL="0" lvl="0" indent="0" algn="r" defTabSz="914400" rtl="0" eaLnBrk="1" latinLnBrk="0" hangingPunct="1">
              <a:spcBef>
                <a:spcPct val="20000"/>
              </a:spcBef>
            </a:pPr>
            <a:r>
              <a:rPr lang="en-US" dirty="0"/>
              <a:t>1:1</a:t>
            </a:r>
          </a:p>
        </p:txBody>
      </p:sp>
      <p:sp>
        <p:nvSpPr>
          <p:cNvPr id="18" name="Title 17"/>
          <p:cNvSpPr>
            <a:spLocks noGrp="1"/>
          </p:cNvSpPr>
          <p:nvPr>
            <p:ph type="title"/>
          </p:nvPr>
        </p:nvSpPr>
        <p:spPr>
          <a:xfrm>
            <a:off x="0" y="0"/>
            <a:ext cx="9144000" cy="369332"/>
          </a:xfrm>
          <a:solidFill>
            <a:srgbClr val="000000"/>
          </a:solidFill>
        </p:spPr>
        <p:txBody>
          <a:bodyPr anchor="ctr" anchorCtr="0">
            <a:noAutofit/>
          </a:bodyPr>
          <a:lstStyle>
            <a:lvl1pPr marL="0" algn="l" defTabSz="914400" rtl="0" eaLnBrk="1" fontAlgn="base" latinLnBrk="0" hangingPunct="1">
              <a:spcBef>
                <a:spcPct val="0"/>
              </a:spcBef>
              <a:spcAft>
                <a:spcPct val="0"/>
              </a:spcAft>
              <a:defRPr lang="en-US" sz="1800" i="1" dirty="0">
                <a:solidFill>
                  <a:srgbClr val="FEFFFF"/>
                </a:solidFill>
                <a:latin typeface="Calibri" panose="020F0502020204030204" pitchFamily="34" charset="0"/>
                <a:cs typeface="Calibri" panose="020F050202020403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356746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0" y="6519672"/>
            <a:ext cx="8074152" cy="338328"/>
          </a:xfrm>
          <a:solidFill>
            <a:schemeClr val="bg1"/>
          </a:solidFill>
        </p:spPr>
        <p:txBody>
          <a:bodyPr>
            <a:spAutoFit/>
          </a:bodyPr>
          <a:lstStyle>
            <a:lvl1pPr marL="0" indent="0">
              <a:spcBef>
                <a:spcPts val="0"/>
              </a:spcBef>
              <a:buNone/>
              <a:defRPr sz="1600"/>
            </a:lvl1pPr>
          </a:lstStyle>
          <a:p>
            <a:pPr lvl="0"/>
            <a:r>
              <a:rPr lang="en-US" dirty="0"/>
              <a:t>Description</a:t>
            </a:r>
          </a:p>
        </p:txBody>
      </p:sp>
      <p:sp>
        <p:nvSpPr>
          <p:cNvPr id="15" name="Text Placeholder 14"/>
          <p:cNvSpPr>
            <a:spLocks noGrp="1"/>
          </p:cNvSpPr>
          <p:nvPr>
            <p:ph type="body" sz="quarter" idx="12" hasCustomPrompt="1"/>
          </p:nvPr>
        </p:nvSpPr>
        <p:spPr>
          <a:xfrm>
            <a:off x="8074152" y="6519672"/>
            <a:ext cx="1069848" cy="338328"/>
          </a:xfrm>
          <a:solidFill>
            <a:schemeClr val="bg1"/>
          </a:solidFill>
        </p:spPr>
        <p:txBody>
          <a:bodyPr>
            <a:spAutoFit/>
          </a:bodyPr>
          <a:lstStyle>
            <a:lvl1pPr marL="342900" indent="-342900" algn="r">
              <a:spcBef>
                <a:spcPts val="0"/>
              </a:spcBef>
              <a:buFont typeface="+mj-lt"/>
              <a:buNone/>
              <a:defRPr lang="en-US" sz="1600" kern="1200" dirty="0">
                <a:solidFill>
                  <a:schemeClr val="tx1"/>
                </a:solidFill>
                <a:latin typeface="+mn-lt"/>
                <a:ea typeface="+mn-ea"/>
                <a:cs typeface="+mn-cs"/>
              </a:defRPr>
            </a:lvl1pPr>
          </a:lstStyle>
          <a:p>
            <a:pPr marL="0" lvl="0" indent="0" algn="r" defTabSz="914400" rtl="0" eaLnBrk="1" latinLnBrk="0" hangingPunct="1">
              <a:spcBef>
                <a:spcPct val="20000"/>
              </a:spcBef>
            </a:pPr>
            <a:r>
              <a:rPr lang="en-US" dirty="0"/>
              <a:t>1:1</a:t>
            </a:r>
          </a:p>
        </p:txBody>
      </p:sp>
      <p:sp>
        <p:nvSpPr>
          <p:cNvPr id="18" name="Title 17"/>
          <p:cNvSpPr>
            <a:spLocks noGrp="1"/>
          </p:cNvSpPr>
          <p:nvPr>
            <p:ph type="title"/>
          </p:nvPr>
        </p:nvSpPr>
        <p:spPr>
          <a:xfrm>
            <a:off x="0" y="0"/>
            <a:ext cx="9144000" cy="365760"/>
          </a:xfrm>
          <a:solidFill>
            <a:schemeClr val="bg1"/>
          </a:solidFill>
        </p:spPr>
        <p:txBody>
          <a:bodyPr anchor="t" anchorCtr="0">
            <a:spAutoFit/>
          </a:bodyPr>
          <a:lstStyle>
            <a:lvl1pPr marL="0" algn="l" defTabSz="914400" rtl="0" eaLnBrk="1" fontAlgn="base" latinLnBrk="0" hangingPunct="1">
              <a:spcBef>
                <a:spcPct val="0"/>
              </a:spcBef>
              <a:spcAft>
                <a:spcPct val="0"/>
              </a:spcAft>
              <a:defRPr lang="en-US" sz="1800" i="1" kern="1200" dirty="0">
                <a:solidFill>
                  <a:schemeClr val="tx1"/>
                </a:solidFill>
                <a:effectLst>
                  <a:glow rad="76200">
                    <a:schemeClr val="bg1">
                      <a:alpha val="60000"/>
                    </a:schemeClr>
                  </a:glow>
                </a:effectLst>
                <a:latin typeface="Calibri" pitchFamily="34" charset="0"/>
                <a:ea typeface="+mn-ea"/>
                <a:cs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48637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DABED5-DFFD-47C9-8E1A-6EEE62D3C275}" type="datetimeFigureOut">
              <a:rPr lang="en-US" smtClean="0"/>
              <a:t>9/19/2026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13EE42-34CC-42C4-A54D-966296F9059B}" type="slidenum">
              <a:rPr lang="en-US" smtClean="0"/>
              <a:t>‹#›</a:t>
            </a:fld>
            <a:endParaRPr lang="en-US"/>
          </a:p>
        </p:txBody>
      </p:sp>
    </p:spTree>
    <p:extLst>
      <p:ext uri="{BB962C8B-B14F-4D97-AF65-F5344CB8AC3E}">
        <p14:creationId xmlns:p14="http://schemas.microsoft.com/office/powerpoint/2010/main" val="420333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61408-B059-4BE3-9B18-E2EA024F5496}" type="datetimeFigureOut">
              <a:rPr lang="en-US" smtClean="0"/>
              <a:t>9/19/2026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5853B-0D88-4491-8C47-0F7D0AB63E77}" type="slidenum">
              <a:rPr lang="en-US" smtClean="0"/>
              <a:t>‹#›</a:t>
            </a:fld>
            <a:endParaRPr lang="en-US" dirty="0"/>
          </a:p>
        </p:txBody>
      </p:sp>
    </p:spTree>
    <p:extLst>
      <p:ext uri="{BB962C8B-B14F-4D97-AF65-F5344CB8AC3E}">
        <p14:creationId xmlns:p14="http://schemas.microsoft.com/office/powerpoint/2010/main" val="18055921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C3792-2440-40FD-9B76-92D5F06CAC8C}" type="datetimeFigureOut">
              <a:rPr lang="en-US" smtClean="0"/>
              <a:t>9/19/2026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1DB039-D147-4386-BC2D-5E6DB0D999C4}" type="slidenum">
              <a:rPr lang="en-US" smtClean="0"/>
              <a:t>‹#›</a:t>
            </a:fld>
            <a:endParaRPr lang="en-US" dirty="0"/>
          </a:p>
        </p:txBody>
      </p:sp>
    </p:spTree>
    <p:extLst>
      <p:ext uri="{BB962C8B-B14F-4D97-AF65-F5344CB8AC3E}">
        <p14:creationId xmlns:p14="http://schemas.microsoft.com/office/powerpoint/2010/main" val="172664491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643A83-CC93-44D9-BC3E-EFDFB76602A7}" type="datetimeFigureOut">
              <a:rPr lang="en-US" smtClean="0"/>
              <a:t>9/19/2026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036866-7909-4FA5-8D06-7EA27414A1CE}" type="slidenum">
              <a:rPr lang="en-US" smtClean="0"/>
              <a:t>‹#›</a:t>
            </a:fld>
            <a:endParaRPr lang="en-US"/>
          </a:p>
        </p:txBody>
      </p:sp>
    </p:spTree>
    <p:extLst>
      <p:ext uri="{BB962C8B-B14F-4D97-AF65-F5344CB8AC3E}">
        <p14:creationId xmlns:p14="http://schemas.microsoft.com/office/powerpoint/2010/main" val="305473774"/>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3112" t="21263" r="23729" b="49217"/>
          <a:stretch/>
        </p:blipFill>
        <p:spPr>
          <a:xfrm>
            <a:off x="0" y="3994733"/>
            <a:ext cx="9166033" cy="2863273"/>
          </a:xfrm>
          <a:prstGeom prst="rect">
            <a:avLst/>
          </a:prstGeom>
        </p:spPr>
      </p:pic>
      <p:sp>
        <p:nvSpPr>
          <p:cNvPr id="7" name="Rectangle 6"/>
          <p:cNvSpPr/>
          <p:nvPr/>
        </p:nvSpPr>
        <p:spPr>
          <a:xfrm>
            <a:off x="887505" y="1030940"/>
            <a:ext cx="7512423" cy="60150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582706" y="1021974"/>
            <a:ext cx="774550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New Lebanon  </a:t>
            </a:r>
            <a:r>
              <a:rPr kumimoji="0" lang="en-US" sz="3600" b="0" i="1" u="none" strike="noStrike" kern="1200" cap="none" spc="0" normalizeH="0" baseline="0" noProof="0" dirty="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Church of Christ</a:t>
            </a:r>
          </a:p>
        </p:txBody>
      </p:sp>
      <p:sp>
        <p:nvSpPr>
          <p:cNvPr id="3" name="TextBox 2"/>
          <p:cNvSpPr txBox="1"/>
          <p:nvPr/>
        </p:nvSpPr>
        <p:spPr>
          <a:xfrm>
            <a:off x="89647" y="54762"/>
            <a:ext cx="8857129"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Welcome to our services</a:t>
            </a:r>
          </a:p>
        </p:txBody>
      </p:sp>
      <p:sp>
        <p:nvSpPr>
          <p:cNvPr id="10" name="TextBox 9"/>
          <p:cNvSpPr txBox="1"/>
          <p:nvPr/>
        </p:nvSpPr>
        <p:spPr>
          <a:xfrm>
            <a:off x="1" y="5648735"/>
            <a:ext cx="9144000"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002060"/>
                </a:solidFill>
                <a:effectLst/>
                <a:uLnTx/>
                <a:uFillTx/>
                <a:latin typeface="Ink Free" panose="03080402000500000000" pitchFamily="66" charset="0"/>
                <a:ea typeface="+mn-ea"/>
                <a:cs typeface="+mn-cs"/>
              </a:rPr>
              <a:t>Please Come Back Again</a:t>
            </a:r>
          </a:p>
        </p:txBody>
      </p:sp>
      <p:sp>
        <p:nvSpPr>
          <p:cNvPr id="4" name="TextBox 3"/>
          <p:cNvSpPr txBox="1"/>
          <p:nvPr/>
        </p:nvSpPr>
        <p:spPr>
          <a:xfrm>
            <a:off x="0" y="1891555"/>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Simply Christians.</a:t>
            </a:r>
          </a:p>
        </p:txBody>
      </p:sp>
      <p:sp>
        <p:nvSpPr>
          <p:cNvPr id="5" name="TextBox 4"/>
          <p:cNvSpPr txBox="1"/>
          <p:nvPr/>
        </p:nvSpPr>
        <p:spPr>
          <a:xfrm>
            <a:off x="0" y="2348652"/>
            <a:ext cx="916603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Our Emphasis is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Spiritual, Not Material or Social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p:cNvSpPr txBox="1"/>
          <p:nvPr/>
        </p:nvSpPr>
        <p:spPr>
          <a:xfrm>
            <a:off x="0" y="2820287"/>
            <a:ext cx="908124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striving to be The Same Church as Described in The New Testament.</a:t>
            </a:r>
          </a:p>
        </p:txBody>
      </p:sp>
    </p:spTree>
    <p:extLst>
      <p:ext uri="{BB962C8B-B14F-4D97-AF65-F5344CB8AC3E}">
        <p14:creationId xmlns:p14="http://schemas.microsoft.com/office/powerpoint/2010/main" val="1862796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3060" y="1669733"/>
            <a:ext cx="5791200" cy="43434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0" y="175260"/>
            <a:ext cx="9144000" cy="369332"/>
          </a:xfrm>
        </p:spPr>
        <p:txBody>
          <a:bodyPr/>
          <a:lstStyle/>
          <a:p>
            <a:pPr algn="ctr"/>
            <a:r>
              <a:rPr lang="en-US" i="0" dirty="0"/>
              <a:t>To the saints and faithful brothers in Christ who are at Colossae</a:t>
            </a:r>
          </a:p>
        </p:txBody>
      </p:sp>
      <p:sp>
        <p:nvSpPr>
          <p:cNvPr id="10" name="TextBox 9">
            <a:extLst>
              <a:ext uri="{FF2B5EF4-FFF2-40B4-BE49-F238E27FC236}">
                <a16:creationId xmlns:a16="http://schemas.microsoft.com/office/drawing/2014/main" id="{773C9175-DC32-CEF1-D015-53019ECA724D}"/>
              </a:ext>
            </a:extLst>
          </p:cNvPr>
          <p:cNvSpPr txBox="1"/>
          <p:nvPr/>
        </p:nvSpPr>
        <p:spPr>
          <a:xfrm>
            <a:off x="0" y="647700"/>
            <a:ext cx="9144000" cy="646331"/>
          </a:xfrm>
          <a:prstGeom prst="rect">
            <a:avLst/>
          </a:prstGeom>
          <a:noFill/>
        </p:spPr>
        <p:txBody>
          <a:bodyPr wrap="square" rtlCol="0">
            <a:spAutoFit/>
          </a:bodyPr>
          <a:lstStyle/>
          <a:p>
            <a:pPr algn="ctr"/>
            <a:r>
              <a:rPr lang="en-US" sz="3600" dirty="0"/>
              <a:t>Lesson One – He Is my Everything</a:t>
            </a:r>
          </a:p>
        </p:txBody>
      </p:sp>
    </p:spTree>
    <p:extLst>
      <p:ext uri="{BB962C8B-B14F-4D97-AF65-F5344CB8AC3E}">
        <p14:creationId xmlns:p14="http://schemas.microsoft.com/office/powerpoint/2010/main" val="1765764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9D2FF-0ABC-07EF-41A6-6BE3DC4F51D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F59179-508C-0D31-0E3E-2AF010093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1344" y="1381899"/>
            <a:ext cx="3800396" cy="285029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5CACC114-5B47-94DB-3FB2-2A3AC2E8CDB0}"/>
              </a:ext>
            </a:extLst>
          </p:cNvPr>
          <p:cNvSpPr>
            <a:spLocks noGrp="1"/>
          </p:cNvSpPr>
          <p:nvPr>
            <p:ph type="title"/>
          </p:nvPr>
        </p:nvSpPr>
        <p:spPr>
          <a:xfrm>
            <a:off x="0" y="175260"/>
            <a:ext cx="9144000" cy="369332"/>
          </a:xfrm>
        </p:spPr>
        <p:txBody>
          <a:bodyPr/>
          <a:lstStyle/>
          <a:p>
            <a:pPr algn="ctr"/>
            <a:r>
              <a:rPr lang="en-US" i="0" dirty="0"/>
              <a:t>To the saints and faithful brothers in Christ who are at Colossae</a:t>
            </a:r>
          </a:p>
        </p:txBody>
      </p:sp>
      <p:sp>
        <p:nvSpPr>
          <p:cNvPr id="10" name="TextBox 9">
            <a:extLst>
              <a:ext uri="{FF2B5EF4-FFF2-40B4-BE49-F238E27FC236}">
                <a16:creationId xmlns:a16="http://schemas.microsoft.com/office/drawing/2014/main" id="{186F908A-D1BB-D41A-BF54-74045C1F5104}"/>
              </a:ext>
            </a:extLst>
          </p:cNvPr>
          <p:cNvSpPr txBox="1"/>
          <p:nvPr/>
        </p:nvSpPr>
        <p:spPr>
          <a:xfrm>
            <a:off x="0" y="464820"/>
            <a:ext cx="9144000" cy="646331"/>
          </a:xfrm>
          <a:prstGeom prst="rect">
            <a:avLst/>
          </a:prstGeom>
          <a:noFill/>
        </p:spPr>
        <p:txBody>
          <a:bodyPr wrap="square" rtlCol="0">
            <a:spAutoFit/>
          </a:bodyPr>
          <a:lstStyle/>
          <a:p>
            <a:pPr algn="ctr"/>
            <a:r>
              <a:rPr lang="en-US" sz="3600" dirty="0"/>
              <a:t>Lesson One – He Is my Everything</a:t>
            </a:r>
          </a:p>
        </p:txBody>
      </p:sp>
      <p:sp>
        <p:nvSpPr>
          <p:cNvPr id="4" name="TextBox 3">
            <a:extLst>
              <a:ext uri="{FF2B5EF4-FFF2-40B4-BE49-F238E27FC236}">
                <a16:creationId xmlns:a16="http://schemas.microsoft.com/office/drawing/2014/main" id="{A6B51B23-7587-890D-3D75-5974A74786FE}"/>
              </a:ext>
            </a:extLst>
          </p:cNvPr>
          <p:cNvSpPr txBox="1"/>
          <p:nvPr/>
        </p:nvSpPr>
        <p:spPr>
          <a:xfrm>
            <a:off x="830580" y="4556760"/>
            <a:ext cx="8229600" cy="2062103"/>
          </a:xfrm>
          <a:prstGeom prst="rect">
            <a:avLst/>
          </a:prstGeom>
          <a:noFill/>
        </p:spPr>
        <p:txBody>
          <a:bodyPr wrap="square" rtlCol="0">
            <a:spAutoFit/>
          </a:bodyPr>
          <a:lstStyle/>
          <a:p>
            <a:pPr marL="0" marR="0">
              <a:spcAft>
                <a:spcPts val="800"/>
              </a:spcAft>
              <a:buNone/>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He Is My Everything. He Is My All.</a:t>
            </a:r>
            <a:br>
              <a:rPr lang="en-US" sz="3200" kern="100" dirty="0">
                <a:effectLst/>
                <a:latin typeface="Calibri" panose="020F0502020204030204" pitchFamily="34" charset="0"/>
                <a:ea typeface="Calibri" panose="020F0502020204030204" pitchFamily="34" charset="0"/>
                <a:cs typeface="Times New Roman" panose="02020603050405020304" pitchFamily="18" charset="0"/>
              </a:rPr>
            </a:b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He Is My Everything, Both Great And Small.</a:t>
            </a:r>
            <a:br>
              <a:rPr lang="en-US" sz="3200" kern="100" dirty="0">
                <a:effectLst/>
                <a:latin typeface="Calibri" panose="020F0502020204030204" pitchFamily="34" charset="0"/>
                <a:ea typeface="Calibri" panose="020F0502020204030204" pitchFamily="34" charset="0"/>
                <a:cs typeface="Times New Roman" panose="02020603050405020304" pitchFamily="18" charset="0"/>
              </a:rPr>
            </a:b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He Gave His Life For Me, Made Everything New.</a:t>
            </a:r>
            <a:br>
              <a:rPr lang="en-US" sz="3200" kern="100" dirty="0">
                <a:effectLst/>
                <a:latin typeface="Calibri" panose="020F0502020204030204" pitchFamily="34" charset="0"/>
                <a:ea typeface="Calibri" panose="020F0502020204030204" pitchFamily="34" charset="0"/>
                <a:cs typeface="Times New Roman" panose="02020603050405020304" pitchFamily="18" charset="0"/>
              </a:rPr>
            </a:b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He Is My Everything. Now How About You?</a:t>
            </a:r>
          </a:p>
        </p:txBody>
      </p:sp>
    </p:spTree>
    <p:extLst>
      <p:ext uri="{BB962C8B-B14F-4D97-AF65-F5344CB8AC3E}">
        <p14:creationId xmlns:p14="http://schemas.microsoft.com/office/powerpoint/2010/main" val="4107889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DFC58-A479-1C57-65A4-079A68095AA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0B43076-0457-9082-18D6-831D9ABF2F84}"/>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1E266851-B8A8-3544-902D-55695032D57B}"/>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a:t>
            </a:r>
          </a:p>
        </p:txBody>
      </p:sp>
      <p:sp>
        <p:nvSpPr>
          <p:cNvPr id="5" name="TextBox 4">
            <a:extLst>
              <a:ext uri="{FF2B5EF4-FFF2-40B4-BE49-F238E27FC236}">
                <a16:creationId xmlns:a16="http://schemas.microsoft.com/office/drawing/2014/main" id="{74D829B2-499C-7822-8F4B-1D427E45650A}"/>
              </a:ext>
            </a:extLst>
          </p:cNvPr>
          <p:cNvSpPr txBox="1"/>
          <p:nvPr/>
        </p:nvSpPr>
        <p:spPr>
          <a:xfrm>
            <a:off x="434340" y="1356360"/>
            <a:ext cx="8511540" cy="6068008"/>
          </a:xfrm>
          <a:prstGeom prst="rect">
            <a:avLst/>
          </a:prstGeom>
          <a:noFill/>
        </p:spPr>
        <p:txBody>
          <a:bodyPr wrap="square">
            <a:spAutoFit/>
          </a:bodyPr>
          <a:lstStyle/>
          <a:p>
            <a:pPr marL="0" marR="0">
              <a:spcAft>
                <a:spcPts val="1000"/>
              </a:spcAft>
              <a:buNone/>
            </a:pPr>
            <a:r>
              <a:rPr lang="en-US" sz="3200" dirty="0">
                <a:effectLst/>
                <a:latin typeface="Arial Black" panose="020B0A04020102020204" pitchFamily="34" charset="0"/>
                <a:ea typeface="Calibri" panose="020F0502020204030204" pitchFamily="34" charset="0"/>
                <a:cs typeface="Times New Roman" panose="02020603050405020304" pitchFamily="18" charset="0"/>
              </a:rPr>
              <a:t>The preeminence of Christ. </a:t>
            </a:r>
          </a:p>
          <a:p>
            <a:pPr marL="0" marR="0">
              <a:spcAft>
                <a:spcPts val="1000"/>
              </a:spcAft>
              <a:buNone/>
            </a:pPr>
            <a:r>
              <a:rPr lang="en-US" sz="32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Little word </a:t>
            </a:r>
            <a:r>
              <a:rPr lang="en-US" sz="3200" u="sng"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all</a:t>
            </a:r>
            <a:r>
              <a:rPr lang="en-US" sz="320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is used approximately 30 times.</a:t>
            </a:r>
            <a:endParaRPr lang="en-US" sz="3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Aft>
                <a:spcPts val="1000"/>
              </a:spcAft>
              <a:buNone/>
            </a:pPr>
            <a:r>
              <a:rPr lang="en-US" sz="320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above all, be for all, head of all</a:t>
            </a:r>
            <a:r>
              <a:rPr lang="en-US" sz="3200" dirty="0">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Aft>
                <a:spcPts val="1000"/>
              </a:spcAft>
              <a:buNone/>
            </a:pPr>
            <a:endParaRPr lang="en-US" sz="3200" dirty="0">
              <a:latin typeface="Arial" panose="020B0604020202020204" pitchFamily="34" charset="0"/>
              <a:ea typeface="Calibri" panose="020F0502020204030204" pitchFamily="34" charset="0"/>
              <a:cs typeface="Times New Roman" panose="02020603050405020304" pitchFamily="18" charset="0"/>
            </a:endParaRPr>
          </a:p>
          <a:p>
            <a:pPr marL="0" marR="0">
              <a:spcAft>
                <a:spcPts val="1000"/>
              </a:spcAft>
              <a:buNone/>
            </a:pPr>
            <a:r>
              <a:rPr lang="en-US" sz="3200" dirty="0">
                <a:effectLst/>
                <a:latin typeface="Arial" panose="020B0604020202020204" pitchFamily="34" charset="0"/>
                <a:ea typeface="Calibri" panose="020F0502020204030204" pitchFamily="34" charset="0"/>
                <a:cs typeface="Times New Roman" panose="02020603050405020304" pitchFamily="18" charset="0"/>
              </a:rPr>
              <a:t>Col.1:18  And He is the head of the body, the church, who is the beginning, the firstborn from the dead, that in all things He may have the preeminence.</a:t>
            </a:r>
          </a:p>
          <a:p>
            <a:pPr marL="0" marR="0">
              <a:spcAft>
                <a:spcPts val="1000"/>
              </a:spcAft>
              <a:buNone/>
            </a:pPr>
            <a:r>
              <a:rPr lang="en-US" sz="2400" dirty="0">
                <a:effectLst/>
                <a:latin typeface="Arial" panose="020B0604020202020204" pitchFamily="34" charset="0"/>
                <a:ea typeface="Calibri" panose="020F0502020204030204" pitchFamily="34" charset="0"/>
                <a:cs typeface="Times New Roman" panose="02020603050405020304" pitchFamily="18" charset="0"/>
              </a:rPr>
              <a:t> </a:t>
            </a:r>
          </a:p>
          <a:p>
            <a:pPr marL="0" marR="0">
              <a:spcAft>
                <a:spcPts val="1000"/>
              </a:spcAft>
              <a:buNone/>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marL="0" marR="0">
              <a:lnSpc>
                <a:spcPct val="115000"/>
              </a:lnSpc>
              <a:spcAft>
                <a:spcPts val="100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248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F20B6-6A1C-2070-9760-620DC1344B3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05142D4-5352-03EC-F346-9A02F392D431}"/>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05B277E2-51B8-E394-5477-FA54C6672EDC}"/>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6" name="TextBox 5">
            <a:extLst>
              <a:ext uri="{FF2B5EF4-FFF2-40B4-BE49-F238E27FC236}">
                <a16:creationId xmlns:a16="http://schemas.microsoft.com/office/drawing/2014/main" id="{66598AED-2D68-C74C-C9C5-883E9B4670E6}"/>
              </a:ext>
            </a:extLst>
          </p:cNvPr>
          <p:cNvSpPr txBox="1"/>
          <p:nvPr/>
        </p:nvSpPr>
        <p:spPr>
          <a:xfrm>
            <a:off x="0" y="928216"/>
            <a:ext cx="914400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dirty="0">
                <a:ln>
                  <a:noFill/>
                </a:ln>
                <a:effectLst/>
                <a:uLnTx/>
                <a:uFillTx/>
                <a:latin typeface="Georgia" panose="02040502050405020303" pitchFamily="18" charset="0"/>
              </a:rPr>
              <a:t>Christ is our </a:t>
            </a:r>
            <a:r>
              <a:rPr kumimoji="0" lang="en-US" sz="3600" b="1" u="sng" strike="noStrike" kern="1200" cap="none" spc="0" normalizeH="0" baseline="0" noProof="0" dirty="0">
                <a:ln>
                  <a:noFill/>
                </a:ln>
                <a:effectLst/>
                <a:uLnTx/>
                <a:uFillTx/>
                <a:latin typeface="Georgia" panose="02040502050405020303" pitchFamily="18" charset="0"/>
              </a:rPr>
              <a:t>Lord.</a:t>
            </a:r>
            <a:r>
              <a:rPr kumimoji="0" lang="en-US" sz="3600" b="1" u="none" strike="noStrike" kern="1200" cap="none" spc="0" normalizeH="0" baseline="0" noProof="0" dirty="0">
                <a:ln>
                  <a:noFill/>
                </a:ln>
                <a:effectLst/>
                <a:uLnTx/>
                <a:uFillTx/>
                <a:latin typeface="Georgia" panose="02040502050405020303" pitchFamily="18" charset="0"/>
              </a:rPr>
              <a:t>    </a:t>
            </a:r>
            <a:r>
              <a:rPr kumimoji="0" lang="en-US" sz="3600" b="1" u="none" strike="noStrike" kern="1200" cap="none" spc="0" normalizeH="0" baseline="0" noProof="0" dirty="0">
                <a:ln>
                  <a:noFill/>
                </a:ln>
                <a:solidFill>
                  <a:srgbClr val="0070C0"/>
                </a:solidFill>
                <a:effectLst/>
                <a:uLnTx/>
                <a:uFillTx/>
                <a:latin typeface="Georgia" panose="02040502050405020303" pitchFamily="18" charset="0"/>
              </a:rPr>
              <a:t>Col.1:2-3</a:t>
            </a:r>
          </a:p>
        </p:txBody>
      </p:sp>
      <p:sp>
        <p:nvSpPr>
          <p:cNvPr id="4" name="Rectangle: Rounded Corners 3">
            <a:extLst>
              <a:ext uri="{FF2B5EF4-FFF2-40B4-BE49-F238E27FC236}">
                <a16:creationId xmlns:a16="http://schemas.microsoft.com/office/drawing/2014/main" id="{720AD17C-FC08-E630-3EBF-3EC6AF51C623}"/>
              </a:ext>
            </a:extLst>
          </p:cNvPr>
          <p:cNvSpPr/>
          <p:nvPr/>
        </p:nvSpPr>
        <p:spPr>
          <a:xfrm>
            <a:off x="586740" y="1926956"/>
            <a:ext cx="7894320" cy="4329064"/>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8E6ABC0-20E5-EA68-CE65-B8F59C929903}"/>
              </a:ext>
            </a:extLst>
          </p:cNvPr>
          <p:cNvSpPr txBox="1"/>
          <p:nvPr/>
        </p:nvSpPr>
        <p:spPr>
          <a:xfrm>
            <a:off x="1051560" y="2240280"/>
            <a:ext cx="7086600" cy="3539430"/>
          </a:xfrm>
          <a:prstGeom prst="rect">
            <a:avLst/>
          </a:prstGeom>
          <a:noFill/>
        </p:spPr>
        <p:txBody>
          <a:bodyPr wrap="square" rtlCol="0">
            <a:spAutoFit/>
          </a:bodyPr>
          <a:lstStyle/>
          <a:p>
            <a:r>
              <a:rPr lang="en-US" sz="3200" dirty="0">
                <a:solidFill>
                  <a:schemeClr val="bg1"/>
                </a:solidFill>
              </a:rPr>
              <a:t>To the saints and faithful brethren in Christ who are in Colosse: Grace to you and peace from God our Father and the </a:t>
            </a:r>
            <a:r>
              <a:rPr lang="en-US" sz="3200" dirty="0">
                <a:solidFill>
                  <a:srgbClr val="FFFF00"/>
                </a:solidFill>
                <a:latin typeface="Arial Black" panose="020B0A04020102020204" pitchFamily="34" charset="0"/>
              </a:rPr>
              <a:t>Lord Jesus Christ</a:t>
            </a:r>
            <a:r>
              <a:rPr lang="en-US" sz="3200" dirty="0">
                <a:solidFill>
                  <a:srgbClr val="FFFF00"/>
                </a:solidFill>
              </a:rPr>
              <a:t>.</a:t>
            </a:r>
          </a:p>
          <a:p>
            <a:r>
              <a:rPr lang="en-US" sz="3200" dirty="0">
                <a:solidFill>
                  <a:schemeClr val="bg1"/>
                </a:solidFill>
              </a:rPr>
              <a:t>3 We give thanks to the God and Father of our </a:t>
            </a:r>
            <a:r>
              <a:rPr lang="en-US" sz="3200" dirty="0">
                <a:solidFill>
                  <a:srgbClr val="FFFF00"/>
                </a:solidFill>
                <a:latin typeface="Arial Black" panose="020B0A04020102020204" pitchFamily="34" charset="0"/>
              </a:rPr>
              <a:t>Lord Jesus Christ</a:t>
            </a:r>
            <a:r>
              <a:rPr lang="en-US" sz="3200" dirty="0">
                <a:solidFill>
                  <a:schemeClr val="bg1"/>
                </a:solidFill>
              </a:rPr>
              <a:t>, praying always for you,</a:t>
            </a:r>
          </a:p>
        </p:txBody>
      </p:sp>
    </p:spTree>
    <p:extLst>
      <p:ext uri="{BB962C8B-B14F-4D97-AF65-F5344CB8AC3E}">
        <p14:creationId xmlns:p14="http://schemas.microsoft.com/office/powerpoint/2010/main" val="2214991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B57EC-E545-D4CA-CF45-7F9E4E5B928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160A7D3-E2FE-12BD-3CC2-9F2367ABFD81}"/>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859BF716-E2A5-13E8-E668-2C06B3C538DD}"/>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a:t>
            </a:r>
          </a:p>
        </p:txBody>
      </p:sp>
      <p:sp>
        <p:nvSpPr>
          <p:cNvPr id="5" name="TextBox 4">
            <a:extLst>
              <a:ext uri="{FF2B5EF4-FFF2-40B4-BE49-F238E27FC236}">
                <a16:creationId xmlns:a16="http://schemas.microsoft.com/office/drawing/2014/main" id="{11641D53-A6ED-E789-0EFB-BDB76DFB2BA0}"/>
              </a:ext>
            </a:extLst>
          </p:cNvPr>
          <p:cNvSpPr txBox="1"/>
          <p:nvPr/>
        </p:nvSpPr>
        <p:spPr>
          <a:xfrm>
            <a:off x="0" y="936052"/>
            <a:ext cx="914400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dirty="0">
                <a:ln>
                  <a:noFill/>
                </a:ln>
                <a:effectLst/>
                <a:uLnTx/>
                <a:uFillTx/>
                <a:latin typeface="Georgia" panose="02040502050405020303" pitchFamily="18" charset="0"/>
              </a:rPr>
              <a:t>Christ is the </a:t>
            </a:r>
            <a:r>
              <a:rPr kumimoji="0" lang="en-US" sz="3600" b="1" strike="noStrike" kern="1200" cap="none" spc="0" normalizeH="0" baseline="0" noProof="0" dirty="0">
                <a:ln>
                  <a:noFill/>
                </a:ln>
                <a:effectLst/>
                <a:uLnTx/>
                <a:uFillTx/>
                <a:latin typeface="Georgia" panose="02040502050405020303" pitchFamily="18" charset="0"/>
              </a:rPr>
              <a:t>son of God</a:t>
            </a:r>
            <a:r>
              <a:rPr kumimoji="0" lang="en-US" sz="3600" b="1" u="none" strike="noStrike" kern="1200" cap="none" spc="0" normalizeH="0" baseline="0" noProof="0" dirty="0">
                <a:ln>
                  <a:noFill/>
                </a:ln>
                <a:effectLst/>
                <a:uLnTx/>
                <a:uFillTx/>
                <a:latin typeface="Georgia" panose="02040502050405020303" pitchFamily="18" charset="0"/>
              </a:rPr>
              <a:t>.   </a:t>
            </a:r>
            <a:r>
              <a:rPr kumimoji="0" lang="en-US" sz="3600" b="1" u="none" strike="noStrike" kern="1200" cap="none" spc="0" normalizeH="0" baseline="0" noProof="0" dirty="0">
                <a:ln>
                  <a:noFill/>
                </a:ln>
                <a:solidFill>
                  <a:srgbClr val="0070C0"/>
                </a:solidFill>
                <a:effectLst/>
                <a:uLnTx/>
                <a:uFillTx/>
                <a:latin typeface="Georgia" panose="02040502050405020303" pitchFamily="18" charset="0"/>
              </a:rPr>
              <a:t>Col.1:3</a:t>
            </a:r>
          </a:p>
        </p:txBody>
      </p:sp>
      <p:sp>
        <p:nvSpPr>
          <p:cNvPr id="6" name="Rectangle: Rounded Corners 5">
            <a:extLst>
              <a:ext uri="{FF2B5EF4-FFF2-40B4-BE49-F238E27FC236}">
                <a16:creationId xmlns:a16="http://schemas.microsoft.com/office/drawing/2014/main" id="{ED67C2C0-271C-F8AE-C952-C1DF2690259E}"/>
              </a:ext>
            </a:extLst>
          </p:cNvPr>
          <p:cNvSpPr/>
          <p:nvPr/>
        </p:nvSpPr>
        <p:spPr>
          <a:xfrm>
            <a:off x="586740" y="1926956"/>
            <a:ext cx="7894320" cy="4329064"/>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E0EC12A-FC51-7321-208C-03443703654F}"/>
              </a:ext>
            </a:extLst>
          </p:cNvPr>
          <p:cNvSpPr txBox="1"/>
          <p:nvPr/>
        </p:nvSpPr>
        <p:spPr>
          <a:xfrm>
            <a:off x="1196340" y="2819400"/>
            <a:ext cx="6819900"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We give thanks to the </a:t>
            </a:r>
            <a:r>
              <a:rPr kumimoji="0" lang="en-US" sz="4000" b="1" i="0" u="sng" strike="noStrike" kern="1200" cap="none" spc="0" normalizeH="0" baseline="0" noProof="0" dirty="0">
                <a:ln>
                  <a:noFill/>
                </a:ln>
                <a:solidFill>
                  <a:srgbClr val="FFFF00"/>
                </a:solidFill>
                <a:effectLst/>
                <a:uLnTx/>
                <a:uFillTx/>
                <a:latin typeface="Calibri" panose="020F0502020204030204"/>
                <a:ea typeface="+mn-ea"/>
                <a:cs typeface="+mn-cs"/>
              </a:rPr>
              <a:t>God and Father </a:t>
            </a:r>
            <a:r>
              <a:rPr kumimoji="0" lang="en-US" sz="4000" b="0" i="0" u="sng" strike="noStrike" kern="1200" cap="none" spc="0" normalizeH="0" baseline="0" noProof="0" dirty="0">
                <a:ln>
                  <a:noFill/>
                </a:ln>
                <a:solidFill>
                  <a:prstClr val="white"/>
                </a:solidFill>
                <a:effectLst/>
                <a:uLnTx/>
                <a:uFillTx/>
                <a:latin typeface="Calibri" panose="020F0502020204030204"/>
                <a:ea typeface="+mn-ea"/>
                <a:cs typeface="+mn-cs"/>
              </a:rPr>
              <a:t>of our Lord Jesus Christ</a:t>
            </a: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 praying always for you,</a:t>
            </a:r>
          </a:p>
        </p:txBody>
      </p:sp>
    </p:spTree>
    <p:extLst>
      <p:ext uri="{BB962C8B-B14F-4D97-AF65-F5344CB8AC3E}">
        <p14:creationId xmlns:p14="http://schemas.microsoft.com/office/powerpoint/2010/main" val="1033721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00E8C-424F-ABC8-82EE-A013E40AC8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CD64750-65E8-1A04-BF54-9355C89B0F78}"/>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F394D015-3585-31A8-B6B5-1AB30A0E9132}"/>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CC8EF1E5-D8F3-8F22-7AFD-8B240782A090}"/>
              </a:ext>
            </a:extLst>
          </p:cNvPr>
          <p:cNvSpPr txBox="1"/>
          <p:nvPr/>
        </p:nvSpPr>
        <p:spPr>
          <a:xfrm>
            <a:off x="205740" y="685800"/>
            <a:ext cx="8808720" cy="5878532"/>
          </a:xfrm>
          <a:prstGeom prst="rect">
            <a:avLst/>
          </a:prstGeom>
          <a:noFill/>
        </p:spPr>
        <p:txBody>
          <a:bodyPr wrap="square">
            <a:spAutoFit/>
          </a:bodyPr>
          <a:lstStyle/>
          <a:p>
            <a:r>
              <a:rPr lang="en-US" sz="3200" dirty="0"/>
              <a:t>"</a:t>
            </a:r>
            <a:r>
              <a:rPr lang="en-US" sz="3200" b="1" u="sng" dirty="0">
                <a:solidFill>
                  <a:srgbClr val="0070C0"/>
                </a:solidFill>
              </a:rPr>
              <a:t>we give thanks</a:t>
            </a:r>
            <a:r>
              <a:rPr lang="en-US" sz="3200" dirty="0"/>
              <a:t>" </a:t>
            </a:r>
            <a:r>
              <a:rPr lang="en-US" sz="2400" dirty="0"/>
              <a:t>- Paul was thankful for these faithful brethren. Christians should always rejoice in the faithfulness of their brothers and sisters. Faithfulness has a powerful influence on others (Matthew 5:16). We must be willing to live in such a way that those around us are only influenced for good </a:t>
            </a:r>
          </a:p>
          <a:p>
            <a:endParaRPr lang="en-US" sz="2400" dirty="0"/>
          </a:p>
          <a:p>
            <a:r>
              <a:rPr lang="en-US" sz="3200" dirty="0"/>
              <a:t>"</a:t>
            </a:r>
            <a:r>
              <a:rPr lang="en-US" sz="3200" b="1" u="sng" dirty="0">
                <a:solidFill>
                  <a:srgbClr val="0070C0"/>
                </a:solidFill>
              </a:rPr>
              <a:t>to the God and Father of our Lord Jesus Christ</a:t>
            </a:r>
            <a:r>
              <a:rPr lang="en-US" sz="3200" dirty="0"/>
              <a:t>"</a:t>
            </a:r>
            <a:r>
              <a:rPr lang="en-US" sz="2400" dirty="0"/>
              <a:t> - Christians are to be people of prayer (Matt.21:13; Isaiah 56:7) and the </a:t>
            </a:r>
            <a:r>
              <a:rPr lang="en-US" sz="2400" u="sng" dirty="0"/>
              <a:t>Bible teaches us that </a:t>
            </a:r>
            <a:r>
              <a:rPr lang="en-US" sz="2400" b="1" u="sng" dirty="0"/>
              <a:t>our prayers should be addressed to the Father </a:t>
            </a:r>
            <a:r>
              <a:rPr lang="en-US" sz="2400" u="sng" dirty="0"/>
              <a:t>through Jesus Christ</a:t>
            </a:r>
            <a:r>
              <a:rPr lang="en-US" sz="2400" dirty="0"/>
              <a:t>. When the disciples asked Jesus to teach them to pray He said, "When you pray, say: </a:t>
            </a:r>
            <a:r>
              <a:rPr lang="en-US" sz="2400" b="1" u="sng" dirty="0"/>
              <a:t>Our Father in heaven</a:t>
            </a:r>
            <a:r>
              <a:rPr lang="en-US" sz="2400" u="sng" dirty="0"/>
              <a:t>" (Luke 11:1-2</a:t>
            </a:r>
            <a:r>
              <a:rPr lang="en-US" sz="2400" dirty="0"/>
              <a:t>). </a:t>
            </a:r>
          </a:p>
          <a:p>
            <a:r>
              <a:rPr lang="en-US" sz="2400" dirty="0"/>
              <a:t>Our prayers are through Christ (John 14:13-14). Christians are blessed to have direct access to the Father by Jesus Christ (Heb.10:19; </a:t>
            </a:r>
          </a:p>
          <a:p>
            <a:r>
              <a:rPr lang="en-US" sz="2400" dirty="0"/>
              <a:t>John 16:20-23).</a:t>
            </a:r>
          </a:p>
        </p:txBody>
      </p:sp>
    </p:spTree>
    <p:extLst>
      <p:ext uri="{BB962C8B-B14F-4D97-AF65-F5344CB8AC3E}">
        <p14:creationId xmlns:p14="http://schemas.microsoft.com/office/powerpoint/2010/main" val="394770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83D89-4D88-7B09-23E2-5B252D3DBC9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F5AB12D-805D-4D18-FE73-C1F4F41FF4CE}"/>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95AFCD52-39BD-96E8-6677-A67E36356CBE}"/>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a:t>
            </a:r>
          </a:p>
        </p:txBody>
      </p:sp>
      <p:sp>
        <p:nvSpPr>
          <p:cNvPr id="5" name="TextBox 4">
            <a:extLst>
              <a:ext uri="{FF2B5EF4-FFF2-40B4-BE49-F238E27FC236}">
                <a16:creationId xmlns:a16="http://schemas.microsoft.com/office/drawing/2014/main" id="{954E9FD2-1F7D-8DCB-A57A-48CF24F472E0}"/>
              </a:ext>
            </a:extLst>
          </p:cNvPr>
          <p:cNvSpPr txBox="1"/>
          <p:nvPr/>
        </p:nvSpPr>
        <p:spPr>
          <a:xfrm>
            <a:off x="0" y="920191"/>
            <a:ext cx="914400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dirty="0">
                <a:ln>
                  <a:noFill/>
                </a:ln>
                <a:effectLst/>
                <a:uLnTx/>
                <a:uFillTx/>
                <a:latin typeface="Georgia" panose="02040502050405020303" pitchFamily="18" charset="0"/>
              </a:rPr>
              <a:t>Christ is our </a:t>
            </a:r>
            <a:r>
              <a:rPr kumimoji="0" lang="en-US" sz="3600" b="1" strike="noStrike" kern="1200" cap="none" spc="0" normalizeH="0" baseline="0" noProof="0" dirty="0">
                <a:ln>
                  <a:noFill/>
                </a:ln>
                <a:effectLst/>
                <a:uLnTx/>
                <a:uFillTx/>
                <a:latin typeface="Georgia" panose="02040502050405020303" pitchFamily="18" charset="0"/>
              </a:rPr>
              <a:t>king.</a:t>
            </a:r>
            <a:r>
              <a:rPr kumimoji="0" lang="en-US" sz="3600" b="1" u="none" strike="noStrike" kern="1200" cap="none" spc="0" normalizeH="0" baseline="0" noProof="0" dirty="0">
                <a:ln>
                  <a:noFill/>
                </a:ln>
                <a:effectLst/>
                <a:uLnTx/>
                <a:uFillTx/>
                <a:latin typeface="Georgia" panose="02040502050405020303" pitchFamily="18" charset="0"/>
              </a:rPr>
              <a:t>  </a:t>
            </a:r>
            <a:r>
              <a:rPr kumimoji="0" lang="en-US" sz="3600" b="1" u="none" strike="noStrike" kern="1200" cap="none" spc="0" normalizeH="0" baseline="0" noProof="0" dirty="0">
                <a:ln>
                  <a:noFill/>
                </a:ln>
                <a:solidFill>
                  <a:srgbClr val="0070C0"/>
                </a:solidFill>
                <a:effectLst/>
                <a:uLnTx/>
                <a:uFillTx/>
                <a:latin typeface="Georgia" panose="02040502050405020303" pitchFamily="18" charset="0"/>
              </a:rPr>
              <a:t>Col. 1:13</a:t>
            </a:r>
          </a:p>
        </p:txBody>
      </p:sp>
      <p:sp>
        <p:nvSpPr>
          <p:cNvPr id="6" name="Rectangle: Rounded Corners 5">
            <a:extLst>
              <a:ext uri="{FF2B5EF4-FFF2-40B4-BE49-F238E27FC236}">
                <a16:creationId xmlns:a16="http://schemas.microsoft.com/office/drawing/2014/main" id="{35C28E28-886A-E165-5577-DB460AABD3A1}"/>
              </a:ext>
            </a:extLst>
          </p:cNvPr>
          <p:cNvSpPr/>
          <p:nvPr/>
        </p:nvSpPr>
        <p:spPr>
          <a:xfrm>
            <a:off x="586740" y="1926956"/>
            <a:ext cx="7894320" cy="4329064"/>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C0A944E-0119-78ED-D1B9-234CF5D54202}"/>
              </a:ext>
            </a:extLst>
          </p:cNvPr>
          <p:cNvSpPr txBox="1"/>
          <p:nvPr/>
        </p:nvSpPr>
        <p:spPr>
          <a:xfrm>
            <a:off x="1043940" y="2522220"/>
            <a:ext cx="7193280" cy="3170099"/>
          </a:xfrm>
          <a:prstGeom prst="rect">
            <a:avLst/>
          </a:prstGeom>
          <a:noFill/>
        </p:spPr>
        <p:txBody>
          <a:bodyPr wrap="square" rtlCol="0">
            <a:spAutoFit/>
          </a:bodyPr>
          <a:lstStyle/>
          <a:p>
            <a:r>
              <a:rPr lang="en-US" sz="4000" dirty="0">
                <a:solidFill>
                  <a:schemeClr val="bg1"/>
                </a:solidFill>
              </a:rPr>
              <a:t>He has delivered us from the power of darkness and </a:t>
            </a:r>
            <a:r>
              <a:rPr lang="en-US" sz="4000" dirty="0">
                <a:solidFill>
                  <a:srgbClr val="FFFF00"/>
                </a:solidFill>
                <a:latin typeface="Arial Black" panose="020B0A04020102020204" pitchFamily="34" charset="0"/>
              </a:rPr>
              <a:t>conveyed us into the kingdom </a:t>
            </a:r>
            <a:r>
              <a:rPr lang="en-US" sz="4000" dirty="0">
                <a:solidFill>
                  <a:schemeClr val="bg1"/>
                </a:solidFill>
              </a:rPr>
              <a:t>of the Son of His love,</a:t>
            </a:r>
          </a:p>
        </p:txBody>
      </p:sp>
    </p:spTree>
    <p:extLst>
      <p:ext uri="{BB962C8B-B14F-4D97-AF65-F5344CB8AC3E}">
        <p14:creationId xmlns:p14="http://schemas.microsoft.com/office/powerpoint/2010/main" val="3915216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D7976-EF6A-EF3F-35CA-074597CCC99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607EF29-19FC-39E9-3B5A-87E07803A23B}"/>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A4945F3E-D582-4FB0-CFA3-E2F7EC334119}"/>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C341DAA8-C336-DC9E-041F-3D30A2E1EEBE}"/>
              </a:ext>
            </a:extLst>
          </p:cNvPr>
          <p:cNvSpPr txBox="1"/>
          <p:nvPr/>
        </p:nvSpPr>
        <p:spPr>
          <a:xfrm>
            <a:off x="441960" y="868680"/>
            <a:ext cx="8001000" cy="5632311"/>
          </a:xfrm>
          <a:prstGeom prst="rect">
            <a:avLst/>
          </a:prstGeom>
          <a:noFill/>
        </p:spPr>
        <p:txBody>
          <a:bodyPr wrap="square">
            <a:spAutoFit/>
          </a:bodyPr>
          <a:lstStyle/>
          <a:p>
            <a:r>
              <a:rPr lang="en-US" sz="3000" dirty="0"/>
              <a:t>"</a:t>
            </a:r>
            <a:r>
              <a:rPr lang="en-US" sz="3000" b="1" dirty="0">
                <a:solidFill>
                  <a:srgbClr val="0070C0"/>
                </a:solidFill>
              </a:rPr>
              <a:t>delivered us</a:t>
            </a:r>
            <a:r>
              <a:rPr lang="en-US" sz="3000" dirty="0"/>
              <a:t>" - Christians have been rescued (Rom.3:24; Eph.6:12). God's word often speaks of redemption. Jesus paid the ransom price for our release from the captivity to sin and its consequences (Matt.20:28). </a:t>
            </a:r>
          </a:p>
          <a:p>
            <a:endParaRPr lang="en-US" sz="3000" dirty="0"/>
          </a:p>
          <a:p>
            <a:r>
              <a:rPr lang="en-US" sz="3000" dirty="0"/>
              <a:t>He was willing to give His life in exchange for ours. The Bible is clear that </a:t>
            </a:r>
            <a:r>
              <a:rPr lang="en-US" sz="3000" u="sng" dirty="0">
                <a:solidFill>
                  <a:srgbClr val="C00000"/>
                </a:solidFill>
              </a:rPr>
              <a:t>redemption is only possible through His blood (Col.1:14), </a:t>
            </a:r>
          </a:p>
          <a:p>
            <a:endParaRPr lang="en-US" sz="3000" u="sng" dirty="0">
              <a:solidFill>
                <a:srgbClr val="C00000"/>
              </a:solidFill>
            </a:endParaRPr>
          </a:p>
          <a:p>
            <a:r>
              <a:rPr lang="en-US" sz="3000" dirty="0"/>
              <a:t>that is, by His death (1 Cor.6:20, 1 Peter 1:18-19)</a:t>
            </a:r>
          </a:p>
          <a:p>
            <a:r>
              <a:rPr lang="en-US" sz="3000" dirty="0"/>
              <a:t> </a:t>
            </a:r>
          </a:p>
        </p:txBody>
      </p:sp>
    </p:spTree>
    <p:extLst>
      <p:ext uri="{BB962C8B-B14F-4D97-AF65-F5344CB8AC3E}">
        <p14:creationId xmlns:p14="http://schemas.microsoft.com/office/powerpoint/2010/main" val="65990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94557-17E8-04B0-9C08-2019F27B482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0DD7A1-E710-A2A3-59B2-B13A50738553}"/>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0D1BBB6B-7FE7-5F6B-1ED2-EFABE61E624F}"/>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EC144E6A-F038-6FD5-8C3D-2889C62E5946}"/>
              </a:ext>
            </a:extLst>
          </p:cNvPr>
          <p:cNvSpPr txBox="1"/>
          <p:nvPr/>
        </p:nvSpPr>
        <p:spPr>
          <a:xfrm>
            <a:off x="701040" y="893654"/>
            <a:ext cx="7741920" cy="5016758"/>
          </a:xfrm>
          <a:prstGeom prst="rect">
            <a:avLst/>
          </a:prstGeom>
          <a:noFill/>
        </p:spPr>
        <p:txBody>
          <a:bodyPr wrap="square">
            <a:spAutoFit/>
          </a:bodyPr>
          <a:lstStyle/>
          <a:p>
            <a:r>
              <a:rPr lang="en-US" sz="3200" dirty="0"/>
              <a:t>"</a:t>
            </a:r>
            <a:r>
              <a:rPr lang="en-US" sz="3200" b="1" u="sng" dirty="0">
                <a:solidFill>
                  <a:srgbClr val="0070C0"/>
                </a:solidFill>
              </a:rPr>
              <a:t>conveyed us into the kingdom</a:t>
            </a:r>
            <a:r>
              <a:rPr lang="en-US" sz="3200" dirty="0"/>
              <a:t>" – </a:t>
            </a:r>
          </a:p>
          <a:p>
            <a:r>
              <a:rPr lang="en-US" sz="3200" dirty="0"/>
              <a:t>We see from this verse that the kingdom (church) had already been established (Mark 9:1; Acts 1:6-8; 2:38, 41 and 47).</a:t>
            </a:r>
          </a:p>
          <a:p>
            <a:endParaRPr lang="en-US" sz="3200" dirty="0"/>
          </a:p>
          <a:p>
            <a:r>
              <a:rPr lang="en-US" sz="3200" dirty="0"/>
              <a:t>These Colossians had been "conveyed" (transferred) </a:t>
            </a:r>
            <a:r>
              <a:rPr lang="en-US" sz="3200" u="sng" dirty="0"/>
              <a:t>into the kingdom</a:t>
            </a:r>
            <a:r>
              <a:rPr lang="en-US" sz="3200" dirty="0"/>
              <a:t>. </a:t>
            </a:r>
          </a:p>
          <a:p>
            <a:endParaRPr lang="en-US" sz="3200" dirty="0"/>
          </a:p>
          <a:p>
            <a:r>
              <a:rPr lang="en-US" sz="3200" dirty="0"/>
              <a:t>This would not be possible if the kingdom did not already exist.</a:t>
            </a:r>
          </a:p>
        </p:txBody>
      </p:sp>
    </p:spTree>
    <p:extLst>
      <p:ext uri="{BB962C8B-B14F-4D97-AF65-F5344CB8AC3E}">
        <p14:creationId xmlns:p14="http://schemas.microsoft.com/office/powerpoint/2010/main" val="32448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0291F-5C75-B3C8-FB08-6B1774AF5C9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85A14A1-7D50-3F96-D69A-50CF060F24ED}"/>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248B1DF6-F4B4-A7CC-E286-8D999411E46F}"/>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a:t>
            </a:r>
          </a:p>
        </p:txBody>
      </p:sp>
      <p:sp>
        <p:nvSpPr>
          <p:cNvPr id="5" name="TextBox 4">
            <a:extLst>
              <a:ext uri="{FF2B5EF4-FFF2-40B4-BE49-F238E27FC236}">
                <a16:creationId xmlns:a16="http://schemas.microsoft.com/office/drawing/2014/main" id="{4F0170EB-3F71-B6FE-2F8A-D9AE28616DB8}"/>
              </a:ext>
            </a:extLst>
          </p:cNvPr>
          <p:cNvSpPr txBox="1"/>
          <p:nvPr/>
        </p:nvSpPr>
        <p:spPr>
          <a:xfrm>
            <a:off x="0" y="936051"/>
            <a:ext cx="914400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dirty="0">
                <a:ln>
                  <a:noFill/>
                </a:ln>
                <a:effectLst/>
                <a:uLnTx/>
                <a:uFillTx/>
                <a:latin typeface="Georgia" panose="02040502050405020303" pitchFamily="18" charset="0"/>
              </a:rPr>
              <a:t>Christ is our </a:t>
            </a:r>
            <a:r>
              <a:rPr kumimoji="0" lang="en-US" sz="3600" b="1" u="sng" strike="noStrike" kern="1200" cap="none" spc="0" normalizeH="0" baseline="0" noProof="0" dirty="0">
                <a:ln>
                  <a:noFill/>
                </a:ln>
                <a:effectLst/>
                <a:uLnTx/>
                <a:uFillTx/>
                <a:latin typeface="Georgia" panose="02040502050405020303" pitchFamily="18" charset="0"/>
              </a:rPr>
              <a:t>Redeemer</a:t>
            </a:r>
            <a:r>
              <a:rPr kumimoji="0" lang="en-US" sz="3600" b="1" u="none" strike="noStrike" kern="1200" cap="none" spc="0" normalizeH="0" baseline="0" noProof="0" dirty="0">
                <a:ln>
                  <a:noFill/>
                </a:ln>
                <a:effectLst/>
                <a:uLnTx/>
                <a:uFillTx/>
                <a:latin typeface="Georgia" panose="02040502050405020303" pitchFamily="18" charset="0"/>
              </a:rPr>
              <a:t>.  </a:t>
            </a:r>
            <a:r>
              <a:rPr kumimoji="0" lang="en-US" sz="3600" b="1" u="none" strike="noStrike" kern="1200" cap="none" spc="0" normalizeH="0" baseline="0" noProof="0" dirty="0">
                <a:ln>
                  <a:noFill/>
                </a:ln>
                <a:solidFill>
                  <a:srgbClr val="0070C0"/>
                </a:solidFill>
                <a:effectLst/>
                <a:uLnTx/>
                <a:uFillTx/>
                <a:latin typeface="Georgia" panose="02040502050405020303" pitchFamily="18" charset="0"/>
              </a:rPr>
              <a:t>Col.1:14</a:t>
            </a:r>
          </a:p>
        </p:txBody>
      </p:sp>
      <p:sp>
        <p:nvSpPr>
          <p:cNvPr id="6" name="Rectangle: Rounded Corners 5">
            <a:extLst>
              <a:ext uri="{FF2B5EF4-FFF2-40B4-BE49-F238E27FC236}">
                <a16:creationId xmlns:a16="http://schemas.microsoft.com/office/drawing/2014/main" id="{0567C32A-57D5-740A-2CCD-2A3FE45F374C}"/>
              </a:ext>
            </a:extLst>
          </p:cNvPr>
          <p:cNvSpPr/>
          <p:nvPr/>
        </p:nvSpPr>
        <p:spPr>
          <a:xfrm>
            <a:off x="586740" y="1926956"/>
            <a:ext cx="7894320" cy="4329064"/>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1500A50-F483-2B91-EA85-ABF124497C94}"/>
              </a:ext>
            </a:extLst>
          </p:cNvPr>
          <p:cNvSpPr txBox="1"/>
          <p:nvPr/>
        </p:nvSpPr>
        <p:spPr>
          <a:xfrm>
            <a:off x="1211580" y="2537460"/>
            <a:ext cx="6507480" cy="2800767"/>
          </a:xfrm>
          <a:prstGeom prst="rect">
            <a:avLst/>
          </a:prstGeom>
          <a:noFill/>
        </p:spPr>
        <p:txBody>
          <a:bodyPr wrap="square" rtlCol="0">
            <a:spAutoFit/>
          </a:bodyPr>
          <a:lstStyle/>
          <a:p>
            <a:r>
              <a:rPr lang="en-US" sz="4400" dirty="0">
                <a:solidFill>
                  <a:schemeClr val="bg1"/>
                </a:solidFill>
              </a:rPr>
              <a:t>Col 1:14 in whom we have </a:t>
            </a:r>
            <a:r>
              <a:rPr lang="en-US" sz="4400" dirty="0">
                <a:solidFill>
                  <a:srgbClr val="FFFF00"/>
                </a:solidFill>
                <a:latin typeface="Arial Black" panose="020B0A04020102020204" pitchFamily="34" charset="0"/>
              </a:rPr>
              <a:t>redemption</a:t>
            </a:r>
            <a:r>
              <a:rPr lang="en-US" sz="4400" dirty="0">
                <a:solidFill>
                  <a:schemeClr val="bg1"/>
                </a:solidFill>
              </a:rPr>
              <a:t> through His blood, the forgiveness of sins.</a:t>
            </a:r>
          </a:p>
        </p:txBody>
      </p:sp>
    </p:spTree>
    <p:extLst>
      <p:ext uri="{BB962C8B-B14F-4D97-AF65-F5344CB8AC3E}">
        <p14:creationId xmlns:p14="http://schemas.microsoft.com/office/powerpoint/2010/main" val="3358946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DC7A3-268B-67E8-584A-A4F527F10FF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B2E2F5A-A87D-9E3A-0EB8-6EF1CCCD747B}"/>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E7B4CCC3-8BF3-1FA2-F9EC-52B31D61E1B9}"/>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B1310128-7B98-0928-778D-B5A3351CE3F5}"/>
              </a:ext>
            </a:extLst>
          </p:cNvPr>
          <p:cNvSpPr txBox="1"/>
          <p:nvPr/>
        </p:nvSpPr>
        <p:spPr>
          <a:xfrm>
            <a:off x="426720" y="1104900"/>
            <a:ext cx="8161020" cy="4893647"/>
          </a:xfrm>
          <a:prstGeom prst="rect">
            <a:avLst/>
          </a:prstGeom>
          <a:noFill/>
        </p:spPr>
        <p:txBody>
          <a:bodyPr wrap="square">
            <a:spAutoFit/>
          </a:bodyPr>
          <a:lstStyle/>
          <a:p>
            <a:r>
              <a:rPr lang="en-US" sz="2400" dirty="0"/>
              <a:t>"</a:t>
            </a:r>
            <a:r>
              <a:rPr lang="en-US" sz="2400" b="1" dirty="0">
                <a:solidFill>
                  <a:srgbClr val="0070C0"/>
                </a:solidFill>
              </a:rPr>
              <a:t>in whom we have redemption</a:t>
            </a:r>
            <a:r>
              <a:rPr lang="en-US" sz="2400" dirty="0"/>
              <a:t>" - The word "redemption" is  defined as </a:t>
            </a:r>
            <a:r>
              <a:rPr lang="en-US" sz="2400" u="sng" dirty="0"/>
              <a:t>a release which takes place because a ransom is paid.</a:t>
            </a:r>
            <a:r>
              <a:rPr lang="en-US" sz="2400" dirty="0"/>
              <a:t> </a:t>
            </a:r>
          </a:p>
          <a:p>
            <a:endParaRPr lang="en-US" sz="2400" dirty="0"/>
          </a:p>
          <a:p>
            <a:r>
              <a:rPr lang="en-US" sz="2400" dirty="0"/>
              <a:t>Redemption is only found in Christ Jesus (Rom. 8:1; 2Tim. 2:10). </a:t>
            </a:r>
          </a:p>
          <a:p>
            <a:endParaRPr lang="en-US" sz="2400" dirty="0"/>
          </a:p>
          <a:p>
            <a:r>
              <a:rPr lang="en-US" sz="2400" dirty="0"/>
              <a:t>We find three points of redemption in the scriptures: </a:t>
            </a:r>
          </a:p>
          <a:p>
            <a:pPr marL="457200" indent="-457200">
              <a:buAutoNum type="arabicPeriod"/>
            </a:pPr>
            <a:r>
              <a:rPr lang="en-US" sz="2400" dirty="0">
                <a:solidFill>
                  <a:srgbClr val="C00000"/>
                </a:solidFill>
              </a:rPr>
              <a:t>Something which was once possessed is lost (Matt.18:3)</a:t>
            </a:r>
          </a:p>
          <a:p>
            <a:pPr marL="457200" indent="-457200">
              <a:buAutoNum type="arabicPeriod"/>
            </a:pPr>
            <a:endParaRPr lang="en-US" sz="2400" dirty="0"/>
          </a:p>
          <a:p>
            <a:pPr marL="457200" indent="-457200">
              <a:buAutoNum type="arabicPeriod"/>
            </a:pPr>
            <a:r>
              <a:rPr lang="en-US" sz="2400" dirty="0">
                <a:solidFill>
                  <a:srgbClr val="C00000"/>
                </a:solidFill>
              </a:rPr>
              <a:t>A ransom (price) must be paid to purchase it back (1 Peter 1:18-19) </a:t>
            </a:r>
          </a:p>
          <a:p>
            <a:pPr marL="457200" indent="-457200">
              <a:buAutoNum type="arabicPeriod"/>
            </a:pPr>
            <a:endParaRPr lang="en-US" sz="2400" dirty="0"/>
          </a:p>
          <a:p>
            <a:pPr marL="457200" indent="-457200">
              <a:buAutoNum type="arabicPeriod"/>
            </a:pPr>
            <a:r>
              <a:rPr lang="en-US" sz="2400" dirty="0">
                <a:solidFill>
                  <a:srgbClr val="C00000"/>
                </a:solidFill>
              </a:rPr>
              <a:t>The captivity (power) is broken (Mark 3:27)</a:t>
            </a:r>
            <a:endParaRPr lang="en-US" sz="2400" dirty="0"/>
          </a:p>
          <a:p>
            <a:r>
              <a:rPr lang="en-US" sz="2400" dirty="0"/>
              <a:t>	</a:t>
            </a:r>
            <a:r>
              <a:rPr lang="en-US" sz="2400" dirty="0">
                <a:solidFill>
                  <a:srgbClr val="C00000"/>
                </a:solidFill>
              </a:rPr>
              <a:t> "through His blood" - (Heb. 9:22; Lev.17:11) </a:t>
            </a:r>
          </a:p>
        </p:txBody>
      </p:sp>
    </p:spTree>
    <p:extLst>
      <p:ext uri="{BB962C8B-B14F-4D97-AF65-F5344CB8AC3E}">
        <p14:creationId xmlns:p14="http://schemas.microsoft.com/office/powerpoint/2010/main" val="250434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737FF-BCCA-FDB9-466E-703226BB62D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7A0068-6006-947D-5B45-97AEA8112505}"/>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523E5EAB-63FA-C46D-061A-7986BA17FCD2}"/>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EED09886-FF1D-4B16-F507-2BD12BDC44D6}"/>
              </a:ext>
            </a:extLst>
          </p:cNvPr>
          <p:cNvSpPr txBox="1"/>
          <p:nvPr/>
        </p:nvSpPr>
        <p:spPr>
          <a:xfrm>
            <a:off x="335280" y="1120140"/>
            <a:ext cx="8511540" cy="5016758"/>
          </a:xfrm>
          <a:prstGeom prst="rect">
            <a:avLst/>
          </a:prstGeom>
          <a:noFill/>
        </p:spPr>
        <p:txBody>
          <a:bodyPr wrap="square">
            <a:spAutoFit/>
          </a:bodyPr>
          <a:lstStyle/>
          <a:p>
            <a:r>
              <a:rPr lang="en-US" sz="3200" dirty="0"/>
              <a:t>"</a:t>
            </a:r>
            <a:r>
              <a:rPr lang="en-US" sz="3200" b="1" u="sng" dirty="0">
                <a:solidFill>
                  <a:srgbClr val="0070C0"/>
                </a:solidFill>
              </a:rPr>
              <a:t>through His blood</a:t>
            </a:r>
            <a:r>
              <a:rPr lang="en-US" sz="3200" dirty="0"/>
              <a:t>" - (Heb.9:22; Lev.17:11) "the forgiveness of sins“</a:t>
            </a:r>
          </a:p>
          <a:p>
            <a:endParaRPr lang="en-US" sz="3200" dirty="0"/>
          </a:p>
          <a:p>
            <a:r>
              <a:rPr lang="en-US" sz="3200" dirty="0"/>
              <a:t> - Sin separates us from our God (Isaiah 59:1-2). We needed someone to solve our sin problem (Jeremiah 3:25; Romans 3:10, 23)</a:t>
            </a:r>
          </a:p>
          <a:p>
            <a:endParaRPr lang="en-US" sz="3200" dirty="0"/>
          </a:p>
          <a:p>
            <a:r>
              <a:rPr lang="en-US" sz="3200" dirty="0"/>
              <a:t>We are blessed to have a God who delights in mercy and is willing to forgive us (Micah 7:18-19; Isaiah 1:18 20).</a:t>
            </a:r>
          </a:p>
        </p:txBody>
      </p:sp>
    </p:spTree>
    <p:extLst>
      <p:ext uri="{BB962C8B-B14F-4D97-AF65-F5344CB8AC3E}">
        <p14:creationId xmlns:p14="http://schemas.microsoft.com/office/powerpoint/2010/main" val="419645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533CC-87F1-B934-75AB-BDE223BE98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F424BEF-66DA-E8E4-A934-905B4910D43B}"/>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D373897A-AB2F-3938-A132-C84572EC1A93}"/>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a:t>
            </a:r>
          </a:p>
        </p:txBody>
      </p:sp>
      <p:sp>
        <p:nvSpPr>
          <p:cNvPr id="5" name="TextBox 4">
            <a:extLst>
              <a:ext uri="{FF2B5EF4-FFF2-40B4-BE49-F238E27FC236}">
                <a16:creationId xmlns:a16="http://schemas.microsoft.com/office/drawing/2014/main" id="{ACFF8E61-C592-899B-F7D2-570E1FE1B9E2}"/>
              </a:ext>
            </a:extLst>
          </p:cNvPr>
          <p:cNvSpPr txBox="1"/>
          <p:nvPr/>
        </p:nvSpPr>
        <p:spPr>
          <a:xfrm>
            <a:off x="0" y="920007"/>
            <a:ext cx="9144000"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dirty="0">
                <a:ln>
                  <a:noFill/>
                </a:ln>
                <a:effectLst/>
                <a:uLnTx/>
                <a:uFillTx/>
                <a:latin typeface="Georgia" panose="02040502050405020303" pitchFamily="18" charset="0"/>
              </a:rPr>
              <a:t>Christ is the </a:t>
            </a:r>
            <a:r>
              <a:rPr kumimoji="0" lang="en-US" sz="3600" b="1" strike="noStrike" kern="1200" cap="none" spc="0" normalizeH="0" baseline="0" noProof="0" dirty="0">
                <a:ln>
                  <a:noFill/>
                </a:ln>
                <a:effectLst/>
                <a:uLnTx/>
                <a:uFillTx/>
                <a:latin typeface="Georgia" panose="02040502050405020303" pitchFamily="18" charset="0"/>
              </a:rPr>
              <a:t>image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strike="noStrike" kern="1200" cap="none" spc="0" normalizeH="0" baseline="0" noProof="0" dirty="0">
                <a:ln>
                  <a:noFill/>
                </a:ln>
                <a:effectLst/>
                <a:uLnTx/>
                <a:uFillTx/>
                <a:latin typeface="Georgia" panose="02040502050405020303" pitchFamily="18" charset="0"/>
              </a:rPr>
              <a:t> of the invisible God.   </a:t>
            </a:r>
            <a:r>
              <a:rPr kumimoji="0" lang="en-US" sz="3600" b="1" strike="noStrike" kern="1200" cap="none" spc="0" normalizeH="0" baseline="0" noProof="0" dirty="0">
                <a:ln>
                  <a:noFill/>
                </a:ln>
                <a:solidFill>
                  <a:srgbClr val="0070C0"/>
                </a:solidFill>
                <a:effectLst/>
                <a:uLnTx/>
                <a:uFillTx/>
                <a:latin typeface="Georgia" panose="02040502050405020303" pitchFamily="18" charset="0"/>
              </a:rPr>
              <a:t>Col</a:t>
            </a:r>
            <a:r>
              <a:rPr kumimoji="0" lang="en-US" sz="3600" b="1" u="none" strike="noStrike" kern="1200" cap="none" spc="0" normalizeH="0" baseline="0" noProof="0" dirty="0">
                <a:ln>
                  <a:noFill/>
                </a:ln>
                <a:solidFill>
                  <a:srgbClr val="0070C0"/>
                </a:solidFill>
                <a:effectLst/>
                <a:uLnTx/>
                <a:uFillTx/>
                <a:latin typeface="Georgia" panose="02040502050405020303" pitchFamily="18" charset="0"/>
              </a:rPr>
              <a:t>. 1:15</a:t>
            </a:r>
          </a:p>
        </p:txBody>
      </p:sp>
      <p:sp>
        <p:nvSpPr>
          <p:cNvPr id="6" name="Rectangle: Rounded Corners 5">
            <a:extLst>
              <a:ext uri="{FF2B5EF4-FFF2-40B4-BE49-F238E27FC236}">
                <a16:creationId xmlns:a16="http://schemas.microsoft.com/office/drawing/2014/main" id="{4F322EBE-8848-4447-2257-1DD8F1A97EA9}"/>
              </a:ext>
            </a:extLst>
          </p:cNvPr>
          <p:cNvSpPr/>
          <p:nvPr/>
        </p:nvSpPr>
        <p:spPr>
          <a:xfrm>
            <a:off x="586740" y="2354580"/>
            <a:ext cx="7894320" cy="390144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A28609D-A7C9-591E-EE5F-958AA0AF468B}"/>
              </a:ext>
            </a:extLst>
          </p:cNvPr>
          <p:cNvSpPr txBox="1"/>
          <p:nvPr/>
        </p:nvSpPr>
        <p:spPr>
          <a:xfrm>
            <a:off x="1264920" y="3276600"/>
            <a:ext cx="6598920" cy="2123658"/>
          </a:xfrm>
          <a:prstGeom prst="rect">
            <a:avLst/>
          </a:prstGeom>
          <a:noFill/>
        </p:spPr>
        <p:txBody>
          <a:bodyPr wrap="square" rtlCol="0">
            <a:spAutoFit/>
          </a:bodyPr>
          <a:lstStyle/>
          <a:p>
            <a:r>
              <a:rPr lang="en-US" dirty="0"/>
              <a:t> </a:t>
            </a:r>
            <a:r>
              <a:rPr lang="en-US" sz="4400" dirty="0">
                <a:solidFill>
                  <a:schemeClr val="bg1"/>
                </a:solidFill>
              </a:rPr>
              <a:t>He is the </a:t>
            </a:r>
            <a:r>
              <a:rPr lang="en-US" sz="4400" dirty="0">
                <a:solidFill>
                  <a:srgbClr val="FFFF00"/>
                </a:solidFill>
                <a:latin typeface="Arial Black" panose="020B0A04020102020204" pitchFamily="34" charset="0"/>
              </a:rPr>
              <a:t>image of the invisible God</a:t>
            </a:r>
            <a:r>
              <a:rPr lang="en-US" sz="4400" dirty="0">
                <a:solidFill>
                  <a:schemeClr val="bg1"/>
                </a:solidFill>
              </a:rPr>
              <a:t>, the firstborn over all creation.</a:t>
            </a:r>
          </a:p>
        </p:txBody>
      </p:sp>
    </p:spTree>
    <p:extLst>
      <p:ext uri="{BB962C8B-B14F-4D97-AF65-F5344CB8AC3E}">
        <p14:creationId xmlns:p14="http://schemas.microsoft.com/office/powerpoint/2010/main" val="736022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F0401-E299-6F1D-9DE8-3050E47F982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BFFC5F7-BC10-2310-3EAE-CEBC3AE7B56B}"/>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9FD730EE-E0E4-9F36-82EB-B29BBAB0D95E}"/>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03705F7F-2410-017F-4515-4EA94FA85251}"/>
              </a:ext>
            </a:extLst>
          </p:cNvPr>
          <p:cNvSpPr txBox="1"/>
          <p:nvPr/>
        </p:nvSpPr>
        <p:spPr>
          <a:xfrm>
            <a:off x="419100" y="754381"/>
            <a:ext cx="8008620" cy="5509200"/>
          </a:xfrm>
          <a:prstGeom prst="rect">
            <a:avLst/>
          </a:prstGeom>
          <a:noFill/>
        </p:spPr>
        <p:txBody>
          <a:bodyPr wrap="square">
            <a:spAutoFit/>
          </a:bodyPr>
          <a:lstStyle/>
          <a:p>
            <a:r>
              <a:rPr lang="en-US" sz="3200" dirty="0"/>
              <a:t>"</a:t>
            </a:r>
            <a:r>
              <a:rPr lang="en-US" sz="3200" b="1" u="sng" dirty="0">
                <a:solidFill>
                  <a:srgbClr val="0070C0"/>
                </a:solidFill>
              </a:rPr>
              <a:t>image of the invisible God</a:t>
            </a:r>
            <a:r>
              <a:rPr lang="en-US" sz="3200" dirty="0"/>
              <a:t>" - In Jesus we see God (John 14:8-11; 1:1, 14 and 18)</a:t>
            </a:r>
          </a:p>
          <a:p>
            <a:endParaRPr lang="en-US" sz="3200" dirty="0"/>
          </a:p>
          <a:p>
            <a:r>
              <a:rPr lang="en-US" sz="3200" dirty="0"/>
              <a:t> "firstborn over all creation" - This is </a:t>
            </a:r>
            <a:r>
              <a:rPr lang="en-US" sz="3200" u="sng" dirty="0"/>
              <a:t>NOT </a:t>
            </a:r>
            <a:r>
              <a:rPr lang="en-US" sz="3200" dirty="0"/>
              <a:t>saying that Jesus is the first created being. </a:t>
            </a:r>
          </a:p>
          <a:p>
            <a:endParaRPr lang="en-US" sz="3200" dirty="0"/>
          </a:p>
          <a:p>
            <a:r>
              <a:rPr lang="en-US" sz="3200" dirty="0"/>
              <a:t>The Bible clearly teaches that Jesus is God (John 1:1-3). In this passage, as well as Colossians 1:16, the Bible states that everything which was made was made through Jesus (Heb. 1:1-2). </a:t>
            </a:r>
            <a:endParaRPr lang="en-US" sz="3200" dirty="0">
              <a:solidFill>
                <a:srgbClr val="FF0000"/>
              </a:solidFill>
            </a:endParaRPr>
          </a:p>
        </p:txBody>
      </p:sp>
    </p:spTree>
    <p:extLst>
      <p:ext uri="{BB962C8B-B14F-4D97-AF65-F5344CB8AC3E}">
        <p14:creationId xmlns:p14="http://schemas.microsoft.com/office/powerpoint/2010/main" val="3139721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08F7A-37CC-F87C-CC81-00C65DB209A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30A3AD-0DC3-3E1A-5369-A983219EDBEA}"/>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BFAD25FA-AF3F-71F8-5835-C25426568950}"/>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0AB77F36-F8E9-8871-CE68-556CC5B83849}"/>
              </a:ext>
            </a:extLst>
          </p:cNvPr>
          <p:cNvSpPr txBox="1"/>
          <p:nvPr/>
        </p:nvSpPr>
        <p:spPr>
          <a:xfrm>
            <a:off x="381000" y="575807"/>
            <a:ext cx="8282940" cy="5872440"/>
          </a:xfrm>
          <a:prstGeom prst="rect">
            <a:avLst/>
          </a:prstGeom>
          <a:noFill/>
        </p:spPr>
        <p:txBody>
          <a:bodyPr wrap="square">
            <a:spAutoFit/>
          </a:bodyPr>
          <a:lstStyle/>
          <a:p>
            <a:r>
              <a:rPr lang="en-US" sz="2800" dirty="0"/>
              <a:t>"</a:t>
            </a:r>
            <a:r>
              <a:rPr lang="en-US" sz="2800" b="1" u="sng" dirty="0">
                <a:solidFill>
                  <a:srgbClr val="0070C0"/>
                </a:solidFill>
              </a:rPr>
              <a:t>image of the invisible God</a:t>
            </a:r>
            <a:r>
              <a:rPr lang="en-US" sz="2800" dirty="0"/>
              <a:t>" – </a:t>
            </a:r>
          </a:p>
          <a:p>
            <a:endParaRPr lang="en-US" sz="2800" dirty="0"/>
          </a:p>
          <a:p>
            <a:r>
              <a:rPr lang="en-US" sz="2800" dirty="0"/>
              <a:t>Even Jesus made it clear that He is eternal when He said, "Most assuredly, I say to you, before Abraham was, I AM." (John 8:58). </a:t>
            </a:r>
          </a:p>
          <a:p>
            <a:endParaRPr lang="en-US" sz="2800" dirty="0"/>
          </a:p>
          <a:p>
            <a:r>
              <a:rPr lang="en-US" sz="2800" dirty="0"/>
              <a:t>In Revelation Jesus explains, "I am the Alpha and the Omega, the Beginning and the End," says the Lord, "who is and who was and who is to come, the Almighty" (Rev.1:8). </a:t>
            </a:r>
          </a:p>
          <a:p>
            <a:endParaRPr lang="en-US" sz="2800" dirty="0"/>
          </a:p>
          <a:p>
            <a:r>
              <a:rPr lang="en-US" sz="2800" dirty="0"/>
              <a:t>This is the same phrase attributed to God, the Father, in Rev. 4:8 and 21:6. </a:t>
            </a:r>
            <a:endParaRPr lang="en-US" sz="2800" dirty="0">
              <a:solidFill>
                <a:srgbClr val="FF0000"/>
              </a:solidFill>
            </a:endParaRPr>
          </a:p>
        </p:txBody>
      </p:sp>
    </p:spTree>
    <p:extLst>
      <p:ext uri="{BB962C8B-B14F-4D97-AF65-F5344CB8AC3E}">
        <p14:creationId xmlns:p14="http://schemas.microsoft.com/office/powerpoint/2010/main" val="3130866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EAC31-BD5C-97E8-35C7-17D448213F7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A0E4685-C281-6BA3-7542-5DDC0803FC3B}"/>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660D1D2A-8C58-8292-4271-B3C33A31E577}"/>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a:t>
            </a:r>
          </a:p>
        </p:txBody>
      </p:sp>
      <p:sp>
        <p:nvSpPr>
          <p:cNvPr id="5" name="TextBox 4">
            <a:extLst>
              <a:ext uri="{FF2B5EF4-FFF2-40B4-BE49-F238E27FC236}">
                <a16:creationId xmlns:a16="http://schemas.microsoft.com/office/drawing/2014/main" id="{15104D42-7E11-680E-BF08-DE74A41604F7}"/>
              </a:ext>
            </a:extLst>
          </p:cNvPr>
          <p:cNvSpPr txBox="1"/>
          <p:nvPr/>
        </p:nvSpPr>
        <p:spPr>
          <a:xfrm>
            <a:off x="0" y="936054"/>
            <a:ext cx="9144000"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dirty="0">
                <a:ln>
                  <a:noFill/>
                </a:ln>
                <a:effectLst/>
                <a:uLnTx/>
                <a:uFillTx/>
                <a:latin typeface="Georgia" panose="02040502050405020303" pitchFamily="18" charset="0"/>
              </a:rPr>
              <a:t>Christ is the </a:t>
            </a:r>
            <a:r>
              <a:rPr kumimoji="0" lang="en-US" sz="3600" b="1" strike="noStrike" kern="1200" cap="none" spc="0" normalizeH="0" baseline="0" noProof="0" dirty="0">
                <a:ln>
                  <a:noFill/>
                </a:ln>
                <a:effectLst/>
                <a:uLnTx/>
                <a:uFillTx/>
                <a:latin typeface="Georgia" panose="02040502050405020303" pitchFamily="18" charset="0"/>
              </a:rPr>
              <a:t>first born of every creature.   </a:t>
            </a:r>
            <a:r>
              <a:rPr kumimoji="0" lang="en-US" sz="3600" b="1" u="none" strike="noStrike" kern="1200" cap="none" spc="0" normalizeH="0" baseline="0" noProof="0" dirty="0">
                <a:ln>
                  <a:noFill/>
                </a:ln>
                <a:solidFill>
                  <a:srgbClr val="0070C0"/>
                </a:solidFill>
                <a:effectLst/>
                <a:uLnTx/>
                <a:uFillTx/>
                <a:latin typeface="Georgia" panose="02040502050405020303" pitchFamily="18" charset="0"/>
              </a:rPr>
              <a:t>Col. 1:15</a:t>
            </a:r>
          </a:p>
        </p:txBody>
      </p:sp>
      <p:sp>
        <p:nvSpPr>
          <p:cNvPr id="6" name="Rectangle: Rounded Corners 5">
            <a:extLst>
              <a:ext uri="{FF2B5EF4-FFF2-40B4-BE49-F238E27FC236}">
                <a16:creationId xmlns:a16="http://schemas.microsoft.com/office/drawing/2014/main" id="{9F825877-D652-33BC-89B0-3979D2C7B816}"/>
              </a:ext>
            </a:extLst>
          </p:cNvPr>
          <p:cNvSpPr/>
          <p:nvPr/>
        </p:nvSpPr>
        <p:spPr>
          <a:xfrm>
            <a:off x="586740" y="2369820"/>
            <a:ext cx="7894320" cy="3886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D2E60DD-8172-9FCC-AC25-3D43373922F3}"/>
              </a:ext>
            </a:extLst>
          </p:cNvPr>
          <p:cNvSpPr txBox="1"/>
          <p:nvPr/>
        </p:nvSpPr>
        <p:spPr>
          <a:xfrm>
            <a:off x="1120140" y="3208020"/>
            <a:ext cx="6888480" cy="2123658"/>
          </a:xfrm>
          <a:prstGeom prst="rect">
            <a:avLst/>
          </a:prstGeom>
          <a:noFill/>
        </p:spPr>
        <p:txBody>
          <a:bodyPr wrap="square" rtlCol="0">
            <a:spAutoFit/>
          </a:bodyPr>
          <a:lstStyle/>
          <a:p>
            <a:r>
              <a:rPr lang="en-US" dirty="0"/>
              <a:t> </a:t>
            </a:r>
            <a:r>
              <a:rPr lang="en-US" sz="4400" dirty="0">
                <a:solidFill>
                  <a:schemeClr val="bg1"/>
                </a:solidFill>
              </a:rPr>
              <a:t>He is the image of the invisible God, </a:t>
            </a:r>
            <a:r>
              <a:rPr lang="en-US" sz="4000" dirty="0">
                <a:solidFill>
                  <a:srgbClr val="FFFF00"/>
                </a:solidFill>
                <a:latin typeface="Arial Black" panose="020B0A04020102020204" pitchFamily="34" charset="0"/>
              </a:rPr>
              <a:t>the firstborn </a:t>
            </a:r>
            <a:r>
              <a:rPr lang="en-US" sz="4400" dirty="0">
                <a:solidFill>
                  <a:schemeClr val="bg1"/>
                </a:solidFill>
              </a:rPr>
              <a:t>over all creation.</a:t>
            </a:r>
          </a:p>
        </p:txBody>
      </p:sp>
    </p:spTree>
    <p:extLst>
      <p:ext uri="{BB962C8B-B14F-4D97-AF65-F5344CB8AC3E}">
        <p14:creationId xmlns:p14="http://schemas.microsoft.com/office/powerpoint/2010/main" val="3434153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4DBEF-C457-FAFB-7C3C-1EE86B895A7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59344A6-8E92-6164-6855-01343A2B4ABD}"/>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B8BECE19-FB29-F266-1FC2-629ECB73E595}"/>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91A22819-4341-DCB4-4B88-9176EB8FF5F4}"/>
              </a:ext>
            </a:extLst>
          </p:cNvPr>
          <p:cNvSpPr txBox="1"/>
          <p:nvPr/>
        </p:nvSpPr>
        <p:spPr>
          <a:xfrm>
            <a:off x="365760" y="1325880"/>
            <a:ext cx="8542020" cy="4524315"/>
          </a:xfrm>
          <a:prstGeom prst="rect">
            <a:avLst/>
          </a:prstGeom>
          <a:noFill/>
        </p:spPr>
        <p:txBody>
          <a:bodyPr wrap="square">
            <a:spAutoFit/>
          </a:bodyPr>
          <a:lstStyle/>
          <a:p>
            <a:r>
              <a:rPr kumimoji="0" lang="en-US" sz="3600" b="0" i="0" u="none" strike="noStrike" kern="1200" cap="none" spc="0" normalizeH="0" baseline="0" noProof="0" dirty="0">
                <a:ln>
                  <a:noFill/>
                </a:ln>
                <a:effectLst/>
                <a:uLnTx/>
                <a:uFillTx/>
                <a:latin typeface="Calibri" panose="020F0502020204030204"/>
                <a:ea typeface="+mn-ea"/>
                <a:cs typeface="+mn-cs"/>
              </a:rPr>
              <a:t>The word "</a:t>
            </a:r>
            <a:r>
              <a:rPr kumimoji="0" lang="en-US" sz="3600" b="1" i="0" u="sng" strike="noStrike" kern="1200" cap="none" spc="0" normalizeH="0" baseline="0" noProof="0" dirty="0">
                <a:ln>
                  <a:noFill/>
                </a:ln>
                <a:solidFill>
                  <a:srgbClr val="0070C0"/>
                </a:solidFill>
                <a:effectLst/>
                <a:uLnTx/>
                <a:uFillTx/>
                <a:latin typeface="Calibri" panose="020F0502020204030204"/>
                <a:ea typeface="+mn-ea"/>
                <a:cs typeface="+mn-cs"/>
              </a:rPr>
              <a:t>firstborn</a:t>
            </a:r>
            <a:r>
              <a:rPr kumimoji="0" lang="en-US" sz="3600" b="0" i="0" u="none" strike="noStrike" kern="1200" cap="none" spc="0" normalizeH="0" baseline="0" noProof="0" dirty="0">
                <a:ln>
                  <a:noFill/>
                </a:ln>
                <a:effectLst/>
                <a:uLnTx/>
                <a:uFillTx/>
                <a:latin typeface="Calibri" panose="020F0502020204030204"/>
                <a:ea typeface="+mn-ea"/>
                <a:cs typeface="+mn-cs"/>
              </a:rPr>
              <a:t>" is emphasizing the position of Jesus. He is above everything and in all things He has preeminence. </a:t>
            </a:r>
          </a:p>
          <a:p>
            <a:endParaRPr lang="en-US" sz="3600" dirty="0">
              <a:latin typeface="Calibri" panose="020F0502020204030204"/>
            </a:endParaRPr>
          </a:p>
          <a:p>
            <a:r>
              <a:rPr kumimoji="0" lang="en-US" sz="3600" b="0" i="0" u="none" strike="noStrike" kern="1200" cap="none" spc="0" normalizeH="0" baseline="0" noProof="0" dirty="0">
                <a:ln>
                  <a:noFill/>
                </a:ln>
                <a:effectLst/>
                <a:uLnTx/>
                <a:uFillTx/>
                <a:latin typeface="Calibri" panose="020F0502020204030204"/>
                <a:ea typeface="+mn-ea"/>
                <a:cs typeface="+mn-cs"/>
              </a:rPr>
              <a:t>The emphasis is on His position, not the order of His birth. In many cultures we see the firstborn (oldest son) having special honors and privileges. </a:t>
            </a:r>
            <a:endParaRPr lang="en-US" sz="3600" dirty="0"/>
          </a:p>
        </p:txBody>
      </p:sp>
    </p:spTree>
    <p:extLst>
      <p:ext uri="{BB962C8B-B14F-4D97-AF65-F5344CB8AC3E}">
        <p14:creationId xmlns:p14="http://schemas.microsoft.com/office/powerpoint/2010/main" val="208894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94809-3EA7-9A9E-248C-724C655C6E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476D989-7C7D-3088-FAB0-EAEBC4C05EF1}"/>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26E3BA95-EDF3-F137-E3D5-F3B7D555D163}"/>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a:t>
            </a:r>
          </a:p>
        </p:txBody>
      </p:sp>
      <p:sp>
        <p:nvSpPr>
          <p:cNvPr id="5" name="TextBox 4">
            <a:extLst>
              <a:ext uri="{FF2B5EF4-FFF2-40B4-BE49-F238E27FC236}">
                <a16:creationId xmlns:a16="http://schemas.microsoft.com/office/drawing/2014/main" id="{4DFE1E4F-BF7D-DA00-EFF6-65E391DC17A2}"/>
              </a:ext>
            </a:extLst>
          </p:cNvPr>
          <p:cNvSpPr txBox="1"/>
          <p:nvPr/>
        </p:nvSpPr>
        <p:spPr>
          <a:xfrm>
            <a:off x="0" y="928030"/>
            <a:ext cx="9144000"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strike="noStrike" kern="1200" cap="none" spc="0" normalizeH="0" baseline="0" noProof="0" dirty="0">
                <a:ln>
                  <a:noFill/>
                </a:ln>
                <a:effectLst/>
                <a:uLnTx/>
                <a:uFillTx/>
                <a:latin typeface="Georgia" panose="02040502050405020303" pitchFamily="18" charset="0"/>
              </a:rPr>
              <a:t>Christ is the agent of creation.           </a:t>
            </a:r>
            <a:r>
              <a:rPr kumimoji="0" lang="en-US" sz="3600" b="1" strike="noStrike" kern="1200" cap="none" spc="0" normalizeH="0" baseline="0" noProof="0" dirty="0">
                <a:ln>
                  <a:noFill/>
                </a:ln>
                <a:solidFill>
                  <a:srgbClr val="0070C0"/>
                </a:solidFill>
                <a:effectLst/>
                <a:uLnTx/>
                <a:uFillTx/>
                <a:latin typeface="Georgia" panose="02040502050405020303" pitchFamily="18" charset="0"/>
              </a:rPr>
              <a:t>Col. 1:16</a:t>
            </a:r>
          </a:p>
        </p:txBody>
      </p:sp>
      <p:sp>
        <p:nvSpPr>
          <p:cNvPr id="6" name="Rectangle: Rounded Corners 5">
            <a:extLst>
              <a:ext uri="{FF2B5EF4-FFF2-40B4-BE49-F238E27FC236}">
                <a16:creationId xmlns:a16="http://schemas.microsoft.com/office/drawing/2014/main" id="{EF79DF59-C537-4AE7-53DE-AC1B0FF57EFB}"/>
              </a:ext>
            </a:extLst>
          </p:cNvPr>
          <p:cNvSpPr/>
          <p:nvPr/>
        </p:nvSpPr>
        <p:spPr>
          <a:xfrm>
            <a:off x="586740" y="2316480"/>
            <a:ext cx="7894320" cy="393954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02066D4-C068-58CD-C610-FF850CAA1453}"/>
              </a:ext>
            </a:extLst>
          </p:cNvPr>
          <p:cNvSpPr txBox="1"/>
          <p:nvPr/>
        </p:nvSpPr>
        <p:spPr>
          <a:xfrm>
            <a:off x="1028700" y="2545080"/>
            <a:ext cx="7117080" cy="3539430"/>
          </a:xfrm>
          <a:prstGeom prst="rect">
            <a:avLst/>
          </a:prstGeom>
          <a:noFill/>
        </p:spPr>
        <p:txBody>
          <a:bodyPr wrap="square" rtlCol="0">
            <a:spAutoFit/>
          </a:bodyPr>
          <a:lstStyle/>
          <a:p>
            <a:r>
              <a:rPr lang="en-US" sz="3200" dirty="0">
                <a:solidFill>
                  <a:schemeClr val="bg1"/>
                </a:solidFill>
              </a:rPr>
              <a:t>For </a:t>
            </a:r>
            <a:r>
              <a:rPr lang="en-US" sz="3200" dirty="0">
                <a:solidFill>
                  <a:srgbClr val="FFFF00"/>
                </a:solidFill>
                <a:latin typeface="Arial Black" panose="020B0A04020102020204" pitchFamily="34" charset="0"/>
              </a:rPr>
              <a:t>by Him all things were created </a:t>
            </a:r>
            <a:r>
              <a:rPr lang="en-US" sz="3200" dirty="0">
                <a:solidFill>
                  <a:schemeClr val="bg1"/>
                </a:solidFill>
              </a:rPr>
              <a:t>that are in heaven and that are on earth, visible and invisible, whether thrones or dominions or principalities or powers. </a:t>
            </a:r>
            <a:r>
              <a:rPr lang="en-US" sz="3200" dirty="0">
                <a:solidFill>
                  <a:srgbClr val="FFFF00"/>
                </a:solidFill>
                <a:latin typeface="Arial Black" panose="020B0A04020102020204" pitchFamily="34" charset="0"/>
              </a:rPr>
              <a:t>All things were created through Him and for Him</a:t>
            </a:r>
            <a:r>
              <a:rPr lang="en-US" sz="3200" dirty="0">
                <a:solidFill>
                  <a:srgbClr val="FFFF00"/>
                </a:solidFill>
              </a:rPr>
              <a:t>.</a:t>
            </a:r>
          </a:p>
        </p:txBody>
      </p:sp>
    </p:spTree>
    <p:extLst>
      <p:ext uri="{BB962C8B-B14F-4D97-AF65-F5344CB8AC3E}">
        <p14:creationId xmlns:p14="http://schemas.microsoft.com/office/powerpoint/2010/main" val="604988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D5654-0251-BFAC-0B06-60AE818CBFF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A11EB62-7D81-E0CF-C9C6-802CFDB0E0CC}"/>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7D7958D1-C4CC-C17C-B7D4-FE263296DD83}"/>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EA7FAD46-C019-3C90-B601-2AEF50A04015}"/>
              </a:ext>
            </a:extLst>
          </p:cNvPr>
          <p:cNvSpPr txBox="1"/>
          <p:nvPr/>
        </p:nvSpPr>
        <p:spPr>
          <a:xfrm>
            <a:off x="434340" y="845820"/>
            <a:ext cx="8389620" cy="5509200"/>
          </a:xfrm>
          <a:prstGeom prst="rect">
            <a:avLst/>
          </a:prstGeom>
          <a:noFill/>
        </p:spPr>
        <p:txBody>
          <a:bodyPr wrap="square">
            <a:spAutoFit/>
          </a:bodyPr>
          <a:lstStyle/>
          <a:p>
            <a:r>
              <a:rPr lang="en-US" sz="3200" dirty="0"/>
              <a:t>"</a:t>
            </a:r>
            <a:r>
              <a:rPr lang="en-US" sz="3200" b="1" dirty="0">
                <a:solidFill>
                  <a:srgbClr val="0070C0"/>
                </a:solidFill>
              </a:rPr>
              <a:t>For by Him all things were created</a:t>
            </a:r>
            <a:r>
              <a:rPr lang="en-US" sz="3200" dirty="0"/>
              <a:t>" - (Isaiah 44:24; John 1:3; Heb.1:2) "All things were created through Him and for Him" </a:t>
            </a:r>
          </a:p>
          <a:p>
            <a:endParaRPr lang="en-US" sz="3200" dirty="0"/>
          </a:p>
          <a:p>
            <a:pPr marL="457200" indent="-457200">
              <a:buFontTx/>
              <a:buChar char="-"/>
            </a:pPr>
            <a:r>
              <a:rPr lang="en-US" sz="3200" dirty="0"/>
              <a:t>All things were made for Him. We were created to serve and glorify Him with our bodies and souls (John 12:26; 1 Cor.6:20;         1 Cor. 10:31). </a:t>
            </a:r>
          </a:p>
          <a:p>
            <a:pPr marL="457200" indent="-457200">
              <a:buFontTx/>
              <a:buChar char="-"/>
            </a:pPr>
            <a:endParaRPr lang="en-US" sz="3200" dirty="0"/>
          </a:p>
          <a:p>
            <a:pPr marL="457200" indent="-457200">
              <a:buFontTx/>
              <a:buChar char="-"/>
            </a:pPr>
            <a:r>
              <a:rPr lang="en-US" sz="3200" dirty="0"/>
              <a:t>Many people today are serving the creation not the creator (Matt.6:24).</a:t>
            </a:r>
          </a:p>
        </p:txBody>
      </p:sp>
    </p:spTree>
    <p:extLst>
      <p:ext uri="{BB962C8B-B14F-4D97-AF65-F5344CB8AC3E}">
        <p14:creationId xmlns:p14="http://schemas.microsoft.com/office/powerpoint/2010/main" val="1166579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A3D66-6CDB-204B-E0F8-F2ABD1D61CE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9422304-4649-F4E2-8394-C22069A8EA4E}"/>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AFFE3D2A-7861-339D-4BC7-0FC70F34C4A2}"/>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a:t>
            </a:r>
          </a:p>
        </p:txBody>
      </p:sp>
      <p:sp>
        <p:nvSpPr>
          <p:cNvPr id="5" name="TextBox 4">
            <a:extLst>
              <a:ext uri="{FF2B5EF4-FFF2-40B4-BE49-F238E27FC236}">
                <a16:creationId xmlns:a16="http://schemas.microsoft.com/office/drawing/2014/main" id="{B00F3CC6-CEAC-D005-9311-67EEBDDBF4E4}"/>
              </a:ext>
            </a:extLst>
          </p:cNvPr>
          <p:cNvSpPr txBox="1"/>
          <p:nvPr/>
        </p:nvSpPr>
        <p:spPr>
          <a:xfrm>
            <a:off x="0" y="936233"/>
            <a:ext cx="914400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strike="noStrike" kern="1200" cap="none" spc="0" normalizeH="0" baseline="0" noProof="0" dirty="0">
                <a:ln>
                  <a:noFill/>
                </a:ln>
                <a:effectLst/>
                <a:uLnTx/>
                <a:uFillTx/>
                <a:latin typeface="Georgia" panose="02040502050405020303" pitchFamily="18" charset="0"/>
              </a:rPr>
              <a:t>Christ is eternal.   </a:t>
            </a:r>
            <a:r>
              <a:rPr kumimoji="0" lang="en-US" sz="3600" b="1" strike="noStrike" kern="1200" cap="none" spc="0" normalizeH="0" baseline="0" noProof="0" dirty="0">
                <a:ln>
                  <a:noFill/>
                </a:ln>
                <a:solidFill>
                  <a:srgbClr val="0070C0"/>
                </a:solidFill>
                <a:effectLst/>
                <a:uLnTx/>
                <a:uFillTx/>
                <a:latin typeface="Georgia" panose="02040502050405020303" pitchFamily="18" charset="0"/>
              </a:rPr>
              <a:t>Col. 1:17</a:t>
            </a:r>
          </a:p>
        </p:txBody>
      </p:sp>
      <p:sp>
        <p:nvSpPr>
          <p:cNvPr id="6" name="Rectangle: Rounded Corners 5">
            <a:extLst>
              <a:ext uri="{FF2B5EF4-FFF2-40B4-BE49-F238E27FC236}">
                <a16:creationId xmlns:a16="http://schemas.microsoft.com/office/drawing/2014/main" id="{0B06ADD3-0EB5-DEC3-7DA1-4C2B436BD2B5}"/>
              </a:ext>
            </a:extLst>
          </p:cNvPr>
          <p:cNvSpPr/>
          <p:nvPr/>
        </p:nvSpPr>
        <p:spPr>
          <a:xfrm>
            <a:off x="586740" y="1926956"/>
            <a:ext cx="7894320" cy="4329064"/>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67E7069-E854-CAED-B943-3BEE2A145637}"/>
              </a:ext>
            </a:extLst>
          </p:cNvPr>
          <p:cNvSpPr txBox="1"/>
          <p:nvPr/>
        </p:nvSpPr>
        <p:spPr>
          <a:xfrm>
            <a:off x="1059180" y="3185160"/>
            <a:ext cx="7185660" cy="1600438"/>
          </a:xfrm>
          <a:prstGeom prst="rect">
            <a:avLst/>
          </a:prstGeom>
          <a:noFill/>
        </p:spPr>
        <p:txBody>
          <a:bodyPr wrap="square" rtlCol="0">
            <a:spAutoFit/>
          </a:bodyPr>
          <a:lstStyle/>
          <a:p>
            <a:r>
              <a:rPr lang="en-US" sz="4000" dirty="0">
                <a:solidFill>
                  <a:schemeClr val="bg1"/>
                </a:solidFill>
              </a:rPr>
              <a:t>And He is </a:t>
            </a:r>
            <a:r>
              <a:rPr lang="en-US" sz="4000" dirty="0">
                <a:solidFill>
                  <a:srgbClr val="FFFF00"/>
                </a:solidFill>
                <a:latin typeface="Arial Black" panose="020B0A04020102020204" pitchFamily="34" charset="0"/>
              </a:rPr>
              <a:t>before all things</a:t>
            </a:r>
            <a:r>
              <a:rPr lang="en-US" sz="4000" dirty="0">
                <a:solidFill>
                  <a:srgbClr val="FFFF00"/>
                </a:solidFill>
              </a:rPr>
              <a:t>,</a:t>
            </a:r>
            <a:r>
              <a:rPr lang="en-US" sz="4000" dirty="0">
                <a:solidFill>
                  <a:schemeClr val="bg1"/>
                </a:solidFill>
              </a:rPr>
              <a:t> and in Him all things consist.</a:t>
            </a:r>
          </a:p>
          <a:p>
            <a:r>
              <a:rPr lang="en-US" dirty="0">
                <a:solidFill>
                  <a:schemeClr val="bg1"/>
                </a:solidFill>
              </a:rPr>
              <a:t> </a:t>
            </a:r>
          </a:p>
        </p:txBody>
      </p:sp>
    </p:spTree>
    <p:extLst>
      <p:ext uri="{BB962C8B-B14F-4D97-AF65-F5344CB8AC3E}">
        <p14:creationId xmlns:p14="http://schemas.microsoft.com/office/powerpoint/2010/main" val="594094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6046D-681A-A317-1AD3-BFFF19488F7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0190B9-3ACC-1954-9764-1A1C3D84DFF4}"/>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D7FB13EB-C98A-0CE8-E028-9B918589AF08}"/>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298894CD-0003-16DD-5C88-A3ED89F9F15C}"/>
              </a:ext>
            </a:extLst>
          </p:cNvPr>
          <p:cNvSpPr txBox="1"/>
          <p:nvPr/>
        </p:nvSpPr>
        <p:spPr>
          <a:xfrm>
            <a:off x="777240" y="1303020"/>
            <a:ext cx="7711440" cy="4524315"/>
          </a:xfrm>
          <a:prstGeom prst="rect">
            <a:avLst/>
          </a:prstGeom>
          <a:noFill/>
        </p:spPr>
        <p:txBody>
          <a:bodyPr wrap="square">
            <a:spAutoFit/>
          </a:bodyPr>
          <a:lstStyle/>
          <a:p>
            <a:r>
              <a:rPr lang="en-US" sz="3600" dirty="0"/>
              <a:t>"</a:t>
            </a:r>
            <a:r>
              <a:rPr lang="en-US" sz="3600" b="1" u="sng" dirty="0">
                <a:solidFill>
                  <a:srgbClr val="0070C0"/>
                </a:solidFill>
              </a:rPr>
              <a:t>And He is before all things</a:t>
            </a:r>
            <a:r>
              <a:rPr lang="en-US" sz="3600" dirty="0"/>
              <a:t>" - (John 1:1, 14) "in Him all things consist" </a:t>
            </a:r>
          </a:p>
          <a:p>
            <a:endParaRPr lang="en-US" sz="3600" dirty="0"/>
          </a:p>
          <a:p>
            <a:pPr marL="571500" indent="-571500">
              <a:buFontTx/>
              <a:buChar char="-"/>
            </a:pPr>
            <a:r>
              <a:rPr lang="en-US" sz="3600" dirty="0"/>
              <a:t>Christ upholds all things by the word of His power (Heb.1:3).</a:t>
            </a:r>
          </a:p>
          <a:p>
            <a:pPr marL="571500" indent="-571500">
              <a:buFontTx/>
              <a:buChar char="-"/>
            </a:pPr>
            <a:endParaRPr lang="en-US" sz="3600" dirty="0"/>
          </a:p>
          <a:p>
            <a:pPr marL="571500" indent="-571500">
              <a:buFontTx/>
              <a:buChar char="-"/>
            </a:pPr>
            <a:r>
              <a:rPr lang="en-US" sz="3600" dirty="0"/>
              <a:t> It is in Him we live and move and have our being (Acts 17:28).</a:t>
            </a:r>
          </a:p>
        </p:txBody>
      </p:sp>
    </p:spTree>
    <p:extLst>
      <p:ext uri="{BB962C8B-B14F-4D97-AF65-F5344CB8AC3E}">
        <p14:creationId xmlns:p14="http://schemas.microsoft.com/office/powerpoint/2010/main" val="135870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3C098-2A48-AF12-7867-2AB8EF43537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107CFD-2861-E0B3-B7D8-E3F4FF36F162}"/>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E66CC4AE-961A-5106-5330-7ABD5895F527}"/>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a:t>
            </a:r>
          </a:p>
        </p:txBody>
      </p:sp>
      <p:sp>
        <p:nvSpPr>
          <p:cNvPr id="5" name="TextBox 4">
            <a:extLst>
              <a:ext uri="{FF2B5EF4-FFF2-40B4-BE49-F238E27FC236}">
                <a16:creationId xmlns:a16="http://schemas.microsoft.com/office/drawing/2014/main" id="{DEA90AF7-8E8C-3495-1D2B-018060E5B8C1}"/>
              </a:ext>
            </a:extLst>
          </p:cNvPr>
          <p:cNvSpPr txBox="1"/>
          <p:nvPr/>
        </p:nvSpPr>
        <p:spPr>
          <a:xfrm>
            <a:off x="0" y="928033"/>
            <a:ext cx="9144000"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strike="noStrike" kern="1200" cap="none" spc="0" normalizeH="0" baseline="0" noProof="0" dirty="0">
                <a:ln>
                  <a:noFill/>
                </a:ln>
                <a:effectLst/>
                <a:uLnTx/>
                <a:uFillTx/>
                <a:latin typeface="Georgia" panose="02040502050405020303" pitchFamily="18" charset="0"/>
              </a:rPr>
              <a:t>Christ is head of the church.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strike="noStrike" kern="1200" cap="none" spc="0" normalizeH="0" baseline="0" noProof="0" dirty="0">
                <a:ln>
                  <a:noFill/>
                </a:ln>
                <a:effectLst/>
                <a:uLnTx/>
                <a:uFillTx/>
                <a:latin typeface="Georgia" panose="02040502050405020303" pitchFamily="18" charset="0"/>
              </a:rPr>
              <a:t> </a:t>
            </a:r>
            <a:r>
              <a:rPr kumimoji="0" lang="en-US" sz="3600" b="1" strike="noStrike" kern="1200" cap="none" spc="0" normalizeH="0" baseline="0" noProof="0" dirty="0">
                <a:ln>
                  <a:noFill/>
                </a:ln>
                <a:solidFill>
                  <a:srgbClr val="0070C0"/>
                </a:solidFill>
                <a:effectLst/>
                <a:uLnTx/>
                <a:uFillTx/>
                <a:latin typeface="Georgia" panose="02040502050405020303" pitchFamily="18" charset="0"/>
              </a:rPr>
              <a:t>Col. 1:18</a:t>
            </a:r>
          </a:p>
        </p:txBody>
      </p:sp>
      <p:sp>
        <p:nvSpPr>
          <p:cNvPr id="6" name="Rectangle: Rounded Corners 5">
            <a:extLst>
              <a:ext uri="{FF2B5EF4-FFF2-40B4-BE49-F238E27FC236}">
                <a16:creationId xmlns:a16="http://schemas.microsoft.com/office/drawing/2014/main" id="{45E8178A-ED25-08F5-5F46-BC816D9161AD}"/>
              </a:ext>
            </a:extLst>
          </p:cNvPr>
          <p:cNvSpPr/>
          <p:nvPr/>
        </p:nvSpPr>
        <p:spPr>
          <a:xfrm>
            <a:off x="586740" y="2480588"/>
            <a:ext cx="7894320" cy="3775432"/>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0568996-7E83-D37F-8422-A0144FD44A1C}"/>
              </a:ext>
            </a:extLst>
          </p:cNvPr>
          <p:cNvSpPr txBox="1"/>
          <p:nvPr/>
        </p:nvSpPr>
        <p:spPr>
          <a:xfrm>
            <a:off x="1028700" y="2796540"/>
            <a:ext cx="7269480" cy="3170099"/>
          </a:xfrm>
          <a:prstGeom prst="rect">
            <a:avLst/>
          </a:prstGeom>
          <a:noFill/>
        </p:spPr>
        <p:txBody>
          <a:bodyPr wrap="square" rtlCol="0">
            <a:spAutoFit/>
          </a:bodyPr>
          <a:lstStyle/>
          <a:p>
            <a:r>
              <a:rPr lang="en-US" sz="4000" dirty="0">
                <a:solidFill>
                  <a:schemeClr val="bg1"/>
                </a:solidFill>
              </a:rPr>
              <a:t>And He is </a:t>
            </a:r>
            <a:r>
              <a:rPr lang="en-US" sz="4000" dirty="0">
                <a:solidFill>
                  <a:srgbClr val="FFFF00"/>
                </a:solidFill>
                <a:latin typeface="Arial Black" panose="020B0A04020102020204" pitchFamily="34" charset="0"/>
              </a:rPr>
              <a:t>the head of the body</a:t>
            </a:r>
            <a:r>
              <a:rPr lang="en-US" sz="4000" dirty="0">
                <a:solidFill>
                  <a:srgbClr val="FFFF00"/>
                </a:solidFill>
              </a:rPr>
              <a:t>,</a:t>
            </a:r>
            <a:r>
              <a:rPr lang="en-US" sz="4000" dirty="0">
                <a:solidFill>
                  <a:schemeClr val="bg1"/>
                </a:solidFill>
              </a:rPr>
              <a:t> the church, who is the beginning, the firstborn from the dead, that in all things He may have the preeminence.</a:t>
            </a:r>
          </a:p>
        </p:txBody>
      </p:sp>
    </p:spTree>
    <p:extLst>
      <p:ext uri="{BB962C8B-B14F-4D97-AF65-F5344CB8AC3E}">
        <p14:creationId xmlns:p14="http://schemas.microsoft.com/office/powerpoint/2010/main" val="126440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89904-1AB1-8D11-68F1-1B4802C997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7D9796E-F13F-C454-0E8C-0F82F7022AA4}"/>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A29BB2BE-D1C3-1F13-3CF4-85EBF1470471}"/>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FBB06ABD-A188-6B7B-D43E-1AC2F8D3BF72}"/>
              </a:ext>
            </a:extLst>
          </p:cNvPr>
          <p:cNvSpPr txBox="1"/>
          <p:nvPr/>
        </p:nvSpPr>
        <p:spPr>
          <a:xfrm>
            <a:off x="236220" y="731520"/>
            <a:ext cx="8747760" cy="5693866"/>
          </a:xfrm>
          <a:prstGeom prst="rect">
            <a:avLst/>
          </a:prstGeom>
          <a:noFill/>
        </p:spPr>
        <p:txBody>
          <a:bodyPr wrap="square">
            <a:spAutoFit/>
          </a:bodyPr>
          <a:lstStyle/>
          <a:p>
            <a:r>
              <a:rPr lang="en-US" sz="2800" dirty="0"/>
              <a:t>"</a:t>
            </a:r>
            <a:r>
              <a:rPr lang="en-US" sz="2800" b="1" u="sng" dirty="0">
                <a:solidFill>
                  <a:srgbClr val="0070C0"/>
                </a:solidFill>
              </a:rPr>
              <a:t>He is the head of the body, the church</a:t>
            </a:r>
            <a:r>
              <a:rPr lang="en-US" sz="2800" dirty="0"/>
              <a:t>" </a:t>
            </a:r>
          </a:p>
          <a:p>
            <a:r>
              <a:rPr lang="en-US" sz="2800" dirty="0"/>
              <a:t>(Eph. 1:21-23 Paul gives a detailed discussion of the dominion of Christ (Matt.28:18). </a:t>
            </a:r>
          </a:p>
          <a:p>
            <a:endParaRPr lang="en-US" sz="2800" dirty="0"/>
          </a:p>
          <a:p>
            <a:r>
              <a:rPr lang="en-US" sz="2800" dirty="0"/>
              <a:t>Notice that the word "</a:t>
            </a:r>
            <a:r>
              <a:rPr lang="en-US" sz="2800" u="sng" dirty="0"/>
              <a:t>body</a:t>
            </a:r>
            <a:r>
              <a:rPr lang="en-US" sz="2800" dirty="0"/>
              <a:t>" is simply another way to describe the "</a:t>
            </a:r>
            <a:r>
              <a:rPr lang="en-US" sz="2800" u="sng" dirty="0"/>
              <a:t>church</a:t>
            </a:r>
            <a:r>
              <a:rPr lang="en-US" sz="2800" dirty="0"/>
              <a:t>.“</a:t>
            </a:r>
          </a:p>
          <a:p>
            <a:endParaRPr lang="en-US" sz="2800" dirty="0"/>
          </a:p>
          <a:p>
            <a:r>
              <a:rPr lang="en-US" sz="2800" dirty="0"/>
              <a:t>The Bible teaches there is </a:t>
            </a:r>
            <a:r>
              <a:rPr lang="en-US" sz="2800" u="sng" dirty="0"/>
              <a:t>only one church </a:t>
            </a:r>
            <a:r>
              <a:rPr lang="en-US" sz="2800" dirty="0"/>
              <a:t>(1 Cor. 12:20; Eph.4:4; Matt.16:15-19). Christ is the one head of the one body. </a:t>
            </a:r>
          </a:p>
          <a:p>
            <a:endParaRPr lang="en-US" sz="2800" dirty="0"/>
          </a:p>
          <a:p>
            <a:r>
              <a:rPr lang="en-US" sz="2800" dirty="0"/>
              <a:t>It would be a monstrosity to have a head with many bodies, or a body with many heads. (denominations) </a:t>
            </a:r>
          </a:p>
        </p:txBody>
      </p:sp>
    </p:spTree>
    <p:extLst>
      <p:ext uri="{BB962C8B-B14F-4D97-AF65-F5344CB8AC3E}">
        <p14:creationId xmlns:p14="http://schemas.microsoft.com/office/powerpoint/2010/main" val="404158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7A561-BF2D-ADEF-DC89-0497A3DBEF9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593CC7E-6B8E-1E50-B398-923D5F43C783}"/>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E26F71C2-744C-FAD1-34E0-28CAEFCB5FC9}"/>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a:t>
            </a:r>
          </a:p>
        </p:txBody>
      </p:sp>
      <p:sp>
        <p:nvSpPr>
          <p:cNvPr id="5" name="TextBox 4">
            <a:extLst>
              <a:ext uri="{FF2B5EF4-FFF2-40B4-BE49-F238E27FC236}">
                <a16:creationId xmlns:a16="http://schemas.microsoft.com/office/drawing/2014/main" id="{D373299C-A755-864B-F2A4-0B32406D0FB0}"/>
              </a:ext>
            </a:extLst>
          </p:cNvPr>
          <p:cNvSpPr txBox="1"/>
          <p:nvPr/>
        </p:nvSpPr>
        <p:spPr>
          <a:xfrm>
            <a:off x="1" y="930448"/>
            <a:ext cx="9144000"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strike="noStrike" kern="1200" cap="none" spc="0" normalizeH="0" baseline="0" noProof="0" dirty="0">
                <a:ln>
                  <a:noFill/>
                </a:ln>
                <a:effectLst/>
                <a:uLnTx/>
                <a:uFillTx/>
                <a:latin typeface="Georgia" panose="02040502050405020303" pitchFamily="18" charset="0"/>
              </a:rPr>
              <a:t> Christ is the first born from the dead.   </a:t>
            </a:r>
            <a:r>
              <a:rPr kumimoji="0" lang="en-US" sz="3600" b="1" strike="noStrike" kern="1200" cap="none" spc="0" normalizeH="0" baseline="0" noProof="0" dirty="0">
                <a:ln>
                  <a:noFill/>
                </a:ln>
                <a:solidFill>
                  <a:srgbClr val="0070C0"/>
                </a:solidFill>
                <a:effectLst/>
                <a:uLnTx/>
                <a:uFillTx/>
                <a:latin typeface="Georgia" panose="02040502050405020303" pitchFamily="18" charset="0"/>
              </a:rPr>
              <a:t>Col.1:18</a:t>
            </a:r>
          </a:p>
        </p:txBody>
      </p:sp>
      <p:sp>
        <p:nvSpPr>
          <p:cNvPr id="6" name="Rectangle: Rounded Corners 5">
            <a:extLst>
              <a:ext uri="{FF2B5EF4-FFF2-40B4-BE49-F238E27FC236}">
                <a16:creationId xmlns:a16="http://schemas.microsoft.com/office/drawing/2014/main" id="{1AA6AAD9-6565-499E-3894-16E9AFE0CD31}"/>
              </a:ext>
            </a:extLst>
          </p:cNvPr>
          <p:cNvSpPr/>
          <p:nvPr/>
        </p:nvSpPr>
        <p:spPr>
          <a:xfrm>
            <a:off x="571500" y="2485418"/>
            <a:ext cx="7894320" cy="3747742"/>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9A831FF8-C0F3-1C7E-68DA-2C234C0F29C0}"/>
              </a:ext>
            </a:extLst>
          </p:cNvPr>
          <p:cNvSpPr txBox="1"/>
          <p:nvPr/>
        </p:nvSpPr>
        <p:spPr>
          <a:xfrm>
            <a:off x="883920" y="2811780"/>
            <a:ext cx="7505700" cy="3170099"/>
          </a:xfrm>
          <a:prstGeom prst="rect">
            <a:avLst/>
          </a:prstGeom>
          <a:noFill/>
        </p:spPr>
        <p:txBody>
          <a:bodyPr wrap="square" rtlCol="0">
            <a:spAutoFit/>
          </a:bodyPr>
          <a:lstStyle/>
          <a:p>
            <a:r>
              <a:rPr lang="en-US" sz="4000" dirty="0">
                <a:solidFill>
                  <a:schemeClr val="bg1"/>
                </a:solidFill>
              </a:rPr>
              <a:t>And He is the head of the body, the church, who is the beginning, </a:t>
            </a:r>
            <a:r>
              <a:rPr lang="en-US" sz="4000" dirty="0">
                <a:solidFill>
                  <a:srgbClr val="FFFF00"/>
                </a:solidFill>
                <a:latin typeface="Arial Black" panose="020B0A04020102020204" pitchFamily="34" charset="0"/>
              </a:rPr>
              <a:t>the firstborn from the dead</a:t>
            </a:r>
            <a:r>
              <a:rPr lang="en-US" sz="4000" dirty="0">
                <a:solidFill>
                  <a:srgbClr val="FFFF00"/>
                </a:solidFill>
              </a:rPr>
              <a:t>, </a:t>
            </a:r>
            <a:r>
              <a:rPr lang="en-US" sz="4000" dirty="0">
                <a:solidFill>
                  <a:schemeClr val="bg1"/>
                </a:solidFill>
              </a:rPr>
              <a:t>that in all things He may have the preeminence.</a:t>
            </a:r>
          </a:p>
        </p:txBody>
      </p:sp>
    </p:spTree>
    <p:extLst>
      <p:ext uri="{BB962C8B-B14F-4D97-AF65-F5344CB8AC3E}">
        <p14:creationId xmlns:p14="http://schemas.microsoft.com/office/powerpoint/2010/main" val="3955420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8F71D-2BE3-C117-ABB6-7CB65C8C9B3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A3F9D57-AA8A-3CD9-BAA1-D3BFEBF29E3F}"/>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64A4A569-489F-9E75-96FE-F17547BE784B}"/>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5BCCE3CA-5F07-31BA-75CD-422001081764}"/>
              </a:ext>
            </a:extLst>
          </p:cNvPr>
          <p:cNvSpPr txBox="1"/>
          <p:nvPr/>
        </p:nvSpPr>
        <p:spPr>
          <a:xfrm>
            <a:off x="571500" y="1127760"/>
            <a:ext cx="7909560" cy="4031873"/>
          </a:xfrm>
          <a:prstGeom prst="rect">
            <a:avLst/>
          </a:prstGeom>
          <a:noFill/>
        </p:spPr>
        <p:txBody>
          <a:bodyPr wrap="square">
            <a:spAutoFit/>
          </a:bodyPr>
          <a:lstStyle/>
          <a:p>
            <a:r>
              <a:rPr lang="en-US" sz="3200" dirty="0"/>
              <a:t>"</a:t>
            </a:r>
            <a:r>
              <a:rPr lang="en-US" sz="3200" b="1" u="sng" dirty="0">
                <a:solidFill>
                  <a:srgbClr val="0070C0"/>
                </a:solidFill>
              </a:rPr>
              <a:t>the firstborn from the dead</a:t>
            </a:r>
            <a:r>
              <a:rPr lang="en-US" sz="3200" dirty="0"/>
              <a:t>“</a:t>
            </a:r>
          </a:p>
          <a:p>
            <a:endParaRPr lang="en-US" sz="3200" dirty="0"/>
          </a:p>
          <a:p>
            <a:pPr marL="457200" indent="-457200">
              <a:buFontTx/>
              <a:buChar char="-"/>
            </a:pPr>
            <a:r>
              <a:rPr lang="en-US" sz="3200" dirty="0"/>
              <a:t>Jesus was the first who was raised from the dead to never die again (Rom.1:4; 1 Peter 1:3-4; 1 Cor.15:1-4, 20). </a:t>
            </a:r>
          </a:p>
          <a:p>
            <a:pPr marL="457200" indent="-457200">
              <a:buFontTx/>
              <a:buChar char="-"/>
            </a:pPr>
            <a:endParaRPr lang="en-US" sz="3200" dirty="0"/>
          </a:p>
          <a:p>
            <a:pPr marL="457200" indent="-457200">
              <a:buFontTx/>
              <a:buChar char="-"/>
            </a:pPr>
            <a:r>
              <a:rPr lang="en-US" sz="3200" dirty="0"/>
              <a:t>Others have been raised, but they faced death again. </a:t>
            </a:r>
          </a:p>
        </p:txBody>
      </p:sp>
    </p:spTree>
    <p:extLst>
      <p:ext uri="{BB962C8B-B14F-4D97-AF65-F5344CB8AC3E}">
        <p14:creationId xmlns:p14="http://schemas.microsoft.com/office/powerpoint/2010/main" val="44104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A9EF7-E249-1CAB-863A-F1F3AB774A3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C3FE33F-713E-6A95-84E6-C92AA9399EA8}"/>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5984B35B-CBCC-9CA6-0201-59FD528F0FDC}"/>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a:t>
            </a:r>
          </a:p>
        </p:txBody>
      </p:sp>
      <p:sp>
        <p:nvSpPr>
          <p:cNvPr id="5" name="TextBox 4">
            <a:extLst>
              <a:ext uri="{FF2B5EF4-FFF2-40B4-BE49-F238E27FC236}">
                <a16:creationId xmlns:a16="http://schemas.microsoft.com/office/drawing/2014/main" id="{C953D9CF-17CC-4E30-83E5-FA189F5F2854}"/>
              </a:ext>
            </a:extLst>
          </p:cNvPr>
          <p:cNvSpPr txBox="1"/>
          <p:nvPr/>
        </p:nvSpPr>
        <p:spPr>
          <a:xfrm>
            <a:off x="0" y="910783"/>
            <a:ext cx="9144000"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dirty="0">
                <a:ln>
                  <a:noFill/>
                </a:ln>
                <a:effectLst/>
                <a:uLnTx/>
                <a:uFillTx/>
                <a:latin typeface="Georgia" panose="02040502050405020303" pitchFamily="18" charset="0"/>
              </a:rPr>
              <a:t>Christ is </a:t>
            </a:r>
            <a:r>
              <a:rPr kumimoji="0" lang="en-US" sz="3600" b="1" strike="noStrike" kern="1200" cap="none" spc="0" normalizeH="0" baseline="0" noProof="0" dirty="0">
                <a:ln>
                  <a:noFill/>
                </a:ln>
                <a:effectLst/>
                <a:uLnTx/>
                <a:uFillTx/>
                <a:latin typeface="Georgia" panose="02040502050405020303" pitchFamily="18" charset="0"/>
              </a:rPr>
              <a:t>the one in whom all fulness dwells.   </a:t>
            </a:r>
            <a:r>
              <a:rPr kumimoji="0" lang="en-US" sz="3600" b="1" u="none" strike="noStrike" kern="1200" cap="none" spc="0" normalizeH="0" baseline="0" noProof="0" dirty="0">
                <a:ln>
                  <a:noFill/>
                </a:ln>
                <a:solidFill>
                  <a:srgbClr val="0070C0"/>
                </a:solidFill>
                <a:effectLst/>
                <a:uLnTx/>
                <a:uFillTx/>
                <a:latin typeface="Georgia" panose="02040502050405020303" pitchFamily="18" charset="0"/>
              </a:rPr>
              <a:t>Col. 1:19,2:9</a:t>
            </a:r>
          </a:p>
        </p:txBody>
      </p:sp>
      <p:sp>
        <p:nvSpPr>
          <p:cNvPr id="6" name="Rectangle: Rounded Corners 5">
            <a:extLst>
              <a:ext uri="{FF2B5EF4-FFF2-40B4-BE49-F238E27FC236}">
                <a16:creationId xmlns:a16="http://schemas.microsoft.com/office/drawing/2014/main" id="{301B15D5-CF79-14EA-D0FA-A05D1AF4853F}"/>
              </a:ext>
            </a:extLst>
          </p:cNvPr>
          <p:cNvSpPr/>
          <p:nvPr/>
        </p:nvSpPr>
        <p:spPr>
          <a:xfrm>
            <a:off x="624840" y="2446088"/>
            <a:ext cx="7894320" cy="3809932"/>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B2DFB32-0368-3836-39B8-3DA28B82D334}"/>
              </a:ext>
            </a:extLst>
          </p:cNvPr>
          <p:cNvSpPr txBox="1"/>
          <p:nvPr/>
        </p:nvSpPr>
        <p:spPr>
          <a:xfrm>
            <a:off x="1005840" y="2910840"/>
            <a:ext cx="7025640" cy="2554545"/>
          </a:xfrm>
          <a:prstGeom prst="rect">
            <a:avLst/>
          </a:prstGeom>
          <a:noFill/>
        </p:spPr>
        <p:txBody>
          <a:bodyPr wrap="square" rtlCol="0">
            <a:spAutoFit/>
          </a:bodyPr>
          <a:lstStyle/>
          <a:p>
            <a:r>
              <a:rPr lang="en-US" sz="3200" dirty="0">
                <a:solidFill>
                  <a:schemeClr val="bg1"/>
                </a:solidFill>
              </a:rPr>
              <a:t>1:19 For it pleased the Father that in Him </a:t>
            </a:r>
            <a:r>
              <a:rPr lang="en-US" sz="3200" dirty="0">
                <a:solidFill>
                  <a:srgbClr val="FFFF00"/>
                </a:solidFill>
                <a:latin typeface="Arial Black" panose="020B0A04020102020204" pitchFamily="34" charset="0"/>
              </a:rPr>
              <a:t>all the fullness should dwell</a:t>
            </a:r>
            <a:r>
              <a:rPr lang="en-US" sz="3200" dirty="0">
                <a:solidFill>
                  <a:srgbClr val="FFFF00"/>
                </a:solidFill>
              </a:rPr>
              <a:t>,</a:t>
            </a:r>
          </a:p>
          <a:p>
            <a:endParaRPr lang="en-US" sz="3200" dirty="0">
              <a:solidFill>
                <a:schemeClr val="bg1"/>
              </a:solidFill>
            </a:endParaRPr>
          </a:p>
          <a:p>
            <a:r>
              <a:rPr lang="en-US" sz="3200" dirty="0">
                <a:solidFill>
                  <a:schemeClr val="bg1"/>
                </a:solidFill>
              </a:rPr>
              <a:t>2:9 For </a:t>
            </a:r>
            <a:r>
              <a:rPr lang="en-US" sz="3200" dirty="0">
                <a:solidFill>
                  <a:srgbClr val="FFFF00"/>
                </a:solidFill>
                <a:latin typeface="Arial Black" panose="020B0A04020102020204" pitchFamily="34" charset="0"/>
              </a:rPr>
              <a:t>in Him dwells all the fullness </a:t>
            </a:r>
            <a:r>
              <a:rPr lang="en-US" sz="3200" dirty="0">
                <a:solidFill>
                  <a:schemeClr val="bg1"/>
                </a:solidFill>
              </a:rPr>
              <a:t>of the Godhead bodily;</a:t>
            </a:r>
          </a:p>
        </p:txBody>
      </p:sp>
    </p:spTree>
    <p:extLst>
      <p:ext uri="{BB962C8B-B14F-4D97-AF65-F5344CB8AC3E}">
        <p14:creationId xmlns:p14="http://schemas.microsoft.com/office/powerpoint/2010/main" val="2513218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DB48F-90A8-A611-0248-E2B9251BC4A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F172F40-E5B3-A95A-DAF6-37BEA849E010}"/>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1C1DF355-454D-41D5-6740-0DB9259AC097}"/>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AE01F8BB-9888-D106-921D-8FED4FD35813}"/>
              </a:ext>
            </a:extLst>
          </p:cNvPr>
          <p:cNvSpPr txBox="1"/>
          <p:nvPr/>
        </p:nvSpPr>
        <p:spPr>
          <a:xfrm>
            <a:off x="777240" y="1196340"/>
            <a:ext cx="7536180" cy="3416320"/>
          </a:xfrm>
          <a:prstGeom prst="rect">
            <a:avLst/>
          </a:prstGeom>
          <a:noFill/>
        </p:spPr>
        <p:txBody>
          <a:bodyPr wrap="square">
            <a:spAutoFit/>
          </a:bodyPr>
          <a:lstStyle/>
          <a:p>
            <a:r>
              <a:rPr lang="en-US" sz="3600" dirty="0"/>
              <a:t>"</a:t>
            </a:r>
            <a:r>
              <a:rPr lang="en-US" sz="3600" b="1" dirty="0">
                <a:solidFill>
                  <a:srgbClr val="0070C0"/>
                </a:solidFill>
              </a:rPr>
              <a:t>in Him all the fullness should dwell</a:t>
            </a:r>
            <a:r>
              <a:rPr lang="en-US" sz="3600" dirty="0"/>
              <a:t>" </a:t>
            </a:r>
          </a:p>
          <a:p>
            <a:endParaRPr lang="en-US" sz="3600" dirty="0"/>
          </a:p>
          <a:p>
            <a:r>
              <a:rPr lang="en-US" sz="3600" dirty="0"/>
              <a:t>- (Col.2:9; John 1:1, 14; Matt.28:18-20; Phil.2:9-11). </a:t>
            </a:r>
          </a:p>
          <a:p>
            <a:endParaRPr lang="en-US" sz="3600" dirty="0"/>
          </a:p>
          <a:p>
            <a:r>
              <a:rPr lang="en-US" sz="3600" dirty="0"/>
              <a:t>Jesus shares fully in the divine nature.</a:t>
            </a:r>
          </a:p>
        </p:txBody>
      </p:sp>
    </p:spTree>
    <p:extLst>
      <p:ext uri="{BB962C8B-B14F-4D97-AF65-F5344CB8AC3E}">
        <p14:creationId xmlns:p14="http://schemas.microsoft.com/office/powerpoint/2010/main" val="15844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B3654-4702-36D4-8F2F-593EC7C247D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D38F47B-4264-3FB6-C36E-277DE199D783}"/>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F4B2D264-89E5-4996-0F7A-E41EE280DFFF}"/>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a:t>
            </a:r>
          </a:p>
        </p:txBody>
      </p:sp>
      <p:sp>
        <p:nvSpPr>
          <p:cNvPr id="5" name="TextBox 4">
            <a:extLst>
              <a:ext uri="{FF2B5EF4-FFF2-40B4-BE49-F238E27FC236}">
                <a16:creationId xmlns:a16="http://schemas.microsoft.com/office/drawing/2014/main" id="{FDCC8580-79F5-A996-0A51-A88C1EC4084C}"/>
              </a:ext>
            </a:extLst>
          </p:cNvPr>
          <p:cNvSpPr txBox="1"/>
          <p:nvPr/>
        </p:nvSpPr>
        <p:spPr>
          <a:xfrm>
            <a:off x="0" y="903163"/>
            <a:ext cx="9144000"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strike="noStrike" kern="1200" cap="none" spc="0" normalizeH="0" baseline="0" noProof="0" dirty="0">
                <a:ln>
                  <a:noFill/>
                </a:ln>
                <a:effectLst/>
                <a:uLnTx/>
                <a:uFillTx/>
                <a:latin typeface="Georgia" panose="02040502050405020303" pitchFamily="18" charset="0"/>
              </a:rPr>
              <a:t>Christ is our Reconciler.                     Col. </a:t>
            </a:r>
            <a:r>
              <a:rPr kumimoji="0" lang="en-US" sz="3600" b="1" strike="noStrike" kern="1200" cap="none" spc="0" normalizeH="0" baseline="0" noProof="0" dirty="0">
                <a:ln>
                  <a:noFill/>
                </a:ln>
                <a:solidFill>
                  <a:srgbClr val="0070C0"/>
                </a:solidFill>
                <a:effectLst/>
                <a:uLnTx/>
                <a:uFillTx/>
                <a:latin typeface="Georgia" panose="02040502050405020303" pitchFamily="18" charset="0"/>
              </a:rPr>
              <a:t>1:20-23</a:t>
            </a:r>
          </a:p>
        </p:txBody>
      </p:sp>
      <p:sp>
        <p:nvSpPr>
          <p:cNvPr id="6" name="Rectangle: Rounded Corners 5">
            <a:extLst>
              <a:ext uri="{FF2B5EF4-FFF2-40B4-BE49-F238E27FC236}">
                <a16:creationId xmlns:a16="http://schemas.microsoft.com/office/drawing/2014/main" id="{C9CB1DA6-5EED-F84E-C529-19098BF28B12}"/>
              </a:ext>
            </a:extLst>
          </p:cNvPr>
          <p:cNvSpPr/>
          <p:nvPr/>
        </p:nvSpPr>
        <p:spPr>
          <a:xfrm>
            <a:off x="586740" y="2430848"/>
            <a:ext cx="7894320" cy="3825172"/>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DF6EE23-EB41-C8FF-94C3-14E106BA68ED}"/>
              </a:ext>
            </a:extLst>
          </p:cNvPr>
          <p:cNvSpPr txBox="1"/>
          <p:nvPr/>
        </p:nvSpPr>
        <p:spPr>
          <a:xfrm>
            <a:off x="853440" y="2712720"/>
            <a:ext cx="7399020" cy="3293209"/>
          </a:xfrm>
          <a:prstGeom prst="rect">
            <a:avLst/>
          </a:prstGeom>
          <a:noFill/>
        </p:spPr>
        <p:txBody>
          <a:bodyPr wrap="square" rtlCol="0">
            <a:spAutoFit/>
          </a:bodyPr>
          <a:lstStyle/>
          <a:p>
            <a:r>
              <a:rPr lang="en-US" dirty="0">
                <a:solidFill>
                  <a:schemeClr val="bg1"/>
                </a:solidFill>
              </a:rPr>
              <a:t>Col 1:20 and by Him to </a:t>
            </a:r>
            <a:r>
              <a:rPr lang="en-US" sz="2800" dirty="0">
                <a:solidFill>
                  <a:srgbClr val="FFFF00"/>
                </a:solidFill>
                <a:latin typeface="Arial Black" panose="020B0A04020102020204" pitchFamily="34" charset="0"/>
              </a:rPr>
              <a:t>reconcile</a:t>
            </a:r>
            <a:r>
              <a:rPr lang="en-US" dirty="0">
                <a:solidFill>
                  <a:srgbClr val="FFFF00"/>
                </a:solidFill>
              </a:rPr>
              <a:t> all </a:t>
            </a:r>
            <a:r>
              <a:rPr lang="en-US" dirty="0">
                <a:solidFill>
                  <a:schemeClr val="bg1"/>
                </a:solidFill>
              </a:rPr>
              <a:t>things to Himself, by Him, whether things on earth or things in heaven, having made peace through the blood of His cross.</a:t>
            </a:r>
          </a:p>
          <a:p>
            <a:r>
              <a:rPr lang="en-US" dirty="0">
                <a:solidFill>
                  <a:schemeClr val="bg1"/>
                </a:solidFill>
              </a:rPr>
              <a:t>21 And you, who once were alienated and enemies in your mind by wicked works, yet now He has reconciled</a:t>
            </a:r>
          </a:p>
          <a:p>
            <a:r>
              <a:rPr lang="en-US" dirty="0">
                <a:solidFill>
                  <a:schemeClr val="bg1"/>
                </a:solidFill>
              </a:rPr>
              <a:t>22 in the body of His flesh through death, to present you holy, and blameless, and above reproach in His sight--</a:t>
            </a:r>
          </a:p>
          <a:p>
            <a:r>
              <a:rPr lang="en-US" dirty="0">
                <a:solidFill>
                  <a:schemeClr val="bg1"/>
                </a:solidFill>
              </a:rPr>
              <a:t>23 if indeed you continue in the faith, grounded and steadfast, and are not moved away from the hope of the gospel which you heard, which was preached to every creature under heaven, of which I, Paul, became a minister.</a:t>
            </a:r>
          </a:p>
        </p:txBody>
      </p:sp>
      <p:sp>
        <p:nvSpPr>
          <p:cNvPr id="8" name="TextBox 7">
            <a:extLst>
              <a:ext uri="{FF2B5EF4-FFF2-40B4-BE49-F238E27FC236}">
                <a16:creationId xmlns:a16="http://schemas.microsoft.com/office/drawing/2014/main" id="{7DEB4B9C-8108-948C-385C-83534F6AA7B6}"/>
              </a:ext>
            </a:extLst>
          </p:cNvPr>
          <p:cNvSpPr txBox="1"/>
          <p:nvPr/>
        </p:nvSpPr>
        <p:spPr>
          <a:xfrm>
            <a:off x="-586740" y="66294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555391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A0CAB-A260-CE1F-86D0-D689CDAA886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363F955-68ED-A4E5-7478-A62DFA3710A9}"/>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DAB2E453-A627-9FE3-1216-E26B4D34BD55}"/>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6" name="TextBox 5">
            <a:extLst>
              <a:ext uri="{FF2B5EF4-FFF2-40B4-BE49-F238E27FC236}">
                <a16:creationId xmlns:a16="http://schemas.microsoft.com/office/drawing/2014/main" id="{1D0092CB-5A07-3394-C8A4-A4A43FCE3BEC}"/>
              </a:ext>
            </a:extLst>
          </p:cNvPr>
          <p:cNvSpPr txBox="1"/>
          <p:nvPr/>
        </p:nvSpPr>
        <p:spPr>
          <a:xfrm>
            <a:off x="144780" y="723900"/>
            <a:ext cx="8260080" cy="5755422"/>
          </a:xfrm>
          <a:prstGeom prst="rect">
            <a:avLst/>
          </a:prstGeom>
          <a:noFill/>
        </p:spPr>
        <p:txBody>
          <a:bodyPr wrap="square">
            <a:spAutoFit/>
          </a:bodyPr>
          <a:lstStyle/>
          <a:p>
            <a:r>
              <a:rPr lang="en-US" sz="2800" dirty="0"/>
              <a:t>"</a:t>
            </a:r>
            <a:r>
              <a:rPr lang="en-US" sz="2800" b="1" dirty="0">
                <a:solidFill>
                  <a:srgbClr val="0070C0"/>
                </a:solidFill>
              </a:rPr>
              <a:t>reconcile</a:t>
            </a:r>
            <a:r>
              <a:rPr lang="en-US" sz="2800" dirty="0"/>
              <a:t>" - (Matt.5:23-24; 2 Cor.5:17-21)</a:t>
            </a:r>
          </a:p>
          <a:p>
            <a:r>
              <a:rPr lang="en-US" sz="2800" dirty="0"/>
              <a:t> </a:t>
            </a:r>
          </a:p>
          <a:p>
            <a:r>
              <a:rPr lang="en-US" sz="2400" dirty="0"/>
              <a:t>To reconcile the two would bring harmony between the things in heaven and earth (Eph.1:10). "having made peace through the blood of His cross" </a:t>
            </a:r>
          </a:p>
          <a:p>
            <a:endParaRPr lang="en-US" sz="2400" dirty="0"/>
          </a:p>
          <a:p>
            <a:pPr marL="285750" indent="-285750">
              <a:buFontTx/>
              <a:buChar char="-"/>
            </a:pPr>
            <a:r>
              <a:rPr lang="en-US" sz="2400" dirty="0"/>
              <a:t>It is sin that separates us from our heavenly Father (Isaiah 59:1-2) and it is only through the blood of the perfect sacrifice of Jesus that we can have peace with our God (Eph.1:7; 2:13; Col.1:14).It is the blood of the Savior that provided a remedy for the problem of sin. </a:t>
            </a:r>
          </a:p>
          <a:p>
            <a:pPr marL="285750" indent="-285750">
              <a:buFontTx/>
              <a:buChar char="-"/>
            </a:pPr>
            <a:endParaRPr lang="en-US" sz="2400" dirty="0"/>
          </a:p>
          <a:p>
            <a:pPr marL="285750" indent="-285750">
              <a:buFontTx/>
              <a:buChar char="-"/>
            </a:pPr>
            <a:r>
              <a:rPr lang="en-US" sz="2400" dirty="0"/>
              <a:t>The sacrifice of His blood took place at the cross (1 Cor.2:2). Therefore, those who were once enemies of God can now be at peace with the Father.</a:t>
            </a:r>
          </a:p>
        </p:txBody>
      </p:sp>
    </p:spTree>
    <p:extLst>
      <p:ext uri="{BB962C8B-B14F-4D97-AF65-F5344CB8AC3E}">
        <p14:creationId xmlns:p14="http://schemas.microsoft.com/office/powerpoint/2010/main" val="33390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76A7F-2D29-61C6-A6AA-46E31F4380C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230ECB2-BA87-6859-C497-114C8950D159}"/>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638691D1-96A2-8D94-5A97-608D6E6B3E1A}"/>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Christ In Colossians – Our All-In-All     Col.3:11</a:t>
            </a:r>
          </a:p>
        </p:txBody>
      </p:sp>
      <p:sp>
        <p:nvSpPr>
          <p:cNvPr id="5" name="TextBox 4">
            <a:extLst>
              <a:ext uri="{FF2B5EF4-FFF2-40B4-BE49-F238E27FC236}">
                <a16:creationId xmlns:a16="http://schemas.microsoft.com/office/drawing/2014/main" id="{DB917981-DFED-BF55-8F03-556C4357DCD2}"/>
              </a:ext>
            </a:extLst>
          </p:cNvPr>
          <p:cNvSpPr txBox="1"/>
          <p:nvPr/>
        </p:nvSpPr>
        <p:spPr>
          <a:xfrm>
            <a:off x="228600" y="685800"/>
            <a:ext cx="8511540" cy="5693866"/>
          </a:xfrm>
          <a:prstGeom prst="rect">
            <a:avLst/>
          </a:prstGeom>
          <a:noFill/>
        </p:spPr>
        <p:txBody>
          <a:bodyPr wrap="square">
            <a:spAutoFit/>
          </a:bodyPr>
          <a:lstStyle/>
          <a:p>
            <a:r>
              <a:rPr lang="en-US" sz="2600" dirty="0"/>
              <a:t>"</a:t>
            </a:r>
            <a:r>
              <a:rPr lang="en-US" sz="2600" b="1" dirty="0">
                <a:solidFill>
                  <a:srgbClr val="0070C0"/>
                </a:solidFill>
              </a:rPr>
              <a:t>once were alienated</a:t>
            </a:r>
            <a:r>
              <a:rPr lang="en-US" sz="2600" dirty="0"/>
              <a:t>" - In the past, their wicked works had separated them from God (Eph. 2:1-3, 4:17-19; Rom. 6:17-18). </a:t>
            </a:r>
          </a:p>
          <a:p>
            <a:endParaRPr lang="en-US" sz="2600" dirty="0"/>
          </a:p>
          <a:p>
            <a:r>
              <a:rPr lang="en-US" sz="2600" dirty="0"/>
              <a:t>They had been shut out from fellowship with God (Rom. 11:22). "enemies in your mind by wicked works" </a:t>
            </a:r>
          </a:p>
          <a:p>
            <a:endParaRPr lang="en-US" sz="2600" dirty="0"/>
          </a:p>
          <a:p>
            <a:pPr marL="285750" indent="-285750">
              <a:buFontTx/>
              <a:buChar char="-"/>
            </a:pPr>
            <a:r>
              <a:rPr lang="en-US" sz="2600" dirty="0"/>
              <a:t>Notice in this verse the destructive nature of those "wicked works" which change the way we think. Those things we think in our minds will eventually be seen in our actions. </a:t>
            </a:r>
          </a:p>
          <a:p>
            <a:pPr marL="285750" indent="-285750">
              <a:buFontTx/>
              <a:buChar char="-"/>
            </a:pPr>
            <a:r>
              <a:rPr lang="en-US" sz="2600" dirty="0"/>
              <a:t>Prov. 23:7 says, "For as he thinks in his heart, so is he." "He has reconciled" - They had been reconciled to God by the sacrifice of Jesus Christ (verse 22). Christians are reconciled so they may teach others who can be reconciled as well (2 Cor. 5:18-19; Eph.2:1-7).</a:t>
            </a:r>
          </a:p>
        </p:txBody>
      </p:sp>
    </p:spTree>
    <p:extLst>
      <p:ext uri="{BB962C8B-B14F-4D97-AF65-F5344CB8AC3E}">
        <p14:creationId xmlns:p14="http://schemas.microsoft.com/office/powerpoint/2010/main" val="319094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86794" y="2133086"/>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pic>
        <p:nvPicPr>
          <p:cNvPr id="7" name="Picture 6"/>
          <p:cNvPicPr>
            <a:picLocks noChangeAspect="1"/>
          </p:cNvPicPr>
          <p:nvPr/>
        </p:nvPicPr>
        <p:blipFill rotWithShape="1">
          <a:blip r:embed="rId2"/>
          <a:srcRect l="23112" t="21263" r="23729" b="49217"/>
          <a:stretch/>
        </p:blipFill>
        <p:spPr>
          <a:xfrm>
            <a:off x="-22034" y="3152045"/>
            <a:ext cx="9166033" cy="2863273"/>
          </a:xfrm>
          <a:prstGeom prst="rect">
            <a:avLst/>
          </a:prstGeom>
        </p:spPr>
      </p:pic>
      <p:sp>
        <p:nvSpPr>
          <p:cNvPr id="4" name="TextBox 3"/>
          <p:cNvSpPr txBox="1"/>
          <p:nvPr/>
        </p:nvSpPr>
        <p:spPr>
          <a:xfrm>
            <a:off x="1786475" y="3053616"/>
            <a:ext cx="384898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6" name="TextBox 5"/>
          <p:cNvSpPr txBox="1"/>
          <p:nvPr/>
        </p:nvSpPr>
        <p:spPr>
          <a:xfrm>
            <a:off x="0" y="17932"/>
            <a:ext cx="9143999" cy="209288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00"/>
                </a:solidFill>
                <a:effectLst/>
                <a:uLnTx/>
                <a:uFillTx/>
                <a:latin typeface="Arial"/>
                <a:ea typeface="+mn-ea"/>
                <a:cs typeface="+mn-cs"/>
              </a:rPr>
              <a:t>Questions?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a:ea typeface="+mn-ea"/>
                <a:cs typeface="+mn-cs"/>
              </a:rPr>
              <a:t>Want to learn more about the Bible?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Arial"/>
                <a:ea typeface="+mn-ea"/>
                <a:cs typeface="+mn-cs"/>
              </a:rPr>
              <a:t>We will be glad to study the Bible with you.</a:t>
            </a:r>
          </a:p>
        </p:txBody>
      </p:sp>
      <p:sp>
        <p:nvSpPr>
          <p:cNvPr id="2" name="Rectangle 1"/>
          <p:cNvSpPr/>
          <p:nvPr/>
        </p:nvSpPr>
        <p:spPr>
          <a:xfrm>
            <a:off x="1602724" y="2179207"/>
            <a:ext cx="5867370" cy="1847248"/>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0" y="5943602"/>
            <a:ext cx="916603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newlebanoncoc.com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newlebanoncoc@gmail.com</a:t>
            </a:r>
          </a:p>
        </p:txBody>
      </p:sp>
      <p:sp>
        <p:nvSpPr>
          <p:cNvPr id="9" name="TextBox 8"/>
          <p:cNvSpPr txBox="1"/>
          <p:nvPr/>
        </p:nvSpPr>
        <p:spPr>
          <a:xfrm>
            <a:off x="1618159" y="2123994"/>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sp>
        <p:nvSpPr>
          <p:cNvPr id="10" name="TextBox 9"/>
          <p:cNvSpPr txBox="1"/>
          <p:nvPr/>
        </p:nvSpPr>
        <p:spPr>
          <a:xfrm>
            <a:off x="1660969" y="2981897"/>
            <a:ext cx="38489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11" name="TextBox 10"/>
          <p:cNvSpPr txBox="1"/>
          <p:nvPr/>
        </p:nvSpPr>
        <p:spPr>
          <a:xfrm>
            <a:off x="4591216" y="3478861"/>
            <a:ext cx="326419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t>New Lebanon, OH</a:t>
            </a:r>
          </a:p>
        </p:txBody>
      </p:sp>
    </p:spTree>
    <p:extLst>
      <p:ext uri="{BB962C8B-B14F-4D97-AF65-F5344CB8AC3E}">
        <p14:creationId xmlns:p14="http://schemas.microsoft.com/office/powerpoint/2010/main" val="36783845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hotoCompan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hotoCompanion7.potx" id="{2ED97AF0-FE8D-4FAC-AF07-EFA41726BF38}" vid="{95ED0F0F-776A-48E4-B073-7DB6F5A5811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571</TotalTime>
  <Words>2687</Words>
  <Application>Microsoft Office PowerPoint</Application>
  <PresentationFormat>On-screen Show (4:3)</PresentationFormat>
  <Paragraphs>213</Paragraphs>
  <Slides>32</Slides>
  <Notes>2</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32</vt:i4>
      </vt:variant>
    </vt:vector>
  </HeadingPairs>
  <TitlesOfParts>
    <vt:vector size="43" baseType="lpstr">
      <vt:lpstr>Arial</vt:lpstr>
      <vt:lpstr>Arial Black</vt:lpstr>
      <vt:lpstr>Arial Unicode MS</vt:lpstr>
      <vt:lpstr>Calibri</vt:lpstr>
      <vt:lpstr>Calibri Light</vt:lpstr>
      <vt:lpstr>Georgia</vt:lpstr>
      <vt:lpstr>Ink Free</vt:lpstr>
      <vt:lpstr>Office Theme</vt:lpstr>
      <vt:lpstr>1_Office Theme</vt:lpstr>
      <vt:lpstr>2_Office Theme</vt:lpstr>
      <vt:lpstr>PhotoCompanion</vt:lpstr>
      <vt:lpstr>PowerPoint Presentation</vt:lpstr>
      <vt:lpstr>To the saints and faithful brothers in Christ who are at Colossae</vt:lpstr>
      <vt:lpstr>To the saints and faithful brothers in Christ who are at Colossae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ecurb hastings</dc:creator>
  <cp:lastModifiedBy>ecurb hastings</cp:lastModifiedBy>
  <cp:revision>37</cp:revision>
  <dcterms:created xsi:type="dcterms:W3CDTF">2025-08-19T19:05:23Z</dcterms:created>
  <dcterms:modified xsi:type="dcterms:W3CDTF">2026-09-19T16:08:15Z</dcterms:modified>
</cp:coreProperties>
</file>