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44" r:id="rId4"/>
    <p:sldMasterId id="2147483757" r:id="rId5"/>
    <p:sldMasterId id="2147483761" r:id="rId6"/>
  </p:sldMasterIdLst>
  <p:notesMasterIdLst>
    <p:notesMasterId r:id="rId28"/>
  </p:notesMasterIdLst>
  <p:sldIdLst>
    <p:sldId id="265" r:id="rId7"/>
    <p:sldId id="490" r:id="rId8"/>
    <p:sldId id="316" r:id="rId9"/>
    <p:sldId id="695" r:id="rId10"/>
    <p:sldId id="551" r:id="rId11"/>
    <p:sldId id="684" r:id="rId12"/>
    <p:sldId id="685" r:id="rId13"/>
    <p:sldId id="491" r:id="rId14"/>
    <p:sldId id="686" r:id="rId15"/>
    <p:sldId id="687" r:id="rId16"/>
    <p:sldId id="696" r:id="rId17"/>
    <p:sldId id="547" r:id="rId18"/>
    <p:sldId id="550" r:id="rId19"/>
    <p:sldId id="549" r:id="rId20"/>
    <p:sldId id="691" r:id="rId21"/>
    <p:sldId id="548" r:id="rId22"/>
    <p:sldId id="693" r:id="rId23"/>
    <p:sldId id="552" r:id="rId24"/>
    <p:sldId id="694" r:id="rId25"/>
    <p:sldId id="683" r:id="rId26"/>
    <p:sldId id="276"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QMOV9ZDcTFzcw5q0zrTWQ==" hashData="G7hh+cFZpVMTPnmwkuwJbss25cinNUod6LmNyd9qZdNw87+Wpge0H0k9bmBfXHMFTx4JXxjOYpKf+Pk/MVFBN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26" d="100"/>
          <a:sy n="126" d="100"/>
        </p:scale>
        <p:origin x="1116" y="120"/>
      </p:cViewPr>
      <p:guideLst/>
    </p:cSldViewPr>
  </p:slideViewPr>
  <p:notesTextViewPr>
    <p:cViewPr>
      <p:scale>
        <a:sx n="1" d="1"/>
        <a:sy n="1" d="1"/>
      </p:scale>
      <p:origin x="0" y="0"/>
    </p:cViewPr>
  </p:notesTextViewPr>
  <p:sorterViewPr>
    <p:cViewPr varScale="1">
      <p:scale>
        <a:sx n="100" d="100"/>
        <a:sy n="100" d="100"/>
      </p:scale>
      <p:origin x="0" y="-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9/5/2026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seems likely</a:t>
            </a:r>
            <a:r>
              <a:rPr lang="en-US" baseline="0" dirty="0"/>
              <a:t> that the death of Jesus on the cross, which provides the ultimate solution to sin, was not far from James’s mind as he penned these words. </a:t>
            </a:r>
            <a:r>
              <a:rPr lang="en-US" dirty="0"/>
              <a:t>This painting by James Tissot was</a:t>
            </a:r>
            <a:r>
              <a:rPr lang="en-US" baseline="0" dirty="0"/>
              <a:t> executed using o</a:t>
            </a:r>
            <a:r>
              <a:rPr lang="en-US" dirty="0"/>
              <a:t>paque watercolor over graphite on gray wove paper. This image is in the public domain, via the Brooklyn Museum: https://www.brooklynmuseum.org/opencollection/objects/4587.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bmny001592944587</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233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18392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362359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991992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47750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6588984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516796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716994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685350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5885299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1312775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1646450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5671567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35632619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3268589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0" y="6519672"/>
            <a:ext cx="8074152" cy="338328"/>
          </a:xfrm>
          <a:solidFill>
            <a:schemeClr val="bg1"/>
          </a:solidFill>
        </p:spPr>
        <p:txBody>
          <a:bodyPr>
            <a:spAutoFit/>
          </a:bodyPr>
          <a:lstStyle>
            <a:lvl1pPr marL="0" indent="0">
              <a:spcBef>
                <a:spcPts val="0"/>
              </a:spcBef>
              <a:buNone/>
              <a:defRPr sz="1600"/>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chemeClr val="bg1"/>
          </a:solidFill>
        </p:spPr>
        <p:txBody>
          <a:bodyPr>
            <a:spAutoFit/>
          </a:bodyPr>
          <a:lstStyle>
            <a:lvl1pPr marL="342900" indent="-342900" algn="r">
              <a:spcBef>
                <a:spcPts val="0"/>
              </a:spcBef>
              <a:buFont typeface="+mj-lt"/>
              <a:buNone/>
              <a:defRPr lang="en-US" sz="1600" kern="1200" dirty="0">
                <a:solidFill>
                  <a:schemeClr val="tx1"/>
                </a:solidFill>
                <a:latin typeface="+mn-lt"/>
                <a:ea typeface="+mn-ea"/>
                <a:cs typeface="+mn-cs"/>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5760"/>
          </a:xfrm>
          <a:solidFill>
            <a:schemeClr val="bg1"/>
          </a:solidFill>
        </p:spPr>
        <p:txBody>
          <a:bodyPr anchor="t" anchorCtr="0">
            <a:spAutoFit/>
          </a:bodyPr>
          <a:lstStyle>
            <a:lvl1pPr marL="0" algn="l" defTabSz="914400" rtl="0" eaLnBrk="1" fontAlgn="base" latinLnBrk="0" hangingPunct="1">
              <a:spcBef>
                <a:spcPct val="0"/>
              </a:spcBef>
              <a:spcAft>
                <a:spcPct val="0"/>
              </a:spcAft>
              <a:defRPr lang="en-US" sz="1800" i="1" kern="1200" dirty="0">
                <a:solidFill>
                  <a:schemeClr val="tx1"/>
                </a:solidFill>
                <a:effectLst>
                  <a:glow rad="76200">
                    <a:schemeClr val="bg1">
                      <a:alpha val="60000"/>
                    </a:schemeClr>
                  </a:glow>
                </a:effectLst>
                <a:latin typeface="Calibri" pitchFamily="34" charset="0"/>
                <a:ea typeface="+mn-ea"/>
                <a:cs typeface="Calibr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5976816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1701175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9/5/2026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564563395"/>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2601618116"/>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876855830"/>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2073050212"/>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635261869"/>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440973480"/>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866284787"/>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033200153"/>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083300218"/>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9/5/2026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84993832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9/5/2026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9/5/2026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9/5/2026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9/5/2026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9/5/2026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9/5/2026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5610091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9/5/2026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1596882555"/>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AB7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7D631-701F-4046-9E27-CF7D871A4A19}" type="datetimeFigureOut">
              <a:rPr lang="en-US" smtClean="0"/>
              <a:pPr/>
              <a:t>9/5/2026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79162940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11A2-7403-56EC-BCED-B0474326293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BFD501-32C3-D678-A695-420EB71EC1E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9D767FFC-3C05-3E18-EB02-7FF8410DD654}"/>
              </a:ext>
            </a:extLst>
          </p:cNvPr>
          <p:cNvSpPr txBox="1"/>
          <p:nvPr/>
        </p:nvSpPr>
        <p:spPr>
          <a:xfrm>
            <a:off x="556260" y="723900"/>
            <a:ext cx="8191500" cy="8474115"/>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(2) That it was miraculous healing in the 1st century. </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Oil was used in the 1st century in some cases where miracles were worked</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(Mark 6:13).</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Prayer was a part of the preparation both of the miracle worker and the onlookers . </a:t>
            </a:r>
            <a:r>
              <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John 11:41 Then they took away the stone from the place where the dead man was lying. And Jesus lifted up His eyes and said, "Father, I thank You that You have heard Me. 42 "And I know that You always hear Me, but because of the people who are standing by I said this, that they may believe that You sent Me."</a:t>
            </a:r>
          </a:p>
          <a:p>
            <a:pPr marL="0" marR="0">
              <a:spcAft>
                <a:spcPts val="800"/>
              </a:spcAft>
              <a:buNone/>
            </a:pPr>
            <a:r>
              <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43 Now when He had said these things, He cried with a loud voice, "Lazarus, come forth!“ 44 And he who had died came out bound hand and foot with graveclothes, and his face was wrapped with a cloth. Jesus said to them, "Loose him, and let him go."45 Then many of the Jews who had come to Mary, and had seen the things Jesus did, believed in Him.</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The anointing with oil was secondary, it was the prayer of faith that was the main thing. Just as Jesus used mud on a man's eyes, it was not the mud that returned his sight, but the man's faith in Jesus</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(John 9:1-7). </a:t>
            </a:r>
          </a:p>
        </p:txBody>
      </p:sp>
      <p:sp>
        <p:nvSpPr>
          <p:cNvPr id="2" name="TextBox 1">
            <a:extLst>
              <a:ext uri="{FF2B5EF4-FFF2-40B4-BE49-F238E27FC236}">
                <a16:creationId xmlns:a16="http://schemas.microsoft.com/office/drawing/2014/main" id="{90A55B3D-9F13-1469-F26F-AE094D364E27}"/>
              </a:ext>
            </a:extLst>
          </p:cNvPr>
          <p:cNvSpPr txBox="1"/>
          <p:nvPr/>
        </p:nvSpPr>
        <p:spPr>
          <a:xfrm>
            <a:off x="2506980" y="2110740"/>
            <a:ext cx="5943600" cy="769441"/>
          </a:xfrm>
          <a:prstGeom prst="rect">
            <a:avLst/>
          </a:prstGeom>
          <a:noFill/>
        </p:spPr>
        <p:txBody>
          <a:bodyPr wrap="square" rtlCol="0">
            <a:spAutoFit/>
          </a:bodyPr>
          <a:lstStyle/>
          <a:p>
            <a:r>
              <a:rPr lang="en-US" sz="2200" dirty="0">
                <a:solidFill>
                  <a:srgbClr val="FF0000"/>
                </a:solidFill>
              </a:rPr>
              <a:t>And they cast out many demons, and anointed with oil many who were sick, and healed them.</a:t>
            </a:r>
          </a:p>
        </p:txBody>
      </p:sp>
    </p:spTree>
    <p:extLst>
      <p:ext uri="{BB962C8B-B14F-4D97-AF65-F5344CB8AC3E}">
        <p14:creationId xmlns:p14="http://schemas.microsoft.com/office/powerpoint/2010/main" val="4087869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44FE4-2F61-3C06-55FF-E56A3D667BE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61042C8-6575-892D-9850-4378BA82513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5" name="TextBox 4">
            <a:extLst>
              <a:ext uri="{FF2B5EF4-FFF2-40B4-BE49-F238E27FC236}">
                <a16:creationId xmlns:a16="http://schemas.microsoft.com/office/drawing/2014/main" id="{9CD7CFF0-3B39-20D2-5A9A-A241E393AFB7}"/>
              </a:ext>
            </a:extLst>
          </p:cNvPr>
          <p:cNvSpPr txBox="1"/>
          <p:nvPr/>
        </p:nvSpPr>
        <p:spPr>
          <a:xfrm>
            <a:off x="868680" y="1417320"/>
            <a:ext cx="7421880" cy="29895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800"/>
              </a:spcAft>
              <a:buClrTx/>
              <a:buSzTx/>
              <a:buFontTx/>
              <a:buNone/>
              <a:tabLst/>
              <a:defRPr/>
            </a:pPr>
            <a:r>
              <a:rPr kumimoji="0" lang="en-US" sz="2800" b="0" i="0"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anointing with oil was </a:t>
            </a:r>
            <a:r>
              <a:rPr kumimoji="0" lang="en-US" sz="2800" b="0"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secondary</a:t>
            </a:r>
            <a:r>
              <a:rPr kumimoji="0" lang="en-US" sz="2800" b="0" i="0"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it was the </a:t>
            </a:r>
            <a:r>
              <a:rPr kumimoji="0" lang="en-US" sz="2800" b="0"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prayer of faith that was the main thing</a:t>
            </a:r>
            <a:r>
              <a:rPr kumimoji="0" lang="en-US" sz="2800" b="0" i="0"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800"/>
              </a:spcAft>
              <a:buClrTx/>
              <a:buSzTx/>
              <a:buFontTx/>
              <a:buNone/>
              <a:tabLst/>
              <a:defRPr/>
            </a:pPr>
            <a:endParaRPr lang="en-US" sz="28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800"/>
              </a:spcAft>
              <a:buClrTx/>
              <a:buSzTx/>
              <a:buFontTx/>
              <a:buNone/>
              <a:tabLst/>
              <a:defRPr/>
            </a:pPr>
            <a:r>
              <a:rPr kumimoji="0" lang="en-US" sz="2800" b="0" i="0"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Just as Jesus used mud on a man's eyes, it was not the mud that returned his sight, but the man's faith in Jesus (John 9:1-7). </a:t>
            </a:r>
          </a:p>
        </p:txBody>
      </p:sp>
    </p:spTree>
    <p:extLst>
      <p:ext uri="{BB962C8B-B14F-4D97-AF65-F5344CB8AC3E}">
        <p14:creationId xmlns:p14="http://schemas.microsoft.com/office/powerpoint/2010/main" val="2737538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165BC-9AF0-20EC-DCBB-DEC2819D23B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A66F426-C10B-7B0D-2EA4-D37953A2F06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EF4C045F-5E8E-056F-535B-6237D9D14452}"/>
              </a:ext>
            </a:extLst>
          </p:cNvPr>
          <p:cNvSpPr txBox="1"/>
          <p:nvPr/>
        </p:nvSpPr>
        <p:spPr>
          <a:xfrm>
            <a:off x="464820" y="914400"/>
            <a:ext cx="8275320" cy="5468164"/>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Notice the following:  The main reason for miraculous gifts was to confirm the word</a:t>
            </a:r>
          </a:p>
          <a:p>
            <a:pPr marL="0" marR="0">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Mark 16:20; </a:t>
            </a:r>
            <a:r>
              <a:rPr lang="en-US" sz="20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And they went out and preached everywhere, the Lord working with them and confirming the word through the accompanying signs.</a:t>
            </a:r>
          </a:p>
          <a:p>
            <a:pPr marL="0" marR="0">
              <a:spcAft>
                <a:spcPts val="800"/>
              </a:spcAft>
              <a:buNone/>
            </a:pPr>
            <a:r>
              <a:rPr lang="en-US" sz="20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Hebrews 2:3-4; </a:t>
            </a:r>
            <a:r>
              <a:rPr lang="en-US" sz="20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how shall we escape if we neglect so great a salvation, which at the first began to be spoken by the Lord, and was confirmed to us by those who heard Him, 4 God also bearing witness both with signs and wonders, with various miracles, and gifts of the Holy Spirit, according to His own will?</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Miraculous gifts are not needed today because the word has already been fully given and confirmed.</a:t>
            </a:r>
          </a:p>
        </p:txBody>
      </p:sp>
    </p:spTree>
    <p:extLst>
      <p:ext uri="{BB962C8B-B14F-4D97-AF65-F5344CB8AC3E}">
        <p14:creationId xmlns:p14="http://schemas.microsoft.com/office/powerpoint/2010/main" val="2842397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9677-5A62-801C-164E-19658B7431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F3FA75-48D2-8D2D-1335-0B23B6468DF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5BEE5579-3C56-64C6-2747-4076CBCCD516}"/>
              </a:ext>
            </a:extLst>
          </p:cNvPr>
          <p:cNvSpPr txBox="1"/>
          <p:nvPr/>
        </p:nvSpPr>
        <p:spPr>
          <a:xfrm>
            <a:off x="754380" y="1394460"/>
            <a:ext cx="7435115" cy="3671518"/>
          </a:xfrm>
          <a:prstGeom prst="rect">
            <a:avLst/>
          </a:prstGeom>
          <a:noFill/>
        </p:spPr>
        <p:txBody>
          <a:bodyPr wrap="square">
            <a:spAutoFit/>
          </a:bodyPr>
          <a:lstStyle/>
          <a:p>
            <a:pPr marL="0" marR="0">
              <a:lnSpc>
                <a:spcPct val="115000"/>
              </a:lnSpc>
              <a:spcAft>
                <a:spcPts val="800"/>
              </a:spcAft>
              <a:buNone/>
            </a:pPr>
            <a:r>
              <a:rPr lang="en-US" sz="36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James 5:15</a:t>
            </a:r>
          </a:p>
          <a:p>
            <a:pPr marL="0" marR="0">
              <a:lnSpc>
                <a:spcPct val="115000"/>
              </a:lnSpc>
              <a:spcAft>
                <a:spcPts val="800"/>
              </a:spcAft>
              <a:buNone/>
            </a:pP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the prayer of faith </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will save the sick, and the Lord will raise him up.</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if he has committed sins,</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 will be forgiven.</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106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9958-24C9-5FF0-FA82-C48A9080135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9D5672-7673-4466-1054-3BEDBA1C5EC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96E8708D-5249-7C42-137F-93B4E634618A}"/>
              </a:ext>
            </a:extLst>
          </p:cNvPr>
          <p:cNvSpPr txBox="1"/>
          <p:nvPr/>
        </p:nvSpPr>
        <p:spPr>
          <a:xfrm>
            <a:off x="729915" y="1283369"/>
            <a:ext cx="7684169" cy="3938129"/>
          </a:xfrm>
          <a:prstGeom prst="rect">
            <a:avLst/>
          </a:prstGeom>
          <a:noFill/>
        </p:spPr>
        <p:txBody>
          <a:bodyPr wrap="square">
            <a:spAutoFit/>
          </a:bodyPr>
          <a:lstStyle/>
          <a:p>
            <a:pPr marL="0" marR="0">
              <a:lnSpc>
                <a:spcPct val="115000"/>
              </a:lnSpc>
              <a:spcAft>
                <a:spcPts val="800"/>
              </a:spcAft>
              <a:buNone/>
            </a:pPr>
            <a:r>
              <a:rPr lang="en-US" sz="36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James 5:16</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Confess your trespasse</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one another</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pray for one another</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that you may be healed.</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effective,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fervent</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prayer of a righteous man avails much.</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3620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E220-E333-5276-D191-D4F3BC7FC45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F77DFC-9795-330A-5ADC-0FECE166CD3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D229F412-4BA0-87BD-1E6A-24A51F94D1CE}"/>
              </a:ext>
            </a:extLst>
          </p:cNvPr>
          <p:cNvSpPr txBox="1"/>
          <p:nvPr/>
        </p:nvSpPr>
        <p:spPr>
          <a:xfrm>
            <a:off x="701040" y="853441"/>
            <a:ext cx="7955280" cy="4934684"/>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Confession assumes that repentance also takes place (Acts 8:22).</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principle of confession is broader than this specific circumstance (1 John 1:9) and is in continuous action —  continue to confess.</a:t>
            </a:r>
          </a:p>
          <a:p>
            <a:pPr marL="0" marR="0">
              <a:spcAft>
                <a:spcPts val="800"/>
              </a:spcAft>
              <a:buNone/>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James does not just say to confess that you are a sinner, </a:t>
            </a: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but to confess your sins.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586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FF726-6B42-E706-D406-92E6FD1B8CA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6DEE8E1-B311-1072-0025-E8FB8F2824D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648D373C-D305-45B5-FEBF-367DE1391855}"/>
              </a:ext>
            </a:extLst>
          </p:cNvPr>
          <p:cNvSpPr txBox="1"/>
          <p:nvPr/>
        </p:nvSpPr>
        <p:spPr>
          <a:xfrm>
            <a:off x="541020" y="1188720"/>
            <a:ext cx="7886699" cy="4299254"/>
          </a:xfrm>
          <a:prstGeom prst="rect">
            <a:avLst/>
          </a:prstGeom>
          <a:noFill/>
        </p:spPr>
        <p:txBody>
          <a:bodyPr wrap="square">
            <a:spAutoFit/>
          </a:bodyPr>
          <a:lstStyle/>
          <a:p>
            <a:pPr marL="0" marR="0">
              <a:lnSpc>
                <a:spcPct val="115000"/>
              </a:lnSpc>
              <a:spcAft>
                <a:spcPts val="800"/>
              </a:spcAft>
              <a:buNone/>
            </a:pPr>
            <a:r>
              <a:rPr lang="en-US" sz="36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James 5:17 </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Elijah was a man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a nature like ours,</a:t>
            </a:r>
          </a:p>
          <a:p>
            <a:pPr marL="0" marR="0">
              <a:lnSpc>
                <a:spcPct val="115000"/>
              </a:lnSpc>
              <a:spcAft>
                <a:spcPts val="800"/>
              </a:spcAft>
              <a:buNone/>
            </a:pPr>
            <a:r>
              <a:rPr lang="en-US" sz="32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and he prayed earnestly that it would not rain; and it did not rain on the land for three years and six months.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32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18 And he prayed again, and the heaven gave rain, and the earth produced its fruit.</a:t>
            </a:r>
          </a:p>
        </p:txBody>
      </p:sp>
    </p:spTree>
    <p:extLst>
      <p:ext uri="{BB962C8B-B14F-4D97-AF65-F5344CB8AC3E}">
        <p14:creationId xmlns:p14="http://schemas.microsoft.com/office/powerpoint/2010/main" val="213010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71A42-2A82-1EB1-B1E9-941D1926D6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DB6BA4D-8A7F-5F98-BB25-FD4E57D1A1E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6D732502-7F63-45A4-D640-6754E5C83ECA}"/>
              </a:ext>
            </a:extLst>
          </p:cNvPr>
          <p:cNvSpPr txBox="1"/>
          <p:nvPr/>
        </p:nvSpPr>
        <p:spPr>
          <a:xfrm>
            <a:off x="487680" y="777240"/>
            <a:ext cx="8199120" cy="6071969"/>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Jews had developed an exaggerated opinion of Elijah, making him a mysterious heavenly figure. </a:t>
            </a:r>
          </a:p>
          <a:p>
            <a:pPr marL="0" marR="0">
              <a:spcAft>
                <a:spcPts val="800"/>
              </a:spcAft>
              <a:buNone/>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By thinking that Elijah was some extraordinary figure, they thought his prayer might be different from ours.</a:t>
            </a:r>
          </a:p>
          <a:p>
            <a:pPr marL="0" marR="0">
              <a:spcAft>
                <a:spcPts val="800"/>
              </a:spcAft>
              <a:buNone/>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If he was like us</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and if God answered his prayers, why not ours? and he prayed earnestly –</a:t>
            </a:r>
          </a:p>
        </p:txBody>
      </p:sp>
    </p:spTree>
    <p:extLst>
      <p:ext uri="{BB962C8B-B14F-4D97-AF65-F5344CB8AC3E}">
        <p14:creationId xmlns:p14="http://schemas.microsoft.com/office/powerpoint/2010/main" val="363688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EEB-6940-6330-A382-0ABACACDB72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3DBFB3-B825-47B6-1D8A-368E27FC574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7078105F-15EA-D293-9CF2-03E6DDD3AD05}"/>
              </a:ext>
            </a:extLst>
          </p:cNvPr>
          <p:cNvSpPr txBox="1"/>
          <p:nvPr/>
        </p:nvSpPr>
        <p:spPr>
          <a:xfrm>
            <a:off x="708660" y="1280160"/>
            <a:ext cx="7609172" cy="4401846"/>
          </a:xfrm>
          <a:prstGeom prst="rect">
            <a:avLst/>
          </a:prstGeom>
          <a:noFill/>
        </p:spPr>
        <p:txBody>
          <a:bodyPr wrap="square">
            <a:spAutoFit/>
          </a:bodyPr>
          <a:lstStyle/>
          <a:p>
            <a:pPr marL="0" marR="0">
              <a:lnSpc>
                <a:spcPct val="115000"/>
              </a:lnSpc>
              <a:spcAft>
                <a:spcPts val="800"/>
              </a:spcAft>
              <a:buNone/>
            </a:pPr>
            <a:r>
              <a:rPr lang="en-US" sz="36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James 5:19</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Brethren, if anyone among you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wanders from the truth,</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someone turns him back,</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 let him know that he who turns a sinner from the error of his way will save a soul from death and cover a multitude of sins.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060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AB4B9-93FB-0F50-BE83-85DAE2AD512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721E2C7-159E-3549-3FB1-49EBCA49B8E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CC9FC7A1-91B9-4D2A-4E92-BBD0F743522D}"/>
              </a:ext>
            </a:extLst>
          </p:cNvPr>
          <p:cNvSpPr txBox="1"/>
          <p:nvPr/>
        </p:nvSpPr>
        <p:spPr>
          <a:xfrm>
            <a:off x="274320" y="640080"/>
            <a:ext cx="8161020" cy="5896679"/>
          </a:xfrm>
          <a:prstGeom prst="rect">
            <a:avLst/>
          </a:prstGeom>
          <a:noFill/>
        </p:spPr>
        <p:txBody>
          <a:bodyPr wrap="square">
            <a:spAutoFit/>
          </a:bodyPr>
          <a:lstStyle/>
          <a:p>
            <a:pPr marL="0" marR="0">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"Wanders" comes from the Greek word (PLANAŌ) meaning, "to go astray, wander, roam about."</a:t>
            </a:r>
          </a:p>
          <a:p>
            <a:pPr marL="0" marR="0">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From the many warnings given by James in this letter the people were in danger of forsaking the truth and falling into the sins which were unique to their situation. "</a:t>
            </a: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Truth" is something that must be done! </a:t>
            </a:r>
          </a:p>
          <a:p>
            <a:pPr marL="0" marR="0">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Aft>
                <a:spcPts val="800"/>
              </a:spcAft>
              <a:buNone/>
            </a:pPr>
            <a:r>
              <a:rPr lang="en-US" sz="2400" u="sng" kern="100" dirty="0">
                <a:effectLst/>
                <a:latin typeface="Calibri" panose="020F0502020204030204" pitchFamily="34" charset="0"/>
                <a:ea typeface="Calibri" panose="020F0502020204030204" pitchFamily="34" charset="0"/>
                <a:cs typeface="Times New Roman" panose="02020603050405020304" pitchFamily="18" charset="0"/>
              </a:rPr>
              <a:t>It is not only something to be studied; but something to be done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It is not only something to which a man must submit his mind, but something to which he must submit his whole life. One cannot wander from the truth unless he has been in it. Once again, this is proof that one can fall away, fall from grace (compare Galatians 5:4). and someone turns him back – </a:t>
            </a:r>
          </a:p>
        </p:txBody>
      </p:sp>
    </p:spTree>
    <p:extLst>
      <p:ext uri="{BB962C8B-B14F-4D97-AF65-F5344CB8AC3E}">
        <p14:creationId xmlns:p14="http://schemas.microsoft.com/office/powerpoint/2010/main" val="3275038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C:\Users\sheila\Desktop\ULTIMATE Royality Free\4-Bib Pics-Misc\Bible MSS\Scriptures\10 Commandments_.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48" b="99420" l="261" r="99435">
                        <a14:foregroundMark x1="1522" y1="1681" x2="11652" y2="96870"/>
                        <a14:foregroundMark x1="5261" y1="30377" x2="14870" y2="1855"/>
                        <a14:foregroundMark x1="16261" y1="5913" x2="97522" y2="6667"/>
                        <a14:foregroundMark x1="88174" y1="10551" x2="96522" y2="97565"/>
                        <a14:foregroundMark x1="97652" y1="11652" x2="98043" y2="84058"/>
                        <a14:foregroundMark x1="88174" y1="77391" x2="93739" y2="97391"/>
                        <a14:foregroundMark x1="15826" y1="96116" x2="89435" y2="95188"/>
                        <a14:backgroundMark x1="14565" y1="12754" x2="49043" y2="87768"/>
                        <a14:backgroundMark x1="12348" y1="88870" x2="29174" y2="67420"/>
                      </a14:backgroundRemoval>
                    </a14:imgEffect>
                    <a14:imgEffect>
                      <a14:brightnessContrast bright="40000"/>
                    </a14:imgEffect>
                  </a14:imgLayer>
                </a14:imgProps>
              </a:ext>
            </a:extLst>
          </a:blip>
          <a:srcRect/>
          <a:stretch>
            <a:fillRect/>
          </a:stretch>
        </p:blipFill>
        <p:spPr bwMode="auto">
          <a:xfrm>
            <a:off x="0" y="0"/>
            <a:ext cx="9220200" cy="6858000"/>
          </a:xfrm>
          <a:prstGeom prst="rect">
            <a:avLst/>
          </a:prstGeom>
          <a:noFill/>
        </p:spPr>
      </p:pic>
      <p:sp>
        <p:nvSpPr>
          <p:cNvPr id="6" name="Rectangle 5"/>
          <p:cNvSpPr/>
          <p:nvPr/>
        </p:nvSpPr>
        <p:spPr>
          <a:xfrm>
            <a:off x="3733800" y="6858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p:cNvSpPr/>
          <p:nvPr/>
        </p:nvSpPr>
        <p:spPr>
          <a:xfrm>
            <a:off x="6248400" y="762000"/>
            <a:ext cx="1752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4114800" y="58674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6235700" y="58674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p:cNvSpPr/>
          <p:nvPr/>
        </p:nvSpPr>
        <p:spPr>
          <a:xfrm>
            <a:off x="6248400" y="6858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p:cNvSpPr/>
          <p:nvPr/>
        </p:nvSpPr>
        <p:spPr>
          <a:xfrm>
            <a:off x="1130300" y="7239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Rectangle 1"/>
          <p:cNvSpPr/>
          <p:nvPr/>
        </p:nvSpPr>
        <p:spPr>
          <a:xfrm>
            <a:off x="438307" y="226711"/>
            <a:ext cx="8244714" cy="6378129"/>
          </a:xfrm>
          <a:prstGeom prst="rect">
            <a:avLst/>
          </a:prstGeom>
          <a:noFill/>
          <a:ln w="76200">
            <a:solidFill>
              <a:srgbClr val="2F23CB"/>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589AAADB-BBB0-9CF3-FC18-91851C371FE9}"/>
              </a:ext>
            </a:extLst>
          </p:cNvPr>
          <p:cNvSpPr/>
          <p:nvPr/>
        </p:nvSpPr>
        <p:spPr>
          <a:xfrm>
            <a:off x="460979" y="253160"/>
            <a:ext cx="8222042" cy="62987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BE78E726-41A9-59F2-2433-920FD7D89BE0}"/>
              </a:ext>
            </a:extLst>
          </p:cNvPr>
          <p:cNvSpPr txBox="1"/>
          <p:nvPr/>
        </p:nvSpPr>
        <p:spPr>
          <a:xfrm>
            <a:off x="960120" y="723900"/>
            <a:ext cx="7429500" cy="5478423"/>
          </a:xfrm>
          <a:prstGeom prst="rect">
            <a:avLst/>
          </a:prstGeom>
          <a:noFill/>
        </p:spPr>
        <p:txBody>
          <a:bodyPr wrap="square" rtlCol="0">
            <a:spAutoFit/>
          </a:bodyPr>
          <a:lstStyle/>
          <a:p>
            <a:pPr marL="0" marR="0">
              <a:spcAft>
                <a:spcPts val="800"/>
              </a:spcAft>
              <a:buNone/>
            </a:pP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James 5:13 </a:t>
            </a:r>
            <a:r>
              <a:rPr lang="en-US" sz="2800" kern="100" dirty="0">
                <a:effectLst/>
                <a:latin typeface="Perpetua" panose="02020502060401020303" pitchFamily="18" charset="0"/>
                <a:ea typeface="Calibri" panose="020F0502020204030204" pitchFamily="34" charset="0"/>
                <a:cs typeface="Times New Roman" panose="02020603050405020304" pitchFamily="18" charset="0"/>
              </a:rPr>
              <a:t>Is anyone among you suffering? Let him pray. Is anyone cheerful? Let him sing psalms. 14 Is anyone among you sick? Let him call for the elders of the church, and let them pray over him, anointing him with oil in the name of the Lord.</a:t>
            </a:r>
          </a:p>
          <a:p>
            <a:pPr marL="0" marR="0">
              <a:spcAft>
                <a:spcPts val="800"/>
              </a:spcAft>
              <a:buNone/>
            </a:pPr>
            <a:endParaRPr lang="en-US" sz="1000" kern="100" dirty="0">
              <a:effectLst/>
              <a:latin typeface="Perpetua" panose="02020502060401020303" pitchFamily="18"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Perpetua" panose="02020502060401020303" pitchFamily="18" charset="0"/>
                <a:ea typeface="Calibri" panose="020F0502020204030204" pitchFamily="34" charset="0"/>
                <a:cs typeface="Times New Roman" panose="02020603050405020304" pitchFamily="18" charset="0"/>
              </a:rPr>
              <a:t>15 And the prayer of faith will save the sick, and the Lord will raise him up. And if he has committed sins, he will be forgiven.</a:t>
            </a:r>
          </a:p>
          <a:p>
            <a:pPr marL="0" marR="0">
              <a:spcAft>
                <a:spcPts val="800"/>
              </a:spcAft>
              <a:buNone/>
            </a:pPr>
            <a:r>
              <a:rPr lang="en-US" sz="2800" kern="100" dirty="0">
                <a:effectLst/>
                <a:latin typeface="Perpetua" panose="02020502060401020303" pitchFamily="18" charset="0"/>
                <a:ea typeface="Calibri" panose="020F0502020204030204" pitchFamily="34" charset="0"/>
                <a:cs typeface="Times New Roman" panose="02020603050405020304" pitchFamily="18" charset="0"/>
              </a:rPr>
              <a:t>16 Confess your trespasses to one another, and pray for one another, that you may be healed. The effective, fervent prayer of a righteous man avails much.</a:t>
            </a:r>
          </a:p>
        </p:txBody>
      </p:sp>
    </p:spTree>
    <p:extLst>
      <p:ext uri="{BB962C8B-B14F-4D97-AF65-F5344CB8AC3E}">
        <p14:creationId xmlns:p14="http://schemas.microsoft.com/office/powerpoint/2010/main" val="152164085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giraffe, rock, zebra&#10;&#10;Description automatically generated">
            <a:extLst>
              <a:ext uri="{FF2B5EF4-FFF2-40B4-BE49-F238E27FC236}">
                <a16:creationId xmlns:a16="http://schemas.microsoft.com/office/drawing/2014/main" id="{6A68C544-12EB-4B91-AF95-54812574D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0040"/>
            <a:ext cx="9144000" cy="6217920"/>
          </a:xfrm>
          <a:prstGeom prst="rect">
            <a:avLst/>
          </a:prstGeom>
        </p:spPr>
      </p:pic>
      <p:sp>
        <p:nvSpPr>
          <p:cNvPr id="2" name="Text Placeholder 1"/>
          <p:cNvSpPr>
            <a:spLocks noGrp="1"/>
          </p:cNvSpPr>
          <p:nvPr>
            <p:ph type="body" sz="quarter" idx="10"/>
          </p:nvPr>
        </p:nvSpPr>
        <p:spPr/>
        <p:txBody>
          <a:bodyPr/>
          <a:lstStyle/>
          <a:p>
            <a:r>
              <a:rPr lang="en-US" i="1" dirty="0"/>
              <a:t>The Raising of the Cross</a:t>
            </a:r>
            <a:r>
              <a:rPr lang="en-US" dirty="0"/>
              <a:t>, by James Tissot, circa 1890</a:t>
            </a:r>
          </a:p>
        </p:txBody>
      </p:sp>
      <p:sp>
        <p:nvSpPr>
          <p:cNvPr id="3" name="Text Placeholder 2"/>
          <p:cNvSpPr>
            <a:spLocks noGrp="1"/>
          </p:cNvSpPr>
          <p:nvPr>
            <p:ph type="body" sz="quarter" idx="12"/>
          </p:nvPr>
        </p:nvSpPr>
        <p:spPr/>
        <p:txBody>
          <a:bodyPr/>
          <a:lstStyle/>
          <a:p>
            <a:r>
              <a:rPr lang="en-US" dirty="0"/>
              <a:t>5:20</a:t>
            </a:r>
          </a:p>
        </p:txBody>
      </p:sp>
      <p:sp>
        <p:nvSpPr>
          <p:cNvPr id="4" name="Title 3"/>
          <p:cNvSpPr>
            <a:spLocks noGrp="1"/>
          </p:cNvSpPr>
          <p:nvPr>
            <p:ph type="title"/>
          </p:nvPr>
        </p:nvSpPr>
        <p:spPr/>
        <p:txBody>
          <a:bodyPr/>
          <a:lstStyle/>
          <a:p>
            <a:r>
              <a:rPr lang="en-US" dirty="0"/>
              <a:t>And will cover a multitude of sins</a:t>
            </a:r>
          </a:p>
        </p:txBody>
      </p:sp>
    </p:spTree>
    <p:extLst>
      <p:ext uri="{BB962C8B-B14F-4D97-AF65-F5344CB8AC3E}">
        <p14:creationId xmlns:p14="http://schemas.microsoft.com/office/powerpoint/2010/main" val="827016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026697"/>
            <a:ext cx="7948864" cy="55092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effectLst/>
                <a:uLnTx/>
                <a:uFillTx/>
                <a:latin typeface="Calibri" panose="020F0502020204030204"/>
                <a:ea typeface="+mn-ea"/>
                <a:cs typeface="+mn-cs"/>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Eight – Judging And Arrogance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Nine – Oppression By The Rich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Calibri" panose="020F0502020204030204"/>
              </a:rPr>
              <a:t>Lesson Ten – Be Patient Brethren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Eleven – Closing Admonitions</a:t>
            </a: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548D-5EE4-AF30-AC68-A8B9A2667B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18E7A1-5187-41C2-018B-7CEBDF2A9C8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5" name="TextBox 4">
            <a:extLst>
              <a:ext uri="{FF2B5EF4-FFF2-40B4-BE49-F238E27FC236}">
                <a16:creationId xmlns:a16="http://schemas.microsoft.com/office/drawing/2014/main" id="{D2DA4883-63D6-EE80-B90E-67481B348CC4}"/>
              </a:ext>
            </a:extLst>
          </p:cNvPr>
          <p:cNvSpPr txBox="1"/>
          <p:nvPr/>
        </p:nvSpPr>
        <p:spPr>
          <a:xfrm>
            <a:off x="342900" y="876300"/>
            <a:ext cx="7833360" cy="5755422"/>
          </a:xfrm>
          <a:prstGeom prst="rect">
            <a:avLst/>
          </a:prstGeom>
          <a:noFill/>
        </p:spPr>
        <p:txBody>
          <a:bodyPr wrap="square">
            <a:spAutoFit/>
          </a:bodyPr>
          <a:lstStyle/>
          <a:p>
            <a:r>
              <a:rPr lang="en-US" sz="2800" dirty="0"/>
              <a:t>James 5:13 </a:t>
            </a:r>
            <a:r>
              <a:rPr lang="en-US" sz="2000" dirty="0"/>
              <a:t>Is anyone among you suffering? Let him pray. Is anyone cheerful? Let him sing psalms. 14 Is anyone among you sick? Let him call for the elders of the church, and let them pray over him, anointing him with oil in the name of the Lord.</a:t>
            </a:r>
          </a:p>
          <a:p>
            <a:endParaRPr lang="en-US" sz="2000" dirty="0"/>
          </a:p>
          <a:p>
            <a:r>
              <a:rPr lang="en-US" sz="2000" dirty="0"/>
              <a:t>15 And the prayer of faith will save the sick, and the Lord will raise him up. And if he has committed sins, he will be forgiven. 16 Confess your trespasses to one another, and pray for one another, that you may be healed. The effective, fervent prayer of a righteous man avails much.</a:t>
            </a:r>
          </a:p>
          <a:p>
            <a:endParaRPr lang="en-US" sz="2000" dirty="0"/>
          </a:p>
          <a:p>
            <a:r>
              <a:rPr lang="en-US" sz="2000" dirty="0"/>
              <a:t>17 Elijah was a man with a nature like ours, and he prayed earnestly that it would not rain; and it did not rain on the land for three years and six months. 18 And he prayed again, and the heaven gave rain, and the earth produced its fruit.</a:t>
            </a:r>
          </a:p>
          <a:p>
            <a:endParaRPr lang="en-US" sz="2000" dirty="0"/>
          </a:p>
          <a:p>
            <a:r>
              <a:rPr lang="en-US" sz="2000" dirty="0"/>
              <a:t>19 Brethren, if anyone among you wanders from the truth, and someone turns him back, 20 let him know that he who turns a sinner from the error of his way will save a soul from death and cover a multitude of sins.</a:t>
            </a:r>
          </a:p>
        </p:txBody>
      </p:sp>
    </p:spTree>
    <p:extLst>
      <p:ext uri="{BB962C8B-B14F-4D97-AF65-F5344CB8AC3E}">
        <p14:creationId xmlns:p14="http://schemas.microsoft.com/office/powerpoint/2010/main" val="233403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9A8EC-3F59-7DD2-D318-6DB3CDC533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B2000E6-ABC2-1128-94F9-AE95775DC82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E13CA30A-D7D3-50E1-0806-9428612D68BC}"/>
              </a:ext>
            </a:extLst>
          </p:cNvPr>
          <p:cNvSpPr txBox="1"/>
          <p:nvPr/>
        </p:nvSpPr>
        <p:spPr>
          <a:xfrm>
            <a:off x="807720" y="1104900"/>
            <a:ext cx="7467600" cy="5155109"/>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 chapter 5 we see how James addressed the rich and cruel Sadducees:</a:t>
            </a: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V5-6 You have lived on the earth in pleasure and luxury; you have fattened your hearts as in a day of slaughter. 6 You have condemned, you have murdered the just; he does not resist you.</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Because of their sin and the rich religious leaders crucifying the Christ, James tells them God is bringing judgment on them...the destruction of Jerusalem.</a:t>
            </a:r>
          </a:p>
        </p:txBody>
      </p:sp>
    </p:spTree>
    <p:extLst>
      <p:ext uri="{BB962C8B-B14F-4D97-AF65-F5344CB8AC3E}">
        <p14:creationId xmlns:p14="http://schemas.microsoft.com/office/powerpoint/2010/main" val="3103017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1EB7-591C-D797-D23D-91C18F48092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9D41CB1-AF24-1D97-0776-170FC968454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FF5DB775-26C8-5D1D-C3D6-63A4E9674DE3}"/>
              </a:ext>
            </a:extLst>
          </p:cNvPr>
          <p:cNvSpPr txBox="1"/>
          <p:nvPr/>
        </p:nvSpPr>
        <p:spPr>
          <a:xfrm>
            <a:off x="495300" y="1112520"/>
            <a:ext cx="8122920" cy="4138184"/>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In our last lesson we saw how James told them to be patient and he gave them 3 points to remember.</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Aft>
                <a:spcPts val="800"/>
              </a:spcAft>
              <a:buFont typeface="+mj-lt"/>
              <a:buAutoNum type="arabicParenR"/>
            </a:pPr>
            <a:r>
              <a:rPr lang="en-US" sz="3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Remember the farmer and his patience</a:t>
            </a:r>
          </a:p>
          <a:p>
            <a:pPr marL="342900" marR="0" lvl="0" indent="-342900">
              <a:lnSpc>
                <a:spcPct val="115000"/>
              </a:lnSpc>
              <a:spcAft>
                <a:spcPts val="800"/>
              </a:spcAft>
              <a:buFont typeface="+mj-lt"/>
              <a:buAutoNum type="arabicParenR"/>
            </a:pPr>
            <a:r>
              <a:rPr lang="en-US" sz="32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Remember the prophets and their patience</a:t>
            </a:r>
          </a:p>
          <a:p>
            <a:pPr marL="342900" marR="0" lvl="0" indent="-342900">
              <a:lnSpc>
                <a:spcPct val="115000"/>
              </a:lnSpc>
              <a:spcAft>
                <a:spcPts val="800"/>
              </a:spcAft>
              <a:buFont typeface="+mj-lt"/>
              <a:buAutoNum type="arabicParenR"/>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Remember Job and his patience.</a:t>
            </a:r>
          </a:p>
        </p:txBody>
      </p:sp>
    </p:spTree>
    <p:extLst>
      <p:ext uri="{BB962C8B-B14F-4D97-AF65-F5344CB8AC3E}">
        <p14:creationId xmlns:p14="http://schemas.microsoft.com/office/powerpoint/2010/main" val="13404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AAB0C-C754-31B8-96B1-B253EDDB25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7DBDCA2-FD69-3DAE-8706-DAA3729F608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4A627C19-9548-3E1E-547A-798A4222813E}"/>
              </a:ext>
            </a:extLst>
          </p:cNvPr>
          <p:cNvSpPr txBox="1"/>
          <p:nvPr/>
        </p:nvSpPr>
        <p:spPr>
          <a:xfrm>
            <a:off x="525780" y="1066800"/>
            <a:ext cx="7848600" cy="4462504"/>
          </a:xfrm>
          <a:prstGeom prst="rect">
            <a:avLst/>
          </a:prstGeom>
          <a:noFill/>
        </p:spPr>
        <p:txBody>
          <a:bodyPr wrap="square">
            <a:spAutoFit/>
          </a:bodyPr>
          <a:lstStyle/>
          <a:p>
            <a:pPr marL="0" marR="0">
              <a:spcAft>
                <a:spcPts val="800"/>
              </a:spcAft>
              <a:buNone/>
            </a:pP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In this closing section we will look at James telling them some specific commands in</a:t>
            </a:r>
          </a:p>
          <a:p>
            <a:pPr marL="800100" lvl="1" indent="-342900">
              <a:spcAft>
                <a:spcPts val="800"/>
              </a:spcAft>
              <a:buFont typeface="+mj-lt"/>
              <a:buAutoNum type="arabicParenR"/>
            </a:pPr>
            <a:r>
              <a:rPr lang="en-US" sz="40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Dealing with life</a:t>
            </a:r>
          </a:p>
          <a:p>
            <a:pPr marL="800100" lvl="1" indent="-342900">
              <a:spcAft>
                <a:spcPts val="800"/>
              </a:spcAft>
              <a:buFont typeface="+mj-lt"/>
              <a:buAutoNum type="arabicParenR"/>
            </a:pPr>
            <a:r>
              <a:rPr lang="en-US" sz="40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The power of prayer</a:t>
            </a:r>
          </a:p>
          <a:p>
            <a:pPr marL="800100" lvl="1" indent="-342900">
              <a:spcAft>
                <a:spcPts val="800"/>
              </a:spcAft>
              <a:buFont typeface="+mj-lt"/>
              <a:buAutoNum type="arabicParenR"/>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Restoring an erring brother</a:t>
            </a:r>
          </a:p>
          <a:p>
            <a:pPr marL="0" marR="0">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408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ECE7E081-79D9-3414-E819-8336F79A9795}"/>
              </a:ext>
            </a:extLst>
          </p:cNvPr>
          <p:cNvSpPr txBox="1"/>
          <p:nvPr/>
        </p:nvSpPr>
        <p:spPr>
          <a:xfrm>
            <a:off x="577515" y="1427747"/>
            <a:ext cx="8085221" cy="4331057"/>
          </a:xfrm>
          <a:prstGeom prst="rect">
            <a:avLst/>
          </a:prstGeom>
          <a:noFill/>
        </p:spPr>
        <p:txBody>
          <a:bodyPr wrap="square">
            <a:spAutoFit/>
          </a:bodyPr>
          <a:lstStyle/>
          <a:p>
            <a:pPr marL="0" marR="0">
              <a:lnSpc>
                <a:spcPct val="115000"/>
              </a:lnSpc>
              <a:spcAft>
                <a:spcPts val="800"/>
              </a:spcAft>
              <a:buNone/>
            </a:pPr>
            <a:r>
              <a:rPr lang="en-US" sz="32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James 5:13</a:t>
            </a:r>
          </a:p>
          <a:p>
            <a:pPr marL="0" marR="0">
              <a:lnSpc>
                <a:spcPct val="115000"/>
              </a:lnSpc>
              <a:spcAft>
                <a:spcPts val="800"/>
              </a:spcAft>
              <a:buNone/>
            </a:pPr>
            <a:r>
              <a:rPr lang="en-US" sz="32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Is anyone among you </a:t>
            </a:r>
            <a:r>
              <a:rPr lang="en-US" sz="3200"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suffering</a:t>
            </a:r>
            <a:r>
              <a:rPr lang="en-US" sz="32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Let him pray. </a:t>
            </a:r>
          </a:p>
          <a:p>
            <a:pPr marL="0" marR="0">
              <a:lnSpc>
                <a:spcPct val="115000"/>
              </a:lnSpc>
              <a:spcAft>
                <a:spcPts val="800"/>
              </a:spcAft>
              <a:buNone/>
            </a:pPr>
            <a:r>
              <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Is anyone </a:t>
            </a:r>
            <a:r>
              <a:rPr lang="en-US" sz="3200" u="sng"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cheerful</a:t>
            </a:r>
            <a:r>
              <a:rPr lang="en-US" sz="3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Let him sing psalms.</a:t>
            </a:r>
          </a:p>
          <a:p>
            <a:pPr marL="0" marR="0">
              <a:lnSpc>
                <a:spcPct val="115000"/>
              </a:lnSpc>
              <a:spcAft>
                <a:spcPts val="800"/>
              </a:spcAft>
              <a:buNone/>
            </a:pP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 Is anyone among you </a:t>
            </a:r>
            <a:r>
              <a:rPr lang="en-US" sz="32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sick</a:t>
            </a:r>
            <a:r>
              <a:rPr lang="en-US" sz="3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Let him call for the elders of the church, and let them pray over him, anointing him with oil in the name of the Lord.</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224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8300D-4439-77DE-C90B-ED5A630EF6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30C7FDD-FB5A-9B5D-A16C-7B1938D64FC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Closing Admonitions.    James 5:7-12 </a:t>
            </a:r>
            <a:endParaRPr lang="en-US" sz="3200" dirty="0">
              <a:solidFill>
                <a:schemeClr val="bg1"/>
              </a:solidFill>
            </a:endParaRPr>
          </a:p>
        </p:txBody>
      </p:sp>
      <p:sp>
        <p:nvSpPr>
          <p:cNvPr id="4" name="TextBox 3">
            <a:extLst>
              <a:ext uri="{FF2B5EF4-FFF2-40B4-BE49-F238E27FC236}">
                <a16:creationId xmlns:a16="http://schemas.microsoft.com/office/drawing/2014/main" id="{E0F7BC49-23BB-623C-E835-35ED1F54E691}"/>
              </a:ext>
            </a:extLst>
          </p:cNvPr>
          <p:cNvSpPr txBox="1"/>
          <p:nvPr/>
        </p:nvSpPr>
        <p:spPr>
          <a:xfrm>
            <a:off x="480060" y="982980"/>
            <a:ext cx="8031480" cy="4442242"/>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**There Are </a:t>
            </a:r>
            <a:r>
              <a:rPr lang="en-US" sz="3200" u="sng" kern="100" dirty="0">
                <a:effectLst/>
                <a:latin typeface="Calibri" panose="020F0502020204030204" pitchFamily="34" charset="0"/>
                <a:ea typeface="Calibri" panose="020F0502020204030204" pitchFamily="34" charset="0"/>
                <a:cs typeface="Times New Roman" panose="02020603050405020304" pitchFamily="18" charset="0"/>
              </a:rPr>
              <a:t>Two Possible Meanings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For This Passage:</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(1) That it endorses using the best available medical means for the sick (as oil was in the 1st century)</a:t>
            </a:r>
          </a:p>
          <a:p>
            <a:pPr marL="0" marR="0">
              <a:spcAft>
                <a:spcPts val="800"/>
              </a:spcAft>
              <a:buNone/>
            </a:pPr>
            <a:r>
              <a:rPr lang="en-US" sz="32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Luke 10:34; (good Samaritan, oil and wine)</a:t>
            </a:r>
          </a:p>
          <a:p>
            <a:pPr marL="0" marR="0">
              <a:spcAft>
                <a:spcPts val="800"/>
              </a:spcAft>
              <a:buNone/>
            </a:pPr>
            <a:r>
              <a:rPr lang="en-US" sz="32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Isaiah 1:6; (soothed with ointment)</a:t>
            </a:r>
          </a:p>
          <a:p>
            <a:pPr marL="0" marR="0">
              <a:spcAft>
                <a:spcPts val="800"/>
              </a:spcAft>
              <a:buNone/>
            </a:pPr>
            <a:r>
              <a:rPr lang="en-US" sz="3200" kern="1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Jeremiah 8:22;(is there no balm in Gilead) </a:t>
            </a:r>
          </a:p>
        </p:txBody>
      </p:sp>
    </p:spTree>
    <p:extLst>
      <p:ext uri="{BB962C8B-B14F-4D97-AF65-F5344CB8AC3E}">
        <p14:creationId xmlns:p14="http://schemas.microsoft.com/office/powerpoint/2010/main" val="426528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487</TotalTime>
  <Words>1933</Words>
  <Application>Microsoft Office PowerPoint</Application>
  <PresentationFormat>On-screen Show (4:3)</PresentationFormat>
  <Paragraphs>138</Paragraphs>
  <Slides>21</Slides>
  <Notes>2</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21</vt:i4>
      </vt:variant>
    </vt:vector>
  </HeadingPairs>
  <TitlesOfParts>
    <vt:vector size="33" baseType="lpstr">
      <vt:lpstr>Arial</vt:lpstr>
      <vt:lpstr>Arial Unicode MS</vt:lpstr>
      <vt:lpstr>Calibri</vt:lpstr>
      <vt:lpstr>Calibri Light</vt:lpstr>
      <vt:lpstr>Ink Free</vt:lpstr>
      <vt:lpstr>Perpetua</vt:lpstr>
      <vt:lpstr>Office Theme</vt:lpstr>
      <vt:lpstr>1_Office Theme</vt:lpstr>
      <vt:lpstr>2_Office Theme</vt:lpstr>
      <vt:lpstr>3_Office Theme</vt:lpstr>
      <vt:lpstr>PhotoCompanion</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And will cover a multitude of sins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35</cp:revision>
  <dcterms:created xsi:type="dcterms:W3CDTF">2025-08-19T19:05:23Z</dcterms:created>
  <dcterms:modified xsi:type="dcterms:W3CDTF">2026-09-05T16:01:22Z</dcterms:modified>
</cp:coreProperties>
</file>