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08" r:id="rId3"/>
  </p:sldMasterIdLst>
  <p:notesMasterIdLst>
    <p:notesMasterId r:id="rId23"/>
  </p:notesMasterIdLst>
  <p:sldIdLst>
    <p:sldId id="265" r:id="rId4"/>
    <p:sldId id="510" r:id="rId5"/>
    <p:sldId id="528" r:id="rId6"/>
    <p:sldId id="509" r:id="rId7"/>
    <p:sldId id="511" r:id="rId8"/>
    <p:sldId id="513" r:id="rId9"/>
    <p:sldId id="515" r:id="rId10"/>
    <p:sldId id="517" r:id="rId11"/>
    <p:sldId id="518" r:id="rId12"/>
    <p:sldId id="519" r:id="rId13"/>
    <p:sldId id="516" r:id="rId14"/>
    <p:sldId id="514" r:id="rId15"/>
    <p:sldId id="512" r:id="rId16"/>
    <p:sldId id="520" r:id="rId17"/>
    <p:sldId id="525" r:id="rId18"/>
    <p:sldId id="523" r:id="rId19"/>
    <p:sldId id="521" r:id="rId20"/>
    <p:sldId id="526" r:id="rId21"/>
    <p:sldId id="276"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L5quS2kEm4xO/FrB+GN7OA==" hashData="B9MHM8s+6/U5VWIrV0cWlV4oiqJcjrMd3c2lEwzxciBzcc/H+s9aU3AUbw5qzPNvT8eTlhxlUsf12D06fqMpE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19" d="100"/>
          <a:sy n="119" d="100"/>
        </p:scale>
        <p:origin x="636" y="10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801AF-3EEC-4B9D-9A0C-673CD1CCCEE0}" type="datetimeFigureOut">
              <a:rPr lang="en-US" smtClean="0"/>
              <a:t>8/1/2026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20C0B-D68F-44CE-AE3B-0BD4C2A8F63E}" type="slidenum">
              <a:rPr lang="en-US" smtClean="0"/>
              <a:t>‹#›</a:t>
            </a:fld>
            <a:endParaRPr lang="en-US"/>
          </a:p>
        </p:txBody>
      </p:sp>
    </p:spTree>
    <p:extLst>
      <p:ext uri="{BB962C8B-B14F-4D97-AF65-F5344CB8AC3E}">
        <p14:creationId xmlns:p14="http://schemas.microsoft.com/office/powerpoint/2010/main" val="334900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820256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592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903776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92896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834442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97531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426547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5856048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920705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34537411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739656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DABED5-DFFD-47C9-8E1A-6EEE62D3C275}"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0348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2972994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743018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261408-B059-4BE3-9B18-E2EA024F5496}"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55853B-0D88-4491-8C47-0F7D0AB63E77}" type="slidenum">
              <a:rPr lang="en-US" smtClean="0"/>
              <a:t>‹#›</a:t>
            </a:fld>
            <a:endParaRPr lang="en-US" dirty="0"/>
          </a:p>
        </p:txBody>
      </p:sp>
    </p:spTree>
    <p:extLst>
      <p:ext uri="{BB962C8B-B14F-4D97-AF65-F5344CB8AC3E}">
        <p14:creationId xmlns:p14="http://schemas.microsoft.com/office/powerpoint/2010/main" val="1127260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7641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91705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23291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15253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7655677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14793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44611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ABED5-DFFD-47C9-8E1A-6EEE62D3C275}" type="datetimeFigureOut">
              <a:rPr lang="en-US" smtClean="0"/>
              <a:t>8/1/2026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7651071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3561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2152672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198060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C3792-2440-40FD-9B76-92D5F06CAC8C}" type="datetimeFigureOut">
              <a:rPr lang="en-US" smtClean="0"/>
              <a:t>8/1/2026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C1DB039-D147-4386-BC2D-5E6DB0D999C4}" type="slidenum">
              <a:rPr lang="en-US" smtClean="0"/>
              <a:t>‹#›</a:t>
            </a:fld>
            <a:endParaRPr lang="en-US" dirty="0"/>
          </a:p>
        </p:txBody>
      </p:sp>
    </p:spTree>
    <p:extLst>
      <p:ext uri="{BB962C8B-B14F-4D97-AF65-F5344CB8AC3E}">
        <p14:creationId xmlns:p14="http://schemas.microsoft.com/office/powerpoint/2010/main" val="1387537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ABED5-DFFD-47C9-8E1A-6EEE62D3C275}" type="datetimeFigureOut">
              <a:rPr lang="en-US" smtClean="0"/>
              <a:t>8/1/2026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2121912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DABED5-DFFD-47C9-8E1A-6EEE62D3C275}" type="datetimeFigureOut">
              <a:rPr lang="en-US" smtClean="0"/>
              <a:t>8/1/2026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15453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DABED5-DFFD-47C9-8E1A-6EEE62D3C275}" type="datetimeFigureOut">
              <a:rPr lang="en-US" smtClean="0"/>
              <a:t>8/1/2026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588176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ABED5-DFFD-47C9-8E1A-6EEE62D3C275}" type="datetimeFigureOut">
              <a:rPr lang="en-US" smtClean="0"/>
              <a:t>8/1/2026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42436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377996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DABED5-DFFD-47C9-8E1A-6EEE62D3C275}" type="datetimeFigureOut">
              <a:rPr lang="en-US" smtClean="0"/>
              <a:t>8/1/2026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13EE42-34CC-42C4-A54D-966296F9059B}" type="slidenum">
              <a:rPr lang="en-US" smtClean="0"/>
              <a:t>‹#›</a:t>
            </a:fld>
            <a:endParaRPr lang="en-US"/>
          </a:p>
        </p:txBody>
      </p:sp>
    </p:spTree>
    <p:extLst>
      <p:ext uri="{BB962C8B-B14F-4D97-AF65-F5344CB8AC3E}">
        <p14:creationId xmlns:p14="http://schemas.microsoft.com/office/powerpoint/2010/main" val="1961145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ABED5-DFFD-47C9-8E1A-6EEE62D3C275}" type="datetimeFigureOut">
              <a:rPr lang="en-US" smtClean="0"/>
              <a:t>8/1/2026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3EE42-34CC-42C4-A54D-966296F9059B}" type="slidenum">
              <a:rPr lang="en-US" smtClean="0"/>
              <a:t>‹#›</a:t>
            </a:fld>
            <a:endParaRPr lang="en-US"/>
          </a:p>
        </p:txBody>
      </p:sp>
    </p:spTree>
    <p:extLst>
      <p:ext uri="{BB962C8B-B14F-4D97-AF65-F5344CB8AC3E}">
        <p14:creationId xmlns:p14="http://schemas.microsoft.com/office/powerpoint/2010/main" val="4203334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61408-B059-4BE3-9B18-E2EA024F5496}" type="datetimeFigureOut">
              <a:rPr lang="en-US" smtClean="0"/>
              <a:t>8/1/2026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5853B-0D88-4491-8C47-0F7D0AB63E77}" type="slidenum">
              <a:rPr lang="en-US" smtClean="0"/>
              <a:t>‹#›</a:t>
            </a:fld>
            <a:endParaRPr lang="en-US" dirty="0"/>
          </a:p>
        </p:txBody>
      </p:sp>
    </p:spTree>
    <p:extLst>
      <p:ext uri="{BB962C8B-B14F-4D97-AF65-F5344CB8AC3E}">
        <p14:creationId xmlns:p14="http://schemas.microsoft.com/office/powerpoint/2010/main" val="1805592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C3792-2440-40FD-9B76-92D5F06CAC8C}" type="datetimeFigureOut">
              <a:rPr lang="en-US" smtClean="0"/>
              <a:t>8/1/2026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DB039-D147-4386-BC2D-5E6DB0D999C4}" type="slidenum">
              <a:rPr lang="en-US" smtClean="0"/>
              <a:t>‹#›</a:t>
            </a:fld>
            <a:endParaRPr lang="en-US" dirty="0"/>
          </a:p>
        </p:txBody>
      </p:sp>
    </p:spTree>
    <p:extLst>
      <p:ext uri="{BB962C8B-B14F-4D97-AF65-F5344CB8AC3E}">
        <p14:creationId xmlns:p14="http://schemas.microsoft.com/office/powerpoint/2010/main" val="17266449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salesxceleration.com/how-to-use-your-past-to-shape-a-more-purposeful-future/" TargetMode="External"/><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hyperlink" Target="https://www.publicdomainpictures.net/en/view-image.php?image=90393&amp;picture=new-home-construction"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salesxceleration.com/how-to-use-your-past-to-shape-a-more-purposeful-future/" TargetMode="External"/><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23112" t="21263" r="23729" b="49217"/>
          <a:stretch/>
        </p:blipFill>
        <p:spPr>
          <a:xfrm>
            <a:off x="0" y="3994733"/>
            <a:ext cx="9166033" cy="2863273"/>
          </a:xfrm>
          <a:prstGeom prst="rect">
            <a:avLst/>
          </a:prstGeom>
        </p:spPr>
      </p:pic>
      <p:sp>
        <p:nvSpPr>
          <p:cNvPr id="7" name="Rectangle 6"/>
          <p:cNvSpPr/>
          <p:nvPr/>
        </p:nvSpPr>
        <p:spPr>
          <a:xfrm>
            <a:off x="887505" y="1030940"/>
            <a:ext cx="7512423" cy="60150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2706" y="1021974"/>
            <a:ext cx="7745505"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New Lebanon  </a:t>
            </a:r>
            <a:r>
              <a:rPr kumimoji="0" lang="en-US" sz="3600" b="0" i="1" u="none" strike="noStrike" kern="1200" cap="none" spc="0" normalizeH="0" baseline="0" noProof="0" dirty="0">
                <a:ln>
                  <a:noFill/>
                </a:ln>
                <a:solidFill>
                  <a:prstClr val="black"/>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rPr>
              <a:t>Church of Christ</a:t>
            </a:r>
          </a:p>
        </p:txBody>
      </p:sp>
      <p:sp>
        <p:nvSpPr>
          <p:cNvPr id="3" name="TextBox 2"/>
          <p:cNvSpPr txBox="1"/>
          <p:nvPr/>
        </p:nvSpPr>
        <p:spPr>
          <a:xfrm>
            <a:off x="89647" y="54762"/>
            <a:ext cx="8857129"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Ink Free" panose="03080402000500000000" pitchFamily="66" charset="0"/>
                <a:ea typeface="+mn-ea"/>
                <a:cs typeface="+mn-cs"/>
              </a:rPr>
              <a:t>Welcome to our services</a:t>
            </a:r>
          </a:p>
        </p:txBody>
      </p:sp>
      <p:sp>
        <p:nvSpPr>
          <p:cNvPr id="10" name="TextBox 9"/>
          <p:cNvSpPr txBox="1"/>
          <p:nvPr/>
        </p:nvSpPr>
        <p:spPr>
          <a:xfrm>
            <a:off x="1" y="5648735"/>
            <a:ext cx="91440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Ink Free" panose="03080402000500000000" pitchFamily="66" charset="0"/>
                <a:ea typeface="+mn-ea"/>
                <a:cs typeface="+mn-cs"/>
              </a:rPr>
              <a:t>Please Come Back Again</a:t>
            </a:r>
          </a:p>
        </p:txBody>
      </p:sp>
      <p:sp>
        <p:nvSpPr>
          <p:cNvPr id="4" name="TextBox 3"/>
          <p:cNvSpPr txBox="1"/>
          <p:nvPr/>
        </p:nvSpPr>
        <p:spPr>
          <a:xfrm>
            <a:off x="0" y="1891555"/>
            <a:ext cx="914400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Simply Christians.</a:t>
            </a:r>
          </a:p>
        </p:txBody>
      </p:sp>
      <p:sp>
        <p:nvSpPr>
          <p:cNvPr id="5" name="TextBox 4"/>
          <p:cNvSpPr txBox="1"/>
          <p:nvPr/>
        </p:nvSpPr>
        <p:spPr>
          <a:xfrm>
            <a:off x="0" y="2348652"/>
            <a:ext cx="9166033"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Our Emphasis is </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Spiritual, Not Material or Social</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1" name="TextBox 10"/>
          <p:cNvSpPr txBox="1"/>
          <p:nvPr/>
        </p:nvSpPr>
        <p:spPr>
          <a:xfrm>
            <a:off x="0" y="2820287"/>
            <a:ext cx="9081247"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We are striving to be The Same Church as Described in The New Testament.</a:t>
            </a:r>
          </a:p>
        </p:txBody>
      </p:sp>
    </p:spTree>
    <p:extLst>
      <p:ext uri="{BB962C8B-B14F-4D97-AF65-F5344CB8AC3E}">
        <p14:creationId xmlns:p14="http://schemas.microsoft.com/office/powerpoint/2010/main" val="186279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A542D-00A7-2677-A23C-7CCEB73985F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E2E962-1528-034B-B525-10DF545E6D9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5FB91307-7AC4-51D5-608D-68F4DD9349B5}"/>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22B9C06B-8248-ACA0-5D28-0B7819588A62}"/>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7E54C686-C178-F6BE-BF16-3F0B8713FAFF}"/>
              </a:ext>
            </a:extLst>
          </p:cNvPr>
          <p:cNvSpPr txBox="1"/>
          <p:nvPr/>
        </p:nvSpPr>
        <p:spPr>
          <a:xfrm>
            <a:off x="0" y="773201"/>
            <a:ext cx="9144000" cy="584775"/>
          </a:xfrm>
          <a:prstGeom prst="rect">
            <a:avLst/>
          </a:prstGeom>
          <a:noFill/>
        </p:spPr>
        <p:txBody>
          <a:bodyPr wrap="square">
            <a:spAutoFit/>
          </a:bodyPr>
          <a:lstStyle/>
          <a:p>
            <a:pPr algn="ctr"/>
            <a:r>
              <a:rPr lang="en-US" sz="3200" b="1" dirty="0">
                <a:solidFill>
                  <a:schemeClr val="accent5">
                    <a:lumMod val="75000"/>
                  </a:schemeClr>
                </a:solidFill>
                <a:effectLst/>
                <a:latin typeface="Calibri" panose="020F0502020204030204" pitchFamily="34" charset="0"/>
                <a:ea typeface="Calibri" panose="020F0502020204030204" pitchFamily="34" charset="0"/>
              </a:rPr>
              <a:t>7. We need to have a vision for our visitors. </a:t>
            </a:r>
            <a:endParaRPr lang="en-US" sz="3200" b="1" dirty="0">
              <a:solidFill>
                <a:schemeClr val="accent5">
                  <a:lumMod val="75000"/>
                </a:schemeClr>
              </a:solidFill>
            </a:endParaRPr>
          </a:p>
        </p:txBody>
      </p:sp>
      <p:sp>
        <p:nvSpPr>
          <p:cNvPr id="6" name="TextBox 5">
            <a:extLst>
              <a:ext uri="{FF2B5EF4-FFF2-40B4-BE49-F238E27FC236}">
                <a16:creationId xmlns:a16="http://schemas.microsoft.com/office/drawing/2014/main" id="{BD82AD28-566D-D0BE-D3F0-983CB92E4C68}"/>
              </a:ext>
            </a:extLst>
          </p:cNvPr>
          <p:cNvSpPr txBox="1"/>
          <p:nvPr/>
        </p:nvSpPr>
        <p:spPr>
          <a:xfrm>
            <a:off x="770021" y="1812758"/>
            <a:ext cx="7547811" cy="5454570"/>
          </a:xfrm>
          <a:prstGeom prst="rect">
            <a:avLst/>
          </a:prstGeom>
          <a:noFill/>
        </p:spPr>
        <p:txBody>
          <a:bodyPr wrap="square">
            <a:spAutoFit/>
          </a:bodyPr>
          <a:lstStyle/>
          <a:p>
            <a:pPr marL="0" marR="0">
              <a:spcAft>
                <a:spcPts val="800"/>
              </a:spcAft>
              <a:buNone/>
              <a:tabLst>
                <a:tab pos="739140" algn="l"/>
              </a:tabLst>
            </a:pPr>
            <a:r>
              <a:rPr lang="en-US" sz="2800" kern="100" dirty="0">
                <a:effectLst/>
                <a:latin typeface="Calibri" panose="020F0502020204030204" pitchFamily="34" charset="0"/>
                <a:ea typeface="Calibri" panose="020F0502020204030204" pitchFamily="34" charset="0"/>
                <a:cs typeface="Calibri" panose="020F0502020204030204" pitchFamily="34" charset="0"/>
              </a:rPr>
              <a:t>We need to get the visitor’s address so you can write them a thank you card for coming.</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tabLst>
                <a:tab pos="739140" algn="l"/>
              </a:tabLst>
            </a:pPr>
            <a:r>
              <a:rPr lang="en-US" sz="2800" kern="1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If possible, we need to invite them out to eat.</a:t>
            </a:r>
          </a:p>
          <a:p>
            <a:r>
              <a:rPr lang="en-US" sz="2800" dirty="0">
                <a:solidFill>
                  <a:schemeClr val="accent5">
                    <a:lumMod val="75000"/>
                  </a:schemeClr>
                </a:solidFill>
              </a:rPr>
              <a:t>Is there anybody here that became a member here without visiting  here? No, we were all visitors here first. </a:t>
            </a:r>
          </a:p>
          <a:p>
            <a:endParaRPr lang="en-US" sz="2800" dirty="0"/>
          </a:p>
          <a:p>
            <a:r>
              <a:rPr lang="en-US" sz="2800" dirty="0"/>
              <a:t>And what visitors see and hear </a:t>
            </a:r>
          </a:p>
          <a:p>
            <a:r>
              <a:rPr lang="en-US" sz="2800" dirty="0"/>
              <a:t>determines if they come back again.</a:t>
            </a:r>
          </a:p>
          <a:p>
            <a:pPr marL="0" marR="0">
              <a:spcAft>
                <a:spcPts val="800"/>
              </a:spcAft>
              <a:buNone/>
              <a:tabLst>
                <a:tab pos="739140" algn="l"/>
              </a:tabLst>
            </a:pPr>
            <a:endParaRPr lang="en-US" sz="1600" kern="100" dirty="0">
              <a:latin typeface="Calibri" panose="020F0502020204030204" pitchFamily="34" charset="0"/>
              <a:ea typeface="Calibri" panose="020F0502020204030204" pitchFamily="34" charset="0"/>
              <a:cs typeface="Calibri" panose="020F0502020204030204" pitchFamily="34" charset="0"/>
            </a:endParaRPr>
          </a:p>
          <a:p>
            <a:pPr marL="0" marR="0">
              <a:spcAft>
                <a:spcPts val="800"/>
              </a:spcAft>
              <a:buNone/>
              <a:tabLst>
                <a:tab pos="739140" algn="l"/>
              </a:tabLst>
            </a:pPr>
            <a:endParaRPr lang="en-US" sz="1600" kern="100" dirty="0">
              <a:effectLst/>
              <a:latin typeface="Calibri" panose="020F0502020204030204" pitchFamily="34" charset="0"/>
              <a:ea typeface="Calibri" panose="020F0502020204030204" pitchFamily="34" charset="0"/>
              <a:cs typeface="Calibri" panose="020F0502020204030204" pitchFamily="34" charset="0"/>
            </a:endParaRPr>
          </a:p>
          <a:p>
            <a:pPr marL="0" marR="0">
              <a:spcAft>
                <a:spcPts val="800"/>
              </a:spcAft>
              <a:buNone/>
              <a:tabLst>
                <a:tab pos="739140" algn="l"/>
              </a:tabLs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1000"/>
              </a:spcAft>
              <a:buNone/>
              <a:tabLst>
                <a:tab pos="739140" algn="l"/>
              </a:tabLst>
            </a:pPr>
            <a:r>
              <a:rPr lang="en-US" sz="1600" kern="100" dirty="0">
                <a:effectLst/>
                <a:latin typeface="Calibri" panose="020F0502020204030204" pitchFamily="34" charset="0"/>
                <a:ea typeface="Calibri" panose="020F0502020204030204" pitchFamily="34" charset="0"/>
                <a:cs typeface="Calibri" panose="020F0502020204030204" pitchFamily="34" charset="0"/>
              </a:rPr>
              <a:t>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960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326F0-7FEA-37A0-4CE6-9F18C24695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4D68901-79AC-9969-86AD-CB376A673088}"/>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07365DC-56B3-8774-ACC6-6C694F46B45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F1C2E117-E55C-CFE6-C4B2-33688E43AAD3}"/>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32DC8FAA-9DD0-67F2-9CF3-1AAF26C9D356}"/>
              </a:ext>
            </a:extLst>
          </p:cNvPr>
          <p:cNvSpPr txBox="1"/>
          <p:nvPr/>
        </p:nvSpPr>
        <p:spPr>
          <a:xfrm>
            <a:off x="866274" y="1251284"/>
            <a:ext cx="7547810" cy="4278094"/>
          </a:xfrm>
          <a:prstGeom prst="rect">
            <a:avLst/>
          </a:prstGeom>
          <a:noFill/>
        </p:spPr>
        <p:txBody>
          <a:bodyPr wrap="square">
            <a:spAutoFit/>
          </a:bodyPr>
          <a:lstStyle/>
          <a:p>
            <a:r>
              <a:rPr lang="en-US" sz="3400" b="1" u="sng" dirty="0">
                <a:solidFill>
                  <a:schemeClr val="accent5">
                    <a:lumMod val="75000"/>
                  </a:schemeClr>
                </a:solidFill>
              </a:rPr>
              <a:t>Jer. 29:11 </a:t>
            </a:r>
            <a:r>
              <a:rPr lang="en-US" sz="3400" dirty="0"/>
              <a:t>For I know the thoughts that I think toward you, says the LORD, thoughts of peace and not of evil, to give you a future and a hope.</a:t>
            </a:r>
          </a:p>
          <a:p>
            <a:endParaRPr lang="en-US" sz="3400" dirty="0"/>
          </a:p>
          <a:p>
            <a:r>
              <a:rPr lang="en-US" sz="3400" b="1" u="sng" dirty="0">
                <a:solidFill>
                  <a:schemeClr val="accent5">
                    <a:lumMod val="75000"/>
                  </a:schemeClr>
                </a:solidFill>
              </a:rPr>
              <a:t>Psalm 32:8 </a:t>
            </a:r>
            <a:r>
              <a:rPr lang="en-US" sz="3400" dirty="0"/>
              <a:t>I will instruct you and teach you in the way you should go; I will guide you with My eye.</a:t>
            </a:r>
          </a:p>
        </p:txBody>
      </p:sp>
    </p:spTree>
    <p:extLst>
      <p:ext uri="{BB962C8B-B14F-4D97-AF65-F5344CB8AC3E}">
        <p14:creationId xmlns:p14="http://schemas.microsoft.com/office/powerpoint/2010/main" val="366514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2BB73-9EC8-9B6A-D7AA-E8C545FC498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99C47F2-BEAC-94AB-AD81-49DE38D3D4A7}"/>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2385FF33-3577-2D6D-3070-DD5AE6167DD5}"/>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955B6491-702D-9B11-D01F-EF1E2151FBA1}"/>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493ECDED-4898-2B8C-F27D-3ECD4172E507}"/>
              </a:ext>
            </a:extLst>
          </p:cNvPr>
          <p:cNvSpPr txBox="1"/>
          <p:nvPr/>
        </p:nvSpPr>
        <p:spPr>
          <a:xfrm>
            <a:off x="633663" y="1251284"/>
            <a:ext cx="7884695" cy="3970318"/>
          </a:xfrm>
          <a:prstGeom prst="rect">
            <a:avLst/>
          </a:prstGeom>
          <a:noFill/>
        </p:spPr>
        <p:txBody>
          <a:bodyPr wrap="square">
            <a:spAutoFit/>
          </a:bodyPr>
          <a:lstStyle/>
          <a:p>
            <a:r>
              <a:rPr lang="en-US" sz="3600" b="1" u="sng" dirty="0">
                <a:solidFill>
                  <a:schemeClr val="accent5">
                    <a:lumMod val="75000"/>
                  </a:schemeClr>
                </a:solidFill>
              </a:rPr>
              <a:t>Proverbs 16:3 </a:t>
            </a:r>
            <a:r>
              <a:rPr lang="en-US" sz="3600" dirty="0"/>
              <a:t>Commit your works to the LORD, And your thoughts will be established.</a:t>
            </a:r>
          </a:p>
          <a:p>
            <a:endParaRPr lang="en-US" sz="3600" dirty="0"/>
          </a:p>
          <a:p>
            <a:r>
              <a:rPr lang="en-US" sz="3600" b="1" u="sng" dirty="0">
                <a:solidFill>
                  <a:schemeClr val="accent5">
                    <a:lumMod val="75000"/>
                  </a:schemeClr>
                </a:solidFill>
              </a:rPr>
              <a:t>Isaiah 26:3 </a:t>
            </a:r>
            <a:r>
              <a:rPr lang="en-US" sz="3600" dirty="0"/>
              <a:t>You will keep him in perfect peace, Whose mind is stayed on You, Because he trusts in You.</a:t>
            </a:r>
          </a:p>
        </p:txBody>
      </p:sp>
    </p:spTree>
    <p:extLst>
      <p:ext uri="{BB962C8B-B14F-4D97-AF65-F5344CB8AC3E}">
        <p14:creationId xmlns:p14="http://schemas.microsoft.com/office/powerpoint/2010/main" val="194345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A6DE3-D8D6-70DE-A131-5CD505371D0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961E851-D099-56D2-9E29-823D14CE03DD}"/>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F29534E0-38E5-FF59-74F8-6DCC80EAA188}"/>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C6260CC6-3835-9043-1DF3-7DE71A2EFB92}"/>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1B8CDDE6-9DD0-6884-F578-C6FE40B429E7}"/>
              </a:ext>
            </a:extLst>
          </p:cNvPr>
          <p:cNvSpPr txBox="1"/>
          <p:nvPr/>
        </p:nvSpPr>
        <p:spPr>
          <a:xfrm>
            <a:off x="681789" y="1491915"/>
            <a:ext cx="7555831" cy="3970318"/>
          </a:xfrm>
          <a:prstGeom prst="rect">
            <a:avLst/>
          </a:prstGeom>
          <a:noFill/>
        </p:spPr>
        <p:txBody>
          <a:bodyPr wrap="square">
            <a:spAutoFit/>
          </a:bodyPr>
          <a:lstStyle/>
          <a:p>
            <a:r>
              <a:rPr lang="en-US" sz="3600" b="1" u="sng" dirty="0">
                <a:solidFill>
                  <a:schemeClr val="accent5">
                    <a:lumMod val="75000"/>
                  </a:schemeClr>
                </a:solidFill>
              </a:rPr>
              <a:t>Isaiah 55:8 </a:t>
            </a:r>
            <a:r>
              <a:rPr lang="en-US" sz="3600" dirty="0"/>
              <a:t>"For My thoughts are not your thoughts, Nor are your ways My ways," says the LORD.</a:t>
            </a:r>
          </a:p>
          <a:p>
            <a:r>
              <a:rPr lang="en-US" sz="3600" dirty="0"/>
              <a:t> 9 "For as the heavens are higher than the earth, So are My ways higher than your ways, And My thoughts than your thoughts</a:t>
            </a:r>
          </a:p>
        </p:txBody>
      </p:sp>
    </p:spTree>
    <p:extLst>
      <p:ext uri="{BB962C8B-B14F-4D97-AF65-F5344CB8AC3E}">
        <p14:creationId xmlns:p14="http://schemas.microsoft.com/office/powerpoint/2010/main" val="707126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2BBBB-6FA1-6670-222A-94BE17166D0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BA2087-2616-57DE-1A92-B126359EA5E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049C0137-0FFA-514E-82B8-65A5AC2F9693}"/>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EEAB8F11-B97F-E05A-32F9-75B263221683}"/>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5425ABAB-DEDB-BBEA-5265-6C861FE6A474}"/>
              </a:ext>
            </a:extLst>
          </p:cNvPr>
          <p:cNvSpPr txBox="1"/>
          <p:nvPr/>
        </p:nvSpPr>
        <p:spPr>
          <a:xfrm>
            <a:off x="850231" y="1251284"/>
            <a:ext cx="7403431" cy="4524315"/>
          </a:xfrm>
          <a:prstGeom prst="rect">
            <a:avLst/>
          </a:prstGeom>
          <a:noFill/>
        </p:spPr>
        <p:txBody>
          <a:bodyPr wrap="square">
            <a:spAutoFit/>
          </a:bodyPr>
          <a:lstStyle/>
          <a:p>
            <a:r>
              <a:rPr lang="en-US" sz="3200" b="1" u="sng" dirty="0">
                <a:solidFill>
                  <a:schemeClr val="accent5">
                    <a:lumMod val="75000"/>
                  </a:schemeClr>
                </a:solidFill>
              </a:rPr>
              <a:t>Matt. 6:31 </a:t>
            </a:r>
            <a:r>
              <a:rPr lang="en-US" sz="3200" dirty="0"/>
              <a:t>"Therefore do not worry, saying, 'What shall we eat?' or 'What shall we drink?' or 'What shall we wear?'</a:t>
            </a:r>
          </a:p>
          <a:p>
            <a:r>
              <a:rPr lang="en-US" sz="3200" dirty="0"/>
              <a:t> 32 "For after all these things the Gentiles seek. For your heavenly Father knows that you need all these things.</a:t>
            </a:r>
          </a:p>
          <a:p>
            <a:r>
              <a:rPr lang="en-US" sz="3200" dirty="0"/>
              <a:t> 33 "But seek first the kingdom of God and His righteousness, and all these            things shall be added to you.</a:t>
            </a:r>
          </a:p>
        </p:txBody>
      </p:sp>
    </p:spTree>
    <p:extLst>
      <p:ext uri="{BB962C8B-B14F-4D97-AF65-F5344CB8AC3E}">
        <p14:creationId xmlns:p14="http://schemas.microsoft.com/office/powerpoint/2010/main" val="2155583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04503-E6B0-90F0-E632-AFE437AE62B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D15ABA-329D-5966-E4D3-C363D10CAE77}"/>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C531AAB5-E6E6-F6D3-F267-428F54536692}"/>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07A9FFBE-4065-8E59-19B6-DEA1527689E7}"/>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6A1AFA4C-9E5C-7836-CDFC-ED1E6C498D8F}"/>
              </a:ext>
            </a:extLst>
          </p:cNvPr>
          <p:cNvSpPr txBox="1"/>
          <p:nvPr/>
        </p:nvSpPr>
        <p:spPr>
          <a:xfrm>
            <a:off x="729916" y="1122948"/>
            <a:ext cx="7515726" cy="4832092"/>
          </a:xfrm>
          <a:prstGeom prst="rect">
            <a:avLst/>
          </a:prstGeom>
          <a:noFill/>
        </p:spPr>
        <p:txBody>
          <a:bodyPr wrap="square">
            <a:spAutoFit/>
          </a:bodyPr>
          <a:lstStyle/>
          <a:p>
            <a:r>
              <a:rPr lang="en-US" sz="2800" b="1" u="sng" dirty="0">
                <a:solidFill>
                  <a:schemeClr val="accent5">
                    <a:lumMod val="75000"/>
                  </a:schemeClr>
                </a:solidFill>
              </a:rPr>
              <a:t>Luke 12:32 </a:t>
            </a:r>
            <a:r>
              <a:rPr lang="en-US" sz="2800" dirty="0"/>
              <a:t>"Do not fear, little flock, for it is your Father's good pleasure to give you the kingdom.</a:t>
            </a:r>
          </a:p>
          <a:p>
            <a:endParaRPr lang="en-US" sz="2800" dirty="0"/>
          </a:p>
          <a:p>
            <a:r>
              <a:rPr lang="en-US" sz="2800" b="1" u="sng" dirty="0">
                <a:solidFill>
                  <a:schemeClr val="accent5">
                    <a:lumMod val="75000"/>
                  </a:schemeClr>
                </a:solidFill>
              </a:rPr>
              <a:t>Rom. 8:32 </a:t>
            </a:r>
            <a:r>
              <a:rPr lang="en-US" sz="2800" dirty="0"/>
              <a:t>He who did not spare His own Son, but delivered Him up for us all, how shall He not with Him also freely give us all things?</a:t>
            </a:r>
          </a:p>
          <a:p>
            <a:endParaRPr lang="en-US" sz="2800" dirty="0"/>
          </a:p>
          <a:p>
            <a:r>
              <a:rPr lang="en-US" sz="2800" b="1" u="sng" dirty="0">
                <a:solidFill>
                  <a:schemeClr val="accent5">
                    <a:lumMod val="75000"/>
                  </a:schemeClr>
                </a:solidFill>
              </a:rPr>
              <a:t>Eph. 2:10 </a:t>
            </a:r>
            <a:r>
              <a:rPr lang="en-US" sz="2800" dirty="0"/>
              <a:t>For we are His workmanship, created in Christ Jesus for good works, which God prepared beforehand that we should walk                            in them.</a:t>
            </a:r>
          </a:p>
        </p:txBody>
      </p:sp>
    </p:spTree>
    <p:extLst>
      <p:ext uri="{BB962C8B-B14F-4D97-AF65-F5344CB8AC3E}">
        <p14:creationId xmlns:p14="http://schemas.microsoft.com/office/powerpoint/2010/main" val="397523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C3708-B3B8-660C-27D7-FF0D5FEAA66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2AA2767-074B-7B7F-03BB-CD8E2E0247DD}"/>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3D06421-387B-3896-97B7-AA082F9F262B}"/>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8B3A78BE-9D04-0F05-DA20-0888C1DC0B3C}"/>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EAA73CED-735F-A9A3-20EB-15C799B831BF}"/>
              </a:ext>
            </a:extLst>
          </p:cNvPr>
          <p:cNvSpPr txBox="1"/>
          <p:nvPr/>
        </p:nvSpPr>
        <p:spPr>
          <a:xfrm>
            <a:off x="962526" y="1892967"/>
            <a:ext cx="7475621" cy="2862322"/>
          </a:xfrm>
          <a:prstGeom prst="rect">
            <a:avLst/>
          </a:prstGeom>
          <a:noFill/>
        </p:spPr>
        <p:txBody>
          <a:bodyPr wrap="square">
            <a:spAutoFit/>
          </a:bodyPr>
          <a:lstStyle/>
          <a:p>
            <a:r>
              <a:rPr lang="en-US" sz="3600" b="1" dirty="0">
                <a:solidFill>
                  <a:schemeClr val="accent5">
                    <a:lumMod val="75000"/>
                  </a:schemeClr>
                </a:solidFill>
              </a:rPr>
              <a:t>Heb 13:5 </a:t>
            </a:r>
            <a:r>
              <a:rPr lang="en-US" sz="3600" dirty="0"/>
              <a:t>Let your conduct be without covetousness; be content with such things as you have. For He Himself has said, "I will never leave you nor forsake you."</a:t>
            </a:r>
          </a:p>
        </p:txBody>
      </p:sp>
    </p:spTree>
    <p:extLst>
      <p:ext uri="{BB962C8B-B14F-4D97-AF65-F5344CB8AC3E}">
        <p14:creationId xmlns:p14="http://schemas.microsoft.com/office/powerpoint/2010/main" val="3217879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2B685-6D39-F734-A177-BBFAC60519B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03049B7-CD73-6250-63DD-E4BEE3831A1D}"/>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EBD13F37-E834-1816-A3AD-74F19CC35458}"/>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A2B6901B-CC9F-9F4A-C00F-FDF594E62A7B}"/>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3A876D4F-3E7D-7A5C-31F1-58A6483342E6}"/>
              </a:ext>
            </a:extLst>
          </p:cNvPr>
          <p:cNvSpPr txBox="1"/>
          <p:nvPr/>
        </p:nvSpPr>
        <p:spPr>
          <a:xfrm>
            <a:off x="1227221" y="1427748"/>
            <a:ext cx="7026442" cy="4093428"/>
          </a:xfrm>
          <a:prstGeom prst="rect">
            <a:avLst/>
          </a:prstGeom>
          <a:noFill/>
        </p:spPr>
        <p:txBody>
          <a:bodyPr wrap="square">
            <a:spAutoFit/>
          </a:bodyPr>
          <a:lstStyle/>
          <a:p>
            <a:pPr marL="0" marR="0">
              <a:spcAft>
                <a:spcPts val="800"/>
              </a:spcAft>
              <a:buNone/>
              <a:tabLst>
                <a:tab pos="739140" algn="l"/>
              </a:tabLst>
            </a:pPr>
            <a:r>
              <a:rPr lang="en-US" sz="4800" kern="100" dirty="0">
                <a:effectLst/>
                <a:latin typeface="Calibri" panose="020F0502020204030204" pitchFamily="34" charset="0"/>
                <a:ea typeface="Calibri" panose="020F0502020204030204" pitchFamily="34" charset="0"/>
                <a:cs typeface="Calibri" panose="020F0502020204030204" pitchFamily="34" charset="0"/>
              </a:rPr>
              <a:t>What is your vision            for the Lord’s church, </a:t>
            </a:r>
          </a:p>
          <a:p>
            <a:pPr marL="0" marR="0">
              <a:spcAft>
                <a:spcPts val="800"/>
              </a:spcAft>
              <a:buNone/>
              <a:tabLst>
                <a:tab pos="739140" algn="l"/>
              </a:tabLst>
            </a:pPr>
            <a:r>
              <a:rPr lang="en-US" sz="4800" kern="100" dirty="0">
                <a:effectLst/>
                <a:latin typeface="Calibri" panose="020F0502020204030204" pitchFamily="34" charset="0"/>
                <a:ea typeface="Calibri" panose="020F0502020204030204" pitchFamily="34" charset="0"/>
                <a:cs typeface="Calibri" panose="020F0502020204030204" pitchFamily="34" charset="0"/>
              </a:rPr>
              <a:t>its perpetuity,</a:t>
            </a:r>
          </a:p>
          <a:p>
            <a:pPr marL="0" marR="0">
              <a:spcAft>
                <a:spcPts val="800"/>
              </a:spcAft>
              <a:buNone/>
              <a:tabLst>
                <a:tab pos="739140" algn="l"/>
              </a:tabLst>
            </a:pPr>
            <a:r>
              <a:rPr lang="en-US" sz="4800" kern="100" dirty="0">
                <a:effectLst/>
                <a:latin typeface="Calibri" panose="020F0502020204030204" pitchFamily="34" charset="0"/>
                <a:ea typeface="Calibri" panose="020F0502020204030204" pitchFamily="34" charset="0"/>
                <a:cs typeface="Calibri" panose="020F0502020204030204" pitchFamily="34" charset="0"/>
              </a:rPr>
              <a:t>its work, </a:t>
            </a:r>
          </a:p>
          <a:p>
            <a:pPr marL="0" marR="0">
              <a:spcAft>
                <a:spcPts val="800"/>
              </a:spcAft>
              <a:buNone/>
              <a:tabLst>
                <a:tab pos="739140" algn="l"/>
              </a:tabLst>
            </a:pPr>
            <a:r>
              <a:rPr lang="en-US" sz="4800" kern="100" dirty="0">
                <a:effectLst/>
                <a:latin typeface="Calibri" panose="020F0502020204030204" pitchFamily="34" charset="0"/>
                <a:ea typeface="Calibri" panose="020F0502020204030204" pitchFamily="34" charset="0"/>
                <a:cs typeface="Calibri" panose="020F0502020204030204" pitchFamily="34" charset="0"/>
              </a:rPr>
              <a:t>its growth?</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67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091690-0651-EAF4-894A-F730410A5B1B}"/>
              </a:ext>
            </a:extLst>
          </p:cNvPr>
          <p:cNvPicPr>
            <a:picLocks noChangeAspect="1"/>
          </p:cNvPicPr>
          <p:nvPr/>
        </p:nvPicPr>
        <p:blipFill>
          <a:blip r:embed="rId2"/>
          <a:stretch>
            <a:fillRect/>
          </a:stretch>
        </p:blipFill>
        <p:spPr>
          <a:xfrm>
            <a:off x="1459832" y="1002280"/>
            <a:ext cx="6055895" cy="4240309"/>
          </a:xfrm>
          <a:prstGeom prst="rect">
            <a:avLst/>
          </a:prstGeom>
          <a:ln w="2286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A8BFDE9C-E086-8A2B-C46A-4095CBB6F5C4}"/>
              </a:ext>
            </a:extLst>
          </p:cNvPr>
          <p:cNvSpPr txBox="1"/>
          <p:nvPr/>
        </p:nvSpPr>
        <p:spPr>
          <a:xfrm>
            <a:off x="6038706" y="4883946"/>
            <a:ext cx="4572000" cy="276999"/>
          </a:xfrm>
          <a:prstGeom prst="rect">
            <a:avLst/>
          </a:prstGeom>
          <a:noFill/>
        </p:spPr>
        <p:txBody>
          <a:bodyPr wrap="square">
            <a:spAutoFit/>
          </a:bodyPr>
          <a:lstStyle/>
          <a:p>
            <a:r>
              <a:rPr lang="en-US" sz="1200" b="0" i="0" u="none" strike="noStrike" spc="5" dirty="0">
                <a:solidFill>
                  <a:schemeClr val="bg1"/>
                </a:solidFill>
                <a:effectLst/>
                <a:latin typeface="DuckSansProduct"/>
                <a:hlinkClick r:id="rId3">
                  <a:extLst>
                    <a:ext uri="{A12FA001-AC4F-418D-AE19-62706E023703}">
                      <ahyp:hlinkClr xmlns:ahyp="http://schemas.microsoft.com/office/drawing/2018/hyperlinkcolor" val="tx"/>
                    </a:ext>
                  </a:extLst>
                </a:hlinkClick>
              </a:rPr>
              <a:t>salesxceleration.com</a:t>
            </a:r>
            <a:endParaRPr lang="en-US" sz="1200" dirty="0">
              <a:solidFill>
                <a:schemeClr val="bg1"/>
              </a:solidFill>
            </a:endParaRPr>
          </a:p>
        </p:txBody>
      </p:sp>
      <p:sp>
        <p:nvSpPr>
          <p:cNvPr id="6" name="TextBox 5">
            <a:extLst>
              <a:ext uri="{FF2B5EF4-FFF2-40B4-BE49-F238E27FC236}">
                <a16:creationId xmlns:a16="http://schemas.microsoft.com/office/drawing/2014/main" id="{4ECBBD12-2DF6-9CB5-8FC4-98C144FF8EDF}"/>
              </a:ext>
            </a:extLst>
          </p:cNvPr>
          <p:cNvSpPr txBox="1"/>
          <p:nvPr/>
        </p:nvSpPr>
        <p:spPr>
          <a:xfrm>
            <a:off x="0" y="24494"/>
            <a:ext cx="9144000" cy="769441"/>
          </a:xfrm>
          <a:prstGeom prst="rect">
            <a:avLst/>
          </a:prstGeom>
          <a:noFill/>
        </p:spPr>
        <p:txBody>
          <a:bodyPr wrap="square" rtlCol="0">
            <a:spAutoFit/>
          </a:bodyPr>
          <a:lstStyle/>
          <a:p>
            <a:pPr algn="ctr"/>
            <a:r>
              <a:rPr lang="en-US" sz="4400" dirty="0">
                <a:solidFill>
                  <a:schemeClr val="bg1"/>
                </a:solidFill>
              </a:rPr>
              <a:t>Looking To The Future</a:t>
            </a:r>
          </a:p>
        </p:txBody>
      </p:sp>
      <p:sp>
        <p:nvSpPr>
          <p:cNvPr id="7" name="TextBox 6">
            <a:extLst>
              <a:ext uri="{FF2B5EF4-FFF2-40B4-BE49-F238E27FC236}">
                <a16:creationId xmlns:a16="http://schemas.microsoft.com/office/drawing/2014/main" id="{CB24AAD2-1712-92F4-5CB4-43CA398DBE17}"/>
              </a:ext>
            </a:extLst>
          </p:cNvPr>
          <p:cNvSpPr txBox="1"/>
          <p:nvPr/>
        </p:nvSpPr>
        <p:spPr>
          <a:xfrm>
            <a:off x="212271" y="5388429"/>
            <a:ext cx="8588829" cy="1323439"/>
          </a:xfrm>
          <a:prstGeom prst="rect">
            <a:avLst/>
          </a:prstGeom>
          <a:noFill/>
        </p:spPr>
        <p:txBody>
          <a:bodyPr wrap="square" rtlCol="0">
            <a:spAutoFit/>
          </a:bodyPr>
          <a:lstStyle/>
          <a:p>
            <a:pPr algn="ctr"/>
            <a:r>
              <a:rPr lang="en-US" sz="2000" dirty="0">
                <a:solidFill>
                  <a:schemeClr val="bg1"/>
                </a:solidFill>
              </a:rPr>
              <a:t>Let us be known for our stand for the truth. Let us be known for our good works. Let us be known for our love for one another.                                              </a:t>
            </a:r>
          </a:p>
          <a:p>
            <a:pPr algn="ctr"/>
            <a:r>
              <a:rPr lang="en-US" sz="2000" dirty="0">
                <a:solidFill>
                  <a:schemeClr val="bg1"/>
                </a:solidFill>
              </a:rPr>
              <a:t> Let us be known as a shining light in the greater Dayton area.                                                                    Let us give all honor and glory to God almighty.</a:t>
            </a:r>
          </a:p>
        </p:txBody>
      </p:sp>
    </p:spTree>
    <p:extLst>
      <p:ext uri="{BB962C8B-B14F-4D97-AF65-F5344CB8AC3E}">
        <p14:creationId xmlns:p14="http://schemas.microsoft.com/office/powerpoint/2010/main" val="2014415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86794" y="2133086"/>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pic>
        <p:nvPicPr>
          <p:cNvPr id="7" name="Picture 6"/>
          <p:cNvPicPr>
            <a:picLocks noChangeAspect="1"/>
          </p:cNvPicPr>
          <p:nvPr/>
        </p:nvPicPr>
        <p:blipFill rotWithShape="1">
          <a:blip r:embed="rId2"/>
          <a:srcRect l="23112" t="21263" r="23729" b="49217"/>
          <a:stretch/>
        </p:blipFill>
        <p:spPr>
          <a:xfrm>
            <a:off x="-22034" y="3152045"/>
            <a:ext cx="9166033" cy="2863273"/>
          </a:xfrm>
          <a:prstGeom prst="rect">
            <a:avLst/>
          </a:prstGeom>
        </p:spPr>
      </p:pic>
      <p:sp>
        <p:nvSpPr>
          <p:cNvPr id="4" name="TextBox 3"/>
          <p:cNvSpPr txBox="1"/>
          <p:nvPr/>
        </p:nvSpPr>
        <p:spPr>
          <a:xfrm>
            <a:off x="1786475" y="3053616"/>
            <a:ext cx="38489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6" name="TextBox 5"/>
          <p:cNvSpPr txBox="1"/>
          <p:nvPr/>
        </p:nvSpPr>
        <p:spPr>
          <a:xfrm>
            <a:off x="0" y="17932"/>
            <a:ext cx="9143999" cy="209288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Arial"/>
                <a:ea typeface="+mn-ea"/>
                <a:cs typeface="+mn-cs"/>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a:ea typeface="+mn-ea"/>
                <a:cs typeface="+mn-cs"/>
              </a:rPr>
              <a:t>Want to learn more about the Bible?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
                <a:ea typeface="+mn-ea"/>
                <a:cs typeface="+mn-cs"/>
              </a:rPr>
              <a:t>We will be glad to study the Bible with you.</a:t>
            </a:r>
          </a:p>
        </p:txBody>
      </p:sp>
      <p:sp>
        <p:nvSpPr>
          <p:cNvPr id="2" name="Rectangle 1"/>
          <p:cNvSpPr/>
          <p:nvPr/>
        </p:nvSpPr>
        <p:spPr>
          <a:xfrm>
            <a:off x="1602724" y="2179207"/>
            <a:ext cx="5867370" cy="1847248"/>
          </a:xfrm>
          <a:prstGeom prst="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p:cNvSpPr txBox="1"/>
          <p:nvPr/>
        </p:nvSpPr>
        <p:spPr>
          <a:xfrm>
            <a:off x="0" y="5943602"/>
            <a:ext cx="9166033"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a:ea typeface="+mn-ea"/>
                <a:cs typeface="+mn-cs"/>
              </a:rPr>
              <a:t>newlebanoncoc@gmail.com</a:t>
            </a:r>
          </a:p>
        </p:txBody>
      </p:sp>
      <p:sp>
        <p:nvSpPr>
          <p:cNvPr id="9" name="TextBox 8"/>
          <p:cNvSpPr txBox="1"/>
          <p:nvPr/>
        </p:nvSpPr>
        <p:spPr>
          <a:xfrm>
            <a:off x="1618159" y="2123994"/>
            <a:ext cx="829733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70C0"/>
                </a:solidFill>
                <a:effectLst/>
                <a:uLnTx/>
                <a:uFillTx/>
                <a:latin typeface="Ink Free" panose="03080402000500000000" pitchFamily="66" charset="0"/>
                <a:ea typeface="+mn-ea"/>
                <a:cs typeface="+mn-cs"/>
              </a:rPr>
              <a:t>New Lebanon</a:t>
            </a:r>
          </a:p>
        </p:txBody>
      </p:sp>
      <p:sp>
        <p:nvSpPr>
          <p:cNvPr id="10" name="TextBox 9"/>
          <p:cNvSpPr txBox="1"/>
          <p:nvPr/>
        </p:nvSpPr>
        <p:spPr>
          <a:xfrm>
            <a:off x="1660969" y="2981897"/>
            <a:ext cx="38489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Calibri" panose="020F0502020204030204"/>
                <a:ea typeface="+mn-ea"/>
                <a:cs typeface="+mn-cs"/>
              </a:rPr>
              <a:t>Church of Christ</a:t>
            </a:r>
          </a:p>
        </p:txBody>
      </p:sp>
      <p:sp>
        <p:nvSpPr>
          <p:cNvPr id="11" name="TextBox 10"/>
          <p:cNvSpPr txBox="1"/>
          <p:nvPr/>
        </p:nvSpPr>
        <p:spPr>
          <a:xfrm>
            <a:off x="4591216" y="3478861"/>
            <a:ext cx="3264196"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Ink Free" panose="03080402000500000000" pitchFamily="66" charset="0"/>
                <a:ea typeface="+mn-ea"/>
                <a:cs typeface="+mn-cs"/>
              </a:rPr>
              <a:t>New Lebanon, OH</a:t>
            </a:r>
          </a:p>
        </p:txBody>
      </p:sp>
    </p:spTree>
    <p:extLst>
      <p:ext uri="{BB962C8B-B14F-4D97-AF65-F5344CB8AC3E}">
        <p14:creationId xmlns:p14="http://schemas.microsoft.com/office/powerpoint/2010/main" val="3678384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41796D7-3C8F-9FD1-BA81-31087C4E2A7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6F436D3-591F-8AD9-0B0A-0CAD9E310600}"/>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F966355A-D6D2-4190-3770-0DE070B55A69}"/>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4" name="Picture 3" descr="New Home Construction">
            <a:extLst>
              <a:ext uri="{FF2B5EF4-FFF2-40B4-BE49-F238E27FC236}">
                <a16:creationId xmlns:a16="http://schemas.microsoft.com/office/drawing/2014/main" id="{3616766E-893C-E4D3-FD7D-425948F552F6}"/>
              </a:ext>
            </a:extLst>
          </p:cNvPr>
          <p:cNvPicPr>
            <a:picLocks noChangeAspect="1"/>
          </p:cNvPicPr>
          <p:nvPr/>
        </p:nvPicPr>
        <p:blipFill>
          <a:blip r:embed="rId2"/>
          <a:stretch>
            <a:fillRect/>
          </a:stretch>
        </p:blipFill>
        <p:spPr>
          <a:xfrm>
            <a:off x="1086853" y="704631"/>
            <a:ext cx="6858000" cy="445412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extBox 5">
            <a:extLst>
              <a:ext uri="{FF2B5EF4-FFF2-40B4-BE49-F238E27FC236}">
                <a16:creationId xmlns:a16="http://schemas.microsoft.com/office/drawing/2014/main" id="{B1E64C43-B871-4C5A-92D2-57C5A44D5018}"/>
              </a:ext>
            </a:extLst>
          </p:cNvPr>
          <p:cNvSpPr txBox="1"/>
          <p:nvPr/>
        </p:nvSpPr>
        <p:spPr>
          <a:xfrm>
            <a:off x="5815267" y="4725385"/>
            <a:ext cx="4572000" cy="307777"/>
          </a:xfrm>
          <a:prstGeom prst="rect">
            <a:avLst/>
          </a:prstGeom>
          <a:noFill/>
        </p:spPr>
        <p:txBody>
          <a:bodyPr wrap="square">
            <a:spAutoFit/>
          </a:bodyPr>
          <a:lstStyle/>
          <a:p>
            <a:r>
              <a:rPr lang="en-US" sz="1400" b="1" i="0" u="none" strike="noStrike" spc="5" dirty="0">
                <a:effectLst/>
                <a:latin typeface="DuckSansProduct"/>
                <a:hlinkClick r:id="rId3">
                  <a:extLst>
                    <a:ext uri="{A12FA001-AC4F-418D-AE19-62706E023703}">
                      <ahyp:hlinkClr xmlns:ahyp="http://schemas.microsoft.com/office/drawing/2018/hyperlinkcolor" val="tx"/>
                    </a:ext>
                  </a:extLst>
                </a:hlinkClick>
              </a:rPr>
              <a:t>publicdomainpictures.net</a:t>
            </a:r>
            <a:endParaRPr lang="en-US" sz="1400" b="1" dirty="0"/>
          </a:p>
        </p:txBody>
      </p:sp>
      <p:sp>
        <p:nvSpPr>
          <p:cNvPr id="8" name="TextBox 7">
            <a:extLst>
              <a:ext uri="{FF2B5EF4-FFF2-40B4-BE49-F238E27FC236}">
                <a16:creationId xmlns:a16="http://schemas.microsoft.com/office/drawing/2014/main" id="{831988B9-5163-3A32-2B8A-816F36FABA56}"/>
              </a:ext>
            </a:extLst>
          </p:cNvPr>
          <p:cNvSpPr txBox="1"/>
          <p:nvPr/>
        </p:nvSpPr>
        <p:spPr>
          <a:xfrm>
            <a:off x="585537" y="5550114"/>
            <a:ext cx="8189495" cy="1384995"/>
          </a:xfrm>
          <a:prstGeom prst="rect">
            <a:avLst/>
          </a:prstGeom>
          <a:noFill/>
        </p:spPr>
        <p:txBody>
          <a:bodyPr wrap="square">
            <a:spAutoFit/>
          </a:bodyPr>
          <a:lstStyle/>
          <a:p>
            <a:pPr algn="ctr"/>
            <a:r>
              <a:rPr lang="en-US" sz="2800" dirty="0">
                <a:solidFill>
                  <a:schemeClr val="bg1"/>
                </a:solidFill>
              </a:rPr>
              <a:t>Proverbs 29:18 Where there is no vision, the people perish: but he that </a:t>
            </a:r>
            <a:r>
              <a:rPr lang="en-US" sz="2800" dirty="0" err="1">
                <a:solidFill>
                  <a:schemeClr val="bg1"/>
                </a:solidFill>
              </a:rPr>
              <a:t>keepeth</a:t>
            </a:r>
            <a:r>
              <a:rPr lang="en-US" sz="2800" dirty="0">
                <a:solidFill>
                  <a:schemeClr val="bg1"/>
                </a:solidFill>
              </a:rPr>
              <a:t> the law, happy is he. KJV</a:t>
            </a:r>
          </a:p>
          <a:p>
            <a:r>
              <a:rPr lang="en-US" sz="2800" dirty="0">
                <a:solidFill>
                  <a:schemeClr val="bg1"/>
                </a:solidFill>
              </a:rPr>
              <a:t> </a:t>
            </a:r>
          </a:p>
        </p:txBody>
      </p:sp>
    </p:spTree>
    <p:extLst>
      <p:ext uri="{BB962C8B-B14F-4D97-AF65-F5344CB8AC3E}">
        <p14:creationId xmlns:p14="http://schemas.microsoft.com/office/powerpoint/2010/main" val="3209787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B449C94-33A6-62CB-BD17-4DEB2495C67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1F1B129-0AC0-B590-AAF6-E5C5E3557E09}"/>
              </a:ext>
            </a:extLst>
          </p:cNvPr>
          <p:cNvPicPr>
            <a:picLocks noChangeAspect="1"/>
          </p:cNvPicPr>
          <p:nvPr/>
        </p:nvPicPr>
        <p:blipFill>
          <a:blip r:embed="rId2"/>
          <a:stretch>
            <a:fillRect/>
          </a:stretch>
        </p:blipFill>
        <p:spPr>
          <a:xfrm>
            <a:off x="1459832" y="1002280"/>
            <a:ext cx="6055895" cy="4240309"/>
          </a:xfrm>
          <a:prstGeom prst="rect">
            <a:avLst/>
          </a:prstGeom>
          <a:ln w="2286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E6CD6866-6B52-F8DB-ED1F-87369895D9EA}"/>
              </a:ext>
            </a:extLst>
          </p:cNvPr>
          <p:cNvSpPr txBox="1"/>
          <p:nvPr/>
        </p:nvSpPr>
        <p:spPr>
          <a:xfrm>
            <a:off x="6038706" y="4883946"/>
            <a:ext cx="4572000" cy="276999"/>
          </a:xfrm>
          <a:prstGeom prst="rect">
            <a:avLst/>
          </a:prstGeom>
          <a:noFill/>
        </p:spPr>
        <p:txBody>
          <a:bodyPr wrap="square">
            <a:spAutoFit/>
          </a:bodyPr>
          <a:lstStyle/>
          <a:p>
            <a:r>
              <a:rPr lang="en-US" sz="1200" b="0" i="0" u="none" strike="noStrike" spc="5" dirty="0">
                <a:solidFill>
                  <a:schemeClr val="bg1"/>
                </a:solidFill>
                <a:effectLst/>
                <a:latin typeface="DuckSansProduct"/>
                <a:hlinkClick r:id="rId3">
                  <a:extLst>
                    <a:ext uri="{A12FA001-AC4F-418D-AE19-62706E023703}">
                      <ahyp:hlinkClr xmlns:ahyp="http://schemas.microsoft.com/office/drawing/2018/hyperlinkcolor" val="tx"/>
                    </a:ext>
                  </a:extLst>
                </a:hlinkClick>
              </a:rPr>
              <a:t>salesxceleration.com</a:t>
            </a:r>
            <a:endParaRPr lang="en-US" sz="1200" dirty="0">
              <a:solidFill>
                <a:schemeClr val="bg1"/>
              </a:solidFill>
            </a:endParaRPr>
          </a:p>
        </p:txBody>
      </p:sp>
      <p:sp>
        <p:nvSpPr>
          <p:cNvPr id="6" name="TextBox 5">
            <a:extLst>
              <a:ext uri="{FF2B5EF4-FFF2-40B4-BE49-F238E27FC236}">
                <a16:creationId xmlns:a16="http://schemas.microsoft.com/office/drawing/2014/main" id="{D72D5CC4-48F3-1018-C59F-A6F431F78107}"/>
              </a:ext>
            </a:extLst>
          </p:cNvPr>
          <p:cNvSpPr txBox="1"/>
          <p:nvPr/>
        </p:nvSpPr>
        <p:spPr>
          <a:xfrm>
            <a:off x="0" y="24494"/>
            <a:ext cx="9144000" cy="769441"/>
          </a:xfrm>
          <a:prstGeom prst="rect">
            <a:avLst/>
          </a:prstGeom>
          <a:noFill/>
        </p:spPr>
        <p:txBody>
          <a:bodyPr wrap="square" rtlCol="0">
            <a:spAutoFit/>
          </a:bodyPr>
          <a:lstStyle/>
          <a:p>
            <a:pPr algn="ctr"/>
            <a:r>
              <a:rPr lang="en-US" sz="4400" dirty="0">
                <a:solidFill>
                  <a:schemeClr val="bg1"/>
                </a:solidFill>
              </a:rPr>
              <a:t>Looking To The Future</a:t>
            </a:r>
          </a:p>
        </p:txBody>
      </p:sp>
    </p:spTree>
    <p:extLst>
      <p:ext uri="{BB962C8B-B14F-4D97-AF65-F5344CB8AC3E}">
        <p14:creationId xmlns:p14="http://schemas.microsoft.com/office/powerpoint/2010/main" val="2293103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C67CA-59BF-AB84-740D-212BD7C34D3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C9299ED-B9A0-9151-1DF7-12F7C4D236BB}"/>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7F3DD09F-DE55-35C3-E2DD-BFDAE2E540D9}"/>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08BFAAA8-1410-B42A-929B-E04542ECA3C0}"/>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E369F31D-F1D4-0E59-979D-C3A9AB9CC55E}"/>
              </a:ext>
            </a:extLst>
          </p:cNvPr>
          <p:cNvSpPr txBox="1"/>
          <p:nvPr/>
        </p:nvSpPr>
        <p:spPr>
          <a:xfrm>
            <a:off x="0" y="883381"/>
            <a:ext cx="9144000" cy="625428"/>
          </a:xfrm>
          <a:prstGeom prst="rect">
            <a:avLst/>
          </a:prstGeom>
          <a:noFill/>
        </p:spPr>
        <p:txBody>
          <a:bodyPr wrap="square">
            <a:spAutoFit/>
          </a:bodyPr>
          <a:lstStyle/>
          <a:p>
            <a:pPr marL="342900" marR="0" lvl="0" indent="-342900" algn="ctr">
              <a:lnSpc>
                <a:spcPct val="115000"/>
              </a:lnSpc>
              <a:spcAft>
                <a:spcPts val="1000"/>
              </a:spcAft>
              <a:buFont typeface="+mj-lt"/>
              <a:buAutoNum type="arabicPeriod"/>
              <a:tabLst>
                <a:tab pos="739140" algn="l"/>
              </a:tabLst>
            </a:pPr>
            <a:r>
              <a:rPr lang="en-US" sz="3200" b="1" kern="100" dirty="0">
                <a:solidFill>
                  <a:schemeClr val="accent5">
                    <a:lumMod val="75000"/>
                  </a:schemeClr>
                </a:solidFill>
                <a:effectLst/>
                <a:latin typeface="Calibri" panose="020F0502020204030204" pitchFamily="34" charset="0"/>
                <a:ea typeface="Calibri" panose="020F0502020204030204" pitchFamily="34" charset="0"/>
                <a:cs typeface="Calibri" panose="020F0502020204030204" pitchFamily="34" charset="0"/>
              </a:rPr>
              <a:t>A vision to have this house here perpetually</a:t>
            </a:r>
            <a:endParaRPr lang="en-US" sz="3200" b="1" kern="100" dirty="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C3140EB9-8D37-7492-4111-B0819B66FE5A}"/>
              </a:ext>
            </a:extLst>
          </p:cNvPr>
          <p:cNvSpPr txBox="1"/>
          <p:nvPr/>
        </p:nvSpPr>
        <p:spPr>
          <a:xfrm>
            <a:off x="794084" y="2053389"/>
            <a:ext cx="7852611" cy="3424888"/>
          </a:xfrm>
          <a:prstGeom prst="rect">
            <a:avLst/>
          </a:prstGeom>
          <a:noFill/>
        </p:spPr>
        <p:txBody>
          <a:bodyPr wrap="square">
            <a:spAutoFit/>
          </a:bodyPr>
          <a:lstStyle/>
          <a:p>
            <a:pPr marL="0" marR="0">
              <a:lnSpc>
                <a:spcPct val="115000"/>
              </a:lnSpc>
              <a:spcAft>
                <a:spcPts val="800"/>
              </a:spcAft>
              <a:buNone/>
              <a:tabLst>
                <a:tab pos="739140" algn="l"/>
              </a:tabLst>
            </a:pPr>
            <a:r>
              <a:rPr lang="en-US" sz="3200" u="sng" kern="100" dirty="0">
                <a:effectLst/>
                <a:latin typeface="Calibri" panose="020F0502020204030204" pitchFamily="34" charset="0"/>
                <a:ea typeface="Calibri" panose="020F0502020204030204" pitchFamily="34" charset="0"/>
                <a:cs typeface="Calibri" panose="020F0502020204030204" pitchFamily="34" charset="0"/>
              </a:rPr>
              <a:t>1Kings 9:3</a:t>
            </a:r>
            <a:r>
              <a:rPr lang="en-US" sz="3200" kern="100" dirty="0">
                <a:effectLst/>
                <a:latin typeface="Calibri" panose="020F0502020204030204" pitchFamily="34" charset="0"/>
                <a:ea typeface="Calibri" panose="020F0502020204030204" pitchFamily="34" charset="0"/>
                <a:cs typeface="Calibri" panose="020F0502020204030204" pitchFamily="34" charset="0"/>
              </a:rPr>
              <a:t> And the LORD said to him: "I have heard your prayer and your supplication that you have made before Me; I have consecrated this house which you have built to put My name there forever, and My eyes and My heart will be there perpetually.</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618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820E5-C730-A3ED-14CE-B47121FCDAC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E2EE69B-C94E-4528-FBF2-675B42692F3E}"/>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D9E84C5F-72C7-BDFE-E47C-20CE4491D50F}"/>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90F35F81-CE48-2A10-A615-78B7AAD53E42}"/>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565CCE1E-6951-02CE-E21E-F79E07F5F471}"/>
              </a:ext>
            </a:extLst>
          </p:cNvPr>
          <p:cNvSpPr txBox="1"/>
          <p:nvPr/>
        </p:nvSpPr>
        <p:spPr>
          <a:xfrm>
            <a:off x="-1" y="770027"/>
            <a:ext cx="9143999" cy="1077218"/>
          </a:xfrm>
          <a:prstGeom prst="rect">
            <a:avLst/>
          </a:prstGeom>
          <a:noFill/>
        </p:spPr>
        <p:txBody>
          <a:bodyPr wrap="square">
            <a:spAutoFit/>
          </a:bodyPr>
          <a:lstStyle/>
          <a:p>
            <a:pPr marL="0" marR="0" algn="ctr">
              <a:spcAft>
                <a:spcPts val="800"/>
              </a:spcAft>
              <a:buNone/>
              <a:tabLst>
                <a:tab pos="739140" algn="l"/>
              </a:tabLst>
            </a:pPr>
            <a:r>
              <a:rPr lang="en-US" sz="3200" b="1" kern="100" dirty="0">
                <a:solidFill>
                  <a:schemeClr val="accent5">
                    <a:lumMod val="75000"/>
                  </a:schemeClr>
                </a:solidFill>
                <a:effectLst/>
                <a:latin typeface="Calibri" panose="020F0502020204030204" pitchFamily="34" charset="0"/>
                <a:ea typeface="Calibri" panose="020F0502020204030204" pitchFamily="34" charset="0"/>
                <a:cs typeface="Calibri" panose="020F0502020204030204" pitchFamily="34" charset="0"/>
              </a:rPr>
              <a:t>2. A Vision to save people, to insure the next generation continues in the Lord. </a:t>
            </a:r>
            <a:endParaRPr lang="en-US" sz="3200" b="1" kern="100" dirty="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9798D39D-E1C4-4707-5A92-6363A72129C6}"/>
              </a:ext>
            </a:extLst>
          </p:cNvPr>
          <p:cNvSpPr txBox="1"/>
          <p:nvPr/>
        </p:nvSpPr>
        <p:spPr>
          <a:xfrm>
            <a:off x="689811" y="3144634"/>
            <a:ext cx="8109283" cy="1077218"/>
          </a:xfrm>
          <a:prstGeom prst="rect">
            <a:avLst/>
          </a:prstGeom>
          <a:noFill/>
        </p:spPr>
        <p:txBody>
          <a:bodyPr wrap="square">
            <a:spAutoFit/>
          </a:bodyPr>
          <a:lstStyle/>
          <a:p>
            <a:r>
              <a:rPr lang="en-US" sz="3200" dirty="0">
                <a:effectLst/>
                <a:latin typeface="Calibri" panose="020F0502020204030204" pitchFamily="34" charset="0"/>
                <a:ea typeface="Calibri" panose="020F0502020204030204" pitchFamily="34" charset="0"/>
              </a:rPr>
              <a:t>Brethren, my heart's desire and prayer to God for Israel is that they may be saved. </a:t>
            </a:r>
            <a:r>
              <a:rPr lang="en-US" sz="3200" u="sng" dirty="0">
                <a:effectLst/>
                <a:latin typeface="Calibri" panose="020F0502020204030204" pitchFamily="34" charset="0"/>
                <a:ea typeface="Calibri" panose="020F0502020204030204" pitchFamily="34" charset="0"/>
              </a:rPr>
              <a:t>Rom. 10:1 </a:t>
            </a:r>
            <a:endParaRPr lang="en-US" sz="3200" u="sng" dirty="0"/>
          </a:p>
        </p:txBody>
      </p:sp>
    </p:spTree>
    <p:extLst>
      <p:ext uri="{BB962C8B-B14F-4D97-AF65-F5344CB8AC3E}">
        <p14:creationId xmlns:p14="http://schemas.microsoft.com/office/powerpoint/2010/main" val="3766300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B8B7D-3B06-1B53-ACA7-8EBD56DCADD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23603A-BB88-9152-EBFE-C7182DC6ABC1}"/>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B0A97B25-58AA-C6BB-9E72-2D67183F2980}"/>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6D8DE110-C080-81D1-9527-F19757F88E2D}"/>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95FF4935-7352-C70A-83CA-E4D3A6DBD62C}"/>
              </a:ext>
            </a:extLst>
          </p:cNvPr>
          <p:cNvSpPr txBox="1"/>
          <p:nvPr/>
        </p:nvSpPr>
        <p:spPr>
          <a:xfrm>
            <a:off x="0" y="763065"/>
            <a:ext cx="9144000" cy="625428"/>
          </a:xfrm>
          <a:prstGeom prst="rect">
            <a:avLst/>
          </a:prstGeom>
          <a:noFill/>
        </p:spPr>
        <p:txBody>
          <a:bodyPr wrap="square">
            <a:spAutoFit/>
          </a:bodyPr>
          <a:lstStyle/>
          <a:p>
            <a:pPr marL="0" marR="0" algn="ctr">
              <a:lnSpc>
                <a:spcPct val="115000"/>
              </a:lnSpc>
              <a:spcAft>
                <a:spcPts val="800"/>
              </a:spcAft>
              <a:buNone/>
              <a:tabLst>
                <a:tab pos="739140" algn="l"/>
              </a:tabLst>
            </a:pPr>
            <a:r>
              <a:rPr lang="en-US" sz="3200" b="1" kern="100" dirty="0">
                <a:solidFill>
                  <a:schemeClr val="accent5">
                    <a:lumMod val="75000"/>
                  </a:schemeClr>
                </a:solidFill>
                <a:effectLst/>
                <a:latin typeface="Calibri" panose="020F0502020204030204" pitchFamily="34" charset="0"/>
                <a:ea typeface="Calibri" panose="020F0502020204030204" pitchFamily="34" charset="0"/>
                <a:cs typeface="Calibri" panose="020F0502020204030204" pitchFamily="34" charset="0"/>
              </a:rPr>
              <a:t>3. A vision for this house to be a house of prayer. </a:t>
            </a:r>
            <a:endParaRPr lang="en-US" sz="3200" b="1" kern="100" dirty="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CCAC9E82-64FA-9841-DFF4-C76FA6AC9A78}"/>
              </a:ext>
            </a:extLst>
          </p:cNvPr>
          <p:cNvSpPr txBox="1"/>
          <p:nvPr/>
        </p:nvSpPr>
        <p:spPr>
          <a:xfrm>
            <a:off x="473243" y="1575751"/>
            <a:ext cx="8237620" cy="2400657"/>
          </a:xfrm>
          <a:prstGeom prst="rect">
            <a:avLst/>
          </a:prstGeom>
          <a:noFill/>
        </p:spPr>
        <p:txBody>
          <a:bodyPr wrap="square">
            <a:spAutoFit/>
          </a:bodyPr>
          <a:lstStyle/>
          <a:p>
            <a:pPr marL="0" marR="0">
              <a:spcAft>
                <a:spcPts val="800"/>
              </a:spcAft>
              <a:buNone/>
              <a:tabLst>
                <a:tab pos="739140" algn="l"/>
              </a:tabLst>
            </a:pPr>
            <a:r>
              <a:rPr lang="en-US" sz="3000" u="sng" kern="100" dirty="0">
                <a:effectLst/>
                <a:latin typeface="Calibri" panose="020F0502020204030204" pitchFamily="34" charset="0"/>
                <a:ea typeface="Calibri" panose="020F0502020204030204" pitchFamily="34" charset="0"/>
                <a:cs typeface="Calibri" panose="020F0502020204030204" pitchFamily="34" charset="0"/>
              </a:rPr>
              <a:t>Isaiah 56:7 </a:t>
            </a:r>
            <a:r>
              <a:rPr lang="en-US" sz="3000" kern="100" dirty="0">
                <a:effectLst/>
                <a:latin typeface="Calibri" panose="020F0502020204030204" pitchFamily="34" charset="0"/>
                <a:ea typeface="Calibri" panose="020F0502020204030204" pitchFamily="34" charset="0"/>
                <a:cs typeface="Calibri" panose="020F0502020204030204" pitchFamily="34" charset="0"/>
              </a:rPr>
              <a:t>Even them I will bring to My holy mountain, And make them joyful in My house of prayer. Their burnt offerings and their sacrifices Will be accepted on My altar; For </a:t>
            </a:r>
            <a:r>
              <a:rPr lang="en-US" sz="3000" u="sng" kern="100" dirty="0">
                <a:effectLst/>
                <a:latin typeface="Calibri" panose="020F0502020204030204" pitchFamily="34" charset="0"/>
                <a:ea typeface="Calibri" panose="020F0502020204030204" pitchFamily="34" charset="0"/>
                <a:cs typeface="Calibri" panose="020F0502020204030204" pitchFamily="34" charset="0"/>
              </a:rPr>
              <a:t>My house shall be called a house of prayer</a:t>
            </a:r>
            <a:r>
              <a:rPr lang="en-US" sz="3000" kern="100" dirty="0">
                <a:effectLst/>
                <a:latin typeface="Calibri" panose="020F0502020204030204" pitchFamily="34" charset="0"/>
                <a:ea typeface="Calibri" panose="020F0502020204030204" pitchFamily="34" charset="0"/>
                <a:cs typeface="Calibri" panose="020F0502020204030204" pitchFamily="34" charset="0"/>
              </a:rPr>
              <a:t> for all nations."</a:t>
            </a:r>
            <a:endParaRPr lang="en-US" sz="3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AFE6D505-708B-DA1B-A868-871BCE9F1112}"/>
              </a:ext>
            </a:extLst>
          </p:cNvPr>
          <p:cNvSpPr txBox="1"/>
          <p:nvPr/>
        </p:nvSpPr>
        <p:spPr>
          <a:xfrm>
            <a:off x="473242" y="4395533"/>
            <a:ext cx="5903496" cy="2062103"/>
          </a:xfrm>
          <a:prstGeom prst="rect">
            <a:avLst/>
          </a:prstGeom>
          <a:noFill/>
        </p:spPr>
        <p:txBody>
          <a:bodyPr wrap="square" rtlCol="0">
            <a:spAutoFit/>
          </a:bodyPr>
          <a:lstStyle/>
          <a:p>
            <a:pPr>
              <a:spcAft>
                <a:spcPts val="800"/>
              </a:spcAft>
              <a:tabLst>
                <a:tab pos="739140" algn="l"/>
              </a:tabLst>
            </a:pPr>
            <a:r>
              <a:rPr lang="en-US" sz="3200" u="sng" kern="100" dirty="0">
                <a:latin typeface="Calibri" panose="020F0502020204030204" pitchFamily="34" charset="0"/>
                <a:ea typeface="Calibri" panose="020F0502020204030204" pitchFamily="34" charset="0"/>
                <a:cs typeface="Calibri" panose="020F0502020204030204" pitchFamily="34" charset="0"/>
              </a:rPr>
              <a:t>Matt. 21:13</a:t>
            </a:r>
            <a:r>
              <a:rPr lang="en-US" sz="3200" kern="100" dirty="0">
                <a:latin typeface="Calibri" panose="020F0502020204030204" pitchFamily="34" charset="0"/>
                <a:ea typeface="Calibri" panose="020F0502020204030204" pitchFamily="34" charset="0"/>
                <a:cs typeface="Calibri" panose="020F0502020204030204" pitchFamily="34" charset="0"/>
              </a:rPr>
              <a:t> And He said to them, "It is written, 'My house shall be called a house of prayer,' but you have made it a 'den of thieves.'"</a:t>
            </a:r>
            <a:endParaRPr lang="en-US" sz="320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5871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A1E95-FA32-6877-074C-3F45F14BA71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E1A9D3D-7691-0EE0-B93D-0F94E868B673}"/>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888E2206-4BF3-2AC8-761E-401634277A7A}"/>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6C4A2B35-D84A-4CA5-2936-1CBBD55006C4}"/>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13535A29-477B-001A-AA27-7AD037DBD7CB}"/>
              </a:ext>
            </a:extLst>
          </p:cNvPr>
          <p:cNvSpPr txBox="1"/>
          <p:nvPr/>
        </p:nvSpPr>
        <p:spPr>
          <a:xfrm>
            <a:off x="0" y="773892"/>
            <a:ext cx="9144000" cy="592085"/>
          </a:xfrm>
          <a:prstGeom prst="rect">
            <a:avLst/>
          </a:prstGeom>
          <a:noFill/>
        </p:spPr>
        <p:txBody>
          <a:bodyPr wrap="square">
            <a:spAutoFit/>
          </a:bodyPr>
          <a:lstStyle/>
          <a:p>
            <a:pPr marL="0" marR="0" algn="ctr">
              <a:lnSpc>
                <a:spcPct val="115000"/>
              </a:lnSpc>
              <a:spcAft>
                <a:spcPts val="800"/>
              </a:spcAft>
              <a:buNone/>
              <a:tabLst>
                <a:tab pos="739140" algn="l"/>
              </a:tabLst>
            </a:pPr>
            <a:r>
              <a:rPr lang="en-US" sz="3000" b="1" kern="100" dirty="0">
                <a:solidFill>
                  <a:schemeClr val="accent5">
                    <a:lumMod val="75000"/>
                  </a:schemeClr>
                </a:solidFill>
                <a:effectLst/>
                <a:latin typeface="Calibri" panose="020F0502020204030204" pitchFamily="34" charset="0"/>
                <a:ea typeface="Calibri" panose="020F0502020204030204" pitchFamily="34" charset="0"/>
                <a:cs typeface="Calibri" panose="020F0502020204030204" pitchFamily="34" charset="0"/>
              </a:rPr>
              <a:t>4. A vision to spend more time together with each other. </a:t>
            </a:r>
            <a:endParaRPr lang="en-US" sz="3000" b="1" kern="100" dirty="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DEFE9B44-ABCD-F65A-BD74-625A558ACB5F}"/>
              </a:ext>
            </a:extLst>
          </p:cNvPr>
          <p:cNvSpPr txBox="1"/>
          <p:nvPr/>
        </p:nvSpPr>
        <p:spPr>
          <a:xfrm>
            <a:off x="497305" y="1492291"/>
            <a:ext cx="7972927" cy="4821833"/>
          </a:xfrm>
          <a:prstGeom prst="rect">
            <a:avLst/>
          </a:prstGeom>
          <a:noFill/>
        </p:spPr>
        <p:txBody>
          <a:bodyPr wrap="square">
            <a:spAutoFit/>
          </a:bodyPr>
          <a:lstStyle/>
          <a:p>
            <a:pPr marL="0" marR="0">
              <a:spcAft>
                <a:spcPts val="800"/>
              </a:spcAft>
              <a:buNone/>
              <a:tabLst>
                <a:tab pos="739140" algn="l"/>
              </a:tabLst>
            </a:pPr>
            <a:r>
              <a:rPr lang="en-US" sz="2200" u="sng" kern="100" dirty="0">
                <a:effectLst/>
                <a:latin typeface="Calibri" panose="020F0502020204030204" pitchFamily="34" charset="0"/>
                <a:ea typeface="Calibri" panose="020F0502020204030204" pitchFamily="34" charset="0"/>
                <a:cs typeface="Calibri" panose="020F0502020204030204" pitchFamily="34" charset="0"/>
              </a:rPr>
              <a:t>Acts 2:41</a:t>
            </a:r>
            <a:r>
              <a:rPr lang="en-US" sz="2200" kern="100" dirty="0">
                <a:effectLst/>
                <a:latin typeface="Calibri" panose="020F0502020204030204" pitchFamily="34" charset="0"/>
                <a:ea typeface="Calibri" panose="020F0502020204030204" pitchFamily="34" charset="0"/>
                <a:cs typeface="Calibri" panose="020F0502020204030204" pitchFamily="34" charset="0"/>
              </a:rPr>
              <a:t> Then those who gladly received his word were baptized; and that day about three thousand souls were added to them. 42 And they continued steadfastly in the apostles' doctrine and fellowship, in the breaking of bread, and in prayers. 43 Then fear came upon every soul, and many wonders and signs were done through the apostles.</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tabLst>
                <a:tab pos="739140" algn="l"/>
              </a:tabLst>
            </a:pPr>
            <a:r>
              <a:rPr lang="en-US" sz="2200" kern="100" dirty="0">
                <a:effectLst/>
                <a:latin typeface="Calibri" panose="020F0502020204030204" pitchFamily="34" charset="0"/>
                <a:ea typeface="Calibri" panose="020F0502020204030204" pitchFamily="34" charset="0"/>
                <a:cs typeface="Calibri" panose="020F0502020204030204" pitchFamily="34" charset="0"/>
              </a:rPr>
              <a:t> 44 Now all who believed were together, and had all things in common,</a:t>
            </a:r>
            <a:r>
              <a:rPr lang="en-US" sz="2200" kern="100" dirty="0">
                <a:latin typeface="Calibri" panose="020F0502020204030204" pitchFamily="34" charset="0"/>
                <a:ea typeface="Calibri" panose="020F0502020204030204" pitchFamily="34" charset="0"/>
                <a:cs typeface="Times New Roman" panose="02020603050405020304" pitchFamily="18" charset="0"/>
              </a:rPr>
              <a:t> </a:t>
            </a:r>
            <a:r>
              <a:rPr lang="en-US" sz="2200" kern="100" dirty="0">
                <a:effectLst/>
                <a:latin typeface="Calibri" panose="020F0502020204030204" pitchFamily="34" charset="0"/>
                <a:ea typeface="Calibri" panose="020F0502020204030204" pitchFamily="34" charset="0"/>
                <a:cs typeface="Calibri" panose="020F0502020204030204" pitchFamily="34" charset="0"/>
              </a:rPr>
              <a:t>45 and sold their possessions and goods, and divided them among all, as anyone had need.</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Aft>
                <a:spcPts val="800"/>
              </a:spcAft>
              <a:buNone/>
              <a:tabLst>
                <a:tab pos="739140" algn="l"/>
              </a:tabLst>
            </a:pPr>
            <a:r>
              <a:rPr lang="en-US" sz="2400" kern="100" dirty="0">
                <a:effectLst/>
                <a:latin typeface="Calibri" panose="020F0502020204030204" pitchFamily="34" charset="0"/>
                <a:ea typeface="Calibri" panose="020F0502020204030204" pitchFamily="34" charset="0"/>
                <a:cs typeface="Calibri" panose="020F0502020204030204" pitchFamily="34" charset="0"/>
              </a:rPr>
              <a:t>46 So continuing daily with one accord in the                     temple, </a:t>
            </a:r>
            <a:r>
              <a:rPr lang="en-US" sz="2400" u="sng" kern="100" dirty="0">
                <a:effectLst/>
                <a:latin typeface="Calibri" panose="020F0502020204030204" pitchFamily="34" charset="0"/>
                <a:ea typeface="Calibri" panose="020F0502020204030204" pitchFamily="34" charset="0"/>
                <a:cs typeface="Calibri" panose="020F0502020204030204" pitchFamily="34" charset="0"/>
              </a:rPr>
              <a:t>and breaking bread from house to                           house, they ate their food with gladness and                  simplicity </a:t>
            </a:r>
            <a:r>
              <a:rPr lang="en-US" sz="2400" u="sng" kern="100" dirty="0">
                <a:latin typeface="Calibri" panose="020F0502020204030204" pitchFamily="34" charset="0"/>
                <a:ea typeface="Calibri" panose="020F0502020204030204" pitchFamily="34" charset="0"/>
                <a:cs typeface="Calibri" panose="020F0502020204030204" pitchFamily="34" charset="0"/>
              </a:rPr>
              <a:t> </a:t>
            </a:r>
            <a:r>
              <a:rPr lang="en-US" sz="2400" u="sng" kern="100" dirty="0">
                <a:effectLst/>
                <a:latin typeface="Calibri" panose="020F0502020204030204" pitchFamily="34" charset="0"/>
                <a:ea typeface="Calibri" panose="020F0502020204030204" pitchFamily="34" charset="0"/>
                <a:cs typeface="Calibri" panose="020F0502020204030204" pitchFamily="34" charset="0"/>
              </a:rPr>
              <a:t>of heart,</a:t>
            </a:r>
            <a:r>
              <a:rPr lang="en-US" sz="2400" kern="100" dirty="0">
                <a:effectLst/>
                <a:latin typeface="Calibri" panose="020F0502020204030204" pitchFamily="34" charset="0"/>
                <a:ea typeface="Calibri" panose="020F0502020204030204" pitchFamily="34" charset="0"/>
                <a:cs typeface="Calibri" panose="020F0502020204030204" pitchFamily="34"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4647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F68AA-F5A1-B67D-FE45-9D08C1C1F67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3396D06-0FB8-B8AB-13F0-9BD650CE62AC}"/>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F8F70A7A-6550-3069-CF43-BEA3A831B204}"/>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F3D8FDF3-C362-23BF-D2C9-C42BF21B97E9}"/>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03C06EBC-6D16-B560-361E-66551EAA0F25}"/>
              </a:ext>
            </a:extLst>
          </p:cNvPr>
          <p:cNvSpPr txBox="1"/>
          <p:nvPr/>
        </p:nvSpPr>
        <p:spPr>
          <a:xfrm>
            <a:off x="0" y="753982"/>
            <a:ext cx="9144000" cy="625428"/>
          </a:xfrm>
          <a:prstGeom prst="rect">
            <a:avLst/>
          </a:prstGeom>
          <a:noFill/>
        </p:spPr>
        <p:txBody>
          <a:bodyPr wrap="square">
            <a:spAutoFit/>
          </a:bodyPr>
          <a:lstStyle/>
          <a:p>
            <a:pPr marL="0" marR="0" algn="ctr">
              <a:lnSpc>
                <a:spcPct val="115000"/>
              </a:lnSpc>
              <a:spcAft>
                <a:spcPts val="800"/>
              </a:spcAft>
              <a:buNone/>
              <a:tabLst>
                <a:tab pos="739140" algn="l"/>
              </a:tabLst>
            </a:pPr>
            <a:r>
              <a:rPr lang="en-US" sz="3200" b="1" kern="100" dirty="0">
                <a:solidFill>
                  <a:schemeClr val="accent5">
                    <a:lumMod val="75000"/>
                  </a:schemeClr>
                </a:solidFill>
                <a:effectLst/>
                <a:latin typeface="Calibri" panose="020F0502020204030204" pitchFamily="34" charset="0"/>
                <a:ea typeface="Calibri" panose="020F0502020204030204" pitchFamily="34" charset="0"/>
                <a:cs typeface="Calibri" panose="020F0502020204030204" pitchFamily="34" charset="0"/>
              </a:rPr>
              <a:t>5. A vision for this church to grow. </a:t>
            </a:r>
            <a:endParaRPr lang="en-US" sz="3200" b="1" kern="100" dirty="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0EA136F9-3FED-39D0-D7A8-AF9DD49CAB49}"/>
              </a:ext>
            </a:extLst>
          </p:cNvPr>
          <p:cNvSpPr txBox="1"/>
          <p:nvPr/>
        </p:nvSpPr>
        <p:spPr>
          <a:xfrm>
            <a:off x="762000" y="2045368"/>
            <a:ext cx="7403432" cy="2603341"/>
          </a:xfrm>
          <a:prstGeom prst="rect">
            <a:avLst/>
          </a:prstGeom>
          <a:noFill/>
        </p:spPr>
        <p:txBody>
          <a:bodyPr wrap="square">
            <a:spAutoFit/>
          </a:bodyPr>
          <a:lstStyle/>
          <a:p>
            <a:pPr marL="0" marR="0">
              <a:lnSpc>
                <a:spcPct val="115000"/>
              </a:lnSpc>
              <a:spcAft>
                <a:spcPts val="800"/>
              </a:spcAft>
              <a:buNone/>
              <a:tabLst>
                <a:tab pos="739140" algn="l"/>
              </a:tabLst>
            </a:pPr>
            <a:r>
              <a:rPr lang="en-US" sz="3600" u="sng" kern="100" dirty="0">
                <a:effectLst/>
                <a:latin typeface="Calibri" panose="020F0502020204030204" pitchFamily="34" charset="0"/>
                <a:ea typeface="Calibri" panose="020F0502020204030204" pitchFamily="34" charset="0"/>
                <a:cs typeface="Calibri" panose="020F0502020204030204" pitchFamily="34" charset="0"/>
              </a:rPr>
              <a:t>Acts 2:47</a:t>
            </a:r>
            <a:r>
              <a:rPr lang="en-US" sz="3600" kern="100" dirty="0">
                <a:effectLst/>
                <a:latin typeface="Calibri" panose="020F0502020204030204" pitchFamily="34" charset="0"/>
                <a:ea typeface="Calibri" panose="020F0502020204030204" pitchFamily="34" charset="0"/>
                <a:cs typeface="Calibri" panose="020F0502020204030204" pitchFamily="34" charset="0"/>
              </a:rPr>
              <a:t> praising God and having favor with all the people. And the Lord added to the church daily those who were being saved.</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9850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35E30-D0D9-B207-EF9C-0E848F1BE46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FC44CA8-D588-91C5-A674-549C1E3CE299}"/>
              </a:ext>
            </a:extLst>
          </p:cNvPr>
          <p:cNvSpPr txBox="1"/>
          <p:nvPr/>
        </p:nvSpPr>
        <p:spPr>
          <a:xfrm>
            <a:off x="2286000" y="6498523"/>
            <a:ext cx="4572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Calibri" panose="020F0502020204030204"/>
                <a:ea typeface="+mn-ea"/>
                <a:cs typeface="+mn-cs"/>
              </a:rPr>
              <a:t>newlebanoncoc.com</a:t>
            </a:r>
          </a:p>
        </p:txBody>
      </p:sp>
      <p:sp>
        <p:nvSpPr>
          <p:cNvPr id="3" name="TextBox 2">
            <a:extLst>
              <a:ext uri="{FF2B5EF4-FFF2-40B4-BE49-F238E27FC236}">
                <a16:creationId xmlns:a16="http://schemas.microsoft.com/office/drawing/2014/main" id="{1B24999E-2EC4-C6B8-6873-2D15B5B9F9D7}"/>
              </a:ext>
            </a:extLst>
          </p:cNvPr>
          <p:cNvSpPr txBox="1"/>
          <p:nvPr/>
        </p:nvSpPr>
        <p:spPr>
          <a:xfrm>
            <a:off x="0" y="-8968"/>
            <a:ext cx="9144000" cy="584775"/>
          </a:xfrm>
          <a:prstGeom prst="rect">
            <a:avLst/>
          </a:prstGeom>
          <a:solidFill>
            <a:schemeClr val="tx1"/>
          </a:solidFill>
        </p:spPr>
        <p:txBody>
          <a:bodyPr wrap="square" rtlCol="0">
            <a:spAutoFit/>
          </a:bodyPr>
          <a:lstStyle/>
          <a:p>
            <a:pPr algn="ctr"/>
            <a:r>
              <a:rPr lang="en-US" sz="3200" dirty="0">
                <a:solidFill>
                  <a:schemeClr val="bg1"/>
                </a:solidFill>
              </a:rPr>
              <a:t>Where There Is No Vision</a:t>
            </a:r>
          </a:p>
        </p:txBody>
      </p:sp>
      <p:pic>
        <p:nvPicPr>
          <p:cNvPr id="7" name="Picture 6" descr="New Home Construction">
            <a:extLst>
              <a:ext uri="{FF2B5EF4-FFF2-40B4-BE49-F238E27FC236}">
                <a16:creationId xmlns:a16="http://schemas.microsoft.com/office/drawing/2014/main" id="{383CB808-F674-37F5-3630-9B806EA6A678}"/>
              </a:ext>
            </a:extLst>
          </p:cNvPr>
          <p:cNvPicPr>
            <a:picLocks noChangeAspect="1"/>
          </p:cNvPicPr>
          <p:nvPr/>
        </p:nvPicPr>
        <p:blipFill>
          <a:blip r:embed="rId2"/>
          <a:stretch>
            <a:fillRect/>
          </a:stretch>
        </p:blipFill>
        <p:spPr>
          <a:xfrm>
            <a:off x="6657474" y="5180247"/>
            <a:ext cx="2314073" cy="1502942"/>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17162804-0CE1-C95A-9824-59B46C675F29}"/>
              </a:ext>
            </a:extLst>
          </p:cNvPr>
          <p:cNvSpPr txBox="1"/>
          <p:nvPr/>
        </p:nvSpPr>
        <p:spPr>
          <a:xfrm>
            <a:off x="0" y="1074822"/>
            <a:ext cx="9144000" cy="1179810"/>
          </a:xfrm>
          <a:prstGeom prst="rect">
            <a:avLst/>
          </a:prstGeom>
          <a:noFill/>
        </p:spPr>
        <p:txBody>
          <a:bodyPr wrap="square">
            <a:spAutoFit/>
          </a:bodyPr>
          <a:lstStyle/>
          <a:p>
            <a:pPr marL="0" marR="0" algn="ctr">
              <a:spcAft>
                <a:spcPts val="800"/>
              </a:spcAft>
              <a:buNone/>
              <a:tabLst>
                <a:tab pos="739140" algn="l"/>
              </a:tabLst>
            </a:pPr>
            <a:r>
              <a:rPr lang="en-US" sz="3200" b="1" kern="100" dirty="0">
                <a:solidFill>
                  <a:schemeClr val="accent5">
                    <a:lumMod val="75000"/>
                  </a:schemeClr>
                </a:solidFill>
                <a:effectLst/>
                <a:latin typeface="Calibri" panose="020F0502020204030204" pitchFamily="34" charset="0"/>
                <a:ea typeface="Calibri" panose="020F0502020204030204" pitchFamily="34" charset="0"/>
                <a:cs typeface="Calibri" panose="020F0502020204030204" pitchFamily="34" charset="0"/>
              </a:rPr>
              <a:t>6. A vision to be here at every service.  </a:t>
            </a:r>
          </a:p>
          <a:p>
            <a:pPr marL="0" marR="0" algn="ctr">
              <a:spcAft>
                <a:spcPts val="800"/>
              </a:spcAft>
              <a:buNone/>
              <a:tabLst>
                <a:tab pos="739140" algn="l"/>
              </a:tabLst>
            </a:pPr>
            <a:r>
              <a:rPr lang="en-US" sz="3200" kern="100" dirty="0">
                <a:effectLst/>
                <a:latin typeface="Calibri" panose="020F0502020204030204" pitchFamily="34" charset="0"/>
                <a:ea typeface="Calibri" panose="020F0502020204030204" pitchFamily="34" charset="0"/>
                <a:cs typeface="Calibri" panose="020F0502020204030204" pitchFamily="34" charset="0"/>
              </a:rPr>
              <a:t> (And if not, let everyone know why not!) </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CA70ABF2-7004-2069-F8AB-998BB13E187E}"/>
              </a:ext>
            </a:extLst>
          </p:cNvPr>
          <p:cNvSpPr txBox="1"/>
          <p:nvPr/>
        </p:nvSpPr>
        <p:spPr>
          <a:xfrm>
            <a:off x="697834" y="3018340"/>
            <a:ext cx="7499682" cy="2068836"/>
          </a:xfrm>
          <a:prstGeom prst="rect">
            <a:avLst/>
          </a:prstGeom>
          <a:noFill/>
        </p:spPr>
        <p:txBody>
          <a:bodyPr wrap="square">
            <a:spAutoFit/>
          </a:bodyPr>
          <a:lstStyle/>
          <a:p>
            <a:pPr marL="0" marR="0" algn="ctr">
              <a:lnSpc>
                <a:spcPct val="115000"/>
              </a:lnSpc>
              <a:spcAft>
                <a:spcPts val="800"/>
              </a:spcAft>
              <a:buNone/>
            </a:pPr>
            <a:r>
              <a:rPr lang="en-US" sz="3600" u="sng" kern="100" dirty="0">
                <a:effectLst/>
                <a:latin typeface="Calibri" panose="020F0502020204030204" pitchFamily="34" charset="0"/>
                <a:ea typeface="Calibri" panose="020F0502020204030204" pitchFamily="34" charset="0"/>
                <a:cs typeface="Calibri" panose="020F0502020204030204" pitchFamily="34" charset="0"/>
              </a:rPr>
              <a:t>Heb.10:25</a:t>
            </a:r>
            <a:r>
              <a:rPr lang="en-US" sz="3600" kern="100" dirty="0">
                <a:effectLst/>
                <a:latin typeface="Calibri" panose="020F0502020204030204" pitchFamily="34" charset="0"/>
                <a:ea typeface="Calibri" panose="020F0502020204030204" pitchFamily="34" charset="0"/>
                <a:cs typeface="Calibri" panose="020F0502020204030204" pitchFamily="34" charset="0"/>
              </a:rPr>
              <a:t> not forsaking our own assembling together </a:t>
            </a:r>
          </a:p>
          <a:p>
            <a:pPr marL="0" marR="0" algn="ctr">
              <a:lnSpc>
                <a:spcPct val="115000"/>
              </a:lnSpc>
              <a:spcAft>
                <a:spcPts val="800"/>
              </a:spcAft>
              <a:buNone/>
            </a:pP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87951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210</TotalTime>
  <Words>1152</Words>
  <Application>Microsoft Office PowerPoint</Application>
  <PresentationFormat>On-screen Show (4:3)</PresentationFormat>
  <Paragraphs>103</Paragraphs>
  <Slides>19</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19</vt:i4>
      </vt:variant>
    </vt:vector>
  </HeadingPairs>
  <TitlesOfParts>
    <vt:vector size="28" baseType="lpstr">
      <vt:lpstr>Arial</vt:lpstr>
      <vt:lpstr>Arial Unicode MS</vt:lpstr>
      <vt:lpstr>Calibri</vt:lpstr>
      <vt:lpstr>Calibri Light</vt:lpstr>
      <vt:lpstr>DuckSansProduct</vt:lpstr>
      <vt:lpstr>Ink Free</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ecurb hastings</dc:creator>
  <cp:lastModifiedBy>ecurb hastings</cp:lastModifiedBy>
  <cp:revision>30</cp:revision>
  <dcterms:created xsi:type="dcterms:W3CDTF">2025-08-19T19:05:23Z</dcterms:created>
  <dcterms:modified xsi:type="dcterms:W3CDTF">2026-08-01T13:16:18Z</dcterms:modified>
</cp:coreProperties>
</file>