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708" r:id="rId3"/>
  </p:sldMasterIdLst>
  <p:notesMasterIdLst>
    <p:notesMasterId r:id="rId19"/>
  </p:notesMasterIdLst>
  <p:sldIdLst>
    <p:sldId id="265" r:id="rId4"/>
    <p:sldId id="554" r:id="rId5"/>
    <p:sldId id="491" r:id="rId6"/>
    <p:sldId id="555" r:id="rId7"/>
    <p:sldId id="553" r:id="rId8"/>
    <p:sldId id="547" r:id="rId9"/>
    <p:sldId id="557" r:id="rId10"/>
    <p:sldId id="549" r:id="rId11"/>
    <p:sldId id="551" r:id="rId12"/>
    <p:sldId id="550" r:id="rId13"/>
    <p:sldId id="548" r:id="rId14"/>
    <p:sldId id="546" r:id="rId15"/>
    <p:sldId id="552" r:id="rId16"/>
    <p:sldId id="556" r:id="rId17"/>
    <p:sldId id="276"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oUHjCNHWp5jVEwlbFRGw==" hashData="8SAJvzfwG5xODa+BUQHiUyE5t4YEREo2yKzUBz9NPrRglgPGIh/ASiA30DQbU/aMuIOtkWLhsAhCCuX66TJIjw=="/>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119" d="100"/>
          <a:sy n="119" d="100"/>
        </p:scale>
        <p:origin x="1356" y="108"/>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0801AF-3EEC-4B9D-9A0C-673CD1CCCEE0}" type="datetimeFigureOut">
              <a:rPr lang="en-US" smtClean="0"/>
              <a:t>8/23/2026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B20C0B-D68F-44CE-AE3B-0BD4C2A8F63E}" type="slidenum">
              <a:rPr lang="en-US" smtClean="0"/>
              <a:t>‹#›</a:t>
            </a:fld>
            <a:endParaRPr lang="en-US"/>
          </a:p>
        </p:txBody>
      </p:sp>
    </p:spTree>
    <p:extLst>
      <p:ext uri="{BB962C8B-B14F-4D97-AF65-F5344CB8AC3E}">
        <p14:creationId xmlns:p14="http://schemas.microsoft.com/office/powerpoint/2010/main" val="33490067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38202569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3759251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903776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8/23/2026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792896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8/23/2026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8344424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6261408-B059-4BE3-9B18-E2EA024F5496}" type="datetimeFigureOut">
              <a:rPr lang="en-US" smtClean="0"/>
              <a:t>8/23/2026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5975315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6261408-B059-4BE3-9B18-E2EA024F5496}" type="datetimeFigureOut">
              <a:rPr lang="en-US" smtClean="0"/>
              <a:t>8/23/2026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24265470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6261408-B059-4BE3-9B18-E2EA024F5496}" type="datetimeFigureOut">
              <a:rPr lang="en-US" smtClean="0"/>
              <a:t>8/23/2026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5856048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6261408-B059-4BE3-9B18-E2EA024F5496}" type="datetimeFigureOut">
              <a:rPr lang="en-US" smtClean="0"/>
              <a:t>8/23/2026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9207058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261408-B059-4BE3-9B18-E2EA024F5496}" type="datetimeFigureOut">
              <a:rPr lang="en-US" smtClean="0"/>
              <a:t>8/23/2026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34537411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6261408-B059-4BE3-9B18-E2EA024F5496}" type="datetimeFigureOut">
              <a:rPr lang="en-US" smtClean="0"/>
              <a:t>8/23/2026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739656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4034833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6261408-B059-4BE3-9B18-E2EA024F5496}" type="datetimeFigureOut">
              <a:rPr lang="en-US" smtClean="0"/>
              <a:t>8/23/2026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29729945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8/23/2026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743018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8/23/2026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1272608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4BC3792-2440-40FD-9B76-92D5F06CAC8C}" type="datetimeFigureOut">
              <a:rPr lang="en-US" smtClean="0"/>
              <a:t>8/23/2026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767641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BC3792-2440-40FD-9B76-92D5F06CAC8C}" type="datetimeFigureOut">
              <a:rPr lang="en-US" smtClean="0"/>
              <a:t>8/23/2026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2917056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BC3792-2440-40FD-9B76-92D5F06CAC8C}" type="datetimeFigureOut">
              <a:rPr lang="en-US" smtClean="0"/>
              <a:t>8/23/2026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41232914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4BC3792-2440-40FD-9B76-92D5F06CAC8C}" type="datetimeFigureOut">
              <a:rPr lang="en-US" smtClean="0"/>
              <a:t>8/23/2026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3152537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4BC3792-2440-40FD-9B76-92D5F06CAC8C}" type="datetimeFigureOut">
              <a:rPr lang="en-US" smtClean="0"/>
              <a:t>8/23/2026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7655677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4BC3792-2440-40FD-9B76-92D5F06CAC8C}" type="datetimeFigureOut">
              <a:rPr lang="en-US" smtClean="0"/>
              <a:t>8/23/2026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4147931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BC3792-2440-40FD-9B76-92D5F06CAC8C}" type="datetimeFigureOut">
              <a:rPr lang="en-US" smtClean="0"/>
              <a:t>8/23/2026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446110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DABED5-DFFD-47C9-8E1A-6EEE62D3C275}" type="datetimeFigureOut">
              <a:rPr lang="en-US" smtClean="0"/>
              <a:t>8/23/2026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7651071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4BC3792-2440-40FD-9B76-92D5F06CAC8C}" type="datetimeFigureOut">
              <a:rPr lang="en-US" smtClean="0"/>
              <a:t>8/23/2026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356188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4BC3792-2440-40FD-9B76-92D5F06CAC8C}" type="datetimeFigureOut">
              <a:rPr lang="en-US" smtClean="0"/>
              <a:t>8/23/2026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21526722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BC3792-2440-40FD-9B76-92D5F06CAC8C}" type="datetimeFigureOut">
              <a:rPr lang="en-US" smtClean="0"/>
              <a:t>8/23/2026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1198060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BC3792-2440-40FD-9B76-92D5F06CAC8C}" type="datetimeFigureOut">
              <a:rPr lang="en-US" smtClean="0"/>
              <a:t>8/23/2026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13875373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DABED5-DFFD-47C9-8E1A-6EEE62D3C275}" type="datetimeFigureOut">
              <a:rPr lang="en-US" smtClean="0"/>
              <a:t>8/23/2026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2121912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DDABED5-DFFD-47C9-8E1A-6EEE62D3C275}" type="datetimeFigureOut">
              <a:rPr lang="en-US" smtClean="0"/>
              <a:t>8/23/2026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1154536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DDABED5-DFFD-47C9-8E1A-6EEE62D3C275}" type="datetimeFigureOut">
              <a:rPr lang="en-US" smtClean="0"/>
              <a:t>8/23/2026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3588176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ABED5-DFFD-47C9-8E1A-6EEE62D3C275}" type="datetimeFigureOut">
              <a:rPr lang="en-US" smtClean="0"/>
              <a:t>8/23/2026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424365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DABED5-DFFD-47C9-8E1A-6EEE62D3C275}" type="datetimeFigureOut">
              <a:rPr lang="en-US" smtClean="0"/>
              <a:t>8/23/2026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3779966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DABED5-DFFD-47C9-8E1A-6EEE62D3C275}" type="datetimeFigureOut">
              <a:rPr lang="en-US" smtClean="0"/>
              <a:t>8/23/2026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1961145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ABED5-DFFD-47C9-8E1A-6EEE62D3C275}" type="datetimeFigureOut">
              <a:rPr lang="en-US" smtClean="0"/>
              <a:t>8/23/2026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13EE42-34CC-42C4-A54D-966296F9059B}" type="slidenum">
              <a:rPr lang="en-US" smtClean="0"/>
              <a:t>‹#›</a:t>
            </a:fld>
            <a:endParaRPr lang="en-US"/>
          </a:p>
        </p:txBody>
      </p:sp>
    </p:spTree>
    <p:extLst>
      <p:ext uri="{BB962C8B-B14F-4D97-AF65-F5344CB8AC3E}">
        <p14:creationId xmlns:p14="http://schemas.microsoft.com/office/powerpoint/2010/main" val="4203334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261408-B059-4BE3-9B18-E2EA024F5496}" type="datetimeFigureOut">
              <a:rPr lang="en-US" smtClean="0"/>
              <a:t>8/23/2026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55853B-0D88-4491-8C47-0F7D0AB63E77}" type="slidenum">
              <a:rPr lang="en-US" smtClean="0"/>
              <a:t>‹#›</a:t>
            </a:fld>
            <a:endParaRPr lang="en-US" dirty="0"/>
          </a:p>
        </p:txBody>
      </p:sp>
    </p:spTree>
    <p:extLst>
      <p:ext uri="{BB962C8B-B14F-4D97-AF65-F5344CB8AC3E}">
        <p14:creationId xmlns:p14="http://schemas.microsoft.com/office/powerpoint/2010/main" val="180559213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BC3792-2440-40FD-9B76-92D5F06CAC8C}" type="datetimeFigureOut">
              <a:rPr lang="en-US" smtClean="0"/>
              <a:t>8/23/2026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1DB039-D147-4386-BC2D-5E6DB0D999C4}" type="slidenum">
              <a:rPr lang="en-US" smtClean="0"/>
              <a:t>‹#›</a:t>
            </a:fld>
            <a:endParaRPr lang="en-US" dirty="0"/>
          </a:p>
        </p:txBody>
      </p:sp>
    </p:spTree>
    <p:extLst>
      <p:ext uri="{BB962C8B-B14F-4D97-AF65-F5344CB8AC3E}">
        <p14:creationId xmlns:p14="http://schemas.microsoft.com/office/powerpoint/2010/main" val="172664491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www.jailexchange.com/private-prisons/ohio/northeast-ohio-correctional-center/inmatesearch" TargetMode="External"/><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hyperlink" Target="https://www.reddit.com/r/nostalgia/comments/mqvzsi/miss_cleo_fortune_teller_commercials/" TargetMode="External"/><Relationship Id="rId7" Type="http://schemas.openxmlformats.org/officeDocument/2006/relationships/hyperlink" Target="https://gamerant.com/db/video-game/harry-potter-wizards-unite/" TargetMode="Externa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hyperlink" Target="https://www.ispot.tv/ad/opwr/liberty-mutual-zoltar" TargetMode="External"/><Relationship Id="rId4" Type="http://schemas.openxmlformats.org/officeDocument/2006/relationships/image" Target="../media/image6.png"/><Relationship Id="rId9" Type="http://schemas.openxmlformats.org/officeDocument/2006/relationships/hyperlink" Target="https://shows.disney.com/gravity-falls"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l="23112" t="21263" r="23729" b="49217"/>
          <a:stretch/>
        </p:blipFill>
        <p:spPr>
          <a:xfrm>
            <a:off x="0" y="3994733"/>
            <a:ext cx="9166033" cy="2863273"/>
          </a:xfrm>
          <a:prstGeom prst="rect">
            <a:avLst/>
          </a:prstGeom>
        </p:spPr>
      </p:pic>
      <p:sp>
        <p:nvSpPr>
          <p:cNvPr id="7" name="Rectangle 6"/>
          <p:cNvSpPr/>
          <p:nvPr/>
        </p:nvSpPr>
        <p:spPr>
          <a:xfrm>
            <a:off x="887505" y="1030940"/>
            <a:ext cx="7512423" cy="601505"/>
          </a:xfrm>
          <a:prstGeom prst="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p:cNvSpPr txBox="1"/>
          <p:nvPr/>
        </p:nvSpPr>
        <p:spPr>
          <a:xfrm>
            <a:off x="582706" y="1021974"/>
            <a:ext cx="7745505"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New Lebanon  </a:t>
            </a:r>
            <a:r>
              <a:rPr kumimoji="0" lang="en-US" sz="3600" b="0" i="1" u="none" strike="noStrike" kern="1200" cap="none" spc="0" normalizeH="0" baseline="0" noProof="0" dirty="0">
                <a:ln>
                  <a:noFill/>
                </a:ln>
                <a:solidFill>
                  <a:prstClr val="black"/>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Church of Christ</a:t>
            </a:r>
          </a:p>
        </p:txBody>
      </p:sp>
      <p:sp>
        <p:nvSpPr>
          <p:cNvPr id="3" name="TextBox 2"/>
          <p:cNvSpPr txBox="1"/>
          <p:nvPr/>
        </p:nvSpPr>
        <p:spPr>
          <a:xfrm>
            <a:off x="89647" y="54762"/>
            <a:ext cx="8857129" cy="110799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Ink Free" panose="03080402000500000000" pitchFamily="66" charset="0"/>
                <a:ea typeface="+mn-ea"/>
                <a:cs typeface="+mn-cs"/>
              </a:rPr>
              <a:t>Welcome to our services</a:t>
            </a:r>
          </a:p>
        </p:txBody>
      </p:sp>
      <p:sp>
        <p:nvSpPr>
          <p:cNvPr id="10" name="TextBox 9"/>
          <p:cNvSpPr txBox="1"/>
          <p:nvPr/>
        </p:nvSpPr>
        <p:spPr>
          <a:xfrm>
            <a:off x="1" y="5648735"/>
            <a:ext cx="9144000" cy="110799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2060"/>
                </a:solidFill>
                <a:effectLst/>
                <a:uLnTx/>
                <a:uFillTx/>
                <a:latin typeface="Ink Free" panose="03080402000500000000" pitchFamily="66" charset="0"/>
                <a:ea typeface="+mn-ea"/>
                <a:cs typeface="+mn-cs"/>
              </a:rPr>
              <a:t>Please Come Back Again</a:t>
            </a:r>
          </a:p>
        </p:txBody>
      </p:sp>
      <p:sp>
        <p:nvSpPr>
          <p:cNvPr id="4" name="TextBox 3"/>
          <p:cNvSpPr txBox="1"/>
          <p:nvPr/>
        </p:nvSpPr>
        <p:spPr>
          <a:xfrm>
            <a:off x="0" y="1891555"/>
            <a:ext cx="9144000"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We are Simply Christians.</a:t>
            </a:r>
          </a:p>
        </p:txBody>
      </p:sp>
      <p:sp>
        <p:nvSpPr>
          <p:cNvPr id="5" name="TextBox 4"/>
          <p:cNvSpPr txBox="1"/>
          <p:nvPr/>
        </p:nvSpPr>
        <p:spPr>
          <a:xfrm>
            <a:off x="0" y="2348652"/>
            <a:ext cx="9166033"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Our Emphasis is </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Spiritual, Not Material or Social</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1" name="TextBox 10"/>
          <p:cNvSpPr txBox="1"/>
          <p:nvPr/>
        </p:nvSpPr>
        <p:spPr>
          <a:xfrm>
            <a:off x="0" y="2820287"/>
            <a:ext cx="9081247"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We are striving to be The Same Church as Described in The New Testament.</a:t>
            </a:r>
          </a:p>
        </p:txBody>
      </p:sp>
    </p:spTree>
    <p:extLst>
      <p:ext uri="{BB962C8B-B14F-4D97-AF65-F5344CB8AC3E}">
        <p14:creationId xmlns:p14="http://schemas.microsoft.com/office/powerpoint/2010/main" val="18627963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BCA93-398B-25E3-4836-C5263557592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B419161-488D-DBF4-4672-088B36FBABA3}"/>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68026E2D-53A6-08C7-28BB-85E92C61E721}"/>
              </a:ext>
            </a:extLst>
          </p:cNvPr>
          <p:cNvSpPr txBox="1"/>
          <p:nvPr/>
        </p:nvSpPr>
        <p:spPr>
          <a:xfrm>
            <a:off x="0" y="-8968"/>
            <a:ext cx="9144000" cy="625428"/>
          </a:xfrm>
          <a:prstGeom prst="rect">
            <a:avLst/>
          </a:prstGeom>
          <a:solidFill>
            <a:schemeClr val="tx1"/>
          </a:solidFill>
        </p:spPr>
        <p:txBody>
          <a:bodyPr wrap="square" rtlCol="0">
            <a:spAutoFit/>
          </a:bodyPr>
          <a:lstStyle/>
          <a:p>
            <a:pPr marL="0" marR="0" algn="ctr">
              <a:lnSpc>
                <a:spcPct val="115000"/>
              </a:lnSpc>
              <a:spcAft>
                <a:spcPts val="800"/>
              </a:spcAft>
              <a:buNone/>
            </a:pPr>
            <a:r>
              <a:rPr lang="en-US" sz="32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To set at liberty those who are oppressed</a:t>
            </a:r>
            <a:endParaRPr lang="en-US"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descr="Jail Free Stock Photo - Public Domain Pictures">
            <a:extLst>
              <a:ext uri="{FF2B5EF4-FFF2-40B4-BE49-F238E27FC236}">
                <a16:creationId xmlns:a16="http://schemas.microsoft.com/office/drawing/2014/main" id="{F3CF17AB-36A4-7A04-F073-3DA74BA6F0C2}"/>
              </a:ext>
            </a:extLst>
          </p:cNvPr>
          <p:cNvPicPr>
            <a:picLocks noChangeAspect="1"/>
          </p:cNvPicPr>
          <p:nvPr/>
        </p:nvPicPr>
        <p:blipFill>
          <a:blip r:embed="rId2"/>
          <a:stretch>
            <a:fillRect/>
          </a:stretch>
        </p:blipFill>
        <p:spPr>
          <a:xfrm>
            <a:off x="4322802" y="3060143"/>
            <a:ext cx="4099303" cy="2739079"/>
          </a:xfrm>
          <a:prstGeom prst="rect">
            <a:avLst/>
          </a:prstGeom>
          <a:solidFill>
            <a:srgbClr val="000000">
              <a:shade val="95000"/>
            </a:srgbClr>
          </a:solidFill>
          <a:ln w="444500" cap="sq">
            <a:solidFill>
              <a:schemeClr val="bg1">
                <a:lumMod val="85000"/>
              </a:schemeClr>
            </a:solidFill>
            <a:miter lim="800000"/>
          </a:ln>
          <a:effectLst>
            <a:outerShdw blurRad="254000" dist="190500" dir="2700000" sy="90000" algn="bl" rotWithShape="0">
              <a:srgbClr val="000000">
                <a:alpha val="40000"/>
              </a:srgbClr>
            </a:outerShdw>
          </a:effectLst>
        </p:spPr>
      </p:pic>
      <p:sp>
        <p:nvSpPr>
          <p:cNvPr id="6" name="TextBox 5">
            <a:extLst>
              <a:ext uri="{FF2B5EF4-FFF2-40B4-BE49-F238E27FC236}">
                <a16:creationId xmlns:a16="http://schemas.microsoft.com/office/drawing/2014/main" id="{6962355C-664F-2BDC-3F6F-D21BF6C4858E}"/>
              </a:ext>
            </a:extLst>
          </p:cNvPr>
          <p:cNvSpPr txBox="1"/>
          <p:nvPr/>
        </p:nvSpPr>
        <p:spPr>
          <a:xfrm>
            <a:off x="0" y="962837"/>
            <a:ext cx="9144000" cy="758669"/>
          </a:xfrm>
          <a:prstGeom prst="rect">
            <a:avLst/>
          </a:prstGeom>
          <a:noFill/>
        </p:spPr>
        <p:txBody>
          <a:bodyPr wrap="square">
            <a:spAutoFit/>
          </a:bodyPr>
          <a:lstStyle/>
          <a:p>
            <a:pPr marL="0" marR="0" algn="ctr">
              <a:lnSpc>
                <a:spcPct val="115000"/>
              </a:lnSpc>
              <a:spcAft>
                <a:spcPts val="800"/>
              </a:spcAft>
              <a:buNone/>
            </a:pPr>
            <a:r>
              <a:rPr lang="en-US" sz="4000" b="1" kern="100" dirty="0">
                <a:effectLst/>
                <a:latin typeface="Calibri" panose="020F0502020204030204" pitchFamily="34" charset="0"/>
                <a:ea typeface="Calibri" panose="020F0502020204030204" pitchFamily="34" charset="0"/>
                <a:cs typeface="Times New Roman" panose="02020603050405020304" pitchFamily="18" charset="0"/>
              </a:rPr>
              <a:t>5. A self-made prison of indecision</a:t>
            </a:r>
            <a:r>
              <a:rPr lang="en-US" sz="4000" kern="100" dirty="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7" name="TextBox 6">
            <a:extLst>
              <a:ext uri="{FF2B5EF4-FFF2-40B4-BE49-F238E27FC236}">
                <a16:creationId xmlns:a16="http://schemas.microsoft.com/office/drawing/2014/main" id="{335EDB8A-2918-563C-0DFC-10DDE630F9A0}"/>
              </a:ext>
            </a:extLst>
          </p:cNvPr>
          <p:cNvSpPr txBox="1"/>
          <p:nvPr/>
        </p:nvSpPr>
        <p:spPr>
          <a:xfrm>
            <a:off x="328864" y="2277978"/>
            <a:ext cx="3384884" cy="3964932"/>
          </a:xfrm>
          <a:prstGeom prst="rect">
            <a:avLst/>
          </a:prstGeom>
          <a:noFill/>
        </p:spPr>
        <p:txBody>
          <a:bodyPr wrap="square">
            <a:spAutoFit/>
          </a:bodyPr>
          <a:lstStyle/>
          <a:p>
            <a:pPr marL="0" marR="0">
              <a:lnSpc>
                <a:spcPct val="115000"/>
              </a:lnSpc>
              <a:spcAft>
                <a:spcPts val="800"/>
              </a:spcAft>
              <a:buNone/>
            </a:pPr>
            <a:r>
              <a:rPr lang="en-US" sz="2000" b="1" u="sng" kern="100" dirty="0">
                <a:effectLst/>
                <a:latin typeface="Calibri" panose="020F0502020204030204" pitchFamily="34" charset="0"/>
                <a:ea typeface="Calibri" panose="020F0502020204030204" pitchFamily="34" charset="0"/>
                <a:cs typeface="Times New Roman" panose="02020603050405020304" pitchFamily="18" charset="0"/>
              </a:rPr>
              <a:t>Joshua 24:15  </a:t>
            </a: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"And if it seems evil to you to serve the LORD, choose for yourselves this day whom you will serve, whether the gods which your fathers served that were on the other side of the River, or the gods of the Amorites, in whose land you dwell. But as for me and my house, we will serve the LORD."</a:t>
            </a:r>
          </a:p>
        </p:txBody>
      </p:sp>
    </p:spTree>
    <p:extLst>
      <p:ext uri="{BB962C8B-B14F-4D97-AF65-F5344CB8AC3E}">
        <p14:creationId xmlns:p14="http://schemas.microsoft.com/office/powerpoint/2010/main" val="39720603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434A0-17E5-630F-EF8C-25ACDAEEC3D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E8859EE-8FD2-4C3F-64A5-607253E1CABC}"/>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832AF9B9-E07B-97A3-D57C-5321F58717F0}"/>
              </a:ext>
            </a:extLst>
          </p:cNvPr>
          <p:cNvSpPr txBox="1"/>
          <p:nvPr/>
        </p:nvSpPr>
        <p:spPr>
          <a:xfrm>
            <a:off x="0" y="-8968"/>
            <a:ext cx="9144000" cy="625428"/>
          </a:xfrm>
          <a:prstGeom prst="rect">
            <a:avLst/>
          </a:prstGeom>
          <a:solidFill>
            <a:schemeClr val="tx1"/>
          </a:solidFill>
        </p:spPr>
        <p:txBody>
          <a:bodyPr wrap="square" rtlCol="0">
            <a:spAutoFit/>
          </a:bodyPr>
          <a:lstStyle/>
          <a:p>
            <a:pPr marL="0" marR="0" algn="ctr">
              <a:lnSpc>
                <a:spcPct val="115000"/>
              </a:lnSpc>
              <a:spcAft>
                <a:spcPts val="800"/>
              </a:spcAft>
              <a:buNone/>
            </a:pPr>
            <a:r>
              <a:rPr lang="en-US" sz="32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To set at liberty those who are oppressed</a:t>
            </a:r>
            <a:endParaRPr lang="en-US"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descr="Jail Free Stock Photo - Public Domain Pictures">
            <a:extLst>
              <a:ext uri="{FF2B5EF4-FFF2-40B4-BE49-F238E27FC236}">
                <a16:creationId xmlns:a16="http://schemas.microsoft.com/office/drawing/2014/main" id="{6C7ECB6D-F87C-6D87-00A3-FAEF7369C78E}"/>
              </a:ext>
            </a:extLst>
          </p:cNvPr>
          <p:cNvPicPr>
            <a:picLocks noChangeAspect="1"/>
          </p:cNvPicPr>
          <p:nvPr/>
        </p:nvPicPr>
        <p:blipFill>
          <a:blip r:embed="rId2"/>
          <a:stretch>
            <a:fillRect/>
          </a:stretch>
        </p:blipFill>
        <p:spPr>
          <a:xfrm>
            <a:off x="4322802" y="3060143"/>
            <a:ext cx="4099303" cy="2739079"/>
          </a:xfrm>
          <a:prstGeom prst="rect">
            <a:avLst/>
          </a:prstGeom>
          <a:solidFill>
            <a:srgbClr val="000000">
              <a:shade val="95000"/>
            </a:srgbClr>
          </a:solidFill>
          <a:ln w="444500" cap="sq">
            <a:solidFill>
              <a:schemeClr val="bg1">
                <a:lumMod val="85000"/>
              </a:schemeClr>
            </a:solidFill>
            <a:miter lim="800000"/>
          </a:ln>
          <a:effectLst>
            <a:outerShdw blurRad="254000" dist="190500" dir="2700000" sy="90000" algn="bl" rotWithShape="0">
              <a:srgbClr val="000000">
                <a:alpha val="40000"/>
              </a:srgbClr>
            </a:outerShdw>
          </a:effectLst>
        </p:spPr>
      </p:pic>
      <p:sp>
        <p:nvSpPr>
          <p:cNvPr id="6" name="TextBox 5">
            <a:extLst>
              <a:ext uri="{FF2B5EF4-FFF2-40B4-BE49-F238E27FC236}">
                <a16:creationId xmlns:a16="http://schemas.microsoft.com/office/drawing/2014/main" id="{B2E68CF7-A523-E6A3-D542-170B83340827}"/>
              </a:ext>
            </a:extLst>
          </p:cNvPr>
          <p:cNvSpPr txBox="1"/>
          <p:nvPr/>
        </p:nvSpPr>
        <p:spPr>
          <a:xfrm>
            <a:off x="1" y="970549"/>
            <a:ext cx="9200146" cy="758669"/>
          </a:xfrm>
          <a:prstGeom prst="rect">
            <a:avLst/>
          </a:prstGeom>
          <a:noFill/>
        </p:spPr>
        <p:txBody>
          <a:bodyPr wrap="square">
            <a:spAutoFit/>
          </a:bodyPr>
          <a:lstStyle/>
          <a:p>
            <a:pPr marL="0" marR="0" algn="ctr">
              <a:lnSpc>
                <a:spcPct val="115000"/>
              </a:lnSpc>
              <a:spcAft>
                <a:spcPts val="800"/>
              </a:spcAft>
              <a:buNone/>
            </a:pPr>
            <a:r>
              <a:rPr lang="en-US" sz="4000" b="1" kern="100" dirty="0">
                <a:effectLst/>
                <a:latin typeface="Calibri" panose="020F0502020204030204" pitchFamily="34" charset="0"/>
                <a:ea typeface="Calibri" panose="020F0502020204030204" pitchFamily="34" charset="0"/>
                <a:cs typeface="Times New Roman" panose="02020603050405020304" pitchFamily="18" charset="0"/>
              </a:rPr>
              <a:t> 6. A self-made prison of unbelief</a:t>
            </a:r>
            <a:r>
              <a:rPr lang="en-US" sz="4000" kern="1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 name="TextBox 4">
            <a:extLst>
              <a:ext uri="{FF2B5EF4-FFF2-40B4-BE49-F238E27FC236}">
                <a16:creationId xmlns:a16="http://schemas.microsoft.com/office/drawing/2014/main" id="{65FEDF40-57A6-1215-F4B7-C712FCE33965}"/>
              </a:ext>
            </a:extLst>
          </p:cNvPr>
          <p:cNvSpPr txBox="1"/>
          <p:nvPr/>
        </p:nvSpPr>
        <p:spPr>
          <a:xfrm>
            <a:off x="569495" y="1900989"/>
            <a:ext cx="2991852" cy="4801314"/>
          </a:xfrm>
          <a:prstGeom prst="rect">
            <a:avLst/>
          </a:prstGeom>
          <a:noFill/>
        </p:spPr>
        <p:txBody>
          <a:bodyPr wrap="square" rtlCol="0">
            <a:spAutoFit/>
          </a:bodyPr>
          <a:lstStyle/>
          <a:p>
            <a:r>
              <a:rPr lang="en-US" b="1" u="sng" dirty="0"/>
              <a:t>Heb. 3:12 </a:t>
            </a:r>
            <a:r>
              <a:rPr lang="en-US" dirty="0"/>
              <a:t>Beware, brethren, lest there be in any of you an evil heart of </a:t>
            </a:r>
            <a:r>
              <a:rPr lang="en-US" u="sng" dirty="0"/>
              <a:t>unbelief</a:t>
            </a:r>
            <a:r>
              <a:rPr lang="en-US" dirty="0"/>
              <a:t> in departing from the living God;</a:t>
            </a:r>
          </a:p>
          <a:p>
            <a:r>
              <a:rPr lang="en-US" dirty="0"/>
              <a:t>13 but exhort one another daily, while it is called "Today," lest any of you be hardened through the deceitfulness of sin.</a:t>
            </a:r>
          </a:p>
          <a:p>
            <a:r>
              <a:rPr lang="en-US" dirty="0"/>
              <a:t>…</a:t>
            </a:r>
          </a:p>
          <a:p>
            <a:r>
              <a:rPr lang="en-US" dirty="0"/>
              <a:t>18 And to whom did He swear that they would not enter His rest, but to those who did not obey?</a:t>
            </a:r>
          </a:p>
          <a:p>
            <a:r>
              <a:rPr lang="en-US" dirty="0"/>
              <a:t>19 So we see that they could not enter in because of unbelief.</a:t>
            </a:r>
          </a:p>
        </p:txBody>
      </p:sp>
    </p:spTree>
    <p:extLst>
      <p:ext uri="{BB962C8B-B14F-4D97-AF65-F5344CB8AC3E}">
        <p14:creationId xmlns:p14="http://schemas.microsoft.com/office/powerpoint/2010/main" val="2339761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61BF5F-906E-6E69-2C44-8B125D90D02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94C9E9F-E0E6-A056-A30B-9C62DD706E6A}"/>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23CFD9CD-A3EE-1C12-E2CB-CE527CAF6E14}"/>
              </a:ext>
            </a:extLst>
          </p:cNvPr>
          <p:cNvSpPr txBox="1"/>
          <p:nvPr/>
        </p:nvSpPr>
        <p:spPr>
          <a:xfrm>
            <a:off x="0" y="-8968"/>
            <a:ext cx="9144000" cy="625428"/>
          </a:xfrm>
          <a:prstGeom prst="rect">
            <a:avLst/>
          </a:prstGeom>
          <a:solidFill>
            <a:schemeClr val="tx1"/>
          </a:solidFill>
        </p:spPr>
        <p:txBody>
          <a:bodyPr wrap="square" rtlCol="0">
            <a:spAutoFit/>
          </a:bodyPr>
          <a:lstStyle/>
          <a:p>
            <a:pPr marL="0" marR="0" algn="ctr">
              <a:lnSpc>
                <a:spcPct val="115000"/>
              </a:lnSpc>
              <a:spcAft>
                <a:spcPts val="800"/>
              </a:spcAft>
              <a:buNone/>
            </a:pPr>
            <a:r>
              <a:rPr lang="en-US" sz="32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To set at liberty those who are oppressed</a:t>
            </a:r>
            <a:endParaRPr lang="en-US"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descr="Jail Free Stock Photo - Public Domain Pictures">
            <a:extLst>
              <a:ext uri="{FF2B5EF4-FFF2-40B4-BE49-F238E27FC236}">
                <a16:creationId xmlns:a16="http://schemas.microsoft.com/office/drawing/2014/main" id="{67A5C602-015A-E57F-427B-1270E1712A2D}"/>
              </a:ext>
            </a:extLst>
          </p:cNvPr>
          <p:cNvPicPr>
            <a:picLocks noChangeAspect="1"/>
          </p:cNvPicPr>
          <p:nvPr/>
        </p:nvPicPr>
        <p:blipFill>
          <a:blip r:embed="rId2"/>
          <a:stretch>
            <a:fillRect/>
          </a:stretch>
        </p:blipFill>
        <p:spPr>
          <a:xfrm>
            <a:off x="4322802" y="3060143"/>
            <a:ext cx="4099303" cy="2739079"/>
          </a:xfrm>
          <a:prstGeom prst="rect">
            <a:avLst/>
          </a:prstGeom>
          <a:solidFill>
            <a:srgbClr val="000000">
              <a:shade val="95000"/>
            </a:srgbClr>
          </a:solidFill>
          <a:ln w="444500" cap="sq">
            <a:solidFill>
              <a:schemeClr val="bg1">
                <a:lumMod val="85000"/>
              </a:schemeClr>
            </a:solidFill>
            <a:miter lim="800000"/>
          </a:ln>
          <a:effectLst>
            <a:outerShdw blurRad="254000" dist="190500" dir="2700000" sy="90000" algn="bl" rotWithShape="0">
              <a:srgbClr val="000000">
                <a:alpha val="40000"/>
              </a:srgbClr>
            </a:outerShdw>
          </a:effectLst>
        </p:spPr>
      </p:pic>
      <p:sp>
        <p:nvSpPr>
          <p:cNvPr id="6" name="TextBox 5">
            <a:extLst>
              <a:ext uri="{FF2B5EF4-FFF2-40B4-BE49-F238E27FC236}">
                <a16:creationId xmlns:a16="http://schemas.microsoft.com/office/drawing/2014/main" id="{0EE02443-081F-3E9C-825C-245FD8446EB8}"/>
              </a:ext>
            </a:extLst>
          </p:cNvPr>
          <p:cNvSpPr txBox="1"/>
          <p:nvPr/>
        </p:nvSpPr>
        <p:spPr>
          <a:xfrm>
            <a:off x="0" y="770024"/>
            <a:ext cx="9144000" cy="758669"/>
          </a:xfrm>
          <a:prstGeom prst="rect">
            <a:avLst/>
          </a:prstGeom>
          <a:noFill/>
        </p:spPr>
        <p:txBody>
          <a:bodyPr wrap="square">
            <a:spAutoFit/>
          </a:bodyPr>
          <a:lstStyle/>
          <a:p>
            <a:pPr marL="0" marR="0" algn="ctr">
              <a:lnSpc>
                <a:spcPct val="115000"/>
              </a:lnSpc>
              <a:spcAft>
                <a:spcPts val="800"/>
              </a:spcAft>
              <a:buNone/>
            </a:pPr>
            <a:r>
              <a:rPr lang="en-US" sz="4000" b="1" kern="100" dirty="0">
                <a:effectLst/>
                <a:latin typeface="Calibri" panose="020F0502020204030204" pitchFamily="34" charset="0"/>
                <a:ea typeface="Calibri" panose="020F0502020204030204" pitchFamily="34" charset="0"/>
                <a:cs typeface="Times New Roman" panose="02020603050405020304" pitchFamily="18" charset="0"/>
              </a:rPr>
              <a:t>7. A self-made prison of sin</a:t>
            </a:r>
            <a:r>
              <a:rPr lang="en-US" sz="4000" kern="1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 name="TextBox 4">
            <a:extLst>
              <a:ext uri="{FF2B5EF4-FFF2-40B4-BE49-F238E27FC236}">
                <a16:creationId xmlns:a16="http://schemas.microsoft.com/office/drawing/2014/main" id="{7AEF6132-678B-EF7A-2C3C-31EC6BCD3576}"/>
              </a:ext>
            </a:extLst>
          </p:cNvPr>
          <p:cNvSpPr txBox="1"/>
          <p:nvPr/>
        </p:nvSpPr>
        <p:spPr>
          <a:xfrm>
            <a:off x="312820" y="1729218"/>
            <a:ext cx="3433011" cy="5016758"/>
          </a:xfrm>
          <a:prstGeom prst="rect">
            <a:avLst/>
          </a:prstGeom>
          <a:noFill/>
        </p:spPr>
        <p:txBody>
          <a:bodyPr wrap="square" rtlCol="0">
            <a:spAutoFit/>
          </a:bodyPr>
          <a:lstStyle/>
          <a:p>
            <a:r>
              <a:rPr lang="en-US" sz="2000" b="1" u="sng" dirty="0"/>
              <a:t>Rom. 6:20 </a:t>
            </a:r>
            <a:r>
              <a:rPr lang="en-US" sz="2000" dirty="0"/>
              <a:t>For when you were slaves of sin, you were free in regard to righteousness.</a:t>
            </a:r>
          </a:p>
          <a:p>
            <a:r>
              <a:rPr lang="en-US" sz="2000" dirty="0"/>
              <a:t> 21 What fruit did you have then in the things of which you are now ashamed? For the end of those things is death.</a:t>
            </a:r>
          </a:p>
          <a:p>
            <a:r>
              <a:rPr lang="en-US" sz="2000" dirty="0"/>
              <a:t> 22 But now having been set free from sin, and having become slaves of God, you have your fruit to holiness, and the end, everlasting life.</a:t>
            </a:r>
          </a:p>
          <a:p>
            <a:r>
              <a:rPr lang="en-US" sz="2000" dirty="0"/>
              <a:t> 23 For the wages of sin is death, but the gift of God is eternal life in Christ Jesus our Lord.</a:t>
            </a:r>
          </a:p>
        </p:txBody>
      </p:sp>
    </p:spTree>
    <p:extLst>
      <p:ext uri="{BB962C8B-B14F-4D97-AF65-F5344CB8AC3E}">
        <p14:creationId xmlns:p14="http://schemas.microsoft.com/office/powerpoint/2010/main" val="3876420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B80666-ABA6-0E89-AEFE-3524B52A384F}"/>
            </a:ext>
          </a:extLst>
        </p:cNvPr>
        <p:cNvGrpSpPr/>
        <p:nvPr/>
      </p:nvGrpSpPr>
      <p:grpSpPr>
        <a:xfrm>
          <a:off x="0" y="0"/>
          <a:ext cx="0" cy="0"/>
          <a:chOff x="0" y="0"/>
          <a:chExt cx="0" cy="0"/>
        </a:xfrm>
      </p:grpSpPr>
      <p:pic>
        <p:nvPicPr>
          <p:cNvPr id="17" name="Picture 16" descr="Jail Free Stock Photo - Public Domain Pictures">
            <a:extLst>
              <a:ext uri="{FF2B5EF4-FFF2-40B4-BE49-F238E27FC236}">
                <a16:creationId xmlns:a16="http://schemas.microsoft.com/office/drawing/2014/main" id="{1DB0F780-579D-5B97-ABB7-8429BAFFBEE2}"/>
              </a:ext>
            </a:extLst>
          </p:cNvPr>
          <p:cNvPicPr>
            <a:picLocks noChangeAspect="1"/>
          </p:cNvPicPr>
          <p:nvPr/>
        </p:nvPicPr>
        <p:blipFill>
          <a:blip r:embed="rId2"/>
          <a:stretch>
            <a:fillRect/>
          </a:stretch>
        </p:blipFill>
        <p:spPr>
          <a:xfrm>
            <a:off x="6586543" y="4634350"/>
            <a:ext cx="1989994" cy="1329677"/>
          </a:xfrm>
          <a:prstGeom prst="rect">
            <a:avLst/>
          </a:prstGeom>
          <a:solidFill>
            <a:srgbClr val="000000">
              <a:shade val="95000"/>
            </a:srgbClr>
          </a:solidFill>
          <a:ln w="444500" cap="sq">
            <a:solidFill>
              <a:schemeClr val="bg1">
                <a:lumMod val="85000"/>
              </a:schemeClr>
            </a:solidFill>
            <a:miter lim="800000"/>
          </a:ln>
          <a:effectLst>
            <a:outerShdw blurRad="254000" dist="190500" dir="2700000" sy="90000" algn="bl" rotWithShape="0">
              <a:srgbClr val="000000">
                <a:alpha val="40000"/>
              </a:srgbClr>
            </a:outerShdw>
          </a:effectLst>
        </p:spPr>
      </p:pic>
      <p:sp>
        <p:nvSpPr>
          <p:cNvPr id="3" name="TextBox 2">
            <a:extLst>
              <a:ext uri="{FF2B5EF4-FFF2-40B4-BE49-F238E27FC236}">
                <a16:creationId xmlns:a16="http://schemas.microsoft.com/office/drawing/2014/main" id="{D8A6FA42-4790-BD66-DD49-4F81A6A3134B}"/>
              </a:ext>
            </a:extLst>
          </p:cNvPr>
          <p:cNvSpPr txBox="1"/>
          <p:nvPr/>
        </p:nvSpPr>
        <p:spPr>
          <a:xfrm>
            <a:off x="0" y="-8968"/>
            <a:ext cx="9144000" cy="625428"/>
          </a:xfrm>
          <a:prstGeom prst="rect">
            <a:avLst/>
          </a:prstGeom>
          <a:solidFill>
            <a:schemeClr val="tx1"/>
          </a:solidFill>
        </p:spPr>
        <p:txBody>
          <a:bodyPr wrap="square" rtlCol="0">
            <a:spAutoFit/>
          </a:bodyPr>
          <a:lstStyle/>
          <a:p>
            <a:pPr marL="0" marR="0" algn="ctr">
              <a:lnSpc>
                <a:spcPct val="115000"/>
              </a:lnSpc>
              <a:spcAft>
                <a:spcPts val="800"/>
              </a:spcAft>
              <a:buNone/>
            </a:pPr>
            <a:r>
              <a:rPr lang="en-US" sz="32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To set at liberty those who are oppressed</a:t>
            </a:r>
            <a:endParaRPr lang="en-US"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descr="Jail Free Stock Photo - Public Domain Pictures">
            <a:extLst>
              <a:ext uri="{FF2B5EF4-FFF2-40B4-BE49-F238E27FC236}">
                <a16:creationId xmlns:a16="http://schemas.microsoft.com/office/drawing/2014/main" id="{AB242FF5-15F3-BCFE-A642-A18021441EE9}"/>
              </a:ext>
            </a:extLst>
          </p:cNvPr>
          <p:cNvPicPr>
            <a:picLocks noChangeAspect="1"/>
          </p:cNvPicPr>
          <p:nvPr/>
        </p:nvPicPr>
        <p:blipFill>
          <a:blip r:embed="rId2"/>
          <a:stretch>
            <a:fillRect/>
          </a:stretch>
        </p:blipFill>
        <p:spPr>
          <a:xfrm>
            <a:off x="567463" y="4644227"/>
            <a:ext cx="1975212" cy="1319800"/>
          </a:xfrm>
          <a:prstGeom prst="rect">
            <a:avLst/>
          </a:prstGeom>
          <a:solidFill>
            <a:srgbClr val="000000">
              <a:shade val="95000"/>
            </a:srgbClr>
          </a:solidFill>
          <a:ln w="444500" cap="sq">
            <a:solidFill>
              <a:schemeClr val="bg1">
                <a:lumMod val="85000"/>
              </a:schemeClr>
            </a:solidFill>
            <a:miter lim="800000"/>
          </a:ln>
          <a:effectLst>
            <a:outerShdw blurRad="254000" dist="190500" dir="2700000" sy="90000" algn="bl" rotWithShape="0">
              <a:srgbClr val="000000">
                <a:alpha val="40000"/>
              </a:srgbClr>
            </a:outerShdw>
          </a:effectLst>
        </p:spPr>
      </p:pic>
      <p:pic>
        <p:nvPicPr>
          <p:cNvPr id="7" name="Picture 6">
            <a:extLst>
              <a:ext uri="{FF2B5EF4-FFF2-40B4-BE49-F238E27FC236}">
                <a16:creationId xmlns:a16="http://schemas.microsoft.com/office/drawing/2014/main" id="{F71C7FA8-C5BA-BF01-1ECA-4FF7C59014AB}"/>
              </a:ext>
            </a:extLst>
          </p:cNvPr>
          <p:cNvPicPr>
            <a:picLocks noChangeAspect="1"/>
          </p:cNvPicPr>
          <p:nvPr/>
        </p:nvPicPr>
        <p:blipFill>
          <a:blip r:embed="rId3"/>
          <a:stretch>
            <a:fillRect/>
          </a:stretch>
        </p:blipFill>
        <p:spPr>
          <a:xfrm>
            <a:off x="2699322" y="1477936"/>
            <a:ext cx="3404700" cy="2577691"/>
          </a:xfrm>
          <a:prstGeom prst="rect">
            <a:avLst/>
          </a:prstGeom>
        </p:spPr>
      </p:pic>
      <p:pic>
        <p:nvPicPr>
          <p:cNvPr id="9" name="Picture 8">
            <a:extLst>
              <a:ext uri="{FF2B5EF4-FFF2-40B4-BE49-F238E27FC236}">
                <a16:creationId xmlns:a16="http://schemas.microsoft.com/office/drawing/2014/main" id="{6FA4869E-9E7C-727C-C088-B8BBF34FFA9C}"/>
              </a:ext>
            </a:extLst>
          </p:cNvPr>
          <p:cNvPicPr>
            <a:picLocks noChangeAspect="1"/>
          </p:cNvPicPr>
          <p:nvPr/>
        </p:nvPicPr>
        <p:blipFill>
          <a:blip r:embed="rId3"/>
          <a:stretch>
            <a:fillRect/>
          </a:stretch>
        </p:blipFill>
        <p:spPr>
          <a:xfrm>
            <a:off x="5955860" y="1214186"/>
            <a:ext cx="3251359" cy="2461597"/>
          </a:xfrm>
          <a:prstGeom prst="rect">
            <a:avLst/>
          </a:prstGeom>
        </p:spPr>
      </p:pic>
      <p:pic>
        <p:nvPicPr>
          <p:cNvPr id="11" name="Picture 10">
            <a:extLst>
              <a:ext uri="{FF2B5EF4-FFF2-40B4-BE49-F238E27FC236}">
                <a16:creationId xmlns:a16="http://schemas.microsoft.com/office/drawing/2014/main" id="{62442AC6-0EC3-19A8-0642-BE80627A5054}"/>
              </a:ext>
            </a:extLst>
          </p:cNvPr>
          <p:cNvPicPr>
            <a:picLocks noChangeAspect="1"/>
          </p:cNvPicPr>
          <p:nvPr/>
        </p:nvPicPr>
        <p:blipFill>
          <a:blip r:embed="rId3"/>
          <a:stretch>
            <a:fillRect/>
          </a:stretch>
        </p:blipFill>
        <p:spPr>
          <a:xfrm>
            <a:off x="131646" y="756245"/>
            <a:ext cx="2991377" cy="2264765"/>
          </a:xfrm>
          <a:prstGeom prst="rect">
            <a:avLst/>
          </a:prstGeom>
        </p:spPr>
      </p:pic>
      <p:pic>
        <p:nvPicPr>
          <p:cNvPr id="15" name="Picture 14" descr="Jail Free Stock Photo - Public Domain Pictures">
            <a:extLst>
              <a:ext uri="{FF2B5EF4-FFF2-40B4-BE49-F238E27FC236}">
                <a16:creationId xmlns:a16="http://schemas.microsoft.com/office/drawing/2014/main" id="{57E45E33-D28A-2287-D826-57985948F82C}"/>
              </a:ext>
            </a:extLst>
          </p:cNvPr>
          <p:cNvPicPr>
            <a:picLocks noChangeAspect="1"/>
          </p:cNvPicPr>
          <p:nvPr/>
        </p:nvPicPr>
        <p:blipFill>
          <a:blip r:embed="rId2"/>
          <a:stretch>
            <a:fillRect/>
          </a:stretch>
        </p:blipFill>
        <p:spPr>
          <a:xfrm>
            <a:off x="3745831" y="4844715"/>
            <a:ext cx="2098033" cy="1401867"/>
          </a:xfrm>
          <a:prstGeom prst="rect">
            <a:avLst/>
          </a:prstGeom>
          <a:solidFill>
            <a:srgbClr val="000000">
              <a:shade val="95000"/>
            </a:srgbClr>
          </a:solidFill>
          <a:ln w="444500" cap="sq">
            <a:solidFill>
              <a:schemeClr val="bg1">
                <a:lumMod val="85000"/>
              </a:schemeClr>
            </a:solidFill>
            <a:miter lim="800000"/>
          </a:ln>
          <a:effectLst>
            <a:outerShdw blurRad="254000" dist="190500" dir="2700000" sy="90000" algn="bl" rotWithShape="0">
              <a:srgbClr val="000000">
                <a:alpha val="40000"/>
              </a:srgbClr>
            </a:outerShdw>
          </a:effectLst>
        </p:spPr>
      </p:pic>
      <p:sp>
        <p:nvSpPr>
          <p:cNvPr id="18" name="TextBox 17">
            <a:extLst>
              <a:ext uri="{FF2B5EF4-FFF2-40B4-BE49-F238E27FC236}">
                <a16:creationId xmlns:a16="http://schemas.microsoft.com/office/drawing/2014/main" id="{B8911ECA-B996-9660-2C90-246B6DE41B36}"/>
              </a:ext>
            </a:extLst>
          </p:cNvPr>
          <p:cNvSpPr txBox="1"/>
          <p:nvPr/>
        </p:nvSpPr>
        <p:spPr>
          <a:xfrm>
            <a:off x="96252" y="2751222"/>
            <a:ext cx="2787553" cy="584775"/>
          </a:xfrm>
          <a:prstGeom prst="rect">
            <a:avLst/>
          </a:prstGeom>
          <a:noFill/>
        </p:spPr>
        <p:txBody>
          <a:bodyPr wrap="square" rtlCol="0">
            <a:spAutoFit/>
          </a:bodyPr>
          <a:lstStyle/>
          <a:p>
            <a:r>
              <a:rPr lang="en-US" sz="3200" b="1" dirty="0"/>
              <a:t>self-indulgence</a:t>
            </a:r>
          </a:p>
        </p:txBody>
      </p:sp>
      <p:sp>
        <p:nvSpPr>
          <p:cNvPr id="19" name="TextBox 18">
            <a:extLst>
              <a:ext uri="{FF2B5EF4-FFF2-40B4-BE49-F238E27FC236}">
                <a16:creationId xmlns:a16="http://schemas.microsoft.com/office/drawing/2014/main" id="{A6241963-4A31-9A91-6A40-D1C8475731B3}"/>
              </a:ext>
            </a:extLst>
          </p:cNvPr>
          <p:cNvSpPr txBox="1"/>
          <p:nvPr/>
        </p:nvSpPr>
        <p:spPr>
          <a:xfrm>
            <a:off x="3203233" y="938464"/>
            <a:ext cx="2290249" cy="584775"/>
          </a:xfrm>
          <a:prstGeom prst="rect">
            <a:avLst/>
          </a:prstGeom>
          <a:noFill/>
        </p:spPr>
        <p:txBody>
          <a:bodyPr wrap="square" rtlCol="0">
            <a:spAutoFit/>
          </a:bodyPr>
          <a:lstStyle/>
          <a:p>
            <a:r>
              <a:rPr lang="en-US" sz="3200" b="1" dirty="0"/>
              <a:t>superstition</a:t>
            </a:r>
          </a:p>
        </p:txBody>
      </p:sp>
      <p:sp>
        <p:nvSpPr>
          <p:cNvPr id="20" name="TextBox 19">
            <a:extLst>
              <a:ext uri="{FF2B5EF4-FFF2-40B4-BE49-F238E27FC236}">
                <a16:creationId xmlns:a16="http://schemas.microsoft.com/office/drawing/2014/main" id="{E369CBD5-AAC3-396A-D540-B9724CD3C5F4}"/>
              </a:ext>
            </a:extLst>
          </p:cNvPr>
          <p:cNvSpPr txBox="1"/>
          <p:nvPr/>
        </p:nvSpPr>
        <p:spPr>
          <a:xfrm>
            <a:off x="7026440" y="753979"/>
            <a:ext cx="1822811" cy="523220"/>
          </a:xfrm>
          <a:prstGeom prst="rect">
            <a:avLst/>
          </a:prstGeom>
          <a:noFill/>
        </p:spPr>
        <p:txBody>
          <a:bodyPr wrap="square" rtlCol="0">
            <a:spAutoFit/>
          </a:bodyPr>
          <a:lstStyle/>
          <a:p>
            <a:r>
              <a:rPr lang="en-US" sz="2800" b="1" dirty="0"/>
              <a:t>hate</a:t>
            </a:r>
          </a:p>
        </p:txBody>
      </p:sp>
      <p:sp>
        <p:nvSpPr>
          <p:cNvPr id="21" name="TextBox 20">
            <a:extLst>
              <a:ext uri="{FF2B5EF4-FFF2-40B4-BE49-F238E27FC236}">
                <a16:creationId xmlns:a16="http://schemas.microsoft.com/office/drawing/2014/main" id="{85E1DD13-1E19-4A4E-CA55-0A99E554F786}"/>
              </a:ext>
            </a:extLst>
          </p:cNvPr>
          <p:cNvSpPr txBox="1"/>
          <p:nvPr/>
        </p:nvSpPr>
        <p:spPr>
          <a:xfrm>
            <a:off x="970546" y="3697706"/>
            <a:ext cx="1676400" cy="584775"/>
          </a:xfrm>
          <a:prstGeom prst="rect">
            <a:avLst/>
          </a:prstGeom>
          <a:noFill/>
        </p:spPr>
        <p:txBody>
          <a:bodyPr wrap="square" rtlCol="0">
            <a:spAutoFit/>
          </a:bodyPr>
          <a:lstStyle/>
          <a:p>
            <a:r>
              <a:rPr lang="en-US" sz="3200" b="1" dirty="0"/>
              <a:t>unrest</a:t>
            </a:r>
          </a:p>
        </p:txBody>
      </p:sp>
      <p:sp>
        <p:nvSpPr>
          <p:cNvPr id="23" name="TextBox 22">
            <a:extLst>
              <a:ext uri="{FF2B5EF4-FFF2-40B4-BE49-F238E27FC236}">
                <a16:creationId xmlns:a16="http://schemas.microsoft.com/office/drawing/2014/main" id="{8129782B-5491-9EF8-CCC2-1308DA323F0E}"/>
              </a:ext>
            </a:extLst>
          </p:cNvPr>
          <p:cNvSpPr txBox="1"/>
          <p:nvPr/>
        </p:nvSpPr>
        <p:spPr>
          <a:xfrm>
            <a:off x="3320717" y="3845073"/>
            <a:ext cx="2959768" cy="584775"/>
          </a:xfrm>
          <a:prstGeom prst="rect">
            <a:avLst/>
          </a:prstGeom>
          <a:noFill/>
        </p:spPr>
        <p:txBody>
          <a:bodyPr wrap="square">
            <a:spAutoFit/>
          </a:bodyPr>
          <a:lstStyle/>
          <a:p>
            <a:pPr algn="ctr"/>
            <a:r>
              <a:rPr kumimoji="0" lang="en-US" sz="3200" b="1"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indecision</a:t>
            </a:r>
            <a:endParaRPr lang="en-US" sz="3200" dirty="0"/>
          </a:p>
        </p:txBody>
      </p:sp>
      <p:sp>
        <p:nvSpPr>
          <p:cNvPr id="25" name="TextBox 24">
            <a:extLst>
              <a:ext uri="{FF2B5EF4-FFF2-40B4-BE49-F238E27FC236}">
                <a16:creationId xmlns:a16="http://schemas.microsoft.com/office/drawing/2014/main" id="{24A58A7A-5A77-AA25-4E80-C9CDDA6AE21A}"/>
              </a:ext>
            </a:extLst>
          </p:cNvPr>
          <p:cNvSpPr txBox="1"/>
          <p:nvPr/>
        </p:nvSpPr>
        <p:spPr>
          <a:xfrm>
            <a:off x="7220963" y="3596422"/>
            <a:ext cx="916167" cy="584775"/>
          </a:xfrm>
          <a:prstGeom prst="rect">
            <a:avLst/>
          </a:prstGeom>
          <a:noFill/>
        </p:spPr>
        <p:txBody>
          <a:bodyPr wrap="square">
            <a:spAutoFit/>
          </a:bodyPr>
          <a:lstStyle/>
          <a:p>
            <a:r>
              <a:rPr kumimoji="0" lang="en-US" sz="3200" b="1"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sin</a:t>
            </a:r>
            <a:endParaRPr lang="en-US" sz="3200" dirty="0"/>
          </a:p>
        </p:txBody>
      </p:sp>
    </p:spTree>
    <p:extLst>
      <p:ext uri="{BB962C8B-B14F-4D97-AF65-F5344CB8AC3E}">
        <p14:creationId xmlns:p14="http://schemas.microsoft.com/office/powerpoint/2010/main" val="13731640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911160E-6D96-6935-71DC-6EC27DADA08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8B64CBB-32A2-F7B8-3517-7532D9184403}"/>
              </a:ext>
            </a:extLst>
          </p:cNvPr>
          <p:cNvSpPr txBox="1"/>
          <p:nvPr/>
        </p:nvSpPr>
        <p:spPr>
          <a:xfrm>
            <a:off x="0" y="-8968"/>
            <a:ext cx="9144000" cy="625428"/>
          </a:xfrm>
          <a:prstGeom prst="rect">
            <a:avLst/>
          </a:prstGeom>
          <a:solidFill>
            <a:schemeClr val="tx1"/>
          </a:solidFill>
        </p:spPr>
        <p:txBody>
          <a:bodyPr wrap="square" rtlCol="0">
            <a:spAutoFit/>
          </a:bodyPr>
          <a:lstStyle/>
          <a:p>
            <a:pPr marL="0" marR="0" algn="ctr">
              <a:lnSpc>
                <a:spcPct val="115000"/>
              </a:lnSpc>
              <a:spcAft>
                <a:spcPts val="800"/>
              </a:spcAft>
              <a:buNone/>
            </a:pPr>
            <a:r>
              <a:rPr lang="en-US" sz="32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To set at liberty those who are oppressed</a:t>
            </a:r>
            <a:endParaRPr lang="en-US"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C160313F-C9F1-68CB-1FAB-1F471AB79E8E}"/>
              </a:ext>
            </a:extLst>
          </p:cNvPr>
          <p:cNvPicPr>
            <a:picLocks noChangeAspect="1"/>
          </p:cNvPicPr>
          <p:nvPr/>
        </p:nvPicPr>
        <p:blipFill>
          <a:blip r:embed="rId2"/>
          <a:stretch>
            <a:fillRect/>
          </a:stretch>
        </p:blipFill>
        <p:spPr>
          <a:xfrm>
            <a:off x="4828674" y="3006932"/>
            <a:ext cx="4060793" cy="2579233"/>
          </a:xfrm>
          <a:prstGeom prst="rect">
            <a:avLst/>
          </a:prstGeom>
        </p:spPr>
      </p:pic>
      <p:pic>
        <p:nvPicPr>
          <p:cNvPr id="5" name="Picture 4" descr="Jail Free Stock Photo - Public Domain Pictures">
            <a:extLst>
              <a:ext uri="{FF2B5EF4-FFF2-40B4-BE49-F238E27FC236}">
                <a16:creationId xmlns:a16="http://schemas.microsoft.com/office/drawing/2014/main" id="{45A1180F-D85E-C139-06FB-1A7632EB5EED}"/>
              </a:ext>
            </a:extLst>
          </p:cNvPr>
          <p:cNvPicPr>
            <a:picLocks noChangeAspect="1"/>
          </p:cNvPicPr>
          <p:nvPr/>
        </p:nvPicPr>
        <p:blipFill>
          <a:blip r:embed="rId3"/>
          <a:stretch>
            <a:fillRect/>
          </a:stretch>
        </p:blipFill>
        <p:spPr>
          <a:xfrm>
            <a:off x="649161" y="1954950"/>
            <a:ext cx="3922839" cy="2621169"/>
          </a:xfrm>
          <a:prstGeom prst="rect">
            <a:avLst/>
          </a:prstGeom>
          <a:solidFill>
            <a:srgbClr val="000000">
              <a:shade val="95000"/>
            </a:srgbClr>
          </a:solidFill>
          <a:ln w="444500" cap="sq">
            <a:solidFill>
              <a:schemeClr val="bg1">
                <a:lumMod val="85000"/>
              </a:schemeClr>
            </a:solidFill>
            <a:miter lim="800000"/>
          </a:ln>
          <a:effectLst>
            <a:outerShdw blurRad="254000" dist="190500" dir="2700000" sy="90000" algn="bl" rotWithShape="0">
              <a:srgbClr val="000000">
                <a:alpha val="40000"/>
              </a:srgbClr>
            </a:outerShdw>
          </a:effectLst>
        </p:spPr>
      </p:pic>
      <p:sp>
        <p:nvSpPr>
          <p:cNvPr id="6" name="TextBox 5">
            <a:extLst>
              <a:ext uri="{FF2B5EF4-FFF2-40B4-BE49-F238E27FC236}">
                <a16:creationId xmlns:a16="http://schemas.microsoft.com/office/drawing/2014/main" id="{4149A308-6F98-7AE5-ECD7-694DA674FFD2}"/>
              </a:ext>
            </a:extLst>
          </p:cNvPr>
          <p:cNvSpPr txBox="1"/>
          <p:nvPr/>
        </p:nvSpPr>
        <p:spPr>
          <a:xfrm>
            <a:off x="0" y="657728"/>
            <a:ext cx="9144000" cy="707886"/>
          </a:xfrm>
          <a:prstGeom prst="rect">
            <a:avLst/>
          </a:prstGeom>
          <a:noFill/>
        </p:spPr>
        <p:txBody>
          <a:bodyPr wrap="square" rtlCol="0">
            <a:spAutoFit/>
          </a:bodyPr>
          <a:lstStyle/>
          <a:p>
            <a:pPr algn="ctr"/>
            <a:r>
              <a:rPr lang="en-US" sz="4000" b="1" dirty="0"/>
              <a:t>Self-Made Prisons</a:t>
            </a:r>
          </a:p>
        </p:txBody>
      </p:sp>
      <p:sp>
        <p:nvSpPr>
          <p:cNvPr id="2" name="TextBox 1">
            <a:extLst>
              <a:ext uri="{FF2B5EF4-FFF2-40B4-BE49-F238E27FC236}">
                <a16:creationId xmlns:a16="http://schemas.microsoft.com/office/drawing/2014/main" id="{698793E7-1419-EA0D-5217-1981773BB909}"/>
              </a:ext>
            </a:extLst>
          </p:cNvPr>
          <p:cNvSpPr txBox="1"/>
          <p:nvPr/>
        </p:nvSpPr>
        <p:spPr>
          <a:xfrm>
            <a:off x="16042" y="5706480"/>
            <a:ext cx="9143999" cy="923330"/>
          </a:xfrm>
          <a:prstGeom prst="rect">
            <a:avLst/>
          </a:prstGeom>
          <a:noFill/>
        </p:spPr>
        <p:txBody>
          <a:bodyPr wrap="square" rtlCol="0">
            <a:spAutoFit/>
          </a:bodyPr>
          <a:lstStyle/>
          <a:p>
            <a:pPr algn="ctr"/>
            <a:r>
              <a:rPr lang="en-US" sz="5400" dirty="0"/>
              <a:t>Jesus Can Set You Free</a:t>
            </a:r>
          </a:p>
        </p:txBody>
      </p:sp>
    </p:spTree>
    <p:extLst>
      <p:ext uri="{BB962C8B-B14F-4D97-AF65-F5344CB8AC3E}">
        <p14:creationId xmlns:p14="http://schemas.microsoft.com/office/powerpoint/2010/main" val="36894682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86794" y="2133086"/>
            <a:ext cx="8297333"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0070C0"/>
                </a:solidFill>
                <a:effectLst/>
                <a:uLnTx/>
                <a:uFillTx/>
                <a:latin typeface="Ink Free" panose="03080402000500000000" pitchFamily="66" charset="0"/>
                <a:ea typeface="+mn-ea"/>
                <a:cs typeface="+mn-cs"/>
              </a:rPr>
              <a:t>New Lebanon</a:t>
            </a:r>
          </a:p>
        </p:txBody>
      </p:sp>
      <p:pic>
        <p:nvPicPr>
          <p:cNvPr id="7" name="Picture 6"/>
          <p:cNvPicPr>
            <a:picLocks noChangeAspect="1"/>
          </p:cNvPicPr>
          <p:nvPr/>
        </p:nvPicPr>
        <p:blipFill rotWithShape="1">
          <a:blip r:embed="rId2"/>
          <a:srcRect l="23112" t="21263" r="23729" b="49217"/>
          <a:stretch/>
        </p:blipFill>
        <p:spPr>
          <a:xfrm>
            <a:off x="-22034" y="3152045"/>
            <a:ext cx="9166033" cy="2863273"/>
          </a:xfrm>
          <a:prstGeom prst="rect">
            <a:avLst/>
          </a:prstGeom>
        </p:spPr>
      </p:pic>
      <p:sp>
        <p:nvSpPr>
          <p:cNvPr id="4" name="TextBox 3"/>
          <p:cNvSpPr txBox="1"/>
          <p:nvPr/>
        </p:nvSpPr>
        <p:spPr>
          <a:xfrm>
            <a:off x="1786475" y="3053616"/>
            <a:ext cx="3848986"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Church of Christ</a:t>
            </a:r>
          </a:p>
        </p:txBody>
      </p:sp>
      <p:sp>
        <p:nvSpPr>
          <p:cNvPr id="6" name="TextBox 5"/>
          <p:cNvSpPr txBox="1"/>
          <p:nvPr/>
        </p:nvSpPr>
        <p:spPr>
          <a:xfrm>
            <a:off x="0" y="17932"/>
            <a:ext cx="9143999" cy="2092881"/>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0000"/>
                </a:solidFill>
                <a:effectLst/>
                <a:uLnTx/>
                <a:uFillTx/>
                <a:latin typeface="Arial"/>
                <a:ea typeface="+mn-ea"/>
                <a:cs typeface="+mn-cs"/>
              </a:rPr>
              <a:t>Questions?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Arial"/>
                <a:ea typeface="+mn-ea"/>
                <a:cs typeface="+mn-cs"/>
              </a:rPr>
              <a:t>Want to learn more about the Bible?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0000"/>
                </a:solidFill>
                <a:effectLst/>
                <a:uLnTx/>
                <a:uFillTx/>
                <a:latin typeface="Arial"/>
                <a:ea typeface="+mn-ea"/>
                <a:cs typeface="+mn-cs"/>
              </a:rPr>
              <a:t>We will be glad to study the Bible with you.</a:t>
            </a:r>
          </a:p>
        </p:txBody>
      </p:sp>
      <p:sp>
        <p:nvSpPr>
          <p:cNvPr id="2" name="Rectangle 1"/>
          <p:cNvSpPr/>
          <p:nvPr/>
        </p:nvSpPr>
        <p:spPr>
          <a:xfrm>
            <a:off x="1602724" y="2179207"/>
            <a:ext cx="5867370" cy="1847248"/>
          </a:xfrm>
          <a:prstGeom prst="rect">
            <a:avLst/>
          </a:prstGeom>
          <a:solidFill>
            <a:schemeClr val="bg1"/>
          </a:solid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TextBox 7"/>
          <p:cNvSpPr txBox="1"/>
          <p:nvPr/>
        </p:nvSpPr>
        <p:spPr>
          <a:xfrm>
            <a:off x="0" y="5943602"/>
            <a:ext cx="9166033"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
                <a:ea typeface="+mn-ea"/>
                <a:cs typeface="+mn-cs"/>
              </a:rPr>
              <a:t>newlebanoncoc.com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
                <a:ea typeface="+mn-ea"/>
                <a:cs typeface="+mn-cs"/>
              </a:rPr>
              <a:t>newlebanoncoc@gmail.com</a:t>
            </a:r>
          </a:p>
        </p:txBody>
      </p:sp>
      <p:sp>
        <p:nvSpPr>
          <p:cNvPr id="9" name="TextBox 8"/>
          <p:cNvSpPr txBox="1"/>
          <p:nvPr/>
        </p:nvSpPr>
        <p:spPr>
          <a:xfrm>
            <a:off x="1618159" y="2123994"/>
            <a:ext cx="8297333"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0070C0"/>
                </a:solidFill>
                <a:effectLst/>
                <a:uLnTx/>
                <a:uFillTx/>
                <a:latin typeface="Ink Free" panose="03080402000500000000" pitchFamily="66" charset="0"/>
                <a:ea typeface="+mn-ea"/>
                <a:cs typeface="+mn-cs"/>
              </a:rPr>
              <a:t>New Lebanon</a:t>
            </a:r>
          </a:p>
        </p:txBody>
      </p:sp>
      <p:sp>
        <p:nvSpPr>
          <p:cNvPr id="10" name="TextBox 9"/>
          <p:cNvSpPr txBox="1"/>
          <p:nvPr/>
        </p:nvSpPr>
        <p:spPr>
          <a:xfrm>
            <a:off x="1660969" y="2981897"/>
            <a:ext cx="384898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prstClr val="black"/>
                </a:solidFill>
                <a:effectLst/>
                <a:uLnTx/>
                <a:uFillTx/>
                <a:latin typeface="Calibri" panose="020F0502020204030204"/>
                <a:ea typeface="+mn-ea"/>
                <a:cs typeface="+mn-cs"/>
              </a:rPr>
              <a:t>Church of Christ</a:t>
            </a:r>
          </a:p>
        </p:txBody>
      </p:sp>
      <p:sp>
        <p:nvSpPr>
          <p:cNvPr id="11" name="TextBox 10"/>
          <p:cNvSpPr txBox="1"/>
          <p:nvPr/>
        </p:nvSpPr>
        <p:spPr>
          <a:xfrm>
            <a:off x="4591216" y="3478861"/>
            <a:ext cx="3264196"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Ink Free" panose="03080402000500000000" pitchFamily="66" charset="0"/>
                <a:ea typeface="+mn-ea"/>
                <a:cs typeface="+mn-cs"/>
              </a:rPr>
              <a:t>New Lebanon, OH</a:t>
            </a:r>
          </a:p>
        </p:txBody>
      </p:sp>
    </p:spTree>
    <p:extLst>
      <p:ext uri="{BB962C8B-B14F-4D97-AF65-F5344CB8AC3E}">
        <p14:creationId xmlns:p14="http://schemas.microsoft.com/office/powerpoint/2010/main" val="3678384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0335C7C-8FD7-542E-F042-EE4B67E09B0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89B5A53-70D9-F96A-B45F-16A784ED7F60}"/>
              </a:ext>
            </a:extLst>
          </p:cNvPr>
          <p:cNvSpPr txBox="1"/>
          <p:nvPr/>
        </p:nvSpPr>
        <p:spPr>
          <a:xfrm>
            <a:off x="0" y="-8968"/>
            <a:ext cx="9144000" cy="625428"/>
          </a:xfrm>
          <a:prstGeom prst="rect">
            <a:avLst/>
          </a:prstGeom>
          <a:solidFill>
            <a:schemeClr val="tx1"/>
          </a:solidFill>
        </p:spPr>
        <p:txBody>
          <a:bodyPr wrap="square" rtlCol="0">
            <a:spAutoFit/>
          </a:bodyPr>
          <a:lstStyle/>
          <a:p>
            <a:pPr marL="0" marR="0" algn="ctr">
              <a:lnSpc>
                <a:spcPct val="115000"/>
              </a:lnSpc>
              <a:spcAft>
                <a:spcPts val="800"/>
              </a:spcAft>
              <a:buNone/>
            </a:pPr>
            <a:r>
              <a:rPr lang="en-US" sz="32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Self Made Prisons</a:t>
            </a:r>
          </a:p>
        </p:txBody>
      </p:sp>
      <p:sp>
        <p:nvSpPr>
          <p:cNvPr id="4" name="TextBox 3">
            <a:extLst>
              <a:ext uri="{FF2B5EF4-FFF2-40B4-BE49-F238E27FC236}">
                <a16:creationId xmlns:a16="http://schemas.microsoft.com/office/drawing/2014/main" id="{6B18A28D-91C9-3065-69AA-2AA31DAF9556}"/>
              </a:ext>
            </a:extLst>
          </p:cNvPr>
          <p:cNvSpPr txBox="1"/>
          <p:nvPr/>
        </p:nvSpPr>
        <p:spPr>
          <a:xfrm>
            <a:off x="336884" y="737937"/>
            <a:ext cx="8510337" cy="3584763"/>
          </a:xfrm>
          <a:prstGeom prst="rect">
            <a:avLst/>
          </a:prstGeom>
          <a:noFill/>
        </p:spPr>
        <p:txBody>
          <a:bodyPr wrap="square">
            <a:spAutoFit/>
          </a:bodyPr>
          <a:lstStyle/>
          <a:p>
            <a:pPr marL="0" marR="0">
              <a:spcAft>
                <a:spcPts val="800"/>
              </a:spcAft>
              <a:buNone/>
            </a:pPr>
            <a:r>
              <a:rPr lang="en-US" sz="3200" b="1" kern="100" dirty="0">
                <a:effectLst/>
                <a:latin typeface="Calibri" panose="020F0502020204030204" pitchFamily="34" charset="0"/>
                <a:ea typeface="Calibri" panose="020F0502020204030204" pitchFamily="34" charset="0"/>
                <a:cs typeface="Times New Roman" panose="02020603050405020304" pitchFamily="18" charset="0"/>
              </a:rPr>
              <a:t>Luke 4:16 </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So He came to Nazareth, where He had been brought up. And as His custom was, He went into the synagogue on the Sabbath day, and stood up to read.  17 And He was handed the book of the prophet Isaiah. And when He had opened the book, He found the place where it was written:  18 "The Spirit of the LORD is upon Me, Because He has anointed Me To preach the gospel to the poor; He has sent Me to heal the brokenhearted, To proclaim liberty to  the captives And recovery of sight to the blind,               </a:t>
            </a:r>
            <a:r>
              <a:rPr lang="en-US" sz="2400" b="1" u="sng" kern="100" dirty="0">
                <a:effectLst/>
                <a:latin typeface="Calibri" panose="020F0502020204030204" pitchFamily="34" charset="0"/>
                <a:ea typeface="Calibri" panose="020F0502020204030204" pitchFamily="34" charset="0"/>
                <a:cs typeface="Times New Roman" panose="02020603050405020304" pitchFamily="18" charset="0"/>
              </a:rPr>
              <a:t>To set at liberty those who are oppressed</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a:t>
            </a:r>
          </a:p>
        </p:txBody>
      </p:sp>
      <p:pic>
        <p:nvPicPr>
          <p:cNvPr id="8" name="Picture 7">
            <a:extLst>
              <a:ext uri="{FF2B5EF4-FFF2-40B4-BE49-F238E27FC236}">
                <a16:creationId xmlns:a16="http://schemas.microsoft.com/office/drawing/2014/main" id="{24F7505E-45B7-7F1B-39D9-200152EA589E}"/>
              </a:ext>
            </a:extLst>
          </p:cNvPr>
          <p:cNvPicPr>
            <a:picLocks noChangeAspect="1"/>
          </p:cNvPicPr>
          <p:nvPr/>
        </p:nvPicPr>
        <p:blipFill>
          <a:blip r:embed="rId2"/>
          <a:stretch>
            <a:fillRect/>
          </a:stretch>
        </p:blipFill>
        <p:spPr>
          <a:xfrm>
            <a:off x="2326104" y="4278767"/>
            <a:ext cx="4060793" cy="2579233"/>
          </a:xfrm>
          <a:prstGeom prst="rect">
            <a:avLst/>
          </a:prstGeom>
        </p:spPr>
      </p:pic>
    </p:spTree>
    <p:extLst>
      <p:ext uri="{BB962C8B-B14F-4D97-AF65-F5344CB8AC3E}">
        <p14:creationId xmlns:p14="http://schemas.microsoft.com/office/powerpoint/2010/main" val="2221972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9E91848-AEE0-7790-2308-C015113C534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2987B13-E495-7227-4754-261BBB58C7EE}"/>
              </a:ext>
            </a:extLst>
          </p:cNvPr>
          <p:cNvSpPr txBox="1"/>
          <p:nvPr/>
        </p:nvSpPr>
        <p:spPr>
          <a:xfrm>
            <a:off x="0" y="-8968"/>
            <a:ext cx="9144000" cy="625428"/>
          </a:xfrm>
          <a:prstGeom prst="rect">
            <a:avLst/>
          </a:prstGeom>
          <a:solidFill>
            <a:schemeClr val="tx1"/>
          </a:solidFill>
        </p:spPr>
        <p:txBody>
          <a:bodyPr wrap="square" rtlCol="0">
            <a:spAutoFit/>
          </a:bodyPr>
          <a:lstStyle/>
          <a:p>
            <a:pPr marL="0" marR="0" algn="ctr">
              <a:lnSpc>
                <a:spcPct val="115000"/>
              </a:lnSpc>
              <a:spcAft>
                <a:spcPts val="800"/>
              </a:spcAft>
              <a:buNone/>
            </a:pPr>
            <a:r>
              <a:rPr lang="en-US" sz="32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To set at liberty those who are oppressed</a:t>
            </a:r>
            <a:endParaRPr lang="en-US"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Northeast Ohio Correctional Center Prisoner Search | Visitation, Mail ...">
            <a:extLst>
              <a:ext uri="{FF2B5EF4-FFF2-40B4-BE49-F238E27FC236}">
                <a16:creationId xmlns:a16="http://schemas.microsoft.com/office/drawing/2014/main" id="{1F25895D-4354-7B4C-8A41-94056ADB3F3D}"/>
              </a:ext>
            </a:extLst>
          </p:cNvPr>
          <p:cNvPicPr>
            <a:picLocks noChangeAspect="1"/>
          </p:cNvPicPr>
          <p:nvPr/>
        </p:nvPicPr>
        <p:blipFill>
          <a:blip r:embed="rId2"/>
          <a:stretch>
            <a:fillRect/>
          </a:stretch>
        </p:blipFill>
        <p:spPr>
          <a:xfrm>
            <a:off x="609600" y="931733"/>
            <a:ext cx="7780421" cy="467311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Box 6">
            <a:extLst>
              <a:ext uri="{FF2B5EF4-FFF2-40B4-BE49-F238E27FC236}">
                <a16:creationId xmlns:a16="http://schemas.microsoft.com/office/drawing/2014/main" id="{DF422FFD-D0B1-F543-EA09-0924BE8825EB}"/>
              </a:ext>
            </a:extLst>
          </p:cNvPr>
          <p:cNvSpPr txBox="1"/>
          <p:nvPr/>
        </p:nvSpPr>
        <p:spPr>
          <a:xfrm>
            <a:off x="0" y="5885903"/>
            <a:ext cx="9144000" cy="317908"/>
          </a:xfrm>
          <a:prstGeom prst="rect">
            <a:avLst/>
          </a:prstGeom>
          <a:noFill/>
        </p:spPr>
        <p:txBody>
          <a:bodyPr wrap="square">
            <a:spAutoFit/>
          </a:bodyPr>
          <a:lstStyle/>
          <a:p>
            <a:pPr marL="0" marR="0" indent="0" algn="ctr" fontAlgn="base">
              <a:spcAft>
                <a:spcPts val="900"/>
              </a:spcAft>
              <a:buNone/>
            </a:pPr>
            <a:r>
              <a:rPr lang="en-US" sz="1400" b="1" i="0" u="none" strike="noStrike" spc="5" dirty="0">
                <a:solidFill>
                  <a:schemeClr val="bg1"/>
                </a:solidFill>
                <a:effectLst/>
                <a:latin typeface="DuckSansProduct"/>
                <a:hlinkClick r:id="rId3">
                  <a:extLst>
                    <a:ext uri="{A12FA001-AC4F-418D-AE19-62706E023703}">
                      <ahyp:hlinkClr xmlns:ahyp="http://schemas.microsoft.com/office/drawing/2018/hyperlinkcolor" val="tx"/>
                    </a:ext>
                  </a:extLst>
                </a:hlinkClick>
              </a:rPr>
              <a:t>Northeast Ohio Correctional Center Prisoner Search | Visitation, Mail ...  </a:t>
            </a:r>
            <a:r>
              <a:rPr lang="en-US" sz="1400" b="0" i="0" u="none" strike="noStrike" spc="5" dirty="0">
                <a:solidFill>
                  <a:schemeClr val="bg1"/>
                </a:solidFill>
                <a:effectLst/>
                <a:latin typeface="inherit"/>
                <a:hlinkClick r:id="rId3">
                  <a:extLst>
                    <a:ext uri="{A12FA001-AC4F-418D-AE19-62706E023703}">
                      <ahyp:hlinkClr xmlns:ahyp="http://schemas.microsoft.com/office/drawing/2018/hyperlinkcolor" val="tx"/>
                    </a:ext>
                  </a:extLst>
                </a:hlinkClick>
              </a:rPr>
              <a:t>jailexchange.com</a:t>
            </a:r>
            <a:endParaRPr lang="en-US" sz="1400" b="0" i="0" spc="5" dirty="0">
              <a:solidFill>
                <a:schemeClr val="bg1"/>
              </a:solidFill>
              <a:effectLst/>
              <a:latin typeface="DuckSansProduct"/>
            </a:endParaRPr>
          </a:p>
        </p:txBody>
      </p:sp>
    </p:spTree>
    <p:extLst>
      <p:ext uri="{BB962C8B-B14F-4D97-AF65-F5344CB8AC3E}">
        <p14:creationId xmlns:p14="http://schemas.microsoft.com/office/powerpoint/2010/main" val="14822495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2044CA6-093A-7FB0-DDC4-A34E13B6DDC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86B3964-10F4-9E8F-D466-4282A7B81D81}"/>
              </a:ext>
            </a:extLst>
          </p:cNvPr>
          <p:cNvSpPr txBox="1"/>
          <p:nvPr/>
        </p:nvSpPr>
        <p:spPr>
          <a:xfrm>
            <a:off x="0" y="-8968"/>
            <a:ext cx="9144000" cy="625428"/>
          </a:xfrm>
          <a:prstGeom prst="rect">
            <a:avLst/>
          </a:prstGeom>
          <a:solidFill>
            <a:schemeClr val="tx1"/>
          </a:solidFill>
        </p:spPr>
        <p:txBody>
          <a:bodyPr wrap="square" rtlCol="0">
            <a:spAutoFit/>
          </a:bodyPr>
          <a:lstStyle/>
          <a:p>
            <a:pPr marL="0" marR="0" algn="ctr">
              <a:lnSpc>
                <a:spcPct val="115000"/>
              </a:lnSpc>
              <a:spcAft>
                <a:spcPts val="800"/>
              </a:spcAft>
              <a:buNone/>
            </a:pPr>
            <a:r>
              <a:rPr lang="en-US" sz="32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To set at liberty those who are oppressed</a:t>
            </a:r>
            <a:endParaRPr lang="en-US"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3213C45A-CA9E-97CC-B217-46B3DD520D26}"/>
              </a:ext>
            </a:extLst>
          </p:cNvPr>
          <p:cNvPicPr>
            <a:picLocks noChangeAspect="1"/>
          </p:cNvPicPr>
          <p:nvPr/>
        </p:nvPicPr>
        <p:blipFill>
          <a:blip r:embed="rId2"/>
          <a:stretch>
            <a:fillRect/>
          </a:stretch>
        </p:blipFill>
        <p:spPr>
          <a:xfrm>
            <a:off x="4908884" y="4011336"/>
            <a:ext cx="4060793" cy="2579233"/>
          </a:xfrm>
          <a:prstGeom prst="rect">
            <a:avLst/>
          </a:prstGeom>
        </p:spPr>
      </p:pic>
      <p:pic>
        <p:nvPicPr>
          <p:cNvPr id="5" name="Picture 4" descr="Jail Free Stock Photo - Public Domain Pictures">
            <a:extLst>
              <a:ext uri="{FF2B5EF4-FFF2-40B4-BE49-F238E27FC236}">
                <a16:creationId xmlns:a16="http://schemas.microsoft.com/office/drawing/2014/main" id="{0A716805-1F0D-4AEB-2B46-BB4A53F2F8E6}"/>
              </a:ext>
            </a:extLst>
          </p:cNvPr>
          <p:cNvPicPr>
            <a:picLocks noChangeAspect="1"/>
          </p:cNvPicPr>
          <p:nvPr/>
        </p:nvPicPr>
        <p:blipFill>
          <a:blip r:embed="rId3"/>
          <a:stretch>
            <a:fillRect/>
          </a:stretch>
        </p:blipFill>
        <p:spPr>
          <a:xfrm>
            <a:off x="713328" y="2298144"/>
            <a:ext cx="4099303" cy="2739079"/>
          </a:xfrm>
          <a:prstGeom prst="rect">
            <a:avLst/>
          </a:prstGeom>
          <a:solidFill>
            <a:srgbClr val="000000">
              <a:shade val="95000"/>
            </a:srgbClr>
          </a:solidFill>
          <a:ln w="444500" cap="sq">
            <a:solidFill>
              <a:schemeClr val="bg1">
                <a:lumMod val="85000"/>
              </a:schemeClr>
            </a:solidFill>
            <a:miter lim="800000"/>
          </a:ln>
          <a:effectLst>
            <a:outerShdw blurRad="254000" dist="190500" dir="2700000" sy="90000" algn="bl" rotWithShape="0">
              <a:srgbClr val="000000">
                <a:alpha val="40000"/>
              </a:srgbClr>
            </a:outerShdw>
          </a:effectLst>
        </p:spPr>
      </p:pic>
      <p:sp>
        <p:nvSpPr>
          <p:cNvPr id="6" name="TextBox 5">
            <a:extLst>
              <a:ext uri="{FF2B5EF4-FFF2-40B4-BE49-F238E27FC236}">
                <a16:creationId xmlns:a16="http://schemas.microsoft.com/office/drawing/2014/main" id="{4664BBED-D18B-C3AA-2E96-C0E0A74E2C8B}"/>
              </a:ext>
            </a:extLst>
          </p:cNvPr>
          <p:cNvSpPr txBox="1"/>
          <p:nvPr/>
        </p:nvSpPr>
        <p:spPr>
          <a:xfrm>
            <a:off x="0" y="810127"/>
            <a:ext cx="9144000" cy="707886"/>
          </a:xfrm>
          <a:prstGeom prst="rect">
            <a:avLst/>
          </a:prstGeom>
          <a:noFill/>
        </p:spPr>
        <p:txBody>
          <a:bodyPr wrap="square" rtlCol="0">
            <a:spAutoFit/>
          </a:bodyPr>
          <a:lstStyle/>
          <a:p>
            <a:pPr algn="ctr"/>
            <a:r>
              <a:rPr lang="en-US" sz="4000" b="1" dirty="0"/>
              <a:t>Self-Made Prisons</a:t>
            </a:r>
          </a:p>
        </p:txBody>
      </p:sp>
    </p:spTree>
    <p:extLst>
      <p:ext uri="{BB962C8B-B14F-4D97-AF65-F5344CB8AC3E}">
        <p14:creationId xmlns:p14="http://schemas.microsoft.com/office/powerpoint/2010/main" val="3915712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0D9D90-FDA5-0146-958D-867A6F389A6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8111896-1D3E-4385-AE99-74D44BBD47BF}"/>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D9DEB225-0A68-FF94-0F32-EB26139C7035}"/>
              </a:ext>
            </a:extLst>
          </p:cNvPr>
          <p:cNvSpPr txBox="1"/>
          <p:nvPr/>
        </p:nvSpPr>
        <p:spPr>
          <a:xfrm>
            <a:off x="0" y="-8968"/>
            <a:ext cx="9144000" cy="625428"/>
          </a:xfrm>
          <a:prstGeom prst="rect">
            <a:avLst/>
          </a:prstGeom>
          <a:solidFill>
            <a:schemeClr val="tx1"/>
          </a:solidFill>
        </p:spPr>
        <p:txBody>
          <a:bodyPr wrap="square" rtlCol="0">
            <a:spAutoFit/>
          </a:bodyPr>
          <a:lstStyle/>
          <a:p>
            <a:pPr marL="0" marR="0" algn="ctr">
              <a:lnSpc>
                <a:spcPct val="115000"/>
              </a:lnSpc>
              <a:spcAft>
                <a:spcPts val="800"/>
              </a:spcAft>
              <a:buNone/>
            </a:pPr>
            <a:r>
              <a:rPr lang="en-US" sz="32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To set at liberty those who are oppressed</a:t>
            </a:r>
            <a:endParaRPr lang="en-US"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descr="Jail Free Stock Photo - Public Domain Pictures">
            <a:extLst>
              <a:ext uri="{FF2B5EF4-FFF2-40B4-BE49-F238E27FC236}">
                <a16:creationId xmlns:a16="http://schemas.microsoft.com/office/drawing/2014/main" id="{97F8C734-1E11-EC64-6202-20056570DC6B}"/>
              </a:ext>
            </a:extLst>
          </p:cNvPr>
          <p:cNvPicPr>
            <a:picLocks noChangeAspect="1"/>
          </p:cNvPicPr>
          <p:nvPr/>
        </p:nvPicPr>
        <p:blipFill>
          <a:blip r:embed="rId2"/>
          <a:stretch>
            <a:fillRect/>
          </a:stretch>
        </p:blipFill>
        <p:spPr>
          <a:xfrm>
            <a:off x="4322802" y="3060143"/>
            <a:ext cx="4099303" cy="2739079"/>
          </a:xfrm>
          <a:prstGeom prst="rect">
            <a:avLst/>
          </a:prstGeom>
          <a:solidFill>
            <a:srgbClr val="000000">
              <a:shade val="95000"/>
            </a:srgbClr>
          </a:solidFill>
          <a:ln w="444500" cap="sq">
            <a:solidFill>
              <a:schemeClr val="bg1">
                <a:lumMod val="85000"/>
              </a:schemeClr>
            </a:solidFill>
            <a:miter lim="800000"/>
          </a:ln>
          <a:effectLst>
            <a:outerShdw blurRad="254000" dist="190500" dir="2700000" sy="90000" algn="bl" rotWithShape="0">
              <a:srgbClr val="000000">
                <a:alpha val="40000"/>
              </a:srgbClr>
            </a:outerShdw>
          </a:effectLst>
        </p:spPr>
      </p:pic>
      <p:sp>
        <p:nvSpPr>
          <p:cNvPr id="8" name="TextBox 7">
            <a:extLst>
              <a:ext uri="{FF2B5EF4-FFF2-40B4-BE49-F238E27FC236}">
                <a16:creationId xmlns:a16="http://schemas.microsoft.com/office/drawing/2014/main" id="{0D74CDA3-B228-15DD-D940-C9E9BA25DB11}"/>
              </a:ext>
            </a:extLst>
          </p:cNvPr>
          <p:cNvSpPr txBox="1"/>
          <p:nvPr/>
        </p:nvSpPr>
        <p:spPr>
          <a:xfrm>
            <a:off x="1" y="970549"/>
            <a:ext cx="9144000" cy="758669"/>
          </a:xfrm>
          <a:prstGeom prst="rect">
            <a:avLst/>
          </a:prstGeom>
          <a:noFill/>
        </p:spPr>
        <p:txBody>
          <a:bodyPr wrap="square">
            <a:spAutoFit/>
          </a:bodyPr>
          <a:lstStyle/>
          <a:p>
            <a:pPr marL="0" marR="0" algn="ctr">
              <a:lnSpc>
                <a:spcPct val="115000"/>
              </a:lnSpc>
              <a:spcAft>
                <a:spcPts val="800"/>
              </a:spcAft>
              <a:buNone/>
            </a:pP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4000" b="1" kern="100" dirty="0">
                <a:effectLst/>
                <a:latin typeface="Calibri" panose="020F0502020204030204" pitchFamily="34" charset="0"/>
                <a:ea typeface="Calibri" panose="020F0502020204030204" pitchFamily="34" charset="0"/>
                <a:cs typeface="Times New Roman" panose="02020603050405020304" pitchFamily="18" charset="0"/>
              </a:rPr>
              <a:t>1. A self-made prison of self indulgence</a:t>
            </a:r>
            <a:r>
              <a:rPr lang="en-US" sz="4000" kern="100" dirty="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5" name="TextBox 4">
            <a:extLst>
              <a:ext uri="{FF2B5EF4-FFF2-40B4-BE49-F238E27FC236}">
                <a16:creationId xmlns:a16="http://schemas.microsoft.com/office/drawing/2014/main" id="{AB7C13D1-3856-E0F6-6975-7259148DF245}"/>
              </a:ext>
            </a:extLst>
          </p:cNvPr>
          <p:cNvSpPr txBox="1"/>
          <p:nvPr/>
        </p:nvSpPr>
        <p:spPr>
          <a:xfrm>
            <a:off x="344904" y="1852864"/>
            <a:ext cx="3449053" cy="4801314"/>
          </a:xfrm>
          <a:prstGeom prst="rect">
            <a:avLst/>
          </a:prstGeom>
          <a:noFill/>
        </p:spPr>
        <p:txBody>
          <a:bodyPr wrap="square" rtlCol="0">
            <a:spAutoFit/>
          </a:bodyPr>
          <a:lstStyle/>
          <a:p>
            <a:r>
              <a:rPr lang="en-US" b="1" u="sng" dirty="0"/>
              <a:t>Col. 3:5 </a:t>
            </a:r>
            <a:r>
              <a:rPr lang="en-US" dirty="0"/>
              <a:t>Therefore put to death your members which are on the earth: fornication, uncleanness, passion, evil desire, and covetousness, which is idolatry.</a:t>
            </a:r>
          </a:p>
          <a:p>
            <a:r>
              <a:rPr lang="en-US" dirty="0"/>
              <a:t> 6 Because of these things the wrath of God is coming upon the sons of disobedience,</a:t>
            </a:r>
          </a:p>
          <a:p>
            <a:r>
              <a:rPr lang="en-US" dirty="0"/>
              <a:t> 7 in which you yourselves once walked when you lived in them.</a:t>
            </a:r>
          </a:p>
          <a:p>
            <a:r>
              <a:rPr lang="en-US" dirty="0"/>
              <a:t> 8 But now you yourselves are to put off all these: anger, wrath, malice, blasphemy, filthy language out of your mouth.</a:t>
            </a:r>
          </a:p>
          <a:p>
            <a:r>
              <a:rPr lang="en-US" dirty="0"/>
              <a:t> 9 Do not lie to one another, since you have put off the old man with his deeds,</a:t>
            </a:r>
          </a:p>
        </p:txBody>
      </p:sp>
    </p:spTree>
    <p:extLst>
      <p:ext uri="{BB962C8B-B14F-4D97-AF65-F5344CB8AC3E}">
        <p14:creationId xmlns:p14="http://schemas.microsoft.com/office/powerpoint/2010/main" val="36480891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F4E95A-F629-56D6-5643-67DA5D1BE47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0F3D422-C5E9-4BD4-7A29-C1D7C8591C52}"/>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08A9A519-C803-8F36-E117-41EADF177032}"/>
              </a:ext>
            </a:extLst>
          </p:cNvPr>
          <p:cNvSpPr txBox="1"/>
          <p:nvPr/>
        </p:nvSpPr>
        <p:spPr>
          <a:xfrm>
            <a:off x="0" y="-8968"/>
            <a:ext cx="9144000" cy="625428"/>
          </a:xfrm>
          <a:prstGeom prst="rect">
            <a:avLst/>
          </a:prstGeom>
          <a:solidFill>
            <a:schemeClr val="tx1"/>
          </a:solidFill>
        </p:spPr>
        <p:txBody>
          <a:bodyPr wrap="square" rtlCol="0">
            <a:spAutoFit/>
          </a:bodyPr>
          <a:lstStyle/>
          <a:p>
            <a:pPr marL="0" marR="0" algn="ctr">
              <a:lnSpc>
                <a:spcPct val="115000"/>
              </a:lnSpc>
              <a:spcAft>
                <a:spcPts val="800"/>
              </a:spcAft>
              <a:buNone/>
            </a:pPr>
            <a:r>
              <a:rPr lang="en-US" sz="32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To set at liberty those who are oppressed</a:t>
            </a:r>
            <a:endParaRPr lang="en-US"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descr="Jail Free Stock Photo - Public Domain Pictures">
            <a:extLst>
              <a:ext uri="{FF2B5EF4-FFF2-40B4-BE49-F238E27FC236}">
                <a16:creationId xmlns:a16="http://schemas.microsoft.com/office/drawing/2014/main" id="{D3BC4606-0D7B-53E1-1EA9-0AE1378A0731}"/>
              </a:ext>
            </a:extLst>
          </p:cNvPr>
          <p:cNvPicPr>
            <a:picLocks noChangeAspect="1"/>
          </p:cNvPicPr>
          <p:nvPr/>
        </p:nvPicPr>
        <p:blipFill>
          <a:blip r:embed="rId2"/>
          <a:stretch>
            <a:fillRect/>
          </a:stretch>
        </p:blipFill>
        <p:spPr>
          <a:xfrm>
            <a:off x="4322802" y="3060143"/>
            <a:ext cx="4099303" cy="2739079"/>
          </a:xfrm>
          <a:prstGeom prst="rect">
            <a:avLst/>
          </a:prstGeom>
          <a:solidFill>
            <a:srgbClr val="000000">
              <a:shade val="95000"/>
            </a:srgbClr>
          </a:solidFill>
          <a:ln w="444500" cap="sq">
            <a:solidFill>
              <a:schemeClr val="bg1">
                <a:lumMod val="85000"/>
              </a:schemeClr>
            </a:solidFill>
            <a:miter lim="800000"/>
          </a:ln>
          <a:effectLst>
            <a:outerShdw blurRad="254000" dist="190500" dir="2700000" sy="90000" algn="bl" rotWithShape="0">
              <a:srgbClr val="000000">
                <a:alpha val="40000"/>
              </a:srgbClr>
            </a:outerShdw>
          </a:effectLst>
        </p:spPr>
      </p:pic>
      <p:sp>
        <p:nvSpPr>
          <p:cNvPr id="6" name="TextBox 5">
            <a:extLst>
              <a:ext uri="{FF2B5EF4-FFF2-40B4-BE49-F238E27FC236}">
                <a16:creationId xmlns:a16="http://schemas.microsoft.com/office/drawing/2014/main" id="{17B040C9-D966-DBA6-551A-C6DD030922A8}"/>
              </a:ext>
            </a:extLst>
          </p:cNvPr>
          <p:cNvSpPr txBox="1"/>
          <p:nvPr/>
        </p:nvSpPr>
        <p:spPr>
          <a:xfrm>
            <a:off x="1" y="970550"/>
            <a:ext cx="9144000" cy="758669"/>
          </a:xfrm>
          <a:prstGeom prst="rect">
            <a:avLst/>
          </a:prstGeom>
          <a:noFill/>
        </p:spPr>
        <p:txBody>
          <a:bodyPr wrap="square">
            <a:spAutoFit/>
          </a:bodyPr>
          <a:lstStyle/>
          <a:p>
            <a:pPr marL="0" marR="0" algn="ctr">
              <a:lnSpc>
                <a:spcPct val="115000"/>
              </a:lnSpc>
              <a:spcAft>
                <a:spcPts val="800"/>
              </a:spcAft>
              <a:buNone/>
            </a:pPr>
            <a:r>
              <a:rPr lang="en-US" sz="4000" b="1" kern="100" dirty="0">
                <a:effectLst/>
                <a:latin typeface="Calibri" panose="020F0502020204030204" pitchFamily="34" charset="0"/>
                <a:ea typeface="Calibri" panose="020F0502020204030204" pitchFamily="34" charset="0"/>
                <a:cs typeface="Times New Roman" panose="02020603050405020304" pitchFamily="18" charset="0"/>
              </a:rPr>
              <a:t>2. A self-made prison of superstition</a:t>
            </a:r>
            <a:r>
              <a:rPr lang="en-US" sz="4000" kern="1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 name="TextBox 4">
            <a:extLst>
              <a:ext uri="{FF2B5EF4-FFF2-40B4-BE49-F238E27FC236}">
                <a16:creationId xmlns:a16="http://schemas.microsoft.com/office/drawing/2014/main" id="{DCFC2951-079A-AF86-7F0A-E5EF71156A43}"/>
              </a:ext>
            </a:extLst>
          </p:cNvPr>
          <p:cNvSpPr txBox="1"/>
          <p:nvPr/>
        </p:nvSpPr>
        <p:spPr>
          <a:xfrm>
            <a:off x="360947" y="2021305"/>
            <a:ext cx="3384885" cy="4247317"/>
          </a:xfrm>
          <a:prstGeom prst="rect">
            <a:avLst/>
          </a:prstGeom>
          <a:noFill/>
        </p:spPr>
        <p:txBody>
          <a:bodyPr wrap="square" rtlCol="0">
            <a:spAutoFit/>
          </a:bodyPr>
          <a:lstStyle/>
          <a:p>
            <a:r>
              <a:rPr lang="en-US" b="1" u="sng" dirty="0"/>
              <a:t>Gal. 5:19 </a:t>
            </a:r>
            <a:r>
              <a:rPr lang="en-US" dirty="0"/>
              <a:t>Now the works of the flesh are evident, which are: adultery, fornication, uncleanness, lewdness,</a:t>
            </a:r>
          </a:p>
          <a:p>
            <a:r>
              <a:rPr lang="en-US" dirty="0"/>
              <a:t> 20 </a:t>
            </a:r>
            <a:r>
              <a:rPr lang="en-US" u="sng" dirty="0"/>
              <a:t>idolatry, sorcery, (witchcraft </a:t>
            </a:r>
            <a:r>
              <a:rPr lang="en-US" dirty="0"/>
              <a:t>KJV)  hatred, contentions, jealousies, outbursts of wrath, selfish ambitions, dissensions, heresies,</a:t>
            </a:r>
          </a:p>
          <a:p>
            <a:r>
              <a:rPr lang="en-US" dirty="0"/>
              <a:t> 21 envy, murders, drunkenness, revelries, and the like; of which I tell you beforehand, just as I also told you in time past, that those who practice such things will not inherit the kingdom of God.</a:t>
            </a:r>
          </a:p>
        </p:txBody>
      </p:sp>
    </p:spTree>
    <p:extLst>
      <p:ext uri="{BB962C8B-B14F-4D97-AF65-F5344CB8AC3E}">
        <p14:creationId xmlns:p14="http://schemas.microsoft.com/office/powerpoint/2010/main" val="21504244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9635C53-99F2-E836-7C92-61E21BCA607A}"/>
              </a:ext>
            </a:extLst>
          </p:cNvPr>
          <p:cNvPicPr>
            <a:picLocks noChangeAspect="1"/>
          </p:cNvPicPr>
          <p:nvPr/>
        </p:nvPicPr>
        <p:blipFill>
          <a:blip r:embed="rId2"/>
          <a:stretch>
            <a:fillRect/>
          </a:stretch>
        </p:blipFill>
        <p:spPr>
          <a:xfrm>
            <a:off x="582027" y="293270"/>
            <a:ext cx="3163245" cy="2361699"/>
          </a:xfrm>
          <a:prstGeom prst="rect">
            <a:avLst/>
          </a:prstGeom>
        </p:spPr>
      </p:pic>
      <p:sp>
        <p:nvSpPr>
          <p:cNvPr id="5" name="TextBox 4">
            <a:extLst>
              <a:ext uri="{FF2B5EF4-FFF2-40B4-BE49-F238E27FC236}">
                <a16:creationId xmlns:a16="http://schemas.microsoft.com/office/drawing/2014/main" id="{FD369004-B4FF-D3E6-30C1-AE85DA230027}"/>
              </a:ext>
            </a:extLst>
          </p:cNvPr>
          <p:cNvSpPr txBox="1"/>
          <p:nvPr/>
        </p:nvSpPr>
        <p:spPr>
          <a:xfrm>
            <a:off x="601580" y="2734120"/>
            <a:ext cx="4572000" cy="515526"/>
          </a:xfrm>
          <a:prstGeom prst="rect">
            <a:avLst/>
          </a:prstGeom>
          <a:noFill/>
        </p:spPr>
        <p:txBody>
          <a:bodyPr wrap="square">
            <a:spAutoFit/>
          </a:bodyPr>
          <a:lstStyle/>
          <a:p>
            <a:pPr marL="0" marR="0" indent="0" algn="l" fontAlgn="base">
              <a:spcAft>
                <a:spcPts val="900"/>
              </a:spcAft>
              <a:buNone/>
            </a:pPr>
            <a:r>
              <a:rPr lang="en-US" sz="1000" b="1" i="0" u="none" strike="noStrike" spc="5" dirty="0">
                <a:solidFill>
                  <a:schemeClr val="bg1"/>
                </a:solidFill>
                <a:effectLst/>
                <a:latin typeface="DuckSansProduct"/>
                <a:hlinkClick r:id="rId3">
                  <a:extLst>
                    <a:ext uri="{A12FA001-AC4F-418D-AE19-62706E023703}">
                      <ahyp:hlinkClr xmlns:ahyp="http://schemas.microsoft.com/office/drawing/2018/hyperlinkcolor" val="tx"/>
                    </a:ext>
                  </a:extLst>
                </a:hlinkClick>
              </a:rPr>
              <a:t>Miss Cleo fortune teller commercials : r/nostalgia</a:t>
            </a:r>
          </a:p>
          <a:p>
            <a:pPr marL="38100" marR="0" indent="0" algn="l" fontAlgn="base">
              <a:buNone/>
            </a:pPr>
            <a:r>
              <a:rPr lang="en-US" sz="1000" b="0" i="0" u="none" strike="noStrike" spc="5" dirty="0">
                <a:solidFill>
                  <a:schemeClr val="bg1"/>
                </a:solidFill>
                <a:effectLst/>
                <a:latin typeface="inherit"/>
                <a:hlinkClick r:id="rId3">
                  <a:extLst>
                    <a:ext uri="{A12FA001-AC4F-418D-AE19-62706E023703}">
                      <ahyp:hlinkClr xmlns:ahyp="http://schemas.microsoft.com/office/drawing/2018/hyperlinkcolor" val="tx"/>
                    </a:ext>
                  </a:extLst>
                </a:hlinkClick>
              </a:rPr>
              <a:t>reddit.com</a:t>
            </a:r>
            <a:endParaRPr lang="en-US" sz="1000" b="0" i="0" spc="5" dirty="0">
              <a:solidFill>
                <a:schemeClr val="bg1"/>
              </a:solidFill>
              <a:effectLst/>
              <a:latin typeface="DuckSansProduct"/>
            </a:endParaRPr>
          </a:p>
        </p:txBody>
      </p:sp>
      <p:pic>
        <p:nvPicPr>
          <p:cNvPr id="7" name="Picture 6">
            <a:extLst>
              <a:ext uri="{FF2B5EF4-FFF2-40B4-BE49-F238E27FC236}">
                <a16:creationId xmlns:a16="http://schemas.microsoft.com/office/drawing/2014/main" id="{6387B59D-7BE9-5EBB-4F59-FF4D770A9D7D}"/>
              </a:ext>
            </a:extLst>
          </p:cNvPr>
          <p:cNvPicPr>
            <a:picLocks noChangeAspect="1"/>
          </p:cNvPicPr>
          <p:nvPr/>
        </p:nvPicPr>
        <p:blipFill>
          <a:blip r:embed="rId4"/>
          <a:stretch>
            <a:fillRect/>
          </a:stretch>
        </p:blipFill>
        <p:spPr>
          <a:xfrm>
            <a:off x="4347410" y="333637"/>
            <a:ext cx="4058653" cy="2280963"/>
          </a:xfrm>
          <a:prstGeom prst="rect">
            <a:avLst/>
          </a:prstGeom>
        </p:spPr>
      </p:pic>
      <p:sp>
        <p:nvSpPr>
          <p:cNvPr id="9" name="TextBox 8">
            <a:extLst>
              <a:ext uri="{FF2B5EF4-FFF2-40B4-BE49-F238E27FC236}">
                <a16:creationId xmlns:a16="http://schemas.microsoft.com/office/drawing/2014/main" id="{FE4CAFA6-5043-635F-63B3-AF7ECEDFBC8B}"/>
              </a:ext>
            </a:extLst>
          </p:cNvPr>
          <p:cNvSpPr txBox="1"/>
          <p:nvPr/>
        </p:nvSpPr>
        <p:spPr>
          <a:xfrm>
            <a:off x="4740443" y="2645889"/>
            <a:ext cx="4572000" cy="515526"/>
          </a:xfrm>
          <a:prstGeom prst="rect">
            <a:avLst/>
          </a:prstGeom>
          <a:noFill/>
        </p:spPr>
        <p:txBody>
          <a:bodyPr wrap="square">
            <a:spAutoFit/>
          </a:bodyPr>
          <a:lstStyle/>
          <a:p>
            <a:pPr marL="0" marR="0" indent="0" algn="l" fontAlgn="base">
              <a:spcAft>
                <a:spcPts val="900"/>
              </a:spcAft>
              <a:buNone/>
            </a:pPr>
            <a:r>
              <a:rPr lang="en-US" sz="1000" b="1" i="0" u="none" strike="noStrike" spc="5" dirty="0">
                <a:solidFill>
                  <a:schemeClr val="bg1"/>
                </a:solidFill>
                <a:effectLst/>
                <a:latin typeface="DuckSansProduct"/>
                <a:hlinkClick r:id="rId5">
                  <a:extLst>
                    <a:ext uri="{A12FA001-AC4F-418D-AE19-62706E023703}">
                      <ahyp:hlinkClr xmlns:ahyp="http://schemas.microsoft.com/office/drawing/2018/hyperlinkcolor" val="tx"/>
                    </a:ext>
                  </a:extLst>
                </a:hlinkClick>
              </a:rPr>
              <a:t>Liberty Mutual TV Commercial, 'Zoltar' - iSpot.tv</a:t>
            </a:r>
          </a:p>
          <a:p>
            <a:pPr marL="38100" marR="0" indent="0" algn="l" fontAlgn="base">
              <a:buNone/>
            </a:pPr>
            <a:r>
              <a:rPr lang="en-US" sz="1000" b="0" i="0" u="none" strike="noStrike" spc="5" dirty="0">
                <a:solidFill>
                  <a:schemeClr val="bg1"/>
                </a:solidFill>
                <a:effectLst/>
                <a:latin typeface="inherit"/>
                <a:hlinkClick r:id="rId5">
                  <a:extLst>
                    <a:ext uri="{A12FA001-AC4F-418D-AE19-62706E023703}">
                      <ahyp:hlinkClr xmlns:ahyp="http://schemas.microsoft.com/office/drawing/2018/hyperlinkcolor" val="tx"/>
                    </a:ext>
                  </a:extLst>
                </a:hlinkClick>
              </a:rPr>
              <a:t>ispot.tv</a:t>
            </a:r>
            <a:endParaRPr lang="en-US" sz="1000" b="0" i="0" spc="5" dirty="0">
              <a:solidFill>
                <a:schemeClr val="bg1"/>
              </a:solidFill>
              <a:effectLst/>
              <a:latin typeface="DuckSansProduct"/>
            </a:endParaRPr>
          </a:p>
        </p:txBody>
      </p:sp>
      <p:pic>
        <p:nvPicPr>
          <p:cNvPr id="11" name="Picture 10">
            <a:extLst>
              <a:ext uri="{FF2B5EF4-FFF2-40B4-BE49-F238E27FC236}">
                <a16:creationId xmlns:a16="http://schemas.microsoft.com/office/drawing/2014/main" id="{A00F24AF-973E-DCEE-8E3D-68C8C71FB570}"/>
              </a:ext>
            </a:extLst>
          </p:cNvPr>
          <p:cNvPicPr>
            <a:picLocks noChangeAspect="1"/>
          </p:cNvPicPr>
          <p:nvPr/>
        </p:nvPicPr>
        <p:blipFill>
          <a:blip r:embed="rId6"/>
          <a:stretch>
            <a:fillRect/>
          </a:stretch>
        </p:blipFill>
        <p:spPr>
          <a:xfrm>
            <a:off x="393030" y="3768776"/>
            <a:ext cx="4018547" cy="2009274"/>
          </a:xfrm>
          <a:prstGeom prst="rect">
            <a:avLst/>
          </a:prstGeom>
        </p:spPr>
      </p:pic>
      <p:sp>
        <p:nvSpPr>
          <p:cNvPr id="13" name="TextBox 12">
            <a:extLst>
              <a:ext uri="{FF2B5EF4-FFF2-40B4-BE49-F238E27FC236}">
                <a16:creationId xmlns:a16="http://schemas.microsoft.com/office/drawing/2014/main" id="{8094EE3F-536A-EDC2-4C40-5C910192D2DD}"/>
              </a:ext>
            </a:extLst>
          </p:cNvPr>
          <p:cNvSpPr txBox="1"/>
          <p:nvPr/>
        </p:nvSpPr>
        <p:spPr>
          <a:xfrm>
            <a:off x="314836" y="6038302"/>
            <a:ext cx="4656220" cy="515526"/>
          </a:xfrm>
          <a:prstGeom prst="rect">
            <a:avLst/>
          </a:prstGeom>
          <a:noFill/>
        </p:spPr>
        <p:txBody>
          <a:bodyPr wrap="square">
            <a:spAutoFit/>
          </a:bodyPr>
          <a:lstStyle/>
          <a:p>
            <a:pPr marL="0" marR="0" indent="0" algn="l" fontAlgn="base">
              <a:spcAft>
                <a:spcPts val="900"/>
              </a:spcAft>
              <a:buNone/>
            </a:pPr>
            <a:r>
              <a:rPr lang="en-US" sz="1000" b="1" i="0" u="none" strike="noStrike" spc="5" dirty="0">
                <a:solidFill>
                  <a:schemeClr val="bg1"/>
                </a:solidFill>
                <a:effectLst/>
                <a:latin typeface="DuckSansProduct"/>
                <a:hlinkClick r:id="rId7">
                  <a:extLst>
                    <a:ext uri="{A12FA001-AC4F-418D-AE19-62706E023703}">
                      <ahyp:hlinkClr xmlns:ahyp="http://schemas.microsoft.com/office/drawing/2018/hyperlinkcolor" val="tx"/>
                    </a:ext>
                  </a:extLst>
                </a:hlinkClick>
              </a:rPr>
              <a:t>Harry Potter: Wizards Unite News, Trailer, Guides, and More</a:t>
            </a:r>
          </a:p>
          <a:p>
            <a:pPr marL="38100" marR="0" indent="0" algn="l" fontAlgn="base">
              <a:buNone/>
            </a:pPr>
            <a:r>
              <a:rPr lang="en-US" sz="1000" b="0" i="0" u="none" strike="noStrike" spc="5" dirty="0">
                <a:solidFill>
                  <a:schemeClr val="bg1"/>
                </a:solidFill>
                <a:effectLst/>
                <a:latin typeface="inherit"/>
                <a:hlinkClick r:id="rId7">
                  <a:extLst>
                    <a:ext uri="{A12FA001-AC4F-418D-AE19-62706E023703}">
                      <ahyp:hlinkClr xmlns:ahyp="http://schemas.microsoft.com/office/drawing/2018/hyperlinkcolor" val="tx"/>
                    </a:ext>
                  </a:extLst>
                </a:hlinkClick>
              </a:rPr>
              <a:t>gamerant.com</a:t>
            </a:r>
            <a:endParaRPr lang="en-US" sz="1000" b="0" i="0" spc="5" dirty="0">
              <a:solidFill>
                <a:schemeClr val="bg1"/>
              </a:solidFill>
              <a:effectLst/>
              <a:latin typeface="DuckSansProduct"/>
            </a:endParaRPr>
          </a:p>
        </p:txBody>
      </p:sp>
      <p:pic>
        <p:nvPicPr>
          <p:cNvPr id="15" name="Picture 14">
            <a:extLst>
              <a:ext uri="{FF2B5EF4-FFF2-40B4-BE49-F238E27FC236}">
                <a16:creationId xmlns:a16="http://schemas.microsoft.com/office/drawing/2014/main" id="{517354C6-331A-2343-FBA5-9B300E1FCF84}"/>
              </a:ext>
            </a:extLst>
          </p:cNvPr>
          <p:cNvPicPr>
            <a:picLocks noChangeAspect="1"/>
          </p:cNvPicPr>
          <p:nvPr/>
        </p:nvPicPr>
        <p:blipFill>
          <a:blip r:embed="rId8"/>
          <a:stretch>
            <a:fillRect/>
          </a:stretch>
        </p:blipFill>
        <p:spPr>
          <a:xfrm>
            <a:off x="5848159" y="2989510"/>
            <a:ext cx="2356568" cy="3534853"/>
          </a:xfrm>
          <a:prstGeom prst="rect">
            <a:avLst/>
          </a:prstGeom>
        </p:spPr>
      </p:pic>
      <p:sp>
        <p:nvSpPr>
          <p:cNvPr id="17" name="TextBox 16">
            <a:extLst>
              <a:ext uri="{FF2B5EF4-FFF2-40B4-BE49-F238E27FC236}">
                <a16:creationId xmlns:a16="http://schemas.microsoft.com/office/drawing/2014/main" id="{7956A44A-630C-62B6-0754-8D839D1D2E2D}"/>
              </a:ext>
            </a:extLst>
          </p:cNvPr>
          <p:cNvSpPr txBox="1"/>
          <p:nvPr/>
        </p:nvSpPr>
        <p:spPr>
          <a:xfrm>
            <a:off x="5712998" y="6528079"/>
            <a:ext cx="4656220" cy="246221"/>
          </a:xfrm>
          <a:prstGeom prst="rect">
            <a:avLst/>
          </a:prstGeom>
          <a:noFill/>
        </p:spPr>
        <p:txBody>
          <a:bodyPr wrap="square">
            <a:spAutoFit/>
          </a:bodyPr>
          <a:lstStyle/>
          <a:p>
            <a:pPr marL="0" marR="0" indent="0" algn="l" fontAlgn="base">
              <a:spcAft>
                <a:spcPts val="900"/>
              </a:spcAft>
              <a:buNone/>
            </a:pPr>
            <a:r>
              <a:rPr lang="en-US" sz="1000" b="1" i="0" u="none" strike="noStrike" spc="5" dirty="0">
                <a:solidFill>
                  <a:schemeClr val="bg1"/>
                </a:solidFill>
                <a:effectLst/>
                <a:latin typeface="DuckSansProduct"/>
                <a:hlinkClick r:id="rId9">
                  <a:extLst>
                    <a:ext uri="{A12FA001-AC4F-418D-AE19-62706E023703}">
                      <ahyp:hlinkClr xmlns:ahyp="http://schemas.microsoft.com/office/drawing/2018/hyperlinkcolor" val="tx"/>
                    </a:ext>
                  </a:extLst>
                </a:hlinkClick>
              </a:rPr>
              <a:t>Gravity Falls | Disney Shows  </a:t>
            </a:r>
            <a:r>
              <a:rPr lang="en-US" sz="1000" b="0" i="0" u="none" strike="noStrike" spc="5" dirty="0">
                <a:solidFill>
                  <a:schemeClr val="bg1"/>
                </a:solidFill>
                <a:effectLst/>
                <a:latin typeface="inherit"/>
                <a:hlinkClick r:id="rId9">
                  <a:extLst>
                    <a:ext uri="{A12FA001-AC4F-418D-AE19-62706E023703}">
                      <ahyp:hlinkClr xmlns:ahyp="http://schemas.microsoft.com/office/drawing/2018/hyperlinkcolor" val="tx"/>
                    </a:ext>
                  </a:extLst>
                </a:hlinkClick>
              </a:rPr>
              <a:t>shows.disney.com</a:t>
            </a:r>
            <a:endParaRPr lang="en-US" sz="1000" b="0" i="0" spc="5" dirty="0">
              <a:solidFill>
                <a:schemeClr val="bg1"/>
              </a:solidFill>
              <a:effectLst/>
              <a:latin typeface="DuckSansProduct"/>
            </a:endParaRPr>
          </a:p>
        </p:txBody>
      </p:sp>
    </p:spTree>
    <p:extLst>
      <p:ext uri="{BB962C8B-B14F-4D97-AF65-F5344CB8AC3E}">
        <p14:creationId xmlns:p14="http://schemas.microsoft.com/office/powerpoint/2010/main" val="12532270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92DE5-6202-6C21-1005-2F3C756392A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6B9C7B6-9482-8360-DFF2-61824EDCEC1C}"/>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31CD6A46-499B-4663-A9A4-A52A06AFF854}"/>
              </a:ext>
            </a:extLst>
          </p:cNvPr>
          <p:cNvSpPr txBox="1"/>
          <p:nvPr/>
        </p:nvSpPr>
        <p:spPr>
          <a:xfrm>
            <a:off x="0" y="-8968"/>
            <a:ext cx="9144000" cy="625428"/>
          </a:xfrm>
          <a:prstGeom prst="rect">
            <a:avLst/>
          </a:prstGeom>
          <a:solidFill>
            <a:schemeClr val="tx1"/>
          </a:solidFill>
        </p:spPr>
        <p:txBody>
          <a:bodyPr wrap="square" rtlCol="0">
            <a:spAutoFit/>
          </a:bodyPr>
          <a:lstStyle/>
          <a:p>
            <a:pPr marL="0" marR="0" algn="ctr">
              <a:lnSpc>
                <a:spcPct val="115000"/>
              </a:lnSpc>
              <a:spcAft>
                <a:spcPts val="800"/>
              </a:spcAft>
              <a:buNone/>
            </a:pPr>
            <a:r>
              <a:rPr lang="en-US" sz="32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To set at liberty those who are oppressed</a:t>
            </a:r>
            <a:endParaRPr lang="en-US"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descr="Jail Free Stock Photo - Public Domain Pictures">
            <a:extLst>
              <a:ext uri="{FF2B5EF4-FFF2-40B4-BE49-F238E27FC236}">
                <a16:creationId xmlns:a16="http://schemas.microsoft.com/office/drawing/2014/main" id="{94B7A4A0-EF54-FE68-CA31-E41DE0D38267}"/>
              </a:ext>
            </a:extLst>
          </p:cNvPr>
          <p:cNvPicPr>
            <a:picLocks noChangeAspect="1"/>
          </p:cNvPicPr>
          <p:nvPr/>
        </p:nvPicPr>
        <p:blipFill>
          <a:blip r:embed="rId2"/>
          <a:stretch>
            <a:fillRect/>
          </a:stretch>
        </p:blipFill>
        <p:spPr>
          <a:xfrm>
            <a:off x="4322802" y="3060143"/>
            <a:ext cx="4099303" cy="2739079"/>
          </a:xfrm>
          <a:prstGeom prst="rect">
            <a:avLst/>
          </a:prstGeom>
          <a:solidFill>
            <a:srgbClr val="000000">
              <a:shade val="95000"/>
            </a:srgbClr>
          </a:solidFill>
          <a:ln w="444500" cap="sq">
            <a:solidFill>
              <a:schemeClr val="bg1">
                <a:lumMod val="85000"/>
              </a:schemeClr>
            </a:solidFill>
            <a:miter lim="800000"/>
          </a:ln>
          <a:effectLst>
            <a:outerShdw blurRad="254000" dist="190500" dir="2700000" sy="90000" algn="bl" rotWithShape="0">
              <a:srgbClr val="000000">
                <a:alpha val="40000"/>
              </a:srgbClr>
            </a:outerShdw>
          </a:effectLst>
        </p:spPr>
      </p:pic>
      <p:sp>
        <p:nvSpPr>
          <p:cNvPr id="6" name="TextBox 5">
            <a:extLst>
              <a:ext uri="{FF2B5EF4-FFF2-40B4-BE49-F238E27FC236}">
                <a16:creationId xmlns:a16="http://schemas.microsoft.com/office/drawing/2014/main" id="{BB1F2CBA-0807-A6B7-6832-582FDB999D46}"/>
              </a:ext>
            </a:extLst>
          </p:cNvPr>
          <p:cNvSpPr txBox="1"/>
          <p:nvPr/>
        </p:nvSpPr>
        <p:spPr>
          <a:xfrm>
            <a:off x="0" y="962837"/>
            <a:ext cx="9144000" cy="758669"/>
          </a:xfrm>
          <a:prstGeom prst="rect">
            <a:avLst/>
          </a:prstGeom>
          <a:noFill/>
        </p:spPr>
        <p:txBody>
          <a:bodyPr wrap="square">
            <a:spAutoFit/>
          </a:bodyPr>
          <a:lstStyle/>
          <a:p>
            <a:pPr marL="0" marR="0" algn="ctr">
              <a:lnSpc>
                <a:spcPct val="115000"/>
              </a:lnSpc>
              <a:spcAft>
                <a:spcPts val="800"/>
              </a:spcAft>
              <a:buNone/>
            </a:pPr>
            <a:r>
              <a:rPr lang="en-US" sz="4000" b="1" kern="100" dirty="0">
                <a:effectLst/>
                <a:latin typeface="Calibri" panose="020F0502020204030204" pitchFamily="34" charset="0"/>
                <a:ea typeface="Calibri" panose="020F0502020204030204" pitchFamily="34" charset="0"/>
                <a:cs typeface="Times New Roman" panose="02020603050405020304" pitchFamily="18" charset="0"/>
              </a:rPr>
              <a:t>3. A self-made prison of hate</a:t>
            </a:r>
            <a:r>
              <a:rPr lang="en-US" sz="4000" kern="1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 name="TextBox 4">
            <a:extLst>
              <a:ext uri="{FF2B5EF4-FFF2-40B4-BE49-F238E27FC236}">
                <a16:creationId xmlns:a16="http://schemas.microsoft.com/office/drawing/2014/main" id="{C108BA94-BDB2-F178-2A2C-81A703749AF2}"/>
              </a:ext>
            </a:extLst>
          </p:cNvPr>
          <p:cNvSpPr txBox="1"/>
          <p:nvPr/>
        </p:nvSpPr>
        <p:spPr>
          <a:xfrm>
            <a:off x="224589" y="1721506"/>
            <a:ext cx="3449053" cy="5078313"/>
          </a:xfrm>
          <a:prstGeom prst="rect">
            <a:avLst/>
          </a:prstGeom>
          <a:noFill/>
        </p:spPr>
        <p:txBody>
          <a:bodyPr wrap="square" rtlCol="0">
            <a:spAutoFit/>
          </a:bodyPr>
          <a:lstStyle/>
          <a:p>
            <a:r>
              <a:rPr lang="en-US" b="1" u="sng" dirty="0"/>
              <a:t>1John 2:9 </a:t>
            </a:r>
            <a:r>
              <a:rPr lang="en-US" dirty="0"/>
              <a:t>He who says he is in the light, and hates his brother, is in darkness until now.</a:t>
            </a:r>
          </a:p>
          <a:p>
            <a:r>
              <a:rPr lang="en-US" b="1" u="sng" dirty="0"/>
              <a:t>1John 2:11 </a:t>
            </a:r>
            <a:r>
              <a:rPr lang="en-US" dirty="0"/>
              <a:t>But he who hates his brother is in darkness and walks in darkness, and does not know where he is going, because the darkness has blinded his eyes.</a:t>
            </a:r>
          </a:p>
          <a:p>
            <a:r>
              <a:rPr lang="en-US" b="1" u="sng" dirty="0"/>
              <a:t>1John 3:15 </a:t>
            </a:r>
            <a:r>
              <a:rPr lang="en-US" dirty="0"/>
              <a:t>Whoever hates his brother is a murderer, and you know that no murderer has eternal life abiding in him.</a:t>
            </a:r>
          </a:p>
          <a:p>
            <a:r>
              <a:rPr lang="en-US" b="1" u="sng" dirty="0"/>
              <a:t>1John 4:20 </a:t>
            </a:r>
            <a:r>
              <a:rPr lang="en-US" dirty="0"/>
              <a:t>If someone says, "I love God," and hates his brother, he is a liar; for he who does not love his brother whom he has seen, how can he love God whom he has not seen?</a:t>
            </a:r>
          </a:p>
        </p:txBody>
      </p:sp>
    </p:spTree>
    <p:extLst>
      <p:ext uri="{BB962C8B-B14F-4D97-AF65-F5344CB8AC3E}">
        <p14:creationId xmlns:p14="http://schemas.microsoft.com/office/powerpoint/2010/main" val="5647899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FE408-43E6-181B-F413-ACB3E0BC1AC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99360A8-4CC5-F96D-B370-F248C5CADAE9}"/>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99B11309-61C7-0368-4DD3-0E6D6F690C78}"/>
              </a:ext>
            </a:extLst>
          </p:cNvPr>
          <p:cNvSpPr txBox="1"/>
          <p:nvPr/>
        </p:nvSpPr>
        <p:spPr>
          <a:xfrm>
            <a:off x="0" y="-8968"/>
            <a:ext cx="9144000" cy="625428"/>
          </a:xfrm>
          <a:prstGeom prst="rect">
            <a:avLst/>
          </a:prstGeom>
          <a:solidFill>
            <a:schemeClr val="tx1"/>
          </a:solidFill>
        </p:spPr>
        <p:txBody>
          <a:bodyPr wrap="square" rtlCol="0">
            <a:spAutoFit/>
          </a:bodyPr>
          <a:lstStyle/>
          <a:p>
            <a:pPr marL="0" marR="0" algn="ctr">
              <a:lnSpc>
                <a:spcPct val="115000"/>
              </a:lnSpc>
              <a:spcAft>
                <a:spcPts val="800"/>
              </a:spcAft>
              <a:buNone/>
            </a:pPr>
            <a:r>
              <a:rPr lang="en-US" sz="32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To set at liberty those who are oppressed</a:t>
            </a:r>
            <a:endParaRPr lang="en-US"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descr="Jail Free Stock Photo - Public Domain Pictures">
            <a:extLst>
              <a:ext uri="{FF2B5EF4-FFF2-40B4-BE49-F238E27FC236}">
                <a16:creationId xmlns:a16="http://schemas.microsoft.com/office/drawing/2014/main" id="{056390C8-BFF5-8D7F-9256-C63725324063}"/>
              </a:ext>
            </a:extLst>
          </p:cNvPr>
          <p:cNvPicPr>
            <a:picLocks noChangeAspect="1"/>
          </p:cNvPicPr>
          <p:nvPr/>
        </p:nvPicPr>
        <p:blipFill>
          <a:blip r:embed="rId2"/>
          <a:stretch>
            <a:fillRect/>
          </a:stretch>
        </p:blipFill>
        <p:spPr>
          <a:xfrm>
            <a:off x="4322802" y="3060143"/>
            <a:ext cx="4099303" cy="2739079"/>
          </a:xfrm>
          <a:prstGeom prst="rect">
            <a:avLst/>
          </a:prstGeom>
          <a:solidFill>
            <a:srgbClr val="000000">
              <a:shade val="95000"/>
            </a:srgbClr>
          </a:solidFill>
          <a:ln w="444500" cap="sq">
            <a:solidFill>
              <a:schemeClr val="bg1">
                <a:lumMod val="85000"/>
              </a:schemeClr>
            </a:solidFill>
            <a:miter lim="800000"/>
          </a:ln>
          <a:effectLst>
            <a:outerShdw blurRad="254000" dist="190500" dir="2700000" sy="90000" algn="bl" rotWithShape="0">
              <a:srgbClr val="000000">
                <a:alpha val="40000"/>
              </a:srgbClr>
            </a:outerShdw>
          </a:effectLst>
        </p:spPr>
      </p:pic>
      <p:sp>
        <p:nvSpPr>
          <p:cNvPr id="6" name="TextBox 5">
            <a:extLst>
              <a:ext uri="{FF2B5EF4-FFF2-40B4-BE49-F238E27FC236}">
                <a16:creationId xmlns:a16="http://schemas.microsoft.com/office/drawing/2014/main" id="{018A9299-359F-C431-F1AB-70866DF684D3}"/>
              </a:ext>
            </a:extLst>
          </p:cNvPr>
          <p:cNvSpPr txBox="1"/>
          <p:nvPr/>
        </p:nvSpPr>
        <p:spPr>
          <a:xfrm>
            <a:off x="1" y="810127"/>
            <a:ext cx="9144000" cy="758669"/>
          </a:xfrm>
          <a:prstGeom prst="rect">
            <a:avLst/>
          </a:prstGeom>
          <a:noFill/>
        </p:spPr>
        <p:txBody>
          <a:bodyPr wrap="square">
            <a:spAutoFit/>
          </a:bodyPr>
          <a:lstStyle/>
          <a:p>
            <a:pPr marL="0" marR="0" algn="ctr">
              <a:lnSpc>
                <a:spcPct val="115000"/>
              </a:lnSpc>
              <a:spcAft>
                <a:spcPts val="800"/>
              </a:spcAft>
              <a:buNone/>
            </a:pPr>
            <a:r>
              <a:rPr lang="en-US" sz="4000" b="1" kern="100" dirty="0">
                <a:effectLst/>
                <a:latin typeface="Calibri" panose="020F0502020204030204" pitchFamily="34" charset="0"/>
                <a:ea typeface="Calibri" panose="020F0502020204030204" pitchFamily="34" charset="0"/>
                <a:cs typeface="Times New Roman" panose="02020603050405020304" pitchFamily="18" charset="0"/>
              </a:rPr>
              <a:t>4. A self-made prison of unrest</a:t>
            </a:r>
            <a:r>
              <a:rPr lang="en-US" sz="4000" kern="1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7" name="TextBox 6">
            <a:extLst>
              <a:ext uri="{FF2B5EF4-FFF2-40B4-BE49-F238E27FC236}">
                <a16:creationId xmlns:a16="http://schemas.microsoft.com/office/drawing/2014/main" id="{67BCB333-CF6F-047B-6919-50D8812DE9B5}"/>
              </a:ext>
            </a:extLst>
          </p:cNvPr>
          <p:cNvSpPr txBox="1"/>
          <p:nvPr/>
        </p:nvSpPr>
        <p:spPr>
          <a:xfrm>
            <a:off x="176462" y="1692492"/>
            <a:ext cx="3609473" cy="4801314"/>
          </a:xfrm>
          <a:prstGeom prst="rect">
            <a:avLst/>
          </a:prstGeom>
          <a:noFill/>
        </p:spPr>
        <p:txBody>
          <a:bodyPr wrap="square">
            <a:spAutoFit/>
          </a:bodyPr>
          <a:lstStyle/>
          <a:p>
            <a:r>
              <a:rPr lang="en-US" b="1" u="sng" dirty="0"/>
              <a:t>2Tim. 3:1 </a:t>
            </a:r>
            <a:r>
              <a:rPr lang="en-US" dirty="0"/>
              <a:t>But know this, that in the last days perilous times will come:</a:t>
            </a:r>
          </a:p>
          <a:p>
            <a:r>
              <a:rPr lang="en-US" dirty="0"/>
              <a:t>2 For men will be lovers of themselves, lovers of money, boasters, proud, blasphemers, disobedient to parents, unthankful, unholy,</a:t>
            </a:r>
          </a:p>
          <a:p>
            <a:r>
              <a:rPr lang="en-US" dirty="0"/>
              <a:t>3 unloving, unforgiving, slanderers, without self-control, brutal, despisers of good,</a:t>
            </a:r>
          </a:p>
          <a:p>
            <a:r>
              <a:rPr lang="en-US" dirty="0"/>
              <a:t>4 traitors, headstrong, haughty, lovers of pleasure rather than lovers of God,</a:t>
            </a:r>
          </a:p>
          <a:p>
            <a:r>
              <a:rPr lang="en-US" dirty="0"/>
              <a:t>…. And from such people turn away!</a:t>
            </a:r>
          </a:p>
          <a:p>
            <a:r>
              <a:rPr lang="en-US" dirty="0"/>
              <a:t>…7 always learning and never able to come to the knowledge of the truth.</a:t>
            </a:r>
          </a:p>
        </p:txBody>
      </p:sp>
    </p:spTree>
    <p:extLst>
      <p:ext uri="{BB962C8B-B14F-4D97-AF65-F5344CB8AC3E}">
        <p14:creationId xmlns:p14="http://schemas.microsoft.com/office/powerpoint/2010/main" val="299675082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296</TotalTime>
  <Words>1151</Words>
  <Application>Microsoft Office PowerPoint</Application>
  <PresentationFormat>On-screen Show (4:3)</PresentationFormat>
  <Paragraphs>88</Paragraphs>
  <Slides>15</Slides>
  <Notes>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15</vt:i4>
      </vt:variant>
    </vt:vector>
  </HeadingPairs>
  <TitlesOfParts>
    <vt:vector size="25" baseType="lpstr">
      <vt:lpstr>Arial</vt:lpstr>
      <vt:lpstr>Arial Unicode MS</vt:lpstr>
      <vt:lpstr>Calibri</vt:lpstr>
      <vt:lpstr>Calibri Light</vt:lpstr>
      <vt:lpstr>DuckSansProduct</vt:lpstr>
      <vt:lpstr>inherit</vt:lpstr>
      <vt:lpstr>Ink Free</vt:lpstr>
      <vt:lpstr>Office Theme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ecurb hastings</dc:creator>
  <cp:lastModifiedBy>ecurb hastings</cp:lastModifiedBy>
  <cp:revision>31</cp:revision>
  <dcterms:created xsi:type="dcterms:W3CDTF">2025-08-19T19:05:23Z</dcterms:created>
  <dcterms:modified xsi:type="dcterms:W3CDTF">2026-08-23T09:13:00Z</dcterms:modified>
</cp:coreProperties>
</file>