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 id="2147483720" r:id="rId4"/>
  </p:sldMasterIdLst>
  <p:notesMasterIdLst>
    <p:notesMasterId r:id="rId29"/>
  </p:notesMasterIdLst>
  <p:sldIdLst>
    <p:sldId id="265" r:id="rId5"/>
    <p:sldId id="491" r:id="rId6"/>
    <p:sldId id="537" r:id="rId7"/>
    <p:sldId id="522" r:id="rId8"/>
    <p:sldId id="525" r:id="rId9"/>
    <p:sldId id="523" r:id="rId10"/>
    <p:sldId id="524" r:id="rId11"/>
    <p:sldId id="528" r:id="rId12"/>
    <p:sldId id="541" r:id="rId13"/>
    <p:sldId id="527" r:id="rId14"/>
    <p:sldId id="504" r:id="rId15"/>
    <p:sldId id="321" r:id="rId16"/>
    <p:sldId id="526" r:id="rId17"/>
    <p:sldId id="531" r:id="rId18"/>
    <p:sldId id="530" r:id="rId19"/>
    <p:sldId id="533" r:id="rId20"/>
    <p:sldId id="545" r:id="rId21"/>
    <p:sldId id="544" r:id="rId22"/>
    <p:sldId id="543" r:id="rId23"/>
    <p:sldId id="503" r:id="rId24"/>
    <p:sldId id="532" r:id="rId25"/>
    <p:sldId id="536" r:id="rId26"/>
    <p:sldId id="535" r:id="rId27"/>
    <p:sldId id="276"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Ujrb2+QVkrfyLmsj5eBLDw==" hashData="aXZlE/LtV/+Cfa1UmzwG8RfgLOFaayvC7U/E6MezyYPDGOkal2URrRqukCG4gQsTPcKxE6HyF03dsv24/vlXZ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987" autoAdjust="0"/>
    <p:restoredTop sz="94660"/>
  </p:normalViewPr>
  <p:slideViewPr>
    <p:cSldViewPr snapToGrid="0">
      <p:cViewPr>
        <p:scale>
          <a:sx n="100" d="100"/>
          <a:sy n="100" d="100"/>
        </p:scale>
        <p:origin x="1176" y="510"/>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8/7/2026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872FBE-B680-44F6-B76D-85A4EC7E0E4D}" type="datetime1">
              <a:rPr lang="en-US" smtClean="0"/>
              <a:t>8/7/2026</a:t>
            </a:fld>
            <a:endParaRPr lang="en-US" dirty="0"/>
          </a:p>
        </p:txBody>
      </p:sp>
      <p:sp>
        <p:nvSpPr>
          <p:cNvPr id="5" name="Footer Placeholder 4"/>
          <p:cNvSpPr>
            <a:spLocks noGrp="1"/>
          </p:cNvSpPr>
          <p:nvPr>
            <p:ph type="ftr" sz="quarter" idx="11"/>
          </p:nvPr>
        </p:nvSpPr>
        <p:spPr/>
        <p:txBody>
          <a:bodyPr/>
          <a:lstStyle/>
          <a:p>
            <a:r>
              <a:rPr lang="en-US" dirty="0"/>
              <a:t>b hastings  newlebanoncoc.com</a:t>
            </a:r>
          </a:p>
        </p:txBody>
      </p:sp>
      <p:sp>
        <p:nvSpPr>
          <p:cNvPr id="6" name="Slide Number Placeholder 5"/>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23975450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8B31CA-6DC7-4DB3-94CE-DCC83954C5BF}" type="datetime1">
              <a:rPr lang="en-US" smtClean="0"/>
              <a:t>8/7/2026</a:t>
            </a:fld>
            <a:endParaRPr lang="en-US" dirty="0"/>
          </a:p>
        </p:txBody>
      </p:sp>
      <p:sp>
        <p:nvSpPr>
          <p:cNvPr id="5" name="Footer Placeholder 4"/>
          <p:cNvSpPr>
            <a:spLocks noGrp="1"/>
          </p:cNvSpPr>
          <p:nvPr>
            <p:ph type="ftr" sz="quarter" idx="11"/>
          </p:nvPr>
        </p:nvSpPr>
        <p:spPr/>
        <p:txBody>
          <a:bodyPr/>
          <a:lstStyle/>
          <a:p>
            <a:r>
              <a:rPr lang="en-US" dirty="0"/>
              <a:t>b hastings  newlebanoncoc.com</a:t>
            </a:r>
          </a:p>
        </p:txBody>
      </p:sp>
      <p:sp>
        <p:nvSpPr>
          <p:cNvPr id="6" name="Slide Number Placeholder 5"/>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785324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4E3228-617D-4D5F-8D1A-ABAF2C1F409A}" type="datetime1">
              <a:rPr lang="en-US" smtClean="0"/>
              <a:t>8/7/2026</a:t>
            </a:fld>
            <a:endParaRPr lang="en-US" dirty="0"/>
          </a:p>
        </p:txBody>
      </p:sp>
      <p:sp>
        <p:nvSpPr>
          <p:cNvPr id="5" name="Footer Placeholder 4"/>
          <p:cNvSpPr>
            <a:spLocks noGrp="1"/>
          </p:cNvSpPr>
          <p:nvPr>
            <p:ph type="ftr" sz="quarter" idx="11"/>
          </p:nvPr>
        </p:nvSpPr>
        <p:spPr/>
        <p:txBody>
          <a:bodyPr/>
          <a:lstStyle/>
          <a:p>
            <a:r>
              <a:rPr lang="en-US" dirty="0"/>
              <a:t>b hastings  newlebanoncoc.com</a:t>
            </a:r>
          </a:p>
        </p:txBody>
      </p:sp>
      <p:sp>
        <p:nvSpPr>
          <p:cNvPr id="6" name="Slide Number Placeholder 5"/>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39268136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801DF5-5486-47FB-AFCE-FA59D1671F49}" type="datetime1">
              <a:rPr lang="en-US" smtClean="0"/>
              <a:t>8/7/2026</a:t>
            </a:fld>
            <a:endParaRPr lang="en-US" dirty="0"/>
          </a:p>
        </p:txBody>
      </p:sp>
      <p:sp>
        <p:nvSpPr>
          <p:cNvPr id="6" name="Footer Placeholder 5"/>
          <p:cNvSpPr>
            <a:spLocks noGrp="1"/>
          </p:cNvSpPr>
          <p:nvPr>
            <p:ph type="ftr" sz="quarter" idx="11"/>
          </p:nvPr>
        </p:nvSpPr>
        <p:spPr/>
        <p:txBody>
          <a:bodyPr/>
          <a:lstStyle/>
          <a:p>
            <a:r>
              <a:rPr lang="en-US" dirty="0"/>
              <a:t>b hastings  newlebanoncoc.com</a:t>
            </a:r>
          </a:p>
        </p:txBody>
      </p:sp>
      <p:sp>
        <p:nvSpPr>
          <p:cNvPr id="7" name="Slide Number Placeholder 6"/>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9659939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8CAFE8A-3B18-433C-AFA9-1D6DE3F0F1BD}" type="datetime1">
              <a:rPr lang="en-US" smtClean="0"/>
              <a:t>8/7/2026</a:t>
            </a:fld>
            <a:endParaRPr lang="en-US" dirty="0"/>
          </a:p>
        </p:txBody>
      </p:sp>
      <p:sp>
        <p:nvSpPr>
          <p:cNvPr id="8" name="Footer Placeholder 7"/>
          <p:cNvSpPr>
            <a:spLocks noGrp="1"/>
          </p:cNvSpPr>
          <p:nvPr>
            <p:ph type="ftr" sz="quarter" idx="11"/>
          </p:nvPr>
        </p:nvSpPr>
        <p:spPr/>
        <p:txBody>
          <a:bodyPr/>
          <a:lstStyle/>
          <a:p>
            <a:r>
              <a:rPr lang="en-US" dirty="0"/>
              <a:t>b hastings  newlebanoncoc.com</a:t>
            </a:r>
          </a:p>
        </p:txBody>
      </p:sp>
      <p:sp>
        <p:nvSpPr>
          <p:cNvPr id="9" name="Slide Number Placeholder 8"/>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2383839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80019D-BC1F-4B65-9F1D-5A584F026068}" type="datetime1">
              <a:rPr lang="en-US" smtClean="0"/>
              <a:t>8/7/2026</a:t>
            </a:fld>
            <a:endParaRPr lang="en-US" dirty="0"/>
          </a:p>
        </p:txBody>
      </p:sp>
      <p:sp>
        <p:nvSpPr>
          <p:cNvPr id="4" name="Footer Placeholder 3"/>
          <p:cNvSpPr>
            <a:spLocks noGrp="1"/>
          </p:cNvSpPr>
          <p:nvPr>
            <p:ph type="ftr" sz="quarter" idx="11"/>
          </p:nvPr>
        </p:nvSpPr>
        <p:spPr/>
        <p:txBody>
          <a:bodyPr/>
          <a:lstStyle/>
          <a:p>
            <a:r>
              <a:rPr lang="en-US" dirty="0"/>
              <a:t>b hastings  newlebanoncoc.com</a:t>
            </a:r>
          </a:p>
        </p:txBody>
      </p:sp>
      <p:sp>
        <p:nvSpPr>
          <p:cNvPr id="5" name="Slide Number Placeholder 4"/>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211586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121912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EF3629-9A52-4BF4-BC29-6A176538C4E6}" type="datetime1">
              <a:rPr lang="en-US" smtClean="0"/>
              <a:t>8/7/2026</a:t>
            </a:fld>
            <a:endParaRPr lang="en-US" dirty="0"/>
          </a:p>
        </p:txBody>
      </p:sp>
      <p:sp>
        <p:nvSpPr>
          <p:cNvPr id="3" name="Footer Placeholder 2"/>
          <p:cNvSpPr>
            <a:spLocks noGrp="1"/>
          </p:cNvSpPr>
          <p:nvPr>
            <p:ph type="ftr" sz="quarter" idx="11"/>
          </p:nvPr>
        </p:nvSpPr>
        <p:spPr/>
        <p:txBody>
          <a:bodyPr/>
          <a:lstStyle/>
          <a:p>
            <a:r>
              <a:rPr lang="en-US" dirty="0"/>
              <a:t>b hastings  newlebanoncoc.com</a:t>
            </a:r>
          </a:p>
        </p:txBody>
      </p:sp>
      <p:sp>
        <p:nvSpPr>
          <p:cNvPr id="4" name="Slide Number Placeholder 3"/>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5588749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9AD186-B12D-4909-8BE7-5DDABDCB5BF9}" type="datetime1">
              <a:rPr lang="en-US" smtClean="0"/>
              <a:t>8/7/2026</a:t>
            </a:fld>
            <a:endParaRPr lang="en-US" dirty="0"/>
          </a:p>
        </p:txBody>
      </p:sp>
      <p:sp>
        <p:nvSpPr>
          <p:cNvPr id="6" name="Footer Placeholder 5"/>
          <p:cNvSpPr>
            <a:spLocks noGrp="1"/>
          </p:cNvSpPr>
          <p:nvPr>
            <p:ph type="ftr" sz="quarter" idx="11"/>
          </p:nvPr>
        </p:nvSpPr>
        <p:spPr/>
        <p:txBody>
          <a:bodyPr/>
          <a:lstStyle/>
          <a:p>
            <a:r>
              <a:rPr lang="en-US" dirty="0"/>
              <a:t>b hastings  newlebanoncoc.com</a:t>
            </a:r>
          </a:p>
        </p:txBody>
      </p:sp>
      <p:sp>
        <p:nvSpPr>
          <p:cNvPr id="7" name="Slide Number Placeholder 6"/>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25792004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0899F2-FBEB-4393-965D-67B8B378F333}" type="datetime1">
              <a:rPr lang="en-US" smtClean="0"/>
              <a:t>8/7/2026</a:t>
            </a:fld>
            <a:endParaRPr lang="en-US" dirty="0"/>
          </a:p>
        </p:txBody>
      </p:sp>
      <p:sp>
        <p:nvSpPr>
          <p:cNvPr id="6" name="Footer Placeholder 5"/>
          <p:cNvSpPr>
            <a:spLocks noGrp="1"/>
          </p:cNvSpPr>
          <p:nvPr>
            <p:ph type="ftr" sz="quarter" idx="11"/>
          </p:nvPr>
        </p:nvSpPr>
        <p:spPr/>
        <p:txBody>
          <a:bodyPr/>
          <a:lstStyle/>
          <a:p>
            <a:r>
              <a:rPr lang="en-US" dirty="0"/>
              <a:t>b hastings  newlebanoncoc.com</a:t>
            </a:r>
          </a:p>
        </p:txBody>
      </p:sp>
      <p:sp>
        <p:nvSpPr>
          <p:cNvPr id="7" name="Slide Number Placeholder 6"/>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36123848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68C13F-6ED5-401F-ADC3-CB7D57ABA805}" type="datetime1">
              <a:rPr lang="en-US" smtClean="0"/>
              <a:t>8/7/2026</a:t>
            </a:fld>
            <a:endParaRPr lang="en-US" dirty="0"/>
          </a:p>
        </p:txBody>
      </p:sp>
      <p:sp>
        <p:nvSpPr>
          <p:cNvPr id="5" name="Footer Placeholder 4"/>
          <p:cNvSpPr>
            <a:spLocks noGrp="1"/>
          </p:cNvSpPr>
          <p:nvPr>
            <p:ph type="ftr" sz="quarter" idx="11"/>
          </p:nvPr>
        </p:nvSpPr>
        <p:spPr/>
        <p:txBody>
          <a:bodyPr/>
          <a:lstStyle/>
          <a:p>
            <a:r>
              <a:rPr lang="en-US" dirty="0"/>
              <a:t>b hastings  newlebanoncoc.com</a:t>
            </a:r>
          </a:p>
        </p:txBody>
      </p:sp>
      <p:sp>
        <p:nvSpPr>
          <p:cNvPr id="6" name="Slide Number Placeholder 5"/>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10355330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3EACD6-7A9E-42AC-9E11-DC56B535E319}" type="datetime1">
              <a:rPr lang="en-US" smtClean="0"/>
              <a:t>8/7/2026</a:t>
            </a:fld>
            <a:endParaRPr lang="en-US" dirty="0"/>
          </a:p>
        </p:txBody>
      </p:sp>
      <p:sp>
        <p:nvSpPr>
          <p:cNvPr id="5" name="Footer Placeholder 4"/>
          <p:cNvSpPr>
            <a:spLocks noGrp="1"/>
          </p:cNvSpPr>
          <p:nvPr>
            <p:ph type="ftr" sz="quarter" idx="11"/>
          </p:nvPr>
        </p:nvSpPr>
        <p:spPr/>
        <p:txBody>
          <a:bodyPr/>
          <a:lstStyle/>
          <a:p>
            <a:r>
              <a:rPr lang="en-US" dirty="0"/>
              <a:t>b hastings  newlebanoncoc.com</a:t>
            </a:r>
          </a:p>
        </p:txBody>
      </p:sp>
      <p:sp>
        <p:nvSpPr>
          <p:cNvPr id="6" name="Slide Number Placeholder 5"/>
          <p:cNvSpPr>
            <a:spLocks noGrp="1"/>
          </p:cNvSpPr>
          <p:nvPr>
            <p:ph type="sldNum" sz="quarter" idx="12"/>
          </p:nvPr>
        </p:nvSpPr>
        <p:spPr/>
        <p:txBody>
          <a:bodyPr/>
          <a:lstStyle/>
          <a:p>
            <a:fld id="{FC4974EA-E2F5-4E58-BAC5-923063A43E46}" type="slidenum">
              <a:rPr lang="en-US" smtClean="0"/>
              <a:t>‹#›</a:t>
            </a:fld>
            <a:endParaRPr lang="en-US" dirty="0"/>
          </a:p>
        </p:txBody>
      </p:sp>
    </p:spTree>
    <p:extLst>
      <p:ext uri="{BB962C8B-B14F-4D97-AF65-F5344CB8AC3E}">
        <p14:creationId xmlns:p14="http://schemas.microsoft.com/office/powerpoint/2010/main" val="40583460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0" y="6519672"/>
            <a:ext cx="8074152" cy="338328"/>
          </a:xfrm>
          <a:solidFill>
            <a:schemeClr val="bg1"/>
          </a:solidFill>
        </p:spPr>
        <p:txBody>
          <a:bodyPr>
            <a:spAutoFit/>
          </a:bodyPr>
          <a:lstStyle>
            <a:lvl1pPr marL="0" indent="0">
              <a:spcBef>
                <a:spcPts val="0"/>
              </a:spcBef>
              <a:buNone/>
              <a:defRPr sz="1600"/>
            </a:lvl1pPr>
          </a:lstStyle>
          <a:p>
            <a:pPr lvl="0"/>
            <a:r>
              <a:rPr lang="en-US" dirty="0"/>
              <a:t>Description</a:t>
            </a:r>
          </a:p>
        </p:txBody>
      </p:sp>
      <p:sp>
        <p:nvSpPr>
          <p:cNvPr id="15" name="Text Placeholder 14"/>
          <p:cNvSpPr>
            <a:spLocks noGrp="1"/>
          </p:cNvSpPr>
          <p:nvPr>
            <p:ph type="body" sz="quarter" idx="12" hasCustomPrompt="1"/>
          </p:nvPr>
        </p:nvSpPr>
        <p:spPr>
          <a:xfrm>
            <a:off x="8074152" y="6519672"/>
            <a:ext cx="1069848" cy="338328"/>
          </a:xfrm>
          <a:solidFill>
            <a:schemeClr val="bg1"/>
          </a:solidFill>
        </p:spPr>
        <p:txBody>
          <a:bodyPr>
            <a:spAutoFit/>
          </a:bodyPr>
          <a:lstStyle>
            <a:lvl1pPr marL="342900" indent="-342900" algn="r">
              <a:spcBef>
                <a:spcPts val="0"/>
              </a:spcBef>
              <a:buFont typeface="+mj-lt"/>
              <a:buNone/>
              <a:defRPr lang="en-US" sz="1600" kern="1200" dirty="0">
                <a:solidFill>
                  <a:schemeClr val="tx1"/>
                </a:solidFill>
                <a:latin typeface="+mn-lt"/>
                <a:ea typeface="+mn-ea"/>
                <a:cs typeface="+mn-cs"/>
              </a:defRPr>
            </a:lvl1pPr>
          </a:lstStyle>
          <a:p>
            <a:pPr marL="0" lvl="0" indent="0" algn="r" defTabSz="914400" rtl="0" eaLnBrk="1" latinLnBrk="0" hangingPunct="1">
              <a:spcBef>
                <a:spcPct val="20000"/>
              </a:spcBef>
            </a:pPr>
            <a:r>
              <a:rPr lang="en-US" dirty="0"/>
              <a:t>1:1</a:t>
            </a:r>
          </a:p>
        </p:txBody>
      </p:sp>
      <p:sp>
        <p:nvSpPr>
          <p:cNvPr id="18" name="Title 17"/>
          <p:cNvSpPr>
            <a:spLocks noGrp="1"/>
          </p:cNvSpPr>
          <p:nvPr>
            <p:ph type="title"/>
          </p:nvPr>
        </p:nvSpPr>
        <p:spPr>
          <a:xfrm>
            <a:off x="0" y="0"/>
            <a:ext cx="9144000" cy="365760"/>
          </a:xfrm>
          <a:solidFill>
            <a:schemeClr val="bg1"/>
          </a:solidFill>
        </p:spPr>
        <p:txBody>
          <a:bodyPr anchor="t" anchorCtr="0">
            <a:spAutoFit/>
          </a:bodyPr>
          <a:lstStyle>
            <a:lvl1pPr marL="0" algn="l" defTabSz="914400" rtl="0" eaLnBrk="1" fontAlgn="base" latinLnBrk="0" hangingPunct="1">
              <a:spcBef>
                <a:spcPct val="0"/>
              </a:spcBef>
              <a:spcAft>
                <a:spcPct val="0"/>
              </a:spcAft>
              <a:defRPr lang="en-US" sz="1800" i="1" kern="1200" dirty="0">
                <a:solidFill>
                  <a:schemeClr val="tx1"/>
                </a:solidFill>
                <a:effectLst>
                  <a:glow rad="76200">
                    <a:schemeClr val="bg1">
                      <a:alpha val="60000"/>
                    </a:schemeClr>
                  </a:glow>
                </a:effectLst>
                <a:latin typeface="Calibri" pitchFamily="34" charset="0"/>
                <a:ea typeface="+mn-ea"/>
                <a:cs typeface="Calibri"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011633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8/7/2026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8/7/2026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727C08-2C9A-42B6-92F0-12B0B8E68627}" type="datetime1">
              <a:rPr lang="en-US" smtClean="0"/>
              <a:t>8/7/2026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b hastings  newlebanoncoc.com</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4974EA-E2F5-4E58-BAC5-923063A43E46}" type="slidenum">
              <a:rPr lang="en-US" smtClean="0"/>
              <a:t>‹#›</a:t>
            </a:fld>
            <a:endParaRPr lang="en-US" dirty="0"/>
          </a:p>
        </p:txBody>
      </p:sp>
    </p:spTree>
    <p:extLst>
      <p:ext uri="{BB962C8B-B14F-4D97-AF65-F5344CB8AC3E}">
        <p14:creationId xmlns:p14="http://schemas.microsoft.com/office/powerpoint/2010/main" val="72467267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storage.googleapis.com/dlmbncsfqbiwce/golden-tree-without-leaves.html" TargetMode="External"/><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hyperlink" Target="https://storage.googleapis.com/dlmbncsfqbiwce/golden-tree-without-leaves.html" TargetMode="External"/><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6ACD2B-5D76-1245-7FFE-1A29987801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300DA2-8716-1C16-F799-DC3DAB5E4EB2}"/>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49D2D0ED-B05B-A599-9905-5DDFA5A9E52E}"/>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E4C6735A-2C52-59B7-1050-3E5E7C247936}"/>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49C27890-E319-9398-E816-38B8C406C133}"/>
              </a:ext>
            </a:extLst>
          </p:cNvPr>
          <p:cNvSpPr txBox="1"/>
          <p:nvPr/>
        </p:nvSpPr>
        <p:spPr>
          <a:xfrm>
            <a:off x="336884" y="762000"/>
            <a:ext cx="8638674" cy="4276812"/>
          </a:xfrm>
          <a:prstGeom prst="rect">
            <a:avLst/>
          </a:prstGeom>
          <a:noFill/>
        </p:spPr>
        <p:txBody>
          <a:bodyPr wrap="square">
            <a:spAutoFit/>
          </a:bodyPr>
          <a:lstStyle/>
          <a:p>
            <a:pPr marL="0" marR="0">
              <a:lnSpc>
                <a:spcPct val="115000"/>
              </a:lnSpc>
              <a:spcAft>
                <a:spcPts val="800"/>
              </a:spcAft>
              <a:buNone/>
            </a:pPr>
            <a:r>
              <a:rPr lang="en-US" sz="2000" kern="1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Truth is fixed, unchangeable. The truth in these passages is everlasting and cannot be altered to fit a changing world: </a:t>
            </a:r>
          </a:p>
          <a:p>
            <a:pPr marL="0" marR="0">
              <a:lnSpc>
                <a:spcPct val="115000"/>
              </a:lnSpc>
              <a:spcAft>
                <a:spcPts val="800"/>
              </a:spcAft>
              <a:buNone/>
            </a:pPr>
            <a:r>
              <a:rPr lang="en-US" sz="32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James 4:4 </a:t>
            </a: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Adulterers and adulteresses! Do you not know that friendship with the world is enmity with God? Whoever therefore wants to be a friend of the world makes himself an enemy of God. 5 Or do you think that the Scripture says in vain, "The Spirit who dwells in us yearns jealously"?</a:t>
            </a:r>
          </a:p>
          <a:p>
            <a:pPr marL="0" marR="0">
              <a:lnSpc>
                <a:spcPct val="115000"/>
              </a:lnSpc>
              <a:spcAft>
                <a:spcPts val="800"/>
              </a:spcAft>
              <a:buNone/>
            </a:pP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6 But He gives more grace. Therefore He says: "God resists the proud, But gives grace to the humble."</a:t>
            </a:r>
          </a:p>
          <a:p>
            <a:pPr marL="0" marR="0">
              <a:lnSpc>
                <a:spcPct val="115000"/>
              </a:lnSpc>
              <a:spcAft>
                <a:spcPts val="800"/>
              </a:spcAft>
              <a:buNone/>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CE64EB53-33E5-5F2A-C024-86CC2AC58505}"/>
              </a:ext>
            </a:extLst>
          </p:cNvPr>
          <p:cNvSpPr txBox="1"/>
          <p:nvPr/>
        </p:nvSpPr>
        <p:spPr>
          <a:xfrm>
            <a:off x="360949" y="4676275"/>
            <a:ext cx="5406188" cy="2016193"/>
          </a:xfrm>
          <a:prstGeom prst="rect">
            <a:avLst/>
          </a:prstGeom>
          <a:noFill/>
        </p:spPr>
        <p:txBody>
          <a:bodyPr wrap="square" rtlCol="0">
            <a:spAutoFit/>
          </a:bodyPr>
          <a:lstStyle/>
          <a:p>
            <a:pPr>
              <a:lnSpc>
                <a:spcPct val="115000"/>
              </a:lnSpc>
              <a:spcAft>
                <a:spcPts val="800"/>
              </a:spcAft>
            </a:pPr>
            <a:r>
              <a:rPr lang="en-US" sz="2200" kern="100" dirty="0">
                <a:latin typeface="Calibri" panose="020F0502020204030204" pitchFamily="34" charset="0"/>
                <a:ea typeface="Calibri" panose="020F0502020204030204" pitchFamily="34" charset="0"/>
                <a:cs typeface="Times New Roman" panose="02020603050405020304" pitchFamily="18" charset="0"/>
              </a:rPr>
              <a:t>7 Therefore submit to God. Resist the devil and he will flee from you. 8 Draw near to God and He will draw near to you. Cleanse your hands, you sinners; and purify your hearts, you double-minded. </a:t>
            </a:r>
          </a:p>
        </p:txBody>
      </p:sp>
    </p:spTree>
    <p:extLst>
      <p:ext uri="{BB962C8B-B14F-4D97-AF65-F5344CB8AC3E}">
        <p14:creationId xmlns:p14="http://schemas.microsoft.com/office/powerpoint/2010/main" val="178643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A72C880-EFD7-B083-A8C4-66542C72B3FB}"/>
            </a:ext>
          </a:extLst>
        </p:cNvPr>
        <p:cNvGrpSpPr/>
        <p:nvPr/>
      </p:nvGrpSpPr>
      <p:grpSpPr>
        <a:xfrm>
          <a:off x="0" y="0"/>
          <a:ext cx="0" cy="0"/>
          <a:chOff x="0" y="0"/>
          <a:chExt cx="0" cy="0"/>
        </a:xfrm>
      </p:grpSpPr>
      <p:pic>
        <p:nvPicPr>
          <p:cNvPr id="2" name="Picture 1" descr="May be an image of text that says 'THERE IS NO LIE IN THE TRUTH If you are looking for a book with many churches, try the yellow pages. But if you are looking for a book with one church, check the Bible. Matthew 16:18 Romans 12:5 1st Cor. 10:17 Eph.4:4-5 4:4-5 Eph. Eph.5:23 5:23 23 Col. Col.1:24 1:24 And he is the head of the body, the church, (Col.1:18) That makes it one church.'">
            <a:extLst>
              <a:ext uri="{FF2B5EF4-FFF2-40B4-BE49-F238E27FC236}">
                <a16:creationId xmlns:a16="http://schemas.microsoft.com/office/drawing/2014/main" id="{E709C132-239E-7945-E3B0-1CEEF1B833F5}"/>
              </a:ext>
            </a:extLst>
          </p:cNvPr>
          <p:cNvPicPr>
            <a:picLocks noChangeAspect="1"/>
          </p:cNvPicPr>
          <p:nvPr/>
        </p:nvPicPr>
        <p:blipFill>
          <a:blip r:embed="rId2"/>
          <a:stretch>
            <a:fillRect/>
          </a:stretch>
        </p:blipFill>
        <p:spPr>
          <a:xfrm>
            <a:off x="1583119" y="130659"/>
            <a:ext cx="6173239" cy="6631088"/>
          </a:xfrm>
          <a:prstGeom prst="rect">
            <a:avLst/>
          </a:prstGeom>
        </p:spPr>
      </p:pic>
    </p:spTree>
    <p:extLst>
      <p:ext uri="{BB962C8B-B14F-4D97-AF65-F5344CB8AC3E}">
        <p14:creationId xmlns:p14="http://schemas.microsoft.com/office/powerpoint/2010/main" val="4117533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B7F347-6531-4A37-A91F-25CF1305DC5B}"/>
              </a:ext>
            </a:extLst>
          </p:cNvPr>
          <p:cNvPicPr>
            <a:picLocks noChangeAspect="1"/>
          </p:cNvPicPr>
          <p:nvPr/>
        </p:nvPicPr>
        <p:blipFill rotWithShape="1">
          <a:blip r:embed="rId2"/>
          <a:srcRect l="15254" t="19491" r="35085" b="14219"/>
          <a:stretch/>
        </p:blipFill>
        <p:spPr>
          <a:xfrm>
            <a:off x="464934" y="1686693"/>
            <a:ext cx="5339172" cy="4008935"/>
          </a:xfrm>
          <a:prstGeom prst="rect">
            <a:avLst/>
          </a:prstGeom>
          <a:ln w="38100">
            <a:solidFill>
              <a:srgbClr val="002060"/>
            </a:solidFill>
          </a:ln>
        </p:spPr>
      </p:pic>
      <p:sp>
        <p:nvSpPr>
          <p:cNvPr id="3" name="TextBox 2"/>
          <p:cNvSpPr txBox="1"/>
          <p:nvPr/>
        </p:nvSpPr>
        <p:spPr>
          <a:xfrm>
            <a:off x="573438" y="816114"/>
            <a:ext cx="7431438"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Arial Black" panose="020B0A04020102020204" pitchFamily="34" charset="0"/>
                <a:ea typeface="+mn-ea"/>
                <a:cs typeface="+mn-cs"/>
              </a:rPr>
              <a:t>Acts 2:47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praising God and having favor with all the people. </a:t>
            </a:r>
            <a:r>
              <a:rPr kumimoji="0" lang="en-US" sz="2000" b="1" i="0" u="none" strike="noStrike" kern="1200" cap="none" spc="0" normalizeH="0" baseline="0" noProof="0" dirty="0">
                <a:ln>
                  <a:noFill/>
                </a:ln>
                <a:solidFill>
                  <a:srgbClr val="C00000"/>
                </a:solidFill>
                <a:effectLst/>
                <a:uLnTx/>
                <a:uFillTx/>
                <a:latin typeface="Calibri" panose="020F0502020204030204"/>
                <a:ea typeface="+mn-ea"/>
                <a:cs typeface="+mn-cs"/>
              </a:rPr>
              <a:t>And the Lord added to the church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daily those who were being saved.</a:t>
            </a:r>
          </a:p>
        </p:txBody>
      </p:sp>
      <p:sp>
        <p:nvSpPr>
          <p:cNvPr id="4" name="TextBox 3"/>
          <p:cNvSpPr txBox="1"/>
          <p:nvPr/>
        </p:nvSpPr>
        <p:spPr>
          <a:xfrm>
            <a:off x="0" y="5722203"/>
            <a:ext cx="914400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C00000"/>
                </a:solidFill>
                <a:effectLst/>
                <a:uLnTx/>
                <a:uFillTx/>
                <a:latin typeface="Calibri" panose="020F0502020204030204"/>
                <a:ea typeface="+mn-ea"/>
                <a:cs typeface="+mn-cs"/>
              </a:rPr>
              <a:t>These churches are not the Bride of Christ (Eph.5) Christ has </a:t>
            </a:r>
            <a:r>
              <a:rPr kumimoji="0" lang="en-US" sz="2300" b="1" i="0" u="sng" strike="noStrike" kern="1200" cap="none" spc="0" normalizeH="0" baseline="0" noProof="0" dirty="0">
                <a:ln>
                  <a:noFill/>
                </a:ln>
                <a:solidFill>
                  <a:srgbClr val="C00000"/>
                </a:solidFill>
                <a:effectLst/>
                <a:uLnTx/>
                <a:uFillTx/>
                <a:latin typeface="Calibri" panose="020F0502020204030204"/>
                <a:ea typeface="+mn-ea"/>
                <a:cs typeface="+mn-cs"/>
              </a:rPr>
              <a:t>ONE</a:t>
            </a:r>
            <a:r>
              <a:rPr kumimoji="0" lang="en-US" sz="2300" b="0" i="0" u="none" strike="noStrike" kern="1200" cap="none" spc="0" normalizeH="0" baseline="0" noProof="0" dirty="0">
                <a:ln>
                  <a:noFill/>
                </a:ln>
                <a:solidFill>
                  <a:srgbClr val="C00000"/>
                </a:solidFill>
                <a:effectLst/>
                <a:uLnTx/>
                <a:uFillTx/>
                <a:latin typeface="Calibri" panose="020F0502020204030204"/>
                <a:ea typeface="+mn-ea"/>
                <a:cs typeface="+mn-cs"/>
              </a:rPr>
              <a:t> Bride.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C00000"/>
                </a:solidFill>
                <a:effectLst/>
                <a:uLnTx/>
                <a:uFillTx/>
                <a:latin typeface="Calibri" panose="020F0502020204030204"/>
                <a:ea typeface="+mn-ea"/>
                <a:cs typeface="+mn-cs"/>
              </a:rPr>
              <a:t>Which church were those in Acts 2:47 added to?</a:t>
            </a:r>
          </a:p>
        </p:txBody>
      </p:sp>
      <p:cxnSp>
        <p:nvCxnSpPr>
          <p:cNvPr id="6" name="Straight Connector 5"/>
          <p:cNvCxnSpPr/>
          <p:nvPr/>
        </p:nvCxnSpPr>
        <p:spPr>
          <a:xfrm>
            <a:off x="263470" y="2836190"/>
            <a:ext cx="8663554" cy="775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11444" y="785598"/>
            <a:ext cx="7641956" cy="707886"/>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66108" y="2942550"/>
            <a:ext cx="2704455"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These churches are too late to be the Lord’s church.</a:t>
            </a:r>
          </a:p>
        </p:txBody>
      </p:sp>
      <p:sp>
        <p:nvSpPr>
          <p:cNvPr id="5" name="5-Point Star 4"/>
          <p:cNvSpPr/>
          <p:nvPr/>
        </p:nvSpPr>
        <p:spPr>
          <a:xfrm>
            <a:off x="402932" y="2374432"/>
            <a:ext cx="493059" cy="469508"/>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648505C-FE2E-5B2A-BDFB-4E35FF03E4FF}"/>
              </a:ext>
            </a:extLst>
          </p:cNvPr>
          <p:cNvSpPr txBox="1"/>
          <p:nvPr/>
        </p:nvSpPr>
        <p:spPr>
          <a:xfrm>
            <a:off x="0" y="22492"/>
            <a:ext cx="9144000" cy="523220"/>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Christ and the church He built.</a:t>
            </a:r>
          </a:p>
        </p:txBody>
      </p:sp>
    </p:spTree>
    <p:extLst>
      <p:ext uri="{BB962C8B-B14F-4D97-AF65-F5344CB8AC3E}">
        <p14:creationId xmlns:p14="http://schemas.microsoft.com/office/powerpoint/2010/main" val="1605532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1CFA2B-6C6F-D332-1E01-ACD48CFCC0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982B141-3912-7B7E-5BCB-5088BD07E77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A5F9A39C-7886-7FE1-D5B6-8C97250DD21B}"/>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9F5B3BDA-1576-9A69-E071-E238A290792C}"/>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4B1524C8-2938-7038-CF4D-0323C6DEC4F4}"/>
              </a:ext>
            </a:extLst>
          </p:cNvPr>
          <p:cNvSpPr txBox="1"/>
          <p:nvPr/>
        </p:nvSpPr>
        <p:spPr>
          <a:xfrm>
            <a:off x="457199" y="994611"/>
            <a:ext cx="8117305" cy="3857210"/>
          </a:xfrm>
          <a:prstGeom prst="rect">
            <a:avLst/>
          </a:prstGeom>
          <a:noFill/>
        </p:spPr>
        <p:txBody>
          <a:bodyPr wrap="square">
            <a:spAutoFit/>
          </a:bodyPr>
          <a:lstStyle/>
          <a:p>
            <a:pPr marL="0" marR="0">
              <a:spcAft>
                <a:spcPts val="800"/>
              </a:spcAft>
              <a:buNone/>
            </a:pPr>
            <a:r>
              <a:rPr lang="en-US" sz="3200" b="1" u="sng"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Rev. 20:12</a:t>
            </a:r>
            <a:r>
              <a:rPr lang="en-US" sz="32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And I saw the dead, small and great, standing before God, and books were opened. And another book was opened, which is the Book of Life. And the dead were judged according to their works, by the things which were written in the books.</a:t>
            </a:r>
          </a:p>
          <a:p>
            <a:pPr marL="0" marR="0">
              <a:spcAft>
                <a:spcPts val="800"/>
              </a:spcAft>
              <a:buNone/>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13 The sea gave up the dead who were in it, and Death and Hades delivered up the dead who were in them. And they were judged, each one according to his works.</a:t>
            </a:r>
          </a:p>
          <a:p>
            <a:pPr marL="0" marR="0">
              <a:lnSpc>
                <a:spcPct val="115000"/>
              </a:lnSpc>
              <a:spcAft>
                <a:spcPts val="800"/>
              </a:spcAft>
              <a:buNone/>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F8B7221A-E9B7-F9B4-2EB2-2DECC3CDDB53}"/>
              </a:ext>
            </a:extLst>
          </p:cNvPr>
          <p:cNvSpPr txBox="1"/>
          <p:nvPr/>
        </p:nvSpPr>
        <p:spPr>
          <a:xfrm>
            <a:off x="457200" y="4451689"/>
            <a:ext cx="6296526" cy="1795363"/>
          </a:xfrm>
          <a:prstGeom prst="rect">
            <a:avLst/>
          </a:prstGeom>
          <a:noFill/>
        </p:spPr>
        <p:txBody>
          <a:bodyPr wrap="square" rtlCol="0">
            <a:spAutoFit/>
          </a:bodyPr>
          <a:lstStyle/>
          <a:p>
            <a:pPr>
              <a:spcAft>
                <a:spcPts val="800"/>
              </a:spcAft>
            </a:pPr>
            <a:r>
              <a:rPr lang="en-US" sz="2600" kern="100" dirty="0">
                <a:latin typeface="Calibri" panose="020F0502020204030204" pitchFamily="34" charset="0"/>
                <a:ea typeface="Calibri" panose="020F0502020204030204" pitchFamily="34" charset="0"/>
                <a:cs typeface="Times New Roman" panose="02020603050405020304" pitchFamily="18" charset="0"/>
              </a:rPr>
              <a:t>14 Then Death and Hades were cast into the lake of fire. This is the second death.</a:t>
            </a:r>
          </a:p>
          <a:p>
            <a:pPr>
              <a:spcAft>
                <a:spcPts val="800"/>
              </a:spcAft>
            </a:pPr>
            <a:r>
              <a:rPr lang="en-US" sz="2600" kern="100" dirty="0">
                <a:latin typeface="Calibri" panose="020F0502020204030204" pitchFamily="34" charset="0"/>
                <a:ea typeface="Calibri" panose="020F0502020204030204" pitchFamily="34" charset="0"/>
                <a:cs typeface="Times New Roman" panose="02020603050405020304" pitchFamily="18" charset="0"/>
              </a:rPr>
              <a:t>15 And anyone not found written in the Book of Life was cast into the lake of fire.</a:t>
            </a:r>
          </a:p>
        </p:txBody>
      </p:sp>
    </p:spTree>
    <p:extLst>
      <p:ext uri="{BB962C8B-B14F-4D97-AF65-F5344CB8AC3E}">
        <p14:creationId xmlns:p14="http://schemas.microsoft.com/office/powerpoint/2010/main" val="2303083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7396FD-0423-62FA-C9DB-89770EE78C3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364463-DDA9-135D-8E8F-E8820368B04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55B9D6C4-6DF3-EAD5-04F5-B63C2D9A821F}"/>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3406C8EC-67E3-02F3-E30A-C2442B102856}"/>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9BF1D015-156B-28D2-E7D9-96B8069E7DEB}"/>
              </a:ext>
            </a:extLst>
          </p:cNvPr>
          <p:cNvSpPr txBox="1"/>
          <p:nvPr/>
        </p:nvSpPr>
        <p:spPr>
          <a:xfrm>
            <a:off x="328863" y="898359"/>
            <a:ext cx="8547833" cy="5673348"/>
          </a:xfrm>
          <a:prstGeom prst="rect">
            <a:avLst/>
          </a:prstGeom>
          <a:noFill/>
        </p:spPr>
        <p:txBody>
          <a:bodyPr wrap="square">
            <a:spAutoFit/>
          </a:bodyPr>
          <a:lstStyle/>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"Don't preach a negative gospel.'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But Eight of ten commandments from God did are negative. (Ex. 20)! </a:t>
            </a: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Paul told Timothy to reprove and rebuke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(2Tim. 4:2) </a:t>
            </a:r>
          </a:p>
          <a:p>
            <a:pPr marL="0" marR="0">
              <a:spcAft>
                <a:spcPts val="800"/>
              </a:spcAft>
              <a:buNone/>
            </a:pPr>
            <a:endParaRPr lang="en-US" sz="2800" kern="100" dirty="0">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We cannot stand for something without standing against something (Psalm 97 :10). </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Apostasy soon came as prophesied</a:t>
            </a:r>
          </a:p>
          <a:p>
            <a:pPr marL="0" marR="0">
              <a:spcAft>
                <a:spcPts val="800"/>
              </a:spcAft>
              <a:buNone/>
            </a:pPr>
            <a:r>
              <a:rPr lang="en-US" sz="3200" kern="100" dirty="0">
                <a:latin typeface="Calibri" panose="020F0502020204030204" pitchFamily="34" charset="0"/>
                <a:ea typeface="Calibri" panose="020F0502020204030204" pitchFamily="34" charset="0"/>
                <a:cs typeface="Times New Roman" panose="02020603050405020304" pitchFamily="18" charset="0"/>
              </a:rPr>
              <a:t>(</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1Tim. 4 :1-3) </a:t>
            </a:r>
          </a:p>
        </p:txBody>
      </p:sp>
    </p:spTree>
    <p:extLst>
      <p:ext uri="{BB962C8B-B14F-4D97-AF65-F5344CB8AC3E}">
        <p14:creationId xmlns:p14="http://schemas.microsoft.com/office/powerpoint/2010/main" val="3113805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211903-1E75-F852-1172-827D925063F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431BA1B-AB44-70D4-7930-D6B4EBB57CF2}"/>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9949F2D-DE46-0606-8EDB-80D0A7023CD4}"/>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C2692EC3-EF6E-3EC1-84CE-5273A5A72340}"/>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53AE396F-3549-03FE-179B-386530C0E3B2}"/>
              </a:ext>
            </a:extLst>
          </p:cNvPr>
          <p:cNvSpPr txBox="1"/>
          <p:nvPr/>
        </p:nvSpPr>
        <p:spPr>
          <a:xfrm>
            <a:off x="376990" y="850232"/>
            <a:ext cx="8125326" cy="1508105"/>
          </a:xfrm>
          <a:prstGeom prst="rect">
            <a:avLst/>
          </a:prstGeom>
          <a:noFill/>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1Tim. 4:1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Now the Spirit expressly says that in latter times some will depart from the faith, giving heed to deceiving spirits and doctrines of demons,</a:t>
            </a:r>
          </a:p>
        </p:txBody>
      </p:sp>
      <p:pic>
        <p:nvPicPr>
          <p:cNvPr id="7" name="Picture 6">
            <a:extLst>
              <a:ext uri="{FF2B5EF4-FFF2-40B4-BE49-F238E27FC236}">
                <a16:creationId xmlns:a16="http://schemas.microsoft.com/office/drawing/2014/main" id="{A4E223AA-6535-D8E0-D5AB-F314EF2C1181}"/>
              </a:ext>
            </a:extLst>
          </p:cNvPr>
          <p:cNvPicPr>
            <a:picLocks noChangeAspect="1"/>
          </p:cNvPicPr>
          <p:nvPr/>
        </p:nvPicPr>
        <p:blipFill>
          <a:blip r:embed="rId3"/>
          <a:stretch>
            <a:fillRect/>
          </a:stretch>
        </p:blipFill>
        <p:spPr>
          <a:xfrm>
            <a:off x="681789" y="2430462"/>
            <a:ext cx="3208421" cy="2135606"/>
          </a:xfrm>
          <a:prstGeom prst="rect">
            <a:avLst/>
          </a:prstGeom>
          <a:ln w="88900" cap="sq" cmpd="thickThin">
            <a:solidFill>
              <a:srgbClr val="000000"/>
            </a:solidFill>
            <a:prstDash val="solid"/>
            <a:miter lim="800000"/>
          </a:ln>
          <a:effectLst>
            <a:innerShdw blurRad="76200">
              <a:srgbClr val="000000"/>
            </a:innerShdw>
          </a:effectLst>
        </p:spPr>
      </p:pic>
      <p:sp>
        <p:nvSpPr>
          <p:cNvPr id="8" name="TextBox 7">
            <a:extLst>
              <a:ext uri="{FF2B5EF4-FFF2-40B4-BE49-F238E27FC236}">
                <a16:creationId xmlns:a16="http://schemas.microsoft.com/office/drawing/2014/main" id="{C31263E8-63D1-740D-A7F3-E8D104264728}"/>
              </a:ext>
            </a:extLst>
          </p:cNvPr>
          <p:cNvSpPr txBox="1"/>
          <p:nvPr/>
        </p:nvSpPr>
        <p:spPr>
          <a:xfrm>
            <a:off x="4106781" y="2579248"/>
            <a:ext cx="4130842" cy="1815882"/>
          </a:xfrm>
          <a:prstGeom prst="rect">
            <a:avLst/>
          </a:prstGeom>
          <a:noFill/>
        </p:spPr>
        <p:txBody>
          <a:bodyPr wrap="square" rtlCol="0">
            <a:spAutoFit/>
          </a:bodyPr>
          <a:lstStyle/>
          <a:p>
            <a:pPr>
              <a:spcAft>
                <a:spcPts val="800"/>
              </a:spcAft>
            </a:pPr>
            <a:r>
              <a:rPr lang="en-US" sz="2800" kern="100" dirty="0">
                <a:latin typeface="Calibri" panose="020F0502020204030204" pitchFamily="34" charset="0"/>
                <a:ea typeface="Calibri" panose="020F0502020204030204" pitchFamily="34" charset="0"/>
                <a:cs typeface="Times New Roman" panose="02020603050405020304" pitchFamily="18" charset="0"/>
              </a:rPr>
              <a:t>2 speaking lies in hypocrisy, having their own conscience seared with a hot iron,</a:t>
            </a:r>
          </a:p>
        </p:txBody>
      </p:sp>
      <p:sp>
        <p:nvSpPr>
          <p:cNvPr id="9" name="TextBox 8">
            <a:extLst>
              <a:ext uri="{FF2B5EF4-FFF2-40B4-BE49-F238E27FC236}">
                <a16:creationId xmlns:a16="http://schemas.microsoft.com/office/drawing/2014/main" id="{901BF061-4C4F-7330-5C25-1F6A35E6DE53}"/>
              </a:ext>
            </a:extLst>
          </p:cNvPr>
          <p:cNvSpPr txBox="1"/>
          <p:nvPr/>
        </p:nvSpPr>
        <p:spPr>
          <a:xfrm>
            <a:off x="347514" y="4638193"/>
            <a:ext cx="6879454" cy="1815882"/>
          </a:xfrm>
          <a:prstGeom prst="rect">
            <a:avLst/>
          </a:prstGeom>
          <a:noFill/>
        </p:spPr>
        <p:txBody>
          <a:bodyPr wrap="square" rtlCol="0">
            <a:spAutoFit/>
          </a:bodyPr>
          <a:lstStyle/>
          <a:p>
            <a:r>
              <a:rPr lang="en-US" sz="2800" kern="100" dirty="0">
                <a:latin typeface="Calibri" panose="020F0502020204030204" pitchFamily="34" charset="0"/>
                <a:ea typeface="Calibri" panose="020F0502020204030204" pitchFamily="34" charset="0"/>
                <a:cs typeface="Times New Roman" panose="02020603050405020304" pitchFamily="18" charset="0"/>
              </a:rPr>
              <a:t>3 forbidding to marry, and commanding to abstain from foods which God created to be received with thanksgiving by those who believe and know the truth.</a:t>
            </a:r>
            <a:endParaRPr lang="en-US" sz="2800" dirty="0"/>
          </a:p>
        </p:txBody>
      </p:sp>
    </p:spTree>
    <p:extLst>
      <p:ext uri="{BB962C8B-B14F-4D97-AF65-F5344CB8AC3E}">
        <p14:creationId xmlns:p14="http://schemas.microsoft.com/office/powerpoint/2010/main" val="818576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723222-9495-DE10-D56D-A00E906CD40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E69886-1F41-8A3C-E35E-75A0CB2E1155}"/>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2B697FD5-B4C4-0AFE-383D-506C734BA7A6}"/>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7EE5DF75-9DDD-D0C5-9041-2488C2FE5221}"/>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A2E0921E-DADB-A579-0282-10FD9591133C}"/>
              </a:ext>
            </a:extLst>
          </p:cNvPr>
          <p:cNvSpPr txBox="1"/>
          <p:nvPr/>
        </p:nvSpPr>
        <p:spPr>
          <a:xfrm>
            <a:off x="481263" y="858254"/>
            <a:ext cx="6376737" cy="5485220"/>
          </a:xfrm>
          <a:prstGeom prst="rect">
            <a:avLst/>
          </a:prstGeom>
          <a:noFill/>
        </p:spPr>
        <p:txBody>
          <a:bodyPr wrap="square">
            <a:spAutoFit/>
          </a:bodyPr>
          <a:lstStyle/>
          <a:p>
            <a:pPr marL="0" marR="0">
              <a:lnSpc>
                <a:spcPct val="115000"/>
              </a:lnSpc>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2Tim. 3:16</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All Scripture</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is given by inspiration of God,</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and is profitable for doctrine,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for reproof,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for correction, </a:t>
            </a:r>
          </a:p>
          <a:p>
            <a:pPr marL="0" marR="0" algn="just">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for instruction in righteousness,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17 that the man of God may be complete,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thoroughly equipped for every good work.</a:t>
            </a:r>
          </a:p>
        </p:txBody>
      </p:sp>
    </p:spTree>
    <p:extLst>
      <p:ext uri="{BB962C8B-B14F-4D97-AF65-F5344CB8AC3E}">
        <p14:creationId xmlns:p14="http://schemas.microsoft.com/office/powerpoint/2010/main" val="784365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DEB53-73C9-1F44-B16A-D77D44244AB9}"/>
            </a:ext>
          </a:extLst>
        </p:cNvPr>
        <p:cNvGrpSpPr/>
        <p:nvPr/>
      </p:nvGrpSpPr>
      <p:grpSpPr>
        <a:xfrm>
          <a:off x="0" y="0"/>
          <a:ext cx="0" cy="0"/>
          <a:chOff x="0" y="0"/>
          <a:chExt cx="0" cy="0"/>
        </a:xfrm>
      </p:grpSpPr>
      <p:pic>
        <p:nvPicPr>
          <p:cNvPr id="2" name="Picture 1" descr="Golden Tree Without Leaves at Lola Goll blog">
            <a:extLst>
              <a:ext uri="{FF2B5EF4-FFF2-40B4-BE49-F238E27FC236}">
                <a16:creationId xmlns:a16="http://schemas.microsoft.com/office/drawing/2014/main" id="{E3B8DD7F-15BA-04E1-9885-5EBE0BC0E580}"/>
              </a:ext>
            </a:extLst>
          </p:cNvPr>
          <p:cNvPicPr>
            <a:picLocks noChangeAspect="1"/>
          </p:cNvPicPr>
          <p:nvPr/>
        </p:nvPicPr>
        <p:blipFill>
          <a:blip r:embed="rId2"/>
          <a:stretch>
            <a:fillRect/>
          </a:stretch>
        </p:blipFill>
        <p:spPr>
          <a:xfrm>
            <a:off x="1483894" y="-78708"/>
            <a:ext cx="7015415" cy="7015415"/>
          </a:xfrm>
          <a:prstGeom prst="rect">
            <a:avLst/>
          </a:prstGeom>
        </p:spPr>
      </p:pic>
      <p:sp>
        <p:nvSpPr>
          <p:cNvPr id="3" name="TextBox 2">
            <a:extLst>
              <a:ext uri="{FF2B5EF4-FFF2-40B4-BE49-F238E27FC236}">
                <a16:creationId xmlns:a16="http://schemas.microsoft.com/office/drawing/2014/main" id="{AFD4C41B-03B1-F71B-6479-C5242FE3BB50}"/>
              </a:ext>
            </a:extLst>
          </p:cNvPr>
          <p:cNvSpPr txBox="1"/>
          <p:nvPr/>
        </p:nvSpPr>
        <p:spPr>
          <a:xfrm>
            <a:off x="6663211" y="6054878"/>
            <a:ext cx="1503367" cy="24667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3" b="0" i="0" u="none" strike="noStrike" kern="0" cap="none" spc="5" normalizeH="0" baseline="0" noProof="0" dirty="0">
                <a:ln>
                  <a:noFill/>
                </a:ln>
                <a:solidFill>
                  <a:srgbClr val="CCCCCC"/>
                </a:solidFill>
                <a:effectLst/>
                <a:uLnTx/>
                <a:uFillTx/>
                <a:latin typeface="DuckSansProduct"/>
                <a:hlinkClick r:id="rId3"/>
              </a:rPr>
              <a:t>storage.googleapis.com</a:t>
            </a:r>
            <a:endParaRPr kumimoji="0" lang="en-US"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004701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39F22-5A30-2D45-E3B2-6ED9AA33DF74}"/>
            </a:ext>
          </a:extLst>
        </p:cNvPr>
        <p:cNvGrpSpPr/>
        <p:nvPr/>
      </p:nvGrpSpPr>
      <p:grpSpPr>
        <a:xfrm>
          <a:off x="0" y="0"/>
          <a:ext cx="0" cy="0"/>
          <a:chOff x="0" y="0"/>
          <a:chExt cx="0" cy="0"/>
        </a:xfrm>
      </p:grpSpPr>
      <p:pic>
        <p:nvPicPr>
          <p:cNvPr id="2" name="Picture 1" descr="Golden Tree Without Leaves at Lola Goll blog">
            <a:extLst>
              <a:ext uri="{FF2B5EF4-FFF2-40B4-BE49-F238E27FC236}">
                <a16:creationId xmlns:a16="http://schemas.microsoft.com/office/drawing/2014/main" id="{6344BD56-A562-B530-BE0B-774DF5368C2B}"/>
              </a:ext>
            </a:extLst>
          </p:cNvPr>
          <p:cNvPicPr>
            <a:picLocks noChangeAspect="1"/>
          </p:cNvPicPr>
          <p:nvPr/>
        </p:nvPicPr>
        <p:blipFill>
          <a:blip r:embed="rId2"/>
          <a:stretch>
            <a:fillRect/>
          </a:stretch>
        </p:blipFill>
        <p:spPr>
          <a:xfrm>
            <a:off x="1483894" y="-78708"/>
            <a:ext cx="7015415" cy="7015415"/>
          </a:xfrm>
          <a:prstGeom prst="rect">
            <a:avLst/>
          </a:prstGeom>
        </p:spPr>
      </p:pic>
      <p:sp>
        <p:nvSpPr>
          <p:cNvPr id="3" name="TextBox 2">
            <a:extLst>
              <a:ext uri="{FF2B5EF4-FFF2-40B4-BE49-F238E27FC236}">
                <a16:creationId xmlns:a16="http://schemas.microsoft.com/office/drawing/2014/main" id="{C4AB7247-8317-F3F8-3E7F-6AEF48B0AC8A}"/>
              </a:ext>
            </a:extLst>
          </p:cNvPr>
          <p:cNvSpPr txBox="1"/>
          <p:nvPr/>
        </p:nvSpPr>
        <p:spPr>
          <a:xfrm>
            <a:off x="6663211" y="6054878"/>
            <a:ext cx="1503367" cy="24667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3" b="0" i="0" u="none" strike="noStrike" kern="0" cap="none" spc="5" normalizeH="0" baseline="0" noProof="0" dirty="0">
                <a:ln>
                  <a:noFill/>
                </a:ln>
                <a:solidFill>
                  <a:srgbClr val="CCCCCC"/>
                </a:solidFill>
                <a:effectLst/>
                <a:uLnTx/>
                <a:uFillTx/>
                <a:latin typeface="DuckSansProduct"/>
                <a:hlinkClick r:id="rId3"/>
              </a:rPr>
              <a:t>storage.googleapis.com</a:t>
            </a:r>
            <a:endParaRPr kumimoji="0" lang="en-US" sz="1800" b="0" i="0" u="none" strike="noStrike" kern="0" cap="none" spc="0" normalizeH="0" baseline="0" noProof="0" dirty="0">
              <a:ln>
                <a:noFill/>
              </a:ln>
              <a:solidFill>
                <a:prstClr val="black"/>
              </a:solidFill>
              <a:effectLst/>
              <a:uLnTx/>
              <a:uFillTx/>
            </a:endParaRPr>
          </a:p>
        </p:txBody>
      </p:sp>
      <p:sp>
        <p:nvSpPr>
          <p:cNvPr id="4" name="Oval 3">
            <a:extLst>
              <a:ext uri="{FF2B5EF4-FFF2-40B4-BE49-F238E27FC236}">
                <a16:creationId xmlns:a16="http://schemas.microsoft.com/office/drawing/2014/main" id="{7A26F0B7-6A88-5567-7346-43C57154C175}"/>
              </a:ext>
            </a:extLst>
          </p:cNvPr>
          <p:cNvSpPr/>
          <p:nvPr/>
        </p:nvSpPr>
        <p:spPr>
          <a:xfrm>
            <a:off x="6456459" y="3116912"/>
            <a:ext cx="588398" cy="206734"/>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FC41665-10F0-1F2B-D042-3D712E1E680D}"/>
              </a:ext>
            </a:extLst>
          </p:cNvPr>
          <p:cNvSpPr/>
          <p:nvPr/>
        </p:nvSpPr>
        <p:spPr>
          <a:xfrm>
            <a:off x="1869882" y="2243593"/>
            <a:ext cx="588398" cy="206734"/>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E0BED9C-EAB8-DEB3-7F9B-D32A754B1022}"/>
              </a:ext>
            </a:extLst>
          </p:cNvPr>
          <p:cNvSpPr/>
          <p:nvPr/>
        </p:nvSpPr>
        <p:spPr>
          <a:xfrm>
            <a:off x="4844995" y="241190"/>
            <a:ext cx="588398" cy="206734"/>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E311E72-21D3-2069-30C2-EB67130A52CD}"/>
              </a:ext>
            </a:extLst>
          </p:cNvPr>
          <p:cNvSpPr/>
          <p:nvPr/>
        </p:nvSpPr>
        <p:spPr>
          <a:xfrm>
            <a:off x="1189695" y="1300038"/>
            <a:ext cx="588398" cy="206734"/>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2583AC9-7485-E556-0335-68437C0D6533}"/>
              </a:ext>
            </a:extLst>
          </p:cNvPr>
          <p:cNvSpPr/>
          <p:nvPr/>
        </p:nvSpPr>
        <p:spPr>
          <a:xfrm>
            <a:off x="8075875" y="2597426"/>
            <a:ext cx="588398" cy="206734"/>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D37F2FD-391C-78D2-3107-AABA25173BD4}"/>
              </a:ext>
            </a:extLst>
          </p:cNvPr>
          <p:cNvSpPr txBox="1"/>
          <p:nvPr/>
        </p:nvSpPr>
        <p:spPr>
          <a:xfrm>
            <a:off x="1176792" y="3283887"/>
            <a:ext cx="2647784" cy="1200329"/>
          </a:xfrm>
          <a:prstGeom prst="rect">
            <a:avLst/>
          </a:prstGeom>
          <a:noFill/>
        </p:spPr>
        <p:txBody>
          <a:bodyPr wrap="square" rtlCol="0">
            <a:spAutoFit/>
          </a:bodyPr>
          <a:lstStyle/>
          <a:p>
            <a:pPr algn="r"/>
            <a:r>
              <a:rPr lang="en-US" sz="3600" dirty="0">
                <a:latin typeface="Arial Black" panose="020B0A04020102020204" pitchFamily="34" charset="0"/>
              </a:rPr>
              <a:t>Bible Verses</a:t>
            </a:r>
          </a:p>
        </p:txBody>
      </p:sp>
      <p:sp>
        <p:nvSpPr>
          <p:cNvPr id="14" name="Arrow: Right 13">
            <a:extLst>
              <a:ext uri="{FF2B5EF4-FFF2-40B4-BE49-F238E27FC236}">
                <a16:creationId xmlns:a16="http://schemas.microsoft.com/office/drawing/2014/main" id="{6FBA9017-0A97-D7AE-2A47-AE22046F289A}"/>
              </a:ext>
            </a:extLst>
          </p:cNvPr>
          <p:cNvSpPr/>
          <p:nvPr/>
        </p:nvSpPr>
        <p:spPr>
          <a:xfrm>
            <a:off x="3323646" y="3737113"/>
            <a:ext cx="1144988" cy="357809"/>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9BE3047-F8D1-8BC7-A644-3ED60B90C81A}"/>
              </a:ext>
            </a:extLst>
          </p:cNvPr>
          <p:cNvSpPr txBox="1"/>
          <p:nvPr/>
        </p:nvSpPr>
        <p:spPr>
          <a:xfrm>
            <a:off x="6182803" y="166978"/>
            <a:ext cx="2486108" cy="369332"/>
          </a:xfrm>
          <a:prstGeom prst="rect">
            <a:avLst/>
          </a:prstGeom>
          <a:noFill/>
        </p:spPr>
        <p:txBody>
          <a:bodyPr wrap="square" rtlCol="0">
            <a:spAutoFit/>
          </a:bodyPr>
          <a:lstStyle/>
          <a:p>
            <a:r>
              <a:rPr lang="en-US" dirty="0"/>
              <a:t>Supporting Illustrations</a:t>
            </a:r>
          </a:p>
        </p:txBody>
      </p:sp>
      <p:sp>
        <p:nvSpPr>
          <p:cNvPr id="16" name="Arrow: Right 15">
            <a:extLst>
              <a:ext uri="{FF2B5EF4-FFF2-40B4-BE49-F238E27FC236}">
                <a16:creationId xmlns:a16="http://schemas.microsoft.com/office/drawing/2014/main" id="{E3600F5D-D1CF-152F-8CC0-5FCEC0F8EE4C}"/>
              </a:ext>
            </a:extLst>
          </p:cNvPr>
          <p:cNvSpPr/>
          <p:nvPr/>
        </p:nvSpPr>
        <p:spPr>
          <a:xfrm flipH="1" flipV="1">
            <a:off x="5508929" y="227606"/>
            <a:ext cx="683812" cy="262393"/>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6278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7322E-944A-B7C0-6D47-E9B7532DFAC3}"/>
            </a:ext>
          </a:extLst>
        </p:cNvPr>
        <p:cNvGrpSpPr/>
        <p:nvPr/>
      </p:nvGrpSpPr>
      <p:grpSpPr>
        <a:xfrm>
          <a:off x="0" y="0"/>
          <a:ext cx="0" cy="0"/>
          <a:chOff x="0" y="0"/>
          <a:chExt cx="0" cy="0"/>
        </a:xfrm>
      </p:grpSpPr>
      <p:pic>
        <p:nvPicPr>
          <p:cNvPr id="2" name="Picture 1" descr="Golden Tree Without Leaves at Lola Goll blog">
            <a:extLst>
              <a:ext uri="{FF2B5EF4-FFF2-40B4-BE49-F238E27FC236}">
                <a16:creationId xmlns:a16="http://schemas.microsoft.com/office/drawing/2014/main" id="{A453310C-37AC-60DE-5432-68E186784C18}"/>
              </a:ext>
            </a:extLst>
          </p:cNvPr>
          <p:cNvPicPr>
            <a:picLocks noChangeAspect="1"/>
          </p:cNvPicPr>
          <p:nvPr/>
        </p:nvPicPr>
        <p:blipFill>
          <a:blip r:embed="rId2"/>
          <a:stretch>
            <a:fillRect/>
          </a:stretch>
        </p:blipFill>
        <p:spPr>
          <a:xfrm>
            <a:off x="1588168" y="-78706"/>
            <a:ext cx="6936707" cy="6812882"/>
          </a:xfrm>
          <a:prstGeom prst="rect">
            <a:avLst/>
          </a:prstGeom>
        </p:spPr>
      </p:pic>
      <p:sp>
        <p:nvSpPr>
          <p:cNvPr id="4" name="Oval 3">
            <a:extLst>
              <a:ext uri="{FF2B5EF4-FFF2-40B4-BE49-F238E27FC236}">
                <a16:creationId xmlns:a16="http://schemas.microsoft.com/office/drawing/2014/main" id="{BBBC46AF-8BFB-E3B5-D2C8-54C90EF1A381}"/>
              </a:ext>
            </a:extLst>
          </p:cNvPr>
          <p:cNvSpPr/>
          <p:nvPr/>
        </p:nvSpPr>
        <p:spPr>
          <a:xfrm>
            <a:off x="1564106" y="1285876"/>
            <a:ext cx="6096000" cy="5448300"/>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A1A570F-F782-E491-0959-A19C4E8C926A}"/>
              </a:ext>
            </a:extLst>
          </p:cNvPr>
          <p:cNvSpPr txBox="1"/>
          <p:nvPr/>
        </p:nvSpPr>
        <p:spPr>
          <a:xfrm>
            <a:off x="2314575" y="2647950"/>
            <a:ext cx="4629150" cy="2308324"/>
          </a:xfrm>
          <a:prstGeom prst="rect">
            <a:avLst/>
          </a:prstGeom>
          <a:noFill/>
        </p:spPr>
        <p:txBody>
          <a:bodyPr wrap="square" rtlCol="0">
            <a:spAutoFit/>
          </a:bodyPr>
          <a:lstStyle/>
          <a:p>
            <a:pPr algn="ctr"/>
            <a:r>
              <a:rPr lang="en-US" sz="4800" dirty="0">
                <a:solidFill>
                  <a:schemeClr val="bg1"/>
                </a:solidFill>
                <a:latin typeface="Arial Black" panose="020B0A04020102020204" pitchFamily="34" charset="0"/>
              </a:rPr>
              <a:t>Stories </a:t>
            </a:r>
          </a:p>
          <a:p>
            <a:pPr algn="ctr"/>
            <a:r>
              <a:rPr lang="en-US" sz="4800" dirty="0">
                <a:solidFill>
                  <a:schemeClr val="bg1"/>
                </a:solidFill>
                <a:latin typeface="Arial Black" panose="020B0A04020102020204" pitchFamily="34" charset="0"/>
              </a:rPr>
              <a:t>Illustrations</a:t>
            </a:r>
          </a:p>
          <a:p>
            <a:pPr algn="ctr"/>
            <a:r>
              <a:rPr lang="en-US" sz="4800" dirty="0">
                <a:solidFill>
                  <a:schemeClr val="bg1"/>
                </a:solidFill>
                <a:latin typeface="Arial Black" panose="020B0A04020102020204" pitchFamily="34" charset="0"/>
              </a:rPr>
              <a:t>emotions</a:t>
            </a:r>
          </a:p>
        </p:txBody>
      </p:sp>
      <p:sp>
        <p:nvSpPr>
          <p:cNvPr id="6" name="TextBox 5">
            <a:extLst>
              <a:ext uri="{FF2B5EF4-FFF2-40B4-BE49-F238E27FC236}">
                <a16:creationId xmlns:a16="http://schemas.microsoft.com/office/drawing/2014/main" id="{D4B4DAE9-1AD1-C854-908F-47CDA12610E1}"/>
              </a:ext>
            </a:extLst>
          </p:cNvPr>
          <p:cNvSpPr txBox="1"/>
          <p:nvPr/>
        </p:nvSpPr>
        <p:spPr>
          <a:xfrm>
            <a:off x="6572250" y="333375"/>
            <a:ext cx="1952625" cy="369332"/>
          </a:xfrm>
          <a:prstGeom prst="rect">
            <a:avLst/>
          </a:prstGeom>
          <a:noFill/>
        </p:spPr>
        <p:txBody>
          <a:bodyPr wrap="square" rtlCol="0">
            <a:spAutoFit/>
          </a:bodyPr>
          <a:lstStyle/>
          <a:p>
            <a:r>
              <a:rPr lang="en-US" dirty="0"/>
              <a:t>Bible verses</a:t>
            </a:r>
          </a:p>
        </p:txBody>
      </p:sp>
      <p:cxnSp>
        <p:nvCxnSpPr>
          <p:cNvPr id="8" name="Straight Arrow Connector 7">
            <a:extLst>
              <a:ext uri="{FF2B5EF4-FFF2-40B4-BE49-F238E27FC236}">
                <a16:creationId xmlns:a16="http://schemas.microsoft.com/office/drawing/2014/main" id="{E67CCAA1-E1C2-A659-E895-052787E02B67}"/>
              </a:ext>
            </a:extLst>
          </p:cNvPr>
          <p:cNvCxnSpPr>
            <a:cxnSpLocks/>
          </p:cNvCxnSpPr>
          <p:nvPr/>
        </p:nvCxnSpPr>
        <p:spPr>
          <a:xfrm flipH="1">
            <a:off x="5191125" y="561975"/>
            <a:ext cx="12477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84B6571-2D14-F771-0184-26A0849C52F7}"/>
              </a:ext>
            </a:extLst>
          </p:cNvPr>
          <p:cNvCxnSpPr>
            <a:cxnSpLocks/>
          </p:cNvCxnSpPr>
          <p:nvPr/>
        </p:nvCxnSpPr>
        <p:spPr>
          <a:xfrm flipH="1">
            <a:off x="2095500" y="702707"/>
            <a:ext cx="4476750" cy="640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7EDED4D-C83F-E77E-E0D0-3DA2EDA81095}"/>
              </a:ext>
            </a:extLst>
          </p:cNvPr>
          <p:cNvCxnSpPr>
            <a:cxnSpLocks/>
          </p:cNvCxnSpPr>
          <p:nvPr/>
        </p:nvCxnSpPr>
        <p:spPr>
          <a:xfrm>
            <a:off x="6819900" y="702707"/>
            <a:ext cx="1066800" cy="1945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638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9E91848-AEE0-7790-2308-C015113C53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431E36-EF92-7677-554A-21E79C37075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2987B13-E495-7227-4754-261BBB58C7EE}"/>
              </a:ext>
            </a:extLst>
          </p:cNvPr>
          <p:cNvSpPr txBox="1"/>
          <p:nvPr/>
        </p:nvSpPr>
        <p:spPr>
          <a:xfrm>
            <a:off x="0" y="-8968"/>
            <a:ext cx="9144000" cy="769441"/>
          </a:xfrm>
          <a:prstGeom prst="rect">
            <a:avLst/>
          </a:prstGeom>
          <a:solidFill>
            <a:schemeClr val="tx1"/>
          </a:solidFill>
        </p:spPr>
        <p:txBody>
          <a:bodyPr wrap="square" rtlCol="0">
            <a:spAutoFit/>
          </a:bodyPr>
          <a:lstStyle/>
          <a:p>
            <a:pPr algn="ctr"/>
            <a:r>
              <a:rPr lang="en-US" sz="4400" dirty="0">
                <a:solidFill>
                  <a:schemeClr val="bg1"/>
                </a:solidFill>
              </a:rPr>
              <a:t>Preach The Word.   2Timothy 4:2</a:t>
            </a:r>
          </a:p>
        </p:txBody>
      </p:sp>
      <p:pic>
        <p:nvPicPr>
          <p:cNvPr id="5" name="Picture 4">
            <a:extLst>
              <a:ext uri="{FF2B5EF4-FFF2-40B4-BE49-F238E27FC236}">
                <a16:creationId xmlns:a16="http://schemas.microsoft.com/office/drawing/2014/main" id="{56D93647-0085-95B9-1484-0DB0F0503A4F}"/>
              </a:ext>
            </a:extLst>
          </p:cNvPr>
          <p:cNvPicPr>
            <a:picLocks noChangeAspect="1"/>
          </p:cNvPicPr>
          <p:nvPr/>
        </p:nvPicPr>
        <p:blipFill>
          <a:blip r:embed="rId2"/>
          <a:stretch>
            <a:fillRect/>
          </a:stretch>
        </p:blipFill>
        <p:spPr>
          <a:xfrm>
            <a:off x="2609450" y="970247"/>
            <a:ext cx="3925099" cy="314375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a:extLst>
              <a:ext uri="{FF2B5EF4-FFF2-40B4-BE49-F238E27FC236}">
                <a16:creationId xmlns:a16="http://schemas.microsoft.com/office/drawing/2014/main" id="{91D4D902-A0B3-A100-A4CB-A7004943D995}"/>
              </a:ext>
            </a:extLst>
          </p:cNvPr>
          <p:cNvSpPr txBox="1"/>
          <p:nvPr/>
        </p:nvSpPr>
        <p:spPr>
          <a:xfrm>
            <a:off x="874295" y="4519731"/>
            <a:ext cx="7796463" cy="2191049"/>
          </a:xfrm>
          <a:prstGeom prst="rect">
            <a:avLst/>
          </a:prstGeom>
          <a:noFill/>
        </p:spPr>
        <p:txBody>
          <a:bodyPr wrap="square">
            <a:spAutoFit/>
          </a:bodyPr>
          <a:lstStyle/>
          <a:p>
            <a:pPr marL="0" marR="0">
              <a:lnSpc>
                <a:spcPct val="115000"/>
              </a:lnSpc>
              <a:spcAft>
                <a:spcPts val="800"/>
              </a:spcAft>
              <a:buNone/>
            </a:pP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2Timothy 4:1 I charge you therefore before God and the Lord Jesus Christ, who will judge the living and the dead at His appearing and His kingdom: </a:t>
            </a:r>
            <a:r>
              <a:rPr lang="en-US" sz="2400" b="1" u="sng"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 Preach the word</a:t>
            </a:r>
            <a:r>
              <a:rPr lang="en-US" sz="2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Be ready in season and out of season. Convince, rebuke, exhort, with all longsuffering and teaching.</a:t>
            </a:r>
          </a:p>
        </p:txBody>
      </p:sp>
    </p:spTree>
    <p:extLst>
      <p:ext uri="{BB962C8B-B14F-4D97-AF65-F5344CB8AC3E}">
        <p14:creationId xmlns:p14="http://schemas.microsoft.com/office/powerpoint/2010/main" val="14822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1D386-9C6D-85A6-5B5E-01AB4C7CCC02}"/>
            </a:ext>
          </a:extLst>
        </p:cNvPr>
        <p:cNvGrpSpPr/>
        <p:nvPr/>
      </p:nvGrpSpPr>
      <p:grpSpPr>
        <a:xfrm>
          <a:off x="0" y="0"/>
          <a:ext cx="0" cy="0"/>
          <a:chOff x="0" y="0"/>
          <a:chExt cx="0" cy="0"/>
        </a:xfrm>
      </p:grpSpPr>
      <p:pic>
        <p:nvPicPr>
          <p:cNvPr id="2" name="Picture 1" descr="May be an image of text that says 'A motivational speaker in the pulpit makes happy sinners in the crowd'">
            <a:extLst>
              <a:ext uri="{FF2B5EF4-FFF2-40B4-BE49-F238E27FC236}">
                <a16:creationId xmlns:a16="http://schemas.microsoft.com/office/drawing/2014/main" id="{D2DC3974-7054-21E3-F0A4-971A9604A820}"/>
              </a:ext>
            </a:extLst>
          </p:cNvPr>
          <p:cNvPicPr>
            <a:picLocks noChangeAspect="1"/>
          </p:cNvPicPr>
          <p:nvPr/>
        </p:nvPicPr>
        <p:blipFill>
          <a:blip r:embed="rId2"/>
          <a:stretch>
            <a:fillRect/>
          </a:stretch>
        </p:blipFill>
        <p:spPr>
          <a:xfrm>
            <a:off x="711199" y="721597"/>
            <a:ext cx="7721601" cy="5147734"/>
          </a:xfrm>
          <a:prstGeom prst="rect">
            <a:avLst/>
          </a:prstGeom>
        </p:spPr>
      </p:pic>
    </p:spTree>
    <p:extLst>
      <p:ext uri="{BB962C8B-B14F-4D97-AF65-F5344CB8AC3E}">
        <p14:creationId xmlns:p14="http://schemas.microsoft.com/office/powerpoint/2010/main" val="1273098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1A2756-1449-3A12-D54B-CD082CAEF21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551C3BE-7FEF-120B-31A9-D7E3FB0296BF}"/>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6" name="Picture 5">
            <a:extLst>
              <a:ext uri="{FF2B5EF4-FFF2-40B4-BE49-F238E27FC236}">
                <a16:creationId xmlns:a16="http://schemas.microsoft.com/office/drawing/2014/main" id="{37D7923E-E7D1-021F-B3C9-A97448590CAB}"/>
              </a:ext>
            </a:extLst>
          </p:cNvPr>
          <p:cNvPicPr>
            <a:picLocks noChangeAspect="1"/>
          </p:cNvPicPr>
          <p:nvPr/>
        </p:nvPicPr>
        <p:blipFill>
          <a:blip r:embed="rId2"/>
          <a:srcRect l="10082" r="3337"/>
          <a:stretch>
            <a:fillRect/>
          </a:stretch>
        </p:blipFill>
        <p:spPr>
          <a:xfrm>
            <a:off x="3181350" y="846913"/>
            <a:ext cx="5695426" cy="4933606"/>
          </a:xfrm>
          <a:prstGeom prst="rect">
            <a:avLst/>
          </a:prstGeom>
        </p:spPr>
      </p:pic>
      <p:pic>
        <p:nvPicPr>
          <p:cNvPr id="8" name="Picture 7">
            <a:extLst>
              <a:ext uri="{FF2B5EF4-FFF2-40B4-BE49-F238E27FC236}">
                <a16:creationId xmlns:a16="http://schemas.microsoft.com/office/drawing/2014/main" id="{ADF4683D-D4F3-5B2E-B68B-39406809699F}"/>
              </a:ext>
            </a:extLst>
          </p:cNvPr>
          <p:cNvPicPr>
            <a:picLocks noChangeAspect="1"/>
          </p:cNvPicPr>
          <p:nvPr/>
        </p:nvPicPr>
        <p:blipFill>
          <a:blip r:embed="rId3"/>
          <a:stretch>
            <a:fillRect/>
          </a:stretch>
        </p:blipFill>
        <p:spPr>
          <a:xfrm>
            <a:off x="0" y="3429000"/>
            <a:ext cx="4280295" cy="3210221"/>
          </a:xfrm>
          <a:prstGeom prst="rect">
            <a:avLst/>
          </a:prstGeom>
        </p:spPr>
      </p:pic>
    </p:spTree>
    <p:extLst>
      <p:ext uri="{BB962C8B-B14F-4D97-AF65-F5344CB8AC3E}">
        <p14:creationId xmlns:p14="http://schemas.microsoft.com/office/powerpoint/2010/main" val="765127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215D35-C05A-2A82-8A57-1757EF51A6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7DE763-D563-62D9-684B-2794EB3DEE1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646B036-2EF5-1348-065C-9BB21ED7E23C}"/>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70692B23-C76B-547B-A0E3-23A25CC8C15A}"/>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14F5C09E-1D66-1833-9A4B-571586F92063}"/>
              </a:ext>
            </a:extLst>
          </p:cNvPr>
          <p:cNvSpPr txBox="1"/>
          <p:nvPr/>
        </p:nvSpPr>
        <p:spPr>
          <a:xfrm>
            <a:off x="505326" y="1042737"/>
            <a:ext cx="6280483" cy="5252720"/>
          </a:xfrm>
          <a:prstGeom prst="rect">
            <a:avLst/>
          </a:prstGeom>
          <a:noFill/>
          <a:ln w="28575">
            <a:solidFill>
              <a:schemeClr val="tx1"/>
            </a:solidFill>
          </a:ln>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2Peter 1:20 </a:t>
            </a: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knowing this first, that no prophecy of Scripture is of any private interpretation,</a:t>
            </a:r>
          </a:p>
          <a:p>
            <a:pPr marL="0" marR="0">
              <a:spcAft>
                <a:spcPts val="800"/>
              </a:spcAft>
              <a:buNone/>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 21 for prophecy never came by the will of man, but holy men of God spoke as they were moved by the Holy Spirit.</a:t>
            </a:r>
          </a:p>
          <a:p>
            <a:pPr marL="0" marR="0">
              <a:spcAft>
                <a:spcPts val="800"/>
              </a:spcAft>
              <a:buNone/>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 2:1 But there were also false prophets among the people, even as there will be false teachers among you, who will secretly bring in destructive heresies, even denying the Lord who bought them, and bring on themselves swift destruction.</a:t>
            </a:r>
          </a:p>
        </p:txBody>
      </p:sp>
    </p:spTree>
    <p:extLst>
      <p:ext uri="{BB962C8B-B14F-4D97-AF65-F5344CB8AC3E}">
        <p14:creationId xmlns:p14="http://schemas.microsoft.com/office/powerpoint/2010/main" val="3995266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AE24E0-2F5B-BD56-361A-B795D306D3B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E4A4A67-54EA-931A-44FE-08972189B406}"/>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ECFD02E-40EA-762B-B9B3-8F3B3F2260FF}"/>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10653E3D-A906-2349-584B-1DDE3C9259BE}"/>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396C269A-D447-72CF-1E88-C3987871F53A}"/>
              </a:ext>
            </a:extLst>
          </p:cNvPr>
          <p:cNvSpPr txBox="1"/>
          <p:nvPr/>
        </p:nvSpPr>
        <p:spPr>
          <a:xfrm>
            <a:off x="299388" y="866273"/>
            <a:ext cx="6462360" cy="5457904"/>
          </a:xfrm>
          <a:prstGeom prst="rect">
            <a:avLst/>
          </a:prstGeom>
          <a:noFill/>
          <a:ln w="19050">
            <a:solidFill>
              <a:schemeClr val="tx1"/>
            </a:solidFill>
          </a:ln>
        </p:spPr>
        <p:txBody>
          <a:bodyPr wrap="square">
            <a:spAutoFit/>
          </a:bodyPr>
          <a:lstStyle/>
          <a:p>
            <a:pPr marL="0" marR="0">
              <a:spcAft>
                <a:spcPts val="800"/>
              </a:spcAft>
              <a:buNone/>
            </a:pPr>
            <a:r>
              <a:rPr lang="en-US" sz="3600" b="1"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2Tim. 4:1 </a:t>
            </a: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I charge you therefore before God and the Lord Jesus Christ, who will judge the living and the dead at His appearing and His kingdom:</a:t>
            </a:r>
          </a:p>
          <a:p>
            <a:pPr marL="0" marR="0">
              <a:spcAft>
                <a:spcPts val="800"/>
              </a:spcAft>
              <a:buNone/>
            </a:pPr>
            <a:r>
              <a:rPr lang="en-US" sz="22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200" b="1" u="sng" kern="100" dirty="0">
                <a:effectLst/>
                <a:latin typeface="Calibri" panose="020F0502020204030204" pitchFamily="34" charset="0"/>
                <a:ea typeface="Calibri" panose="020F0502020204030204" pitchFamily="34" charset="0"/>
                <a:cs typeface="Times New Roman" panose="02020603050405020304" pitchFamily="18" charset="0"/>
              </a:rPr>
              <a:t>2 Preach the word</a:t>
            </a:r>
            <a:r>
              <a:rPr lang="en-US" sz="22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 Be ready in season and out of season. Convince, rebuke, exhort, with all longsuffering and teaching.</a:t>
            </a:r>
          </a:p>
          <a:p>
            <a:pPr marL="0" marR="0">
              <a:spcAft>
                <a:spcPts val="800"/>
              </a:spcAft>
              <a:buNone/>
            </a:pP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 3 For the time will come when they will not endure sound doctrine, but according to their own desires, because they have itching ears, they will heap up for themselves teachers;</a:t>
            </a:r>
          </a:p>
          <a:p>
            <a:pPr marL="0" marR="0">
              <a:spcAft>
                <a:spcPts val="800"/>
              </a:spcAft>
              <a:buNone/>
            </a:pP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 4 and they will turn their ears away from the truth, and be turned aside to fables.</a:t>
            </a:r>
          </a:p>
          <a:p>
            <a:pPr marL="0" marR="0">
              <a:spcAft>
                <a:spcPts val="800"/>
              </a:spcAft>
              <a:buNone/>
            </a:pP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 5 But you be watchful in all things, endure afflictions, do the work of an evangelist, fulfill your ministry.</a:t>
            </a:r>
          </a:p>
        </p:txBody>
      </p:sp>
    </p:spTree>
    <p:extLst>
      <p:ext uri="{BB962C8B-B14F-4D97-AF65-F5344CB8AC3E}">
        <p14:creationId xmlns:p14="http://schemas.microsoft.com/office/powerpoint/2010/main" val="3437070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May be an image of text that says 'IF YOU'RE GOING TO PREACH ABOUT GOD'S LOVE, PREACH ABOUT WHAT GOD HATES. IF YOU PREACH ABOUT GOD'S MERCY, PREACH ABOUT GOD'S WRATH. IF YOU MENTION HEAVEN, DON'T FORGET HELL. PREACH THE WHOLE COUNSEL OF GOD..(ACTS 20:27) &quot;A HALF TRUTH, EQUALS A WHOLE LIE.&quot;'">
            <a:extLst>
              <a:ext uri="{FF2B5EF4-FFF2-40B4-BE49-F238E27FC236}">
                <a16:creationId xmlns:a16="http://schemas.microsoft.com/office/drawing/2014/main" id="{D81770A1-C6CC-AF3A-2EA9-0B2A5FC29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653" y="57899"/>
            <a:ext cx="5781649" cy="6623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946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FE2F0F-5D07-3E00-8737-E2708B1991B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71167E1-F596-874C-9094-0CC6C5211E0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FD2645A-4566-212C-989E-F2603C27FFE4}"/>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81A067B4-8319-FB67-D011-227E0ABFE875}"/>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52BC8BDA-2354-FB98-E4E1-FBA24FE20A30}"/>
              </a:ext>
            </a:extLst>
          </p:cNvPr>
          <p:cNvSpPr txBox="1"/>
          <p:nvPr/>
        </p:nvSpPr>
        <p:spPr>
          <a:xfrm>
            <a:off x="529390" y="1026694"/>
            <a:ext cx="8109284" cy="4524315"/>
          </a:xfrm>
          <a:prstGeom prst="rect">
            <a:avLst/>
          </a:prstGeom>
          <a:noFill/>
        </p:spPr>
        <p:txBody>
          <a:bodyPr wrap="square">
            <a:spAutoFit/>
          </a:bodyPr>
          <a:lstStyle/>
          <a:p>
            <a:pPr marL="0" marR="0">
              <a:spcAft>
                <a:spcPts val="800"/>
              </a:spcAft>
              <a:buNone/>
            </a:pPr>
            <a:r>
              <a:rPr lang="en-US" sz="48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2Tim. 3:16 </a:t>
            </a:r>
            <a:r>
              <a:rPr lang="en-US" sz="4000" kern="100" dirty="0">
                <a:effectLst/>
                <a:latin typeface="Calibri" panose="020F0502020204030204" pitchFamily="34" charset="0"/>
                <a:ea typeface="Calibri" panose="020F0502020204030204" pitchFamily="34" charset="0"/>
                <a:cs typeface="Times New Roman" panose="02020603050405020304" pitchFamily="18" charset="0"/>
              </a:rPr>
              <a:t>All Scripture is given by inspiration of God, and is profitable for doctrine, for reproof, for correction, for instruction in righteousness, 17 that the man of God may be complete, thoroughly equipped for every good work.</a:t>
            </a:r>
          </a:p>
        </p:txBody>
      </p:sp>
    </p:spTree>
    <p:extLst>
      <p:ext uri="{BB962C8B-B14F-4D97-AF65-F5344CB8AC3E}">
        <p14:creationId xmlns:p14="http://schemas.microsoft.com/office/powerpoint/2010/main" val="805380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CF9287-D2E6-5FA7-E987-BE643FCFD09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7E00689-BD01-647A-C80A-EBDFE1D4E585}"/>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EE15377-D662-67A6-730E-B30177F3ACE1}"/>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AB709E59-C162-7757-473A-FF0F33831D6A}"/>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C25FD095-570C-22E4-1BD3-0EA7CF1CFD5A}"/>
              </a:ext>
            </a:extLst>
          </p:cNvPr>
          <p:cNvSpPr txBox="1"/>
          <p:nvPr/>
        </p:nvSpPr>
        <p:spPr>
          <a:xfrm>
            <a:off x="360947" y="1018674"/>
            <a:ext cx="8293769" cy="5283498"/>
          </a:xfrm>
          <a:prstGeom prst="rect">
            <a:avLst/>
          </a:prstGeom>
          <a:noFill/>
        </p:spPr>
        <p:txBody>
          <a:bodyPr wrap="square">
            <a:spAutoFit/>
          </a:bodyPr>
          <a:lstStyle/>
          <a:p>
            <a:pPr marL="0" marR="0">
              <a:spcAft>
                <a:spcPts val="800"/>
              </a:spcAft>
              <a:buNone/>
            </a:pPr>
            <a:r>
              <a:rPr lang="en-US" sz="36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1Tim 4:16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Take heed to yourself and to the doctrine. Continue in them, for in doing this you will save both yourself and those who hear you. </a:t>
            </a:r>
          </a:p>
          <a:p>
            <a:pPr marL="0" marR="0">
              <a:spcAft>
                <a:spcPts val="800"/>
              </a:spcAft>
              <a:buNone/>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pPr>
            <a:r>
              <a:rPr lang="en-US" sz="36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2John 1:9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Whoever transgresses and does not abide in the doctrine of Christ does not have God. He who abides in the doctrine of Christ has both the Father and the Son. 10 If anyone comes to you and does not bring this doctrine, do not receive him into your house nor greet him; </a:t>
            </a:r>
            <a:r>
              <a:rPr lang="en-US" sz="2800" dirty="0">
                <a:effectLst/>
                <a:latin typeface="Calibri" panose="020F0502020204030204" pitchFamily="34" charset="0"/>
                <a:ea typeface="Calibri" panose="020F0502020204030204" pitchFamily="34" charset="0"/>
                <a:cs typeface="Times New Roman" panose="02020603050405020304" pitchFamily="18" charset="0"/>
              </a:rPr>
              <a:t>11 for he who greets him shares                       in his evil deeds.</a:t>
            </a:r>
            <a:endParaRPr lang="en-US" sz="2800" dirty="0"/>
          </a:p>
        </p:txBody>
      </p:sp>
    </p:spTree>
    <p:extLst>
      <p:ext uri="{BB962C8B-B14F-4D97-AF65-F5344CB8AC3E}">
        <p14:creationId xmlns:p14="http://schemas.microsoft.com/office/powerpoint/2010/main" val="4116687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995820-7B79-FF8C-48BD-E99886E5B9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D0B34BF-BC9C-C67B-9044-057B779F137B}"/>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26EEBC11-1103-3038-FDEF-8DBC04290DD5}"/>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93D4213E-ED92-F680-2BE4-8A9B0C5816BB}"/>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BBC5CD8E-5C0E-33F4-0BEC-F94D3D0489D9}"/>
              </a:ext>
            </a:extLst>
          </p:cNvPr>
          <p:cNvSpPr txBox="1"/>
          <p:nvPr/>
        </p:nvSpPr>
        <p:spPr>
          <a:xfrm>
            <a:off x="267304" y="810126"/>
            <a:ext cx="8243033" cy="5858297"/>
          </a:xfrm>
          <a:prstGeom prst="rect">
            <a:avLst/>
          </a:prstGeom>
          <a:noFill/>
        </p:spPr>
        <p:txBody>
          <a:bodyPr wrap="square">
            <a:spAutoFit/>
          </a:bodyPr>
          <a:lstStyle/>
          <a:p>
            <a:pPr marL="0" marR="0">
              <a:spcAft>
                <a:spcPts val="800"/>
              </a:spcAft>
              <a:buNone/>
            </a:pPr>
            <a:r>
              <a:rPr lang="en-US" sz="3200" b="1" u="sng"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Jude 3</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Beloved, while I was very diligent to write to you concerning our common salvation, I found it necessary to write to you exhorting you to contend earnestly for the faith which was once for all delivered to the saints.</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Aft>
                <a:spcPts val="800"/>
              </a:spcAft>
              <a:buNone/>
            </a:pPr>
            <a:r>
              <a:rPr lang="en-US" sz="3200" b="1" u="sng"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Phil. 1:17</a:t>
            </a:r>
            <a:r>
              <a:rPr lang="en-US" sz="32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Some indeed preach Christ even from envy and strife, and some also from good will: 16 The former preach Christ from selfish ambition, not sincerely, supposing to add affliction to my chains;</a:t>
            </a:r>
          </a:p>
          <a:p>
            <a:pPr marL="0" marR="0">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17 but the latter out of love, knowing that I                   am appointed for the defense of the gospel. </a:t>
            </a:r>
          </a:p>
        </p:txBody>
      </p:sp>
    </p:spTree>
    <p:extLst>
      <p:ext uri="{BB962C8B-B14F-4D97-AF65-F5344CB8AC3E}">
        <p14:creationId xmlns:p14="http://schemas.microsoft.com/office/powerpoint/2010/main" val="3990551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699669-B224-6EAF-5C4F-5EE60C28052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5C419E0-962B-7E9F-6C60-B8FFB1E06722}"/>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F94DCE7-BE21-47D2-92B8-C62CA547B372}"/>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EF1DF015-7BB6-CAB9-3BF6-6AEB3DB38016}"/>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54B705B2-F4E6-9FC4-153F-5C7EB8D14B31}"/>
              </a:ext>
            </a:extLst>
          </p:cNvPr>
          <p:cNvSpPr txBox="1"/>
          <p:nvPr/>
        </p:nvSpPr>
        <p:spPr>
          <a:xfrm>
            <a:off x="465222" y="914402"/>
            <a:ext cx="8261684" cy="4664482"/>
          </a:xfrm>
          <a:prstGeom prst="rect">
            <a:avLst/>
          </a:prstGeom>
          <a:noFill/>
        </p:spPr>
        <p:txBody>
          <a:bodyPr wrap="square">
            <a:spAutoFit/>
          </a:bodyPr>
          <a:lstStyle/>
          <a:p>
            <a:pPr marL="0" marR="0">
              <a:lnSpc>
                <a:spcPct val="115000"/>
              </a:lnSpc>
              <a:spcAft>
                <a:spcPts val="800"/>
              </a:spcAft>
              <a:buNone/>
            </a:pPr>
            <a:r>
              <a:rPr lang="en-US" sz="3600" b="1" u="sng"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Eph. 4:1</a:t>
            </a:r>
            <a:r>
              <a:rPr lang="en-US" sz="36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 therefore, the prisoner of the Lord, beseech you to walk worthy of the calling with which you were called,</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2 with all lowliness and gentleness, with longsuffering, bearing with one another in love,</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3 endeavoring to keep the unity of the Spirit in the bond of peace.</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4 There is one body and one Spirit, just as you were called in one hope of your calling;</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5 one Lord, one faith, one baptism;</a:t>
            </a:r>
            <a:r>
              <a:rPr lang="en-US" sz="2800" kern="100" dirty="0">
                <a:latin typeface="Calibri" panose="020F0502020204030204" pitchFamily="34" charset="0"/>
                <a:ea typeface="Calibri" panose="020F0502020204030204" pitchFamily="34" charset="0"/>
                <a:cs typeface="Times New Roman" panose="02020603050405020304" pitchFamily="18" charset="0"/>
              </a:rPr>
              <a:t>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6 one God and Father of all, who is above all, and through all, and in you all.</a:t>
            </a:r>
          </a:p>
        </p:txBody>
      </p:sp>
    </p:spTree>
    <p:extLst>
      <p:ext uri="{BB962C8B-B14F-4D97-AF65-F5344CB8AC3E}">
        <p14:creationId xmlns:p14="http://schemas.microsoft.com/office/powerpoint/2010/main" val="1997817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6CCF6E-9E36-ADA5-E9BF-BC00E802360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8E82A0-4039-9A13-AF4F-3C4A3FE931B7}"/>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8CFB50E-5502-A6B5-95E7-D55ECDCD56E7}"/>
              </a:ext>
            </a:extLst>
          </p:cNvPr>
          <p:cNvSpPr txBox="1"/>
          <p:nvPr/>
        </p:nvSpPr>
        <p:spPr>
          <a:xfrm>
            <a:off x="0" y="-8968"/>
            <a:ext cx="9144000" cy="646331"/>
          </a:xfrm>
          <a:prstGeom prst="rect">
            <a:avLst/>
          </a:prstGeom>
          <a:solidFill>
            <a:schemeClr val="tx1"/>
          </a:solidFill>
        </p:spPr>
        <p:txBody>
          <a:bodyPr wrap="square" rtlCol="0">
            <a:spAutoFit/>
          </a:bodyPr>
          <a:lstStyle/>
          <a:p>
            <a:pPr algn="ctr"/>
            <a:r>
              <a:rPr lang="en-US" sz="3600" dirty="0">
                <a:solidFill>
                  <a:schemeClr val="bg1"/>
                </a:solidFill>
              </a:rPr>
              <a:t>Preach The Word.   2Timothy 4:2</a:t>
            </a:r>
          </a:p>
        </p:txBody>
      </p:sp>
      <p:pic>
        <p:nvPicPr>
          <p:cNvPr id="5" name="Picture 4">
            <a:extLst>
              <a:ext uri="{FF2B5EF4-FFF2-40B4-BE49-F238E27FC236}">
                <a16:creationId xmlns:a16="http://schemas.microsoft.com/office/drawing/2014/main" id="{B38FEED6-141A-BCFE-A034-C254C72D5E6C}"/>
              </a:ext>
            </a:extLst>
          </p:cNvPr>
          <p:cNvPicPr>
            <a:picLocks noChangeAspect="1"/>
          </p:cNvPicPr>
          <p:nvPr/>
        </p:nvPicPr>
        <p:blipFill>
          <a:blip r:embed="rId2"/>
          <a:stretch>
            <a:fillRect/>
          </a:stretch>
        </p:blipFill>
        <p:spPr>
          <a:xfrm>
            <a:off x="7146758" y="5203095"/>
            <a:ext cx="1729938" cy="1385571"/>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458C9F71-99A9-D27A-17F5-F86E25AA6FB7}"/>
              </a:ext>
            </a:extLst>
          </p:cNvPr>
          <p:cNvSpPr txBox="1"/>
          <p:nvPr/>
        </p:nvSpPr>
        <p:spPr>
          <a:xfrm>
            <a:off x="625641" y="1138989"/>
            <a:ext cx="7660105" cy="4500719"/>
          </a:xfrm>
          <a:prstGeom prst="rect">
            <a:avLst/>
          </a:prstGeom>
          <a:noFill/>
        </p:spPr>
        <p:txBody>
          <a:bodyPr wrap="square">
            <a:spAutoFit/>
          </a:bodyPr>
          <a:lstStyle/>
          <a:p>
            <a:pPr marL="0" marR="0">
              <a:lnSpc>
                <a:spcPct val="115000"/>
              </a:lnSpc>
              <a:spcAft>
                <a:spcPts val="800"/>
              </a:spcAft>
              <a:buNone/>
            </a:pPr>
            <a:r>
              <a:rPr lang="en-US" sz="3600" b="1" u="sng"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Gal. 1:8</a:t>
            </a:r>
            <a:r>
              <a:rPr lang="en-US" sz="36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But even if we, or an angel from heaven, preach any other gospel to you than what we have preached to you, let him be accursed.</a:t>
            </a:r>
          </a:p>
          <a:p>
            <a:pPr>
              <a:buNone/>
            </a:pPr>
            <a:r>
              <a:rPr lang="en-US" sz="3200" dirty="0">
                <a:effectLst/>
                <a:latin typeface="Calibri" panose="020F0502020204030204" pitchFamily="34" charset="0"/>
                <a:ea typeface="Calibri" panose="020F0502020204030204" pitchFamily="34" charset="0"/>
                <a:cs typeface="Times New Roman" panose="02020603050405020304" pitchFamily="18" charset="0"/>
              </a:rPr>
              <a:t> 9 As we have said before, so now I say again, if anyone preaches any other gospel to you than what you have received, let him be accursed. </a:t>
            </a:r>
            <a:endParaRPr lang="en-US" sz="3200" dirty="0"/>
          </a:p>
        </p:txBody>
      </p:sp>
    </p:spTree>
    <p:extLst>
      <p:ext uri="{BB962C8B-B14F-4D97-AF65-F5344CB8AC3E}">
        <p14:creationId xmlns:p14="http://schemas.microsoft.com/office/powerpoint/2010/main" val="1423440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May be an image of 4 people and text that says 'GOD WANTS YOU TO LIVE YOUR BEST LIFE NOW! You will be hated byall by all names men for sake my'">
            <a:extLst>
              <a:ext uri="{FF2B5EF4-FFF2-40B4-BE49-F238E27FC236}">
                <a16:creationId xmlns:a16="http://schemas.microsoft.com/office/drawing/2014/main" id="{528FAD2B-D9B4-46DC-4487-152FE2C29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451" y="200025"/>
            <a:ext cx="5010150" cy="645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2392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313</TotalTime>
  <Words>1475</Words>
  <Application>Microsoft Office PowerPoint</Application>
  <PresentationFormat>On-screen Show (4:3)</PresentationFormat>
  <Paragraphs>106</Paragraphs>
  <Slides>24</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24</vt:i4>
      </vt:variant>
    </vt:vector>
  </HeadingPairs>
  <TitlesOfParts>
    <vt:vector size="35" baseType="lpstr">
      <vt:lpstr>Arial</vt:lpstr>
      <vt:lpstr>Arial Black</vt:lpstr>
      <vt:lpstr>Arial Unicode MS</vt:lpstr>
      <vt:lpstr>Calibri</vt:lpstr>
      <vt:lpstr>Calibri Light</vt:lpstr>
      <vt:lpstr>DuckSansProduct</vt:lpstr>
      <vt:lpstr>Ink Free</vt:lpstr>
      <vt:lpstr>Office Theme</vt:lpstr>
      <vt:lpstr>1_Office Theme</vt:lpstr>
      <vt:lpstr>2_Office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24</cp:revision>
  <dcterms:created xsi:type="dcterms:W3CDTF">2025-08-19T19:05:23Z</dcterms:created>
  <dcterms:modified xsi:type="dcterms:W3CDTF">2026-08-07T13:53:53Z</dcterms:modified>
</cp:coreProperties>
</file>