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Lst>
  <p:notesMasterIdLst>
    <p:notesMasterId r:id="rId24"/>
  </p:notesMasterIdLst>
  <p:sldIdLst>
    <p:sldId id="265" r:id="rId4"/>
    <p:sldId id="501" r:id="rId5"/>
    <p:sldId id="316" r:id="rId6"/>
    <p:sldId id="1435" r:id="rId7"/>
    <p:sldId id="1439" r:id="rId8"/>
    <p:sldId id="1438" r:id="rId9"/>
    <p:sldId id="1446" r:id="rId10"/>
    <p:sldId id="1434" r:id="rId11"/>
    <p:sldId id="1437" r:id="rId12"/>
    <p:sldId id="1436" r:id="rId13"/>
    <p:sldId id="1431" r:id="rId14"/>
    <p:sldId id="1433" r:id="rId15"/>
    <p:sldId id="1440" r:id="rId16"/>
    <p:sldId id="1432" r:id="rId17"/>
    <p:sldId id="1443" r:id="rId18"/>
    <p:sldId id="1442" r:id="rId19"/>
    <p:sldId id="1444" r:id="rId20"/>
    <p:sldId id="1441" r:id="rId21"/>
    <p:sldId id="1447" r:id="rId22"/>
    <p:sldId id="276"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C/VnJkC6GV0HEynNdEx6g==" hashData="/DBA3jk1rZ+mxt7t9QAtBaab1bao7K4m7IBfuzHyg6gmLS8gm6eeOqFuJMwO2EGuQ9WiuvQDQlXhuQbHmBuYl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0" autoAdjust="0"/>
    <p:restoredTop sz="90958" autoAdjust="0"/>
  </p:normalViewPr>
  <p:slideViewPr>
    <p:cSldViewPr snapToGrid="0">
      <p:cViewPr varScale="1">
        <p:scale>
          <a:sx n="114" d="100"/>
          <a:sy n="114" d="100"/>
        </p:scale>
        <p:origin x="1272" y="11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43E8-1659-183F-620A-964158B45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00E1-2B00-1F71-3684-DBBF9998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73F80-F7FC-68BB-6245-23F17009E77B}"/>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DFDBEFCE-D905-50B3-2375-978C5B1B3F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4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5CD76-8870-D3A2-D38F-18C8075122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94575-BAA3-6196-0EBB-9402416DA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060B65-D0EC-91CB-9CD2-B564AB4932EE}"/>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60A9D061-DB3B-04A8-55A2-08BD8FB39A4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359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20567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slideserve.com/kali/do-not-love-the-world"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slideserve.com/kali/do-not-love-the-world"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slideserve.com/kali/do-not-love-the-world"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B872-86E3-E244-A806-3D155CB5A0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22C379-2C6B-9507-F952-E490A18CF29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1E552F0-B7A1-62A6-6C49-F90D3E16AF0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81D5B8F3-5308-2147-A78F-D559CB5014EF}"/>
              </a:ext>
            </a:extLst>
          </p:cNvPr>
          <p:cNvSpPr txBox="1"/>
          <p:nvPr/>
        </p:nvSpPr>
        <p:spPr>
          <a:xfrm>
            <a:off x="880844" y="1283517"/>
            <a:ext cx="7357145" cy="4401205"/>
          </a:xfrm>
          <a:prstGeom prst="rect">
            <a:avLst/>
          </a:prstGeom>
          <a:noFill/>
        </p:spPr>
        <p:txBody>
          <a:bodyPr wrap="square">
            <a:spAutoFit/>
          </a:bodyPr>
          <a:lstStyle/>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4:4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Adulterers and adulteresses! Do you not know that friendship with the world is enmity with God? Whoever therefore wants to be a friend of the world makes himself an enemy of God.</a:t>
            </a:r>
          </a:p>
        </p:txBody>
      </p:sp>
    </p:spTree>
    <p:extLst>
      <p:ext uri="{BB962C8B-B14F-4D97-AF65-F5344CB8AC3E}">
        <p14:creationId xmlns:p14="http://schemas.microsoft.com/office/powerpoint/2010/main" val="4271716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49735-0D56-178C-15E5-D4B93235561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0A57C9-E3B8-A85A-7454-E3EFC300F82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AB786B7-B47F-72D2-CDEA-F1AB0C42391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BC4A7046-221D-F90E-8B66-8CD4FAAE242A}"/>
              </a:ext>
            </a:extLst>
          </p:cNvPr>
          <p:cNvSpPr txBox="1"/>
          <p:nvPr/>
        </p:nvSpPr>
        <p:spPr>
          <a:xfrm>
            <a:off x="578841" y="1476464"/>
            <a:ext cx="8254766" cy="4237057"/>
          </a:xfrm>
          <a:prstGeom prst="rect">
            <a:avLst/>
          </a:prstGeom>
          <a:noFill/>
        </p:spPr>
        <p:txBody>
          <a:bodyPr wrap="square">
            <a:spAutoFit/>
          </a:bodyPr>
          <a:lstStyle/>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4:5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Or do you think that the Scripture says in vain, "The Spirit who dwells in us yearns jealously"?</a:t>
            </a:r>
          </a:p>
          <a:p>
            <a:pPr marL="0" marR="0">
              <a:spcAft>
                <a:spcPts val="80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6</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But He gives more grace. Therefore He says: "God resists the proud, But gives grace to the humble."</a:t>
            </a:r>
          </a:p>
        </p:txBody>
      </p:sp>
    </p:spTree>
    <p:extLst>
      <p:ext uri="{BB962C8B-B14F-4D97-AF65-F5344CB8AC3E}">
        <p14:creationId xmlns:p14="http://schemas.microsoft.com/office/powerpoint/2010/main" val="1999898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09ED-9F92-452D-D40B-716E15D708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2DA5BB-1DC0-964E-3EBB-100FF8E27FF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C0D8B4C-1969-8C81-ED49-ED343D700C3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D534BAB1-8E07-FA8F-49AE-0D8F7E9BCA29}"/>
              </a:ext>
            </a:extLst>
          </p:cNvPr>
          <p:cNvSpPr txBox="1"/>
          <p:nvPr/>
        </p:nvSpPr>
        <p:spPr>
          <a:xfrm>
            <a:off x="880844" y="1308682"/>
            <a:ext cx="7642371" cy="4206280"/>
          </a:xfrm>
          <a:prstGeom prst="rect">
            <a:avLst/>
          </a:prstGeom>
          <a:noFill/>
        </p:spPr>
        <p:txBody>
          <a:bodyPr wrap="square">
            <a:spAutoFit/>
          </a:bodyPr>
          <a:lstStyle/>
          <a:p>
            <a:pPr marL="0" marR="0">
              <a:spcAft>
                <a:spcPts val="800"/>
              </a:spcAft>
              <a:buNone/>
            </a:pPr>
            <a:r>
              <a:rPr lang="en-US" sz="4000" b="1"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4:6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But He gives more grace. Therefore He says: "God resists the proud, But gives grace to the humble.“</a:t>
            </a:r>
          </a:p>
          <a:p>
            <a:pPr marL="0" marR="0">
              <a:spcAft>
                <a:spcPts val="800"/>
              </a:spcAft>
              <a:buNone/>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7</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Therefore submit to God. Resist the devil and he will flee from you.</a:t>
            </a:r>
          </a:p>
        </p:txBody>
      </p:sp>
    </p:spTree>
    <p:extLst>
      <p:ext uri="{BB962C8B-B14F-4D97-AF65-F5344CB8AC3E}">
        <p14:creationId xmlns:p14="http://schemas.microsoft.com/office/powerpoint/2010/main" val="3401591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17A17-9698-EC92-7DC7-B410711C71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964241-DA51-D863-10C0-9E92F9D9A94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A98D4156-07E7-2D06-14B8-9A0A6C8EF58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3639250E-9372-CED3-CB68-B96F0225FF19}"/>
              </a:ext>
            </a:extLst>
          </p:cNvPr>
          <p:cNvSpPr txBox="1"/>
          <p:nvPr/>
        </p:nvSpPr>
        <p:spPr>
          <a:xfrm>
            <a:off x="335559" y="1048624"/>
            <a:ext cx="8330268" cy="4996240"/>
          </a:xfrm>
          <a:prstGeom prst="rect">
            <a:avLst/>
          </a:prstGeom>
          <a:noFill/>
        </p:spPr>
        <p:txBody>
          <a:bodyPr wrap="square">
            <a:spAutoFit/>
          </a:bodyPr>
          <a:lstStyle/>
          <a:p>
            <a:pPr marL="0" marR="0">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A person with pride shuts himself off from God because: </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does not know his own needs. </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does not recognize he has any needs. </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loves his own independence. </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does not feel he owes anything to any man or even to God. </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does not recognize his own sin.</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thinks only of his own goodness and does not recognize any sin in himself that requires repentance.</a:t>
            </a: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He cannot receive help because he does not know he needs help, and therefore, he cannot ask for help.</a:t>
            </a:r>
          </a:p>
        </p:txBody>
      </p:sp>
    </p:spTree>
    <p:extLst>
      <p:ext uri="{BB962C8B-B14F-4D97-AF65-F5344CB8AC3E}">
        <p14:creationId xmlns:p14="http://schemas.microsoft.com/office/powerpoint/2010/main" val="1600992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5767-8184-1692-67C6-7B4FAA41EB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978F28B-41EF-8140-20CD-2FA96A7C9D7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A1BDA40-F49C-688F-7918-1D96CD7B835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6BEBEBE7-A66A-2433-9DD9-F17596BFE395}"/>
              </a:ext>
            </a:extLst>
          </p:cNvPr>
          <p:cNvSpPr txBox="1"/>
          <p:nvPr/>
        </p:nvSpPr>
        <p:spPr>
          <a:xfrm>
            <a:off x="1082180" y="1770077"/>
            <a:ext cx="7197754" cy="3170099"/>
          </a:xfrm>
          <a:prstGeom prst="rect">
            <a:avLst/>
          </a:prstGeom>
          <a:noFill/>
        </p:spPr>
        <p:txBody>
          <a:bodyPr wrap="square">
            <a:spAutoFit/>
          </a:bodyPr>
          <a:lstStyle/>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4:8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Draw near to God and He will draw near to you. Cleanse your hands, you sinners; and purify your hearts, you double-minded.</a:t>
            </a:r>
          </a:p>
        </p:txBody>
      </p:sp>
    </p:spTree>
    <p:extLst>
      <p:ext uri="{BB962C8B-B14F-4D97-AF65-F5344CB8AC3E}">
        <p14:creationId xmlns:p14="http://schemas.microsoft.com/office/powerpoint/2010/main" val="103652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83D2F-72EA-35A1-CC79-82E4045975F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2F6012-35F9-D587-8E5E-46C0B42E789F}"/>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8A700E0-C45C-B9D3-BA0E-6A4B219B120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E0DB7BF3-5EDB-531F-435E-BC556E4F46B4}"/>
              </a:ext>
            </a:extLst>
          </p:cNvPr>
          <p:cNvSpPr txBox="1"/>
          <p:nvPr/>
        </p:nvSpPr>
        <p:spPr>
          <a:xfrm>
            <a:off x="864066" y="1249960"/>
            <a:ext cx="7667537" cy="4237057"/>
          </a:xfrm>
          <a:prstGeom prst="rect">
            <a:avLst/>
          </a:prstGeom>
          <a:noFill/>
        </p:spPr>
        <p:txBody>
          <a:bodyPr wrap="square">
            <a:spAutoFit/>
          </a:bodyPr>
          <a:lstStyle/>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4:9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Lament and mourn and weep! Let your laughter be turned to mourning and your joy to gloom.</a:t>
            </a:r>
          </a:p>
          <a:p>
            <a:pPr marL="0" marR="0">
              <a:spcAft>
                <a:spcPts val="80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40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10</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 Humble yourselves in the sight of the Lord, and He will lift you up.</a:t>
            </a:r>
          </a:p>
        </p:txBody>
      </p:sp>
    </p:spTree>
    <p:extLst>
      <p:ext uri="{BB962C8B-B14F-4D97-AF65-F5344CB8AC3E}">
        <p14:creationId xmlns:p14="http://schemas.microsoft.com/office/powerpoint/2010/main" val="2885509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DEB6D-FB8B-B728-BD35-ADCE6891A1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49F9FE-1F4B-FDCE-1809-DE3AD63F587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2C641EA-5F87-30ED-08D5-B7D955A62DC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5362511D-CA86-7FD9-7476-95067094225F}"/>
              </a:ext>
            </a:extLst>
          </p:cNvPr>
          <p:cNvSpPr txBox="1"/>
          <p:nvPr/>
        </p:nvSpPr>
        <p:spPr>
          <a:xfrm>
            <a:off x="536895" y="721453"/>
            <a:ext cx="8196043" cy="6309954"/>
          </a:xfrm>
          <a:prstGeom prst="rect">
            <a:avLst/>
          </a:prstGeom>
          <a:noFill/>
        </p:spPr>
        <p:txBody>
          <a:bodyPr wrap="square">
            <a:spAutoFit/>
          </a:bodyPr>
          <a:lstStyle/>
          <a:p>
            <a:pPr marL="0" marR="0" indent="22860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The pursuit of pleasure must be regarded by every Christian as a fruitless and dangerous course, loaded with all kinds of disastrous consequences.</a:t>
            </a:r>
          </a:p>
          <a:p>
            <a:pPr marL="0" marR="0" indent="22860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 </a:t>
            </a: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pPr>
            <a:r>
              <a:rPr lang="en-US" sz="2800" kern="0" dirty="0">
                <a:effectLst/>
                <a:latin typeface="Calibri" panose="020F0502020204030204" pitchFamily="34" charset="0"/>
                <a:ea typeface="Calibri" panose="020F0502020204030204" pitchFamily="34" charset="0"/>
                <a:cs typeface="Calibri" panose="020F0502020204030204" pitchFamily="34" charset="0"/>
              </a:rPr>
              <a:t>It sets men at each other’s throats; the basic desires for money, power, prestige, and worldly possessions, for the gratification of bodily lusts (lead men to) trample each other down in the rush to grasp them.</a:t>
            </a: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pPr>
            <a:r>
              <a:rPr lang="en-US" sz="2800" kern="0" dirty="0">
                <a:effectLst/>
                <a:latin typeface="Calibri" panose="020F0502020204030204" pitchFamily="34" charset="0"/>
                <a:ea typeface="Calibri" panose="020F0502020204030204" pitchFamily="34" charset="0"/>
                <a:cs typeface="Calibri" panose="020F0502020204030204" pitchFamily="34" charset="0"/>
              </a:rPr>
              <a:t>It drives men to wickedness, envy, hatred, even murder.</a:t>
            </a: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pPr>
            <a:r>
              <a:rPr lang="en-US" sz="2800" kern="0" dirty="0">
                <a:effectLst/>
                <a:latin typeface="Calibri" panose="020F0502020204030204" pitchFamily="34" charset="0"/>
                <a:ea typeface="Calibri" panose="020F0502020204030204" pitchFamily="34" charset="0"/>
                <a:cs typeface="Calibri" panose="020F0502020204030204" pitchFamily="34" charset="0"/>
              </a:rPr>
              <a:t>In the end, it shuts the door of prayer,</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Aft>
                <a:spcPts val="800"/>
              </a:spcAft>
              <a:buNone/>
              <a:tabLst>
                <a:tab pos="685800" algn="l"/>
              </a:tabLst>
            </a:pPr>
            <a:r>
              <a:rPr lang="en-US" sz="2400" kern="0"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682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57772-396E-97D9-5D8F-1A67CF153C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E663303-99DC-E3DA-7FE9-525492052B4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4AD05E2-608A-ACCD-EFCD-1873A9C170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FB795FF1-57F2-34B2-F582-B883AEBC2FBD}"/>
              </a:ext>
            </a:extLst>
          </p:cNvPr>
          <p:cNvSpPr txBox="1"/>
          <p:nvPr/>
        </p:nvSpPr>
        <p:spPr>
          <a:xfrm>
            <a:off x="805343" y="1040236"/>
            <a:ext cx="7457813" cy="5016758"/>
          </a:xfrm>
          <a:prstGeom prst="rect">
            <a:avLst/>
          </a:prstGeom>
          <a:noFill/>
        </p:spPr>
        <p:txBody>
          <a:bodyPr wrap="square">
            <a:spAutoFit/>
          </a:bodyPr>
          <a:lstStyle/>
          <a:p>
            <a:pPr marL="0" marR="0">
              <a:spcAft>
                <a:spcPts val="800"/>
              </a:spcAft>
              <a:buNone/>
              <a:tabLst>
                <a:tab pos="685800" algn="l"/>
              </a:tabLst>
            </a:pPr>
            <a:r>
              <a:rPr lang="en-US" sz="3000" kern="0" dirty="0">
                <a:effectLst/>
                <a:latin typeface="Calibri" panose="020F0502020204030204" pitchFamily="34" charset="0"/>
                <a:ea typeface="Calibri" panose="020F0502020204030204" pitchFamily="34" charset="0"/>
                <a:cs typeface="Calibri" panose="020F0502020204030204" pitchFamily="34" charset="0"/>
              </a:rPr>
              <a:t>Consider regarding the pursuit of pleasure that:</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tabLst>
                <a:tab pos="685800" algn="l"/>
              </a:tabLst>
            </a:pPr>
            <a:r>
              <a:rPr lang="en-US" sz="3000" kern="0" dirty="0">
                <a:effectLst/>
                <a:latin typeface="Calibri" panose="020F0502020204030204" pitchFamily="34" charset="0"/>
                <a:ea typeface="Calibri" panose="020F0502020204030204" pitchFamily="34" charset="0"/>
                <a:cs typeface="Calibri" panose="020F0502020204030204" pitchFamily="34" charset="0"/>
              </a:rPr>
              <a:t> It chokes out the word of God (Luke 8:14).</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tabLst>
                <a:tab pos="685800" algn="l"/>
              </a:tabLst>
            </a:pPr>
            <a:r>
              <a:rPr lang="en-US" sz="3000" kern="0" dirty="0">
                <a:effectLst/>
                <a:latin typeface="Calibri" panose="020F0502020204030204" pitchFamily="34" charset="0"/>
                <a:ea typeface="Calibri" panose="020F0502020204030204" pitchFamily="34" charset="0"/>
                <a:cs typeface="Calibri" panose="020F0502020204030204" pitchFamily="34" charset="0"/>
              </a:rPr>
              <a:t> It cannot lead to satisfaction, requiring continually that both the amount and the intensity be increased, until finally the pleasure-mad soul is utterly miserable.</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spcAft>
                <a:spcPts val="800"/>
              </a:spcAft>
              <a:buFont typeface="Arial" panose="020B0604020202020204" pitchFamily="34" charset="0"/>
              <a:buChar char="•"/>
              <a:tabLst>
                <a:tab pos="685800" algn="l"/>
              </a:tabLst>
            </a:pPr>
            <a:r>
              <a:rPr lang="en-US" sz="3000" kern="0" dirty="0">
                <a:effectLst/>
                <a:latin typeface="Calibri" panose="020F0502020204030204" pitchFamily="34" charset="0"/>
                <a:ea typeface="Calibri" panose="020F0502020204030204" pitchFamily="34" charset="0"/>
                <a:cs typeface="Calibri" panose="020F0502020204030204" pitchFamily="34" charset="0"/>
              </a:rPr>
              <a:t>It produces soul-hunger, disquietude and unhappiness, actually the death of the soul (1 Tim. 5:6).</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1078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7B6C-748E-AA89-3DF9-BD5065BE7F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537131-042E-8DBE-1C4F-1C2024AFCC1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6FF4C09-66E9-923C-5EE3-0789F332B7F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19DB7F51-325A-4191-E9BE-85D063F4F9B5}"/>
              </a:ext>
            </a:extLst>
          </p:cNvPr>
          <p:cNvSpPr txBox="1"/>
          <p:nvPr/>
        </p:nvSpPr>
        <p:spPr>
          <a:xfrm>
            <a:off x="394283" y="1136736"/>
            <a:ext cx="8640660" cy="4713085"/>
          </a:xfrm>
          <a:prstGeom prst="rect">
            <a:avLst/>
          </a:prstGeom>
          <a:noFill/>
        </p:spPr>
        <p:txBody>
          <a:bodyPr wrap="square">
            <a:spAutoFit/>
          </a:bodyPr>
          <a:lstStyle/>
          <a:p>
            <a:pPr marL="0" marR="0">
              <a:lnSpc>
                <a:spcPct val="115000"/>
              </a:lnSpc>
              <a:spcAft>
                <a:spcPts val="800"/>
              </a:spcAft>
              <a:buNone/>
            </a:pPr>
            <a:r>
              <a:rPr lang="en-US" sz="3600" kern="100" dirty="0">
                <a:effectLst/>
                <a:latin typeface="Calibri" panose="020F0502020204030204" pitchFamily="34" charset="0"/>
                <a:ea typeface="Calibri" panose="020F0502020204030204" pitchFamily="34" charset="0"/>
                <a:cs typeface="Calibri" panose="020F0502020204030204" pitchFamily="34" charset="0"/>
              </a:rPr>
              <a:t>benefits of drawing near to God  -</a:t>
            </a:r>
            <a:endParaRPr lang="en-US" sz="3600" kern="100" dirty="0">
              <a:latin typeface="Calibri" panose="020F0502020204030204" pitchFamily="34" charset="0"/>
              <a:ea typeface="Calibri" panose="020F0502020204030204" pitchFamily="34" charset="0"/>
              <a:cs typeface="Times New Roman" panose="02020603050405020304" pitchFamily="18" charset="0"/>
            </a:endParaRPr>
          </a:p>
          <a:p>
            <a:pPr marL="571500" marR="0" indent="-571500">
              <a:lnSpc>
                <a:spcPct val="115000"/>
              </a:lnSpc>
              <a:spcAft>
                <a:spcPts val="800"/>
              </a:spcAft>
              <a:buFont typeface="Arial" panose="020B0604020202020204" pitchFamily="34" charset="0"/>
              <a:buChar char="•"/>
            </a:pPr>
            <a:r>
              <a:rPr lang="en-US" sz="3600" kern="100" dirty="0">
                <a:effectLst/>
                <a:latin typeface="Calibri" panose="020F0502020204030204" pitchFamily="34" charset="0"/>
                <a:ea typeface="Calibri" panose="020F0502020204030204" pitchFamily="34" charset="0"/>
                <a:cs typeface="Calibri" panose="020F0502020204030204" pitchFamily="34" charset="0"/>
              </a:rPr>
              <a:t>It provides safety. </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nSpc>
                <a:spcPct val="115000"/>
              </a:lnSpc>
              <a:spcAft>
                <a:spcPts val="800"/>
              </a:spcAft>
              <a:buFont typeface="Arial" panose="020B0604020202020204" pitchFamily="34" charset="0"/>
              <a:buChar char="•"/>
            </a:pPr>
            <a:r>
              <a:rPr lang="en-US" sz="3600" kern="100" dirty="0">
                <a:effectLst/>
                <a:latin typeface="Calibri" panose="020F0502020204030204" pitchFamily="34" charset="0"/>
                <a:ea typeface="Calibri" panose="020F0502020204030204" pitchFamily="34" charset="0"/>
                <a:cs typeface="Calibri" panose="020F0502020204030204" pitchFamily="34" charset="0"/>
              </a:rPr>
              <a:t>It gives unspeakable joy. </a:t>
            </a:r>
            <a:endParaRPr lang="en-US" sz="3600" kern="100" dirty="0">
              <a:latin typeface="Calibri" panose="020F0502020204030204" pitchFamily="34" charset="0"/>
              <a:ea typeface="Calibri" panose="020F0502020204030204" pitchFamily="34" charset="0"/>
              <a:cs typeface="Calibri" panose="020F0502020204030204" pitchFamily="34" charset="0"/>
            </a:endParaRPr>
          </a:p>
          <a:p>
            <a:pPr marL="571500" marR="0" indent="-571500">
              <a:lnSpc>
                <a:spcPct val="115000"/>
              </a:lnSpc>
              <a:spcAft>
                <a:spcPts val="800"/>
              </a:spcAft>
              <a:buFont typeface="Arial" panose="020B0604020202020204" pitchFamily="34" charset="0"/>
              <a:buChar char="•"/>
            </a:pPr>
            <a:r>
              <a:rPr lang="en-US" sz="3600" kern="100" dirty="0">
                <a:effectLst/>
                <a:latin typeface="Calibri" panose="020F0502020204030204" pitchFamily="34" charset="0"/>
                <a:ea typeface="Calibri" panose="020F0502020204030204" pitchFamily="34" charset="0"/>
                <a:cs typeface="Calibri" panose="020F0502020204030204" pitchFamily="34" charset="0"/>
              </a:rPr>
              <a:t>It provides strength against temptation. </a:t>
            </a:r>
          </a:p>
          <a:p>
            <a:pPr marL="571500" marR="0" indent="-571500">
              <a:spcAft>
                <a:spcPts val="800"/>
              </a:spcAft>
              <a:buFont typeface="Arial" panose="020B0604020202020204" pitchFamily="34" charset="0"/>
              <a:buChar char="•"/>
            </a:pPr>
            <a:r>
              <a:rPr lang="en-US" sz="3600" kern="100" dirty="0">
                <a:effectLst/>
                <a:latin typeface="Calibri" panose="020F0502020204030204" pitchFamily="34" charset="0"/>
                <a:ea typeface="Calibri" panose="020F0502020204030204" pitchFamily="34" charset="0"/>
                <a:cs typeface="Calibri" panose="020F0502020204030204" pitchFamily="34" charset="0"/>
              </a:rPr>
              <a:t>The most important blessing of all is that God “will draw near” to them who draw near him. </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2753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2A86C-25E8-7910-B41A-4765357763D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BA92C3C-0788-92AD-3764-6F786214C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5" name="TextBox 4">
            <a:extLst>
              <a:ext uri="{FF2B5EF4-FFF2-40B4-BE49-F238E27FC236}">
                <a16:creationId xmlns:a16="http://schemas.microsoft.com/office/drawing/2014/main" id="{0B7EDBBA-BA08-D3BB-845A-83D638C2F83D}"/>
              </a:ext>
            </a:extLst>
          </p:cNvPr>
          <p:cNvSpPr txBox="1"/>
          <p:nvPr/>
        </p:nvSpPr>
        <p:spPr>
          <a:xfrm>
            <a:off x="645952" y="3867325"/>
            <a:ext cx="8265439" cy="2739211"/>
          </a:xfrm>
          <a:prstGeom prst="rect">
            <a:avLst/>
          </a:prstGeom>
          <a:noFill/>
        </p:spPr>
        <p:txBody>
          <a:bodyPr wrap="square">
            <a:spAutoFit/>
          </a:bodyPr>
          <a:lstStyle/>
          <a:p>
            <a:r>
              <a:rPr lang="en-US" sz="3200" b="1" dirty="0">
                <a:solidFill>
                  <a:schemeClr val="bg1"/>
                </a:solidFill>
              </a:rPr>
              <a:t>James 4:4 </a:t>
            </a:r>
            <a:r>
              <a:rPr lang="en-US" sz="2800" dirty="0">
                <a:solidFill>
                  <a:schemeClr val="bg1"/>
                </a:solidFill>
              </a:rPr>
              <a:t>Adulterers and adulteresses! Do you not know that friendship with the world is enmity with God? Whoever therefore wants to be a friend of the world makes himself an enemy of God. </a:t>
            </a:r>
            <a:r>
              <a:rPr lang="en-US" sz="2800" b="1" dirty="0">
                <a:solidFill>
                  <a:schemeClr val="bg1"/>
                </a:solidFill>
              </a:rPr>
              <a:t>5</a:t>
            </a:r>
            <a:r>
              <a:rPr lang="en-US" sz="2800" dirty="0">
                <a:solidFill>
                  <a:schemeClr val="bg1"/>
                </a:solidFill>
              </a:rPr>
              <a:t> Or do you think that the Scripture says in vain, "The Spirit who dwells in us yearns jealously"?</a:t>
            </a:r>
          </a:p>
        </p:txBody>
      </p:sp>
      <p:pic>
        <p:nvPicPr>
          <p:cNvPr id="7" name="Picture 6">
            <a:extLst>
              <a:ext uri="{FF2B5EF4-FFF2-40B4-BE49-F238E27FC236}">
                <a16:creationId xmlns:a16="http://schemas.microsoft.com/office/drawing/2014/main" id="{FF01E524-29B9-74C4-607E-FEEC8235A40D}"/>
              </a:ext>
            </a:extLst>
          </p:cNvPr>
          <p:cNvPicPr>
            <a:picLocks noChangeAspect="1"/>
          </p:cNvPicPr>
          <p:nvPr/>
        </p:nvPicPr>
        <p:blipFill>
          <a:blip r:embed="rId4"/>
          <a:stretch>
            <a:fillRect/>
          </a:stretch>
        </p:blipFill>
        <p:spPr>
          <a:xfrm>
            <a:off x="2016153" y="251464"/>
            <a:ext cx="4745373" cy="35590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7754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BA09-6F7C-2290-EA48-20C8A3CF22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A855C0-4B7C-81A7-4ACB-01FF225D1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B4F15330-A28C-97D5-4920-3D086B36E4B1}"/>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B64074D0-E943-063B-A840-61D23F2DEAC3}"/>
              </a:ext>
            </a:extLst>
          </p:cNvPr>
          <p:cNvSpPr txBox="1"/>
          <p:nvPr/>
        </p:nvSpPr>
        <p:spPr>
          <a:xfrm>
            <a:off x="962527" y="1195138"/>
            <a:ext cx="7948864"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a:rPr>
              <a:t>Lesson Seven – Worldliness In The Church </a:t>
            </a:r>
            <a:endParaRPr kumimoji="0" lang="en-US" sz="3200" b="0" i="0" u="none" strike="noStrike" kern="1200" cap="none" spc="0" normalizeH="0" baseline="0" noProof="0" dirty="0">
              <a:ln>
                <a:noFill/>
              </a:ln>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1C04FF4-320E-0E67-5238-4CA8B6633053}"/>
              </a:ext>
            </a:extLst>
          </p:cNvPr>
          <p:cNvSpPr txBox="1"/>
          <p:nvPr/>
        </p:nvSpPr>
        <p:spPr>
          <a:xfrm>
            <a:off x="645952" y="3867325"/>
            <a:ext cx="8265439" cy="2739211"/>
          </a:xfrm>
          <a:prstGeom prst="rect">
            <a:avLst/>
          </a:prstGeom>
          <a:noFill/>
        </p:spPr>
        <p:txBody>
          <a:bodyPr wrap="square">
            <a:spAutoFit/>
          </a:bodyPr>
          <a:lstStyle/>
          <a:p>
            <a:r>
              <a:rPr lang="en-US" sz="3200" b="1" dirty="0">
                <a:solidFill>
                  <a:schemeClr val="bg1"/>
                </a:solidFill>
              </a:rPr>
              <a:t>James 4:4 </a:t>
            </a:r>
            <a:r>
              <a:rPr lang="en-US" sz="2800" dirty="0">
                <a:solidFill>
                  <a:schemeClr val="bg1"/>
                </a:solidFill>
              </a:rPr>
              <a:t>Adulterers and adulteresses! Do you not know that friendship with the world is enmity with God? Whoever therefore wants to be a friend of the world makes himself an enemy of God. </a:t>
            </a:r>
            <a:r>
              <a:rPr lang="en-US" sz="2800" b="1" dirty="0">
                <a:solidFill>
                  <a:schemeClr val="bg1"/>
                </a:solidFill>
              </a:rPr>
              <a:t>5</a:t>
            </a:r>
            <a:r>
              <a:rPr lang="en-US" sz="2800" dirty="0">
                <a:solidFill>
                  <a:schemeClr val="bg1"/>
                </a:solidFill>
              </a:rPr>
              <a:t> Or do you think that the Scripture says in vain, "The Spirit who dwells in us yearns jealously"?</a:t>
            </a:r>
          </a:p>
        </p:txBody>
      </p:sp>
    </p:spTree>
    <p:extLst>
      <p:ext uri="{BB962C8B-B14F-4D97-AF65-F5344CB8AC3E}">
        <p14:creationId xmlns:p14="http://schemas.microsoft.com/office/powerpoint/2010/main" val="800285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475873"/>
            <a:ext cx="7948864" cy="38164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schemeClr val="bg2"/>
                </a:solidFill>
                <a:latin typeface="Calibri" panose="020F0502020204030204"/>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schemeClr val="bg2"/>
                </a:solidFill>
                <a:latin typeface="Calibri" panose="020F0502020204030204"/>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6E5B6-0171-082F-2513-94E83B53DCA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961386A-52C8-3805-43B8-93871EDD590E}"/>
              </a:ext>
            </a:extLst>
          </p:cNvPr>
          <p:cNvSpPr/>
          <p:nvPr/>
        </p:nvSpPr>
        <p:spPr>
          <a:xfrm>
            <a:off x="1" y="575807"/>
            <a:ext cx="9144000" cy="295051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FD00C8E-F38A-8F89-8EC6-170C5C5791F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FA101C3-B87F-D229-1C6C-C5BEA90ADD7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pic>
        <p:nvPicPr>
          <p:cNvPr id="4" name="Picture 3" descr="PPT - Do Not Love the World PowerPoint Presentation, free download - ID ...">
            <a:extLst>
              <a:ext uri="{FF2B5EF4-FFF2-40B4-BE49-F238E27FC236}">
                <a16:creationId xmlns:a16="http://schemas.microsoft.com/office/drawing/2014/main" id="{AAEE5B76-9533-3482-D164-1B5BC48A9CDE}"/>
              </a:ext>
            </a:extLst>
          </p:cNvPr>
          <p:cNvPicPr>
            <a:picLocks noChangeAspect="1"/>
          </p:cNvPicPr>
          <p:nvPr/>
        </p:nvPicPr>
        <p:blipFill>
          <a:blip r:embed="rId2"/>
          <a:stretch>
            <a:fillRect/>
          </a:stretch>
        </p:blipFill>
        <p:spPr>
          <a:xfrm>
            <a:off x="2114383" y="630625"/>
            <a:ext cx="4915234" cy="2764819"/>
          </a:xfrm>
          <a:prstGeom prst="rect">
            <a:avLst/>
          </a:prstGeom>
          <a:ln w="57150">
            <a:solidFill>
              <a:schemeClr val="bg1"/>
            </a:solid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AC44A525-3158-0432-EE65-F8992030DFA7}"/>
              </a:ext>
            </a:extLst>
          </p:cNvPr>
          <p:cNvSpPr txBox="1"/>
          <p:nvPr/>
        </p:nvSpPr>
        <p:spPr>
          <a:xfrm>
            <a:off x="5817769" y="3077064"/>
            <a:ext cx="4572000" cy="276999"/>
          </a:xfrm>
          <a:prstGeom prst="rect">
            <a:avLst/>
          </a:prstGeom>
          <a:noFill/>
        </p:spPr>
        <p:txBody>
          <a:bodyPr wrap="square">
            <a:spAutoFit/>
          </a:bodyPr>
          <a:lstStyle/>
          <a:p>
            <a:r>
              <a:rPr lang="en-US" sz="1200" b="0" i="0" u="none" strike="noStrike" spc="5" dirty="0">
                <a:effectLst/>
                <a:latin typeface="DuckSansProduct"/>
                <a:hlinkClick r:id="rId3">
                  <a:extLst>
                    <a:ext uri="{A12FA001-AC4F-418D-AE19-62706E023703}">
                      <ahyp:hlinkClr xmlns:ahyp="http://schemas.microsoft.com/office/drawing/2018/hyperlinkcolor" val="tx"/>
                    </a:ext>
                  </a:extLst>
                </a:hlinkClick>
              </a:rPr>
              <a:t>slideserve.com</a:t>
            </a:r>
            <a:endParaRPr lang="en-US" sz="1200" dirty="0"/>
          </a:p>
        </p:txBody>
      </p:sp>
      <p:sp>
        <p:nvSpPr>
          <p:cNvPr id="9" name="TextBox 8">
            <a:extLst>
              <a:ext uri="{FF2B5EF4-FFF2-40B4-BE49-F238E27FC236}">
                <a16:creationId xmlns:a16="http://schemas.microsoft.com/office/drawing/2014/main" id="{CD2B8EC3-80F5-B1FA-52C2-B6498A6787F2}"/>
              </a:ext>
            </a:extLst>
          </p:cNvPr>
          <p:cNvSpPr txBox="1"/>
          <p:nvPr/>
        </p:nvSpPr>
        <p:spPr>
          <a:xfrm>
            <a:off x="612396" y="3724037"/>
            <a:ext cx="8229600" cy="2800767"/>
          </a:xfrm>
          <a:prstGeom prst="rect">
            <a:avLst/>
          </a:prstGeom>
          <a:noFill/>
        </p:spPr>
        <p:txBody>
          <a:bodyPr wrap="square">
            <a:spAutoFit/>
          </a:bodyPr>
          <a:lstStyle/>
          <a:p>
            <a:r>
              <a:rPr lang="en-US" sz="2800" dirty="0">
                <a:solidFill>
                  <a:srgbClr val="0070C0"/>
                </a:solidFill>
                <a:latin typeface="Arial Black" panose="020B0A04020102020204" pitchFamily="34" charset="0"/>
              </a:rPr>
              <a:t>1John 2:15 </a:t>
            </a:r>
            <a:r>
              <a:rPr lang="en-US" sz="2400" dirty="0"/>
              <a:t>Do not love the world or the things in the world. If anyone loves the world, the love of the Father is not in him. 16 For all that is in the world--</a:t>
            </a:r>
            <a:r>
              <a:rPr lang="en-US" sz="2800" b="1" dirty="0"/>
              <a:t>the lust of the flesh</a:t>
            </a:r>
            <a:r>
              <a:rPr lang="en-US" sz="2400" dirty="0"/>
              <a:t>, </a:t>
            </a:r>
            <a:r>
              <a:rPr lang="en-US" sz="2400" b="1" dirty="0"/>
              <a:t>the lust of the eyes, and the pride of life</a:t>
            </a:r>
            <a:r>
              <a:rPr lang="en-US" sz="2400" dirty="0"/>
              <a:t>--is not of the Father but is of the world.</a:t>
            </a:r>
          </a:p>
          <a:p>
            <a:r>
              <a:rPr lang="en-US" sz="2400" dirty="0"/>
              <a:t> 17 And the world is passing away, and the lust of it; but he who does the will of God abides forever.</a:t>
            </a:r>
          </a:p>
        </p:txBody>
      </p:sp>
    </p:spTree>
    <p:extLst>
      <p:ext uri="{BB962C8B-B14F-4D97-AF65-F5344CB8AC3E}">
        <p14:creationId xmlns:p14="http://schemas.microsoft.com/office/powerpoint/2010/main" val="328118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69D2B-B580-347F-57DF-CE7ADFE5EAE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6E8E1E8-948A-296A-1F60-8AE16DAD0F88}"/>
              </a:ext>
            </a:extLst>
          </p:cNvPr>
          <p:cNvSpPr/>
          <p:nvPr/>
        </p:nvSpPr>
        <p:spPr>
          <a:xfrm>
            <a:off x="1" y="575807"/>
            <a:ext cx="9144000" cy="295051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BDEF33-2594-FB91-56AD-BA9FC613E36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2F0FFC5-F825-3E41-54D8-02B07F1AF97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pic>
        <p:nvPicPr>
          <p:cNvPr id="4" name="Picture 3" descr="PPT - Do Not Love the World PowerPoint Presentation, free download - ID ...">
            <a:extLst>
              <a:ext uri="{FF2B5EF4-FFF2-40B4-BE49-F238E27FC236}">
                <a16:creationId xmlns:a16="http://schemas.microsoft.com/office/drawing/2014/main" id="{3AD23879-3A8B-4C2D-05A7-32AF17F55FA7}"/>
              </a:ext>
            </a:extLst>
          </p:cNvPr>
          <p:cNvPicPr>
            <a:picLocks noChangeAspect="1"/>
          </p:cNvPicPr>
          <p:nvPr/>
        </p:nvPicPr>
        <p:blipFill>
          <a:blip r:embed="rId2"/>
          <a:stretch>
            <a:fillRect/>
          </a:stretch>
        </p:blipFill>
        <p:spPr>
          <a:xfrm>
            <a:off x="2114383" y="630625"/>
            <a:ext cx="4915234" cy="2764819"/>
          </a:xfrm>
          <a:prstGeom prst="rect">
            <a:avLst/>
          </a:prstGeom>
          <a:ln w="57150">
            <a:solidFill>
              <a:schemeClr val="bg1"/>
            </a:solid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293D0FFE-3039-F8CD-EDE0-A864C4DFF19C}"/>
              </a:ext>
            </a:extLst>
          </p:cNvPr>
          <p:cNvSpPr txBox="1"/>
          <p:nvPr/>
        </p:nvSpPr>
        <p:spPr>
          <a:xfrm>
            <a:off x="5817769" y="3077064"/>
            <a:ext cx="4572000" cy="276999"/>
          </a:xfrm>
          <a:prstGeom prst="rect">
            <a:avLst/>
          </a:prstGeom>
          <a:noFill/>
        </p:spPr>
        <p:txBody>
          <a:bodyPr wrap="square">
            <a:spAutoFit/>
          </a:bodyPr>
          <a:lstStyle/>
          <a:p>
            <a:r>
              <a:rPr lang="en-US" sz="1200" b="0" i="0" u="none" strike="noStrike" spc="5" dirty="0">
                <a:effectLst/>
                <a:latin typeface="DuckSansProduct"/>
                <a:hlinkClick r:id="rId3">
                  <a:extLst>
                    <a:ext uri="{A12FA001-AC4F-418D-AE19-62706E023703}">
                      <ahyp:hlinkClr xmlns:ahyp="http://schemas.microsoft.com/office/drawing/2018/hyperlinkcolor" val="tx"/>
                    </a:ext>
                  </a:extLst>
                </a:hlinkClick>
              </a:rPr>
              <a:t>slideserve.com</a:t>
            </a:r>
            <a:endParaRPr lang="en-US" sz="1200" dirty="0"/>
          </a:p>
        </p:txBody>
      </p:sp>
      <p:sp>
        <p:nvSpPr>
          <p:cNvPr id="8" name="TextBox 7">
            <a:extLst>
              <a:ext uri="{FF2B5EF4-FFF2-40B4-BE49-F238E27FC236}">
                <a16:creationId xmlns:a16="http://schemas.microsoft.com/office/drawing/2014/main" id="{C8DDCB01-22C6-CD73-50FF-C36633D399B4}"/>
              </a:ext>
            </a:extLst>
          </p:cNvPr>
          <p:cNvSpPr txBox="1"/>
          <p:nvPr/>
        </p:nvSpPr>
        <p:spPr>
          <a:xfrm>
            <a:off x="503339" y="3660877"/>
            <a:ext cx="8254767" cy="2616101"/>
          </a:xfrm>
          <a:prstGeom prst="rect">
            <a:avLst/>
          </a:prstGeom>
          <a:noFill/>
        </p:spPr>
        <p:txBody>
          <a:bodyPr wrap="square">
            <a:spAutoFit/>
          </a:bodyPr>
          <a:lstStyle/>
          <a:p>
            <a:r>
              <a:rPr lang="en-US" sz="2400" b="1" dirty="0">
                <a:solidFill>
                  <a:srgbClr val="0070C0"/>
                </a:solidFill>
                <a:latin typeface="Arial Black" panose="020B0A04020102020204" pitchFamily="34" charset="0"/>
              </a:rPr>
              <a:t>1Cor. 6:9 </a:t>
            </a:r>
            <a:r>
              <a:rPr lang="en-US" sz="2000" dirty="0"/>
              <a:t>Do you not know that the unrighteous will not inherit the kingdom of God? Do not be deceived. Neither </a:t>
            </a:r>
            <a:r>
              <a:rPr lang="en-US" sz="2000" b="1" dirty="0"/>
              <a:t>fornicators</a:t>
            </a:r>
            <a:r>
              <a:rPr lang="en-US" sz="2000" dirty="0"/>
              <a:t>, nor </a:t>
            </a:r>
            <a:r>
              <a:rPr lang="en-US" sz="2000" b="1" dirty="0"/>
              <a:t>idolaters</a:t>
            </a:r>
            <a:r>
              <a:rPr lang="en-US" sz="2000" dirty="0"/>
              <a:t>, nor </a:t>
            </a:r>
            <a:r>
              <a:rPr lang="en-US" sz="2000" b="1" dirty="0"/>
              <a:t>adulterers</a:t>
            </a:r>
            <a:r>
              <a:rPr lang="en-US" sz="2000" dirty="0"/>
              <a:t>, nor </a:t>
            </a:r>
            <a:r>
              <a:rPr lang="en-US" sz="2000" b="1" dirty="0"/>
              <a:t>homosexuals</a:t>
            </a:r>
            <a:r>
              <a:rPr lang="en-US" sz="2000" dirty="0"/>
              <a:t>, nor </a:t>
            </a:r>
            <a:r>
              <a:rPr lang="en-US" sz="2000" b="1" dirty="0"/>
              <a:t>sodomites</a:t>
            </a:r>
            <a:r>
              <a:rPr lang="en-US" sz="2000" dirty="0"/>
              <a:t>,</a:t>
            </a:r>
          </a:p>
          <a:p>
            <a:r>
              <a:rPr lang="en-US" sz="2000" dirty="0"/>
              <a:t> 10 nor </a:t>
            </a:r>
            <a:r>
              <a:rPr lang="en-US" sz="2000" b="1" dirty="0"/>
              <a:t>thieves</a:t>
            </a:r>
            <a:r>
              <a:rPr lang="en-US" sz="2000" dirty="0"/>
              <a:t>, nor </a:t>
            </a:r>
            <a:r>
              <a:rPr lang="en-US" sz="2000" b="1" dirty="0"/>
              <a:t>covetous</a:t>
            </a:r>
            <a:r>
              <a:rPr lang="en-US" sz="2000" dirty="0"/>
              <a:t>, nor </a:t>
            </a:r>
            <a:r>
              <a:rPr lang="en-US" sz="2000" b="1" dirty="0"/>
              <a:t>drunkards</a:t>
            </a:r>
            <a:r>
              <a:rPr lang="en-US" sz="2000" dirty="0"/>
              <a:t>, nor </a:t>
            </a:r>
            <a:r>
              <a:rPr lang="en-US" sz="2000" b="1" dirty="0"/>
              <a:t>revilers</a:t>
            </a:r>
            <a:r>
              <a:rPr lang="en-US" sz="2000" dirty="0"/>
              <a:t>, nor </a:t>
            </a:r>
            <a:r>
              <a:rPr lang="en-US" sz="2000" b="1" dirty="0"/>
              <a:t>extortioners</a:t>
            </a:r>
            <a:r>
              <a:rPr lang="en-US" sz="2000" dirty="0"/>
              <a:t> will inherit the kingdom of God.</a:t>
            </a:r>
          </a:p>
          <a:p>
            <a:r>
              <a:rPr lang="en-US" sz="2000" dirty="0"/>
              <a:t> 11 And such were some of you. But you were washed, but you were sanctified, but you were justified in the name of the Lord Jesus and by the Spirit of our God.</a:t>
            </a:r>
          </a:p>
        </p:txBody>
      </p:sp>
    </p:spTree>
    <p:extLst>
      <p:ext uri="{BB962C8B-B14F-4D97-AF65-F5344CB8AC3E}">
        <p14:creationId xmlns:p14="http://schemas.microsoft.com/office/powerpoint/2010/main" val="2150019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70E86-F4AB-EB1D-936A-DC33A6F2052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A466C91-7F02-8F88-1C9D-C5B6A0D5F444}"/>
              </a:ext>
            </a:extLst>
          </p:cNvPr>
          <p:cNvSpPr/>
          <p:nvPr/>
        </p:nvSpPr>
        <p:spPr>
          <a:xfrm>
            <a:off x="1" y="575807"/>
            <a:ext cx="9144000" cy="295051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968F35D-2351-A3F9-0A45-2522CF293AA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7995541-BCA8-E3DE-B732-085F905D8C9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pic>
        <p:nvPicPr>
          <p:cNvPr id="4" name="Picture 3" descr="PPT - Do Not Love the World PowerPoint Presentation, free download - ID ...">
            <a:extLst>
              <a:ext uri="{FF2B5EF4-FFF2-40B4-BE49-F238E27FC236}">
                <a16:creationId xmlns:a16="http://schemas.microsoft.com/office/drawing/2014/main" id="{FD0066C2-6ACB-692F-CBAF-B7D73788CD63}"/>
              </a:ext>
            </a:extLst>
          </p:cNvPr>
          <p:cNvPicPr>
            <a:picLocks noChangeAspect="1"/>
          </p:cNvPicPr>
          <p:nvPr/>
        </p:nvPicPr>
        <p:blipFill>
          <a:blip r:embed="rId2"/>
          <a:stretch>
            <a:fillRect/>
          </a:stretch>
        </p:blipFill>
        <p:spPr>
          <a:xfrm>
            <a:off x="2114383" y="630625"/>
            <a:ext cx="4915234" cy="2764819"/>
          </a:xfrm>
          <a:prstGeom prst="rect">
            <a:avLst/>
          </a:prstGeom>
          <a:ln w="57150">
            <a:solidFill>
              <a:schemeClr val="bg1"/>
            </a:solid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C47E548A-4BC7-254B-31E6-57878F5DF60D}"/>
              </a:ext>
            </a:extLst>
          </p:cNvPr>
          <p:cNvSpPr txBox="1"/>
          <p:nvPr/>
        </p:nvSpPr>
        <p:spPr>
          <a:xfrm>
            <a:off x="5817769" y="3077064"/>
            <a:ext cx="4572000" cy="276999"/>
          </a:xfrm>
          <a:prstGeom prst="rect">
            <a:avLst/>
          </a:prstGeom>
          <a:noFill/>
        </p:spPr>
        <p:txBody>
          <a:bodyPr wrap="square">
            <a:spAutoFit/>
          </a:bodyPr>
          <a:lstStyle/>
          <a:p>
            <a:r>
              <a:rPr lang="en-US" sz="1200" b="0" i="0" u="none" strike="noStrike" spc="5" dirty="0">
                <a:effectLst/>
                <a:latin typeface="DuckSansProduct"/>
                <a:hlinkClick r:id="rId3">
                  <a:extLst>
                    <a:ext uri="{A12FA001-AC4F-418D-AE19-62706E023703}">
                      <ahyp:hlinkClr xmlns:ahyp="http://schemas.microsoft.com/office/drawing/2018/hyperlinkcolor" val="tx"/>
                    </a:ext>
                  </a:extLst>
                </a:hlinkClick>
              </a:rPr>
              <a:t>slideserve.com</a:t>
            </a:r>
            <a:endParaRPr lang="en-US" sz="1200" dirty="0"/>
          </a:p>
        </p:txBody>
      </p:sp>
      <p:sp>
        <p:nvSpPr>
          <p:cNvPr id="8" name="TextBox 7">
            <a:extLst>
              <a:ext uri="{FF2B5EF4-FFF2-40B4-BE49-F238E27FC236}">
                <a16:creationId xmlns:a16="http://schemas.microsoft.com/office/drawing/2014/main" id="{48220F12-EF66-D569-845D-6ECD11FAEB24}"/>
              </a:ext>
            </a:extLst>
          </p:cNvPr>
          <p:cNvSpPr txBox="1"/>
          <p:nvPr/>
        </p:nvSpPr>
        <p:spPr>
          <a:xfrm>
            <a:off x="578840" y="3707935"/>
            <a:ext cx="8221211" cy="3167266"/>
          </a:xfrm>
          <a:prstGeom prst="rect">
            <a:avLst/>
          </a:prstGeom>
          <a:noFill/>
        </p:spPr>
        <p:txBody>
          <a:bodyPr wrap="square">
            <a:spAutoFit/>
          </a:bodyPr>
          <a:lstStyle/>
          <a:p>
            <a:r>
              <a:rPr lang="en-US" sz="2800" b="1" dirty="0">
                <a:solidFill>
                  <a:srgbClr val="0070C0"/>
                </a:solidFill>
                <a:latin typeface="Arial Black" panose="020B0A04020102020204" pitchFamily="34" charset="0"/>
              </a:rPr>
              <a:t>Gal. 5:19 </a:t>
            </a:r>
            <a:r>
              <a:rPr lang="en-US" sz="2400" dirty="0"/>
              <a:t>Now the works of the flesh are evident, which are: </a:t>
            </a:r>
            <a:r>
              <a:rPr lang="en-US" sz="2400" b="1" dirty="0"/>
              <a:t>adultery</a:t>
            </a:r>
            <a:r>
              <a:rPr lang="en-US" sz="2400" dirty="0"/>
              <a:t>, </a:t>
            </a:r>
            <a:r>
              <a:rPr lang="en-US" sz="2400" b="1" dirty="0"/>
              <a:t>fornication</a:t>
            </a:r>
            <a:r>
              <a:rPr lang="en-US" sz="2400" dirty="0"/>
              <a:t>, </a:t>
            </a:r>
            <a:r>
              <a:rPr lang="en-US" sz="2400" b="1" dirty="0"/>
              <a:t>uncleanness</a:t>
            </a:r>
            <a:r>
              <a:rPr lang="en-US" sz="2400" dirty="0"/>
              <a:t>, </a:t>
            </a:r>
            <a:r>
              <a:rPr lang="en-US" sz="2400" b="1" dirty="0"/>
              <a:t>lewdness</a:t>
            </a:r>
            <a:r>
              <a:rPr lang="en-US" sz="2400" dirty="0"/>
              <a:t>,</a:t>
            </a:r>
          </a:p>
          <a:p>
            <a:r>
              <a:rPr lang="en-US" sz="2400" dirty="0"/>
              <a:t> 20 </a:t>
            </a:r>
            <a:r>
              <a:rPr lang="en-US" sz="2400" b="1" dirty="0"/>
              <a:t>idolatry</a:t>
            </a:r>
            <a:r>
              <a:rPr lang="en-US" sz="2400" dirty="0"/>
              <a:t>, </a:t>
            </a:r>
            <a:r>
              <a:rPr lang="en-US" sz="2400" b="1" dirty="0"/>
              <a:t>sorcery</a:t>
            </a:r>
            <a:r>
              <a:rPr lang="en-US" sz="2400" dirty="0"/>
              <a:t>, </a:t>
            </a:r>
            <a:r>
              <a:rPr lang="en-US" sz="2400" b="1" dirty="0"/>
              <a:t>hatred</a:t>
            </a:r>
            <a:r>
              <a:rPr lang="en-US" sz="2400" dirty="0"/>
              <a:t>, </a:t>
            </a:r>
            <a:r>
              <a:rPr lang="en-US" sz="2400" b="1" dirty="0"/>
              <a:t>contentions</a:t>
            </a:r>
            <a:r>
              <a:rPr lang="en-US" sz="2400" dirty="0"/>
              <a:t>, </a:t>
            </a:r>
            <a:r>
              <a:rPr lang="en-US" sz="2400" b="1" dirty="0"/>
              <a:t>jealousies</a:t>
            </a:r>
            <a:r>
              <a:rPr lang="en-US" sz="2400" dirty="0"/>
              <a:t>, </a:t>
            </a:r>
            <a:r>
              <a:rPr lang="en-US" sz="2400" b="1" dirty="0"/>
              <a:t>outbursts of wrath</a:t>
            </a:r>
            <a:r>
              <a:rPr lang="en-US" sz="2400" dirty="0"/>
              <a:t>, </a:t>
            </a:r>
            <a:r>
              <a:rPr lang="en-US" sz="2400" b="1" dirty="0"/>
              <a:t>selfish ambitions</a:t>
            </a:r>
            <a:r>
              <a:rPr lang="en-US" sz="2400" dirty="0"/>
              <a:t>, </a:t>
            </a:r>
            <a:r>
              <a:rPr lang="en-US" sz="2400" b="1" dirty="0"/>
              <a:t>dissensions</a:t>
            </a:r>
            <a:r>
              <a:rPr lang="en-US" sz="2400" dirty="0"/>
              <a:t>, </a:t>
            </a:r>
            <a:r>
              <a:rPr lang="en-US" sz="2400" b="1" dirty="0"/>
              <a:t>heresies</a:t>
            </a:r>
            <a:r>
              <a:rPr lang="en-US" sz="2400" dirty="0"/>
              <a:t>,</a:t>
            </a:r>
          </a:p>
          <a:p>
            <a:r>
              <a:rPr lang="en-US" sz="2400" dirty="0"/>
              <a:t> 21 </a:t>
            </a:r>
            <a:r>
              <a:rPr lang="en-US" sz="2400" b="1" dirty="0"/>
              <a:t>envy,</a:t>
            </a:r>
            <a:r>
              <a:rPr lang="en-US" sz="2400" dirty="0"/>
              <a:t> </a:t>
            </a:r>
            <a:r>
              <a:rPr lang="en-US" sz="2400" b="1" dirty="0"/>
              <a:t>murders</a:t>
            </a:r>
            <a:r>
              <a:rPr lang="en-US" sz="2400" dirty="0"/>
              <a:t>, </a:t>
            </a:r>
            <a:r>
              <a:rPr lang="en-US" sz="2400" b="1" dirty="0"/>
              <a:t>drunkenness</a:t>
            </a:r>
            <a:r>
              <a:rPr lang="en-US" sz="2400" dirty="0"/>
              <a:t>, </a:t>
            </a:r>
            <a:r>
              <a:rPr lang="en-US" sz="2400" b="1" dirty="0"/>
              <a:t>revelries</a:t>
            </a:r>
            <a:r>
              <a:rPr lang="en-US" sz="2400" dirty="0"/>
              <a:t>, </a:t>
            </a:r>
            <a:r>
              <a:rPr lang="en-US" sz="2400" b="1" dirty="0"/>
              <a:t>and the like</a:t>
            </a:r>
            <a:r>
              <a:rPr lang="en-US" sz="2400" dirty="0"/>
              <a:t>; of which I tell you beforehand, just as I also told you in time past, that those who practice such things will not inherit the kingdom of God.</a:t>
            </a:r>
          </a:p>
        </p:txBody>
      </p:sp>
    </p:spTree>
    <p:extLst>
      <p:ext uri="{BB962C8B-B14F-4D97-AF65-F5344CB8AC3E}">
        <p14:creationId xmlns:p14="http://schemas.microsoft.com/office/powerpoint/2010/main" val="46254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emale silhouette with brain in color vector image | Free SVG">
            <a:extLst>
              <a:ext uri="{FF2B5EF4-FFF2-40B4-BE49-F238E27FC236}">
                <a16:creationId xmlns:a16="http://schemas.microsoft.com/office/drawing/2014/main" id="{7C2BF34D-14F8-97D3-092F-856B81769316}"/>
              </a:ext>
            </a:extLst>
          </p:cNvPr>
          <p:cNvPicPr>
            <a:picLocks noChangeAspect="1"/>
          </p:cNvPicPr>
          <p:nvPr/>
        </p:nvPicPr>
        <p:blipFill>
          <a:blip r:embed="rId2"/>
          <a:stretch>
            <a:fillRect/>
          </a:stretch>
        </p:blipFill>
        <p:spPr>
          <a:xfrm>
            <a:off x="1126222" y="0"/>
            <a:ext cx="6891556" cy="6891556"/>
          </a:xfrm>
          <a:prstGeom prst="rect">
            <a:avLst/>
          </a:prstGeom>
        </p:spPr>
      </p:pic>
      <p:pic>
        <p:nvPicPr>
          <p:cNvPr id="4" name="Picture 3">
            <a:extLst>
              <a:ext uri="{FF2B5EF4-FFF2-40B4-BE49-F238E27FC236}">
                <a16:creationId xmlns:a16="http://schemas.microsoft.com/office/drawing/2014/main" id="{04FA6400-288C-F899-8117-3217C59D6B89}"/>
              </a:ext>
            </a:extLst>
          </p:cNvPr>
          <p:cNvPicPr>
            <a:picLocks noChangeAspect="1"/>
          </p:cNvPicPr>
          <p:nvPr/>
        </p:nvPicPr>
        <p:blipFill>
          <a:blip r:embed="rId3"/>
          <a:srcRect l="3358" t="7449" r="46746" b="5524"/>
          <a:stretch>
            <a:fillRect/>
          </a:stretch>
        </p:blipFill>
        <p:spPr>
          <a:xfrm>
            <a:off x="3351736" y="779135"/>
            <a:ext cx="3124565" cy="32895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68352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7D37-E1C7-26B5-5561-79363416E42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B63BAE-A67C-ECF5-C69C-84232C13BE3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2273C37-71D0-31CE-3EC1-86118B9639E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A08598EF-80C2-45A8-6517-EC4EB2954856}"/>
              </a:ext>
            </a:extLst>
          </p:cNvPr>
          <p:cNvSpPr txBox="1"/>
          <p:nvPr/>
        </p:nvSpPr>
        <p:spPr>
          <a:xfrm>
            <a:off x="612396" y="989901"/>
            <a:ext cx="8179266" cy="4975721"/>
          </a:xfrm>
          <a:prstGeom prst="rect">
            <a:avLst/>
          </a:prstGeom>
          <a:noFill/>
        </p:spPr>
        <p:txBody>
          <a:bodyPr wrap="square">
            <a:spAutoFit/>
          </a:bodyPr>
          <a:lstStyle/>
          <a:p>
            <a:pPr marL="0" marR="0">
              <a:spcAft>
                <a:spcPts val="800"/>
              </a:spcAft>
              <a:buNone/>
            </a:pPr>
            <a:r>
              <a:rPr lang="en-US" sz="3600" b="1"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4:1 </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Where do </a:t>
            </a:r>
            <a:r>
              <a:rPr lang="en-US" sz="3600" u="sng" kern="100" dirty="0">
                <a:effectLst/>
                <a:latin typeface="Calibri" panose="020F0502020204030204" pitchFamily="34" charset="0"/>
                <a:ea typeface="Calibri" panose="020F0502020204030204" pitchFamily="34" charset="0"/>
                <a:cs typeface="Times New Roman" panose="02020603050405020304" pitchFamily="18" charset="0"/>
              </a:rPr>
              <a:t>wars and fights</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 come from among you? Do they not come from your desires for pleasure that war in your members?</a:t>
            </a:r>
          </a:p>
          <a:p>
            <a:pPr marL="0" marR="0">
              <a:spcAft>
                <a:spcPts val="80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600"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2</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 You lust and do not have. You murder and covet and cannot obtain. You fight and war. Yet you do not have because you do not ask.</a:t>
            </a:r>
          </a:p>
        </p:txBody>
      </p:sp>
    </p:spTree>
    <p:extLst>
      <p:ext uri="{BB962C8B-B14F-4D97-AF65-F5344CB8AC3E}">
        <p14:creationId xmlns:p14="http://schemas.microsoft.com/office/powerpoint/2010/main" val="173258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7A184-6744-0AD2-836E-30B3E6A7A1F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C31930-DBB5-46BD-C8C5-FC19BE100C0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778903D-0BD1-E141-7C59-79E8D05FD08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Worldliness in The Church -  James 4:1-10</a:t>
            </a:r>
          </a:p>
        </p:txBody>
      </p:sp>
      <p:sp>
        <p:nvSpPr>
          <p:cNvPr id="5" name="TextBox 4">
            <a:extLst>
              <a:ext uri="{FF2B5EF4-FFF2-40B4-BE49-F238E27FC236}">
                <a16:creationId xmlns:a16="http://schemas.microsoft.com/office/drawing/2014/main" id="{C43534C5-9A6A-59F7-1241-2A806145FE23}"/>
              </a:ext>
            </a:extLst>
          </p:cNvPr>
          <p:cNvSpPr txBox="1"/>
          <p:nvPr/>
        </p:nvSpPr>
        <p:spPr>
          <a:xfrm>
            <a:off x="1140903" y="2080470"/>
            <a:ext cx="6719581" cy="2554545"/>
          </a:xfrm>
          <a:prstGeom prst="rect">
            <a:avLst/>
          </a:prstGeom>
          <a:noFill/>
        </p:spPr>
        <p:txBody>
          <a:bodyPr wrap="square">
            <a:spAutoFit/>
          </a:bodyPr>
          <a:lstStyle/>
          <a:p>
            <a:pPr marL="0" marR="0">
              <a:spcAft>
                <a:spcPts val="800"/>
              </a:spcAft>
              <a:buNone/>
            </a:pPr>
            <a:r>
              <a:rPr lang="en-US" sz="4000" b="1" kern="1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James 4:3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You ask and do not receive, because you ask amiss, that you may spend it on your pleasures.</a:t>
            </a:r>
          </a:p>
        </p:txBody>
      </p:sp>
    </p:spTree>
    <p:extLst>
      <p:ext uri="{BB962C8B-B14F-4D97-AF65-F5344CB8AC3E}">
        <p14:creationId xmlns:p14="http://schemas.microsoft.com/office/powerpoint/2010/main" val="2145562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727</TotalTime>
  <Words>1610</Words>
  <Application>Microsoft Office PowerPoint</Application>
  <PresentationFormat>On-screen Show (4:3)</PresentationFormat>
  <Paragraphs>117</Paragraphs>
  <Slides>20</Slides>
  <Notes>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Arial</vt:lpstr>
      <vt:lpstr>Arial Black</vt:lpstr>
      <vt:lpstr>Arial Unicode MS</vt:lpstr>
      <vt:lpstr>Calibri</vt:lpstr>
      <vt:lpstr>Calibri Light</vt:lpstr>
      <vt:lpstr>DuckSansProduct</vt:lpstr>
      <vt:lpstr>Ink Free</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31</cp:revision>
  <dcterms:created xsi:type="dcterms:W3CDTF">2025-08-19T19:05:23Z</dcterms:created>
  <dcterms:modified xsi:type="dcterms:W3CDTF">2026-08-01T12:38:54Z</dcterms:modified>
</cp:coreProperties>
</file>