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708" r:id="rId3"/>
    <p:sldMasterId id="2147483744" r:id="rId4"/>
  </p:sldMasterIdLst>
  <p:notesMasterIdLst>
    <p:notesMasterId r:id="rId22"/>
  </p:notesMasterIdLst>
  <p:sldIdLst>
    <p:sldId id="265" r:id="rId5"/>
    <p:sldId id="522" r:id="rId6"/>
    <p:sldId id="316" r:id="rId7"/>
    <p:sldId id="491" r:id="rId8"/>
    <p:sldId id="536" r:id="rId9"/>
    <p:sldId id="523" r:id="rId10"/>
    <p:sldId id="524" r:id="rId11"/>
    <p:sldId id="525" r:id="rId12"/>
    <p:sldId id="526" r:id="rId13"/>
    <p:sldId id="528" r:id="rId14"/>
    <p:sldId id="531" r:id="rId15"/>
    <p:sldId id="530" r:id="rId16"/>
    <p:sldId id="529" r:id="rId17"/>
    <p:sldId id="527" r:id="rId18"/>
    <p:sldId id="534" r:id="rId19"/>
    <p:sldId id="535" r:id="rId20"/>
    <p:sldId id="276"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W70S245eiSDzh01IaA0Xsw==" hashData="2tsz/AeEOMzAByzC+SRtGM0IzOWPmoxUKL/w2007vsYWvVCpVY4ZG2xvWMy3/8xVdeQQyZaBvXuS8BPNUkOHtQ=="/>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119" d="100"/>
          <a:sy n="119" d="100"/>
        </p:scale>
        <p:origin x="1356" y="108"/>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0801AF-3EEC-4B9D-9A0C-673CD1CCCEE0}" type="datetimeFigureOut">
              <a:rPr lang="en-US" smtClean="0"/>
              <a:t>8/15/2026</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B20C0B-D68F-44CE-AE3B-0BD4C2A8F63E}" type="slidenum">
              <a:rPr lang="en-US" smtClean="0"/>
              <a:t>‹#›</a:t>
            </a:fld>
            <a:endParaRPr lang="en-US" dirty="0"/>
          </a:p>
        </p:txBody>
      </p:sp>
    </p:spTree>
    <p:extLst>
      <p:ext uri="{BB962C8B-B14F-4D97-AF65-F5344CB8AC3E}">
        <p14:creationId xmlns:p14="http://schemas.microsoft.com/office/powerpoint/2010/main" val="33490067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F43E8-1659-183F-620A-964158B457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4600E1-2B00-1F71-3684-DBBF999852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073F80-F7FC-68BB-6245-23F17009E77B}"/>
              </a:ext>
            </a:extLst>
          </p:cNvPr>
          <p:cNvSpPr>
            <a:spLocks noGrp="1"/>
          </p:cNvSpPr>
          <p:nvPr>
            <p:ph type="body" idx="1"/>
          </p:nvPr>
        </p:nvSpPr>
        <p:spPr/>
        <p:txBody>
          <a:bodyPr/>
          <a:lstStyle/>
          <a:p>
            <a:r>
              <a:rPr lang="en-US" dirty="0"/>
              <a:t>In his Gospel, John also connects light with God and His</a:t>
            </a:r>
            <a:r>
              <a:rPr lang="en-US" baseline="0" dirty="0"/>
              <a:t> act of creation</a:t>
            </a:r>
            <a:r>
              <a:rPr lang="en-US" dirty="0"/>
              <a:t>. “In the beginning was the Word, and the Word was with God, and the Word was God. He was with God in the beginning. Through him all things were made; without him nothing was made that has been made. In him was life, and that life was the </a:t>
            </a:r>
            <a:r>
              <a:rPr lang="en-US" b="1" dirty="0"/>
              <a:t>light of all mankind</a:t>
            </a:r>
            <a:r>
              <a:rPr lang="en-US" dirty="0"/>
              <a:t>. The </a:t>
            </a:r>
            <a:r>
              <a:rPr lang="en-US" b="1" dirty="0"/>
              <a:t>light</a:t>
            </a:r>
            <a:r>
              <a:rPr lang="en-US" dirty="0"/>
              <a:t> shines in the darkness, and the darkness has not overcome it” (John 1:1-5, NIV). This photo was taken from Jebel</a:t>
            </a:r>
            <a:r>
              <a:rPr lang="en-US" baseline="0" dirty="0"/>
              <a:t> Musa, the traditional Mount Sinai.</a:t>
            </a:r>
            <a:endParaRPr lang="en-US" dirty="0"/>
          </a:p>
          <a:p>
            <a:endParaRPr lang="en-US" dirty="0"/>
          </a:p>
          <a:p>
            <a:r>
              <a:rPr lang="en-US" dirty="0"/>
              <a:t>tb030400500</a:t>
            </a:r>
          </a:p>
        </p:txBody>
      </p:sp>
      <p:sp>
        <p:nvSpPr>
          <p:cNvPr id="4" name="Slide Number Placeholder 3">
            <a:extLst>
              <a:ext uri="{FF2B5EF4-FFF2-40B4-BE49-F238E27FC236}">
                <a16:creationId xmlns:a16="http://schemas.microsoft.com/office/drawing/2014/main" id="{DFDBEFCE-D905-50B3-2375-978C5B1B3F1A}"/>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4946A3-FD68-4E77-9DEF-1E7536A4AD9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04470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F98A0-E16C-5F78-A175-2DFE92DA2C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3E695D-9E27-8066-0F86-F77846F4A8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CF0883-243E-A1C6-F890-7464658D1017}"/>
              </a:ext>
            </a:extLst>
          </p:cNvPr>
          <p:cNvSpPr>
            <a:spLocks noGrp="1"/>
          </p:cNvSpPr>
          <p:nvPr>
            <p:ph type="body" idx="1"/>
          </p:nvPr>
        </p:nvSpPr>
        <p:spPr/>
        <p:txBody>
          <a:bodyPr/>
          <a:lstStyle/>
          <a:p>
            <a:r>
              <a:rPr lang="en-US" dirty="0"/>
              <a:t>In his Gospel, John also connects light with God and His</a:t>
            </a:r>
            <a:r>
              <a:rPr lang="en-US" baseline="0" dirty="0"/>
              <a:t> act of creation</a:t>
            </a:r>
            <a:r>
              <a:rPr lang="en-US" dirty="0"/>
              <a:t>. “In the beginning was the Word, and the Word was with God, and the Word was God. He was with God in the beginning. Through him all things were made; without him nothing was made that has been made. In him was life, and that life was the </a:t>
            </a:r>
            <a:r>
              <a:rPr lang="en-US" b="1" dirty="0"/>
              <a:t>light of all mankind</a:t>
            </a:r>
            <a:r>
              <a:rPr lang="en-US" dirty="0"/>
              <a:t>. The </a:t>
            </a:r>
            <a:r>
              <a:rPr lang="en-US" b="1" dirty="0"/>
              <a:t>light</a:t>
            </a:r>
            <a:r>
              <a:rPr lang="en-US" dirty="0"/>
              <a:t> shines in the darkness, and the darkness has not overcome it” (John 1:1-5, NIV). This photo was taken from Jebel</a:t>
            </a:r>
            <a:r>
              <a:rPr lang="en-US" baseline="0" dirty="0"/>
              <a:t> Musa, the traditional Mount Sinai.</a:t>
            </a:r>
            <a:endParaRPr lang="en-US" dirty="0"/>
          </a:p>
          <a:p>
            <a:endParaRPr lang="en-US" dirty="0"/>
          </a:p>
          <a:p>
            <a:r>
              <a:rPr lang="en-US" dirty="0"/>
              <a:t>tb030400500</a:t>
            </a:r>
          </a:p>
        </p:txBody>
      </p:sp>
      <p:sp>
        <p:nvSpPr>
          <p:cNvPr id="4" name="Slide Number Placeholder 3">
            <a:extLst>
              <a:ext uri="{FF2B5EF4-FFF2-40B4-BE49-F238E27FC236}">
                <a16:creationId xmlns:a16="http://schemas.microsoft.com/office/drawing/2014/main" id="{A3487F51-893F-7B6E-79EC-B8BF575DAFAC}"/>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4946A3-FD68-4E77-9DEF-1E7536A4AD9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42412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8/15/2026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38202569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8/15/2026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37592517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8/15/2026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903776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6261408-B059-4BE3-9B18-E2EA024F5496}" type="datetimeFigureOut">
              <a:rPr lang="en-US" smtClean="0"/>
              <a:t>8/15/2026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792896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261408-B059-4BE3-9B18-E2EA024F5496}" type="datetimeFigureOut">
              <a:rPr lang="en-US" smtClean="0"/>
              <a:t>8/15/2026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8344424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6261408-B059-4BE3-9B18-E2EA024F5496}" type="datetimeFigureOut">
              <a:rPr lang="en-US" smtClean="0"/>
              <a:t>8/15/2026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15975315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6261408-B059-4BE3-9B18-E2EA024F5496}" type="datetimeFigureOut">
              <a:rPr lang="en-US" smtClean="0"/>
              <a:t>8/15/2026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24265470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6261408-B059-4BE3-9B18-E2EA024F5496}" type="datetimeFigureOut">
              <a:rPr lang="en-US" smtClean="0"/>
              <a:t>8/15/2026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15856048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6261408-B059-4BE3-9B18-E2EA024F5496}" type="datetimeFigureOut">
              <a:rPr lang="en-US" smtClean="0"/>
              <a:t>8/15/2026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9207058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261408-B059-4BE3-9B18-E2EA024F5496}" type="datetimeFigureOut">
              <a:rPr lang="en-US" smtClean="0"/>
              <a:t>8/15/2026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34537411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6261408-B059-4BE3-9B18-E2EA024F5496}" type="datetimeFigureOut">
              <a:rPr lang="en-US" smtClean="0"/>
              <a:t>8/15/2026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7396567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8/15/2026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4034833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6261408-B059-4BE3-9B18-E2EA024F5496}" type="datetimeFigureOut">
              <a:rPr lang="en-US" smtClean="0"/>
              <a:t>8/15/2026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29729945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261408-B059-4BE3-9B18-E2EA024F5496}" type="datetimeFigureOut">
              <a:rPr lang="en-US" smtClean="0"/>
              <a:t>8/15/2026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1743018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261408-B059-4BE3-9B18-E2EA024F5496}" type="datetimeFigureOut">
              <a:rPr lang="en-US" smtClean="0"/>
              <a:t>8/15/2026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11272608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4BC3792-2440-40FD-9B76-92D5F06CAC8C}" type="datetimeFigureOut">
              <a:rPr lang="en-US" smtClean="0"/>
              <a:t>8/15/2026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767641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BC3792-2440-40FD-9B76-92D5F06CAC8C}" type="datetimeFigureOut">
              <a:rPr lang="en-US" smtClean="0"/>
              <a:t>8/15/2026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2917056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BC3792-2440-40FD-9B76-92D5F06CAC8C}" type="datetimeFigureOut">
              <a:rPr lang="en-US" smtClean="0"/>
              <a:t>8/15/2026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41232914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4BC3792-2440-40FD-9B76-92D5F06CAC8C}" type="datetimeFigureOut">
              <a:rPr lang="en-US" smtClean="0"/>
              <a:t>8/15/2026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3152537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4BC3792-2440-40FD-9B76-92D5F06CAC8C}" type="datetimeFigureOut">
              <a:rPr lang="en-US" smtClean="0"/>
              <a:t>8/15/2026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7655677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4BC3792-2440-40FD-9B76-92D5F06CAC8C}" type="datetimeFigureOut">
              <a:rPr lang="en-US" smtClean="0"/>
              <a:t>8/15/2026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4147931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BC3792-2440-40FD-9B76-92D5F06CAC8C}" type="datetimeFigureOut">
              <a:rPr lang="en-US" smtClean="0"/>
              <a:t>8/15/2026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446110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DABED5-DFFD-47C9-8E1A-6EEE62D3C275}" type="datetimeFigureOut">
              <a:rPr lang="en-US" smtClean="0"/>
              <a:t>8/15/2026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76510715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4BC3792-2440-40FD-9B76-92D5F06CAC8C}" type="datetimeFigureOut">
              <a:rPr lang="en-US" smtClean="0"/>
              <a:t>8/15/2026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356188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4BC3792-2440-40FD-9B76-92D5F06CAC8C}" type="datetimeFigureOut">
              <a:rPr lang="en-US" smtClean="0"/>
              <a:t>8/15/2026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21526722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BC3792-2440-40FD-9B76-92D5F06CAC8C}" type="datetimeFigureOut">
              <a:rPr lang="en-US" smtClean="0"/>
              <a:t>8/15/2026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1198060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BC3792-2440-40FD-9B76-92D5F06CAC8C}" type="datetimeFigureOut">
              <a:rPr lang="en-US" smtClean="0"/>
              <a:t>8/15/2026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138753730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8/15/2026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13331846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8/15/2026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283107606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DABED5-DFFD-47C9-8E1A-6EEE62D3C275}" type="datetimeFigureOut">
              <a:rPr lang="en-US" smtClean="0"/>
              <a:t>8/15/2026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7947462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DDABED5-DFFD-47C9-8E1A-6EEE62D3C275}" type="datetimeFigureOut">
              <a:rPr lang="en-US" smtClean="0"/>
              <a:t>8/15/2026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308943998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DDABED5-DFFD-47C9-8E1A-6EEE62D3C275}" type="datetimeFigureOut">
              <a:rPr lang="en-US" smtClean="0"/>
              <a:t>8/15/2026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113410046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DDABED5-DFFD-47C9-8E1A-6EEE62D3C275}" type="datetimeFigureOut">
              <a:rPr lang="en-US" smtClean="0"/>
              <a:t>8/15/2026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33519533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DDABED5-DFFD-47C9-8E1A-6EEE62D3C275}" type="datetimeFigureOut">
              <a:rPr lang="en-US" smtClean="0"/>
              <a:t>8/15/2026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21219124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ABED5-DFFD-47C9-8E1A-6EEE62D3C275}" type="datetimeFigureOut">
              <a:rPr lang="en-US" smtClean="0"/>
              <a:t>8/15/2026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294674327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DABED5-DFFD-47C9-8E1A-6EEE62D3C275}" type="datetimeFigureOut">
              <a:rPr lang="en-US" smtClean="0"/>
              <a:t>8/15/2026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321060499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DABED5-DFFD-47C9-8E1A-6EEE62D3C275}" type="datetimeFigureOut">
              <a:rPr lang="en-US" smtClean="0"/>
              <a:t>8/15/2026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276978137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8/15/2026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170151211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8/15/2026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403141234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F21C66B-4871-4E97-8C98-4AB1B90A13EB}"/>
              </a:ext>
            </a:extLst>
          </p:cNvPr>
          <p:cNvSpPr/>
          <p:nvPr userDrawn="1"/>
        </p:nvSpPr>
        <p:spPr>
          <a:xfrm>
            <a:off x="0" y="0"/>
            <a:ext cx="9144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0"/>
          <p:cNvSpPr>
            <a:spLocks noGrp="1"/>
          </p:cNvSpPr>
          <p:nvPr>
            <p:ph type="body" sz="quarter" idx="10" hasCustomPrompt="1"/>
          </p:nvPr>
        </p:nvSpPr>
        <p:spPr>
          <a:xfrm>
            <a:off x="0" y="6519672"/>
            <a:ext cx="8074152" cy="338328"/>
          </a:xfrm>
          <a:solidFill>
            <a:srgbClr val="010000"/>
          </a:solidFill>
        </p:spPr>
        <p:txBody>
          <a:bodyPr anchor="b" anchorCtr="0">
            <a:noAutofit/>
          </a:bodyPr>
          <a:lstStyle>
            <a:lvl1pPr marL="0" indent="0">
              <a:spcBef>
                <a:spcPts val="0"/>
              </a:spcBef>
              <a:buNone/>
              <a:defRPr sz="1600" i="0">
                <a:solidFill>
                  <a:srgbClr val="FEFFFF"/>
                </a:solidFill>
                <a:latin typeface="Calibri" panose="020F0502020204030204" pitchFamily="34" charset="0"/>
                <a:cs typeface="Calibri" panose="020F0502020204030204" pitchFamily="34" charset="0"/>
              </a:defRPr>
            </a:lvl1pPr>
          </a:lstStyle>
          <a:p>
            <a:pPr lvl="0"/>
            <a:r>
              <a:rPr lang="en-US" dirty="0"/>
              <a:t>Description</a:t>
            </a:r>
          </a:p>
        </p:txBody>
      </p:sp>
      <p:sp>
        <p:nvSpPr>
          <p:cNvPr id="15" name="Text Placeholder 14"/>
          <p:cNvSpPr>
            <a:spLocks noGrp="1"/>
          </p:cNvSpPr>
          <p:nvPr>
            <p:ph type="body" sz="quarter" idx="12" hasCustomPrompt="1"/>
          </p:nvPr>
        </p:nvSpPr>
        <p:spPr>
          <a:xfrm>
            <a:off x="8074152" y="6519672"/>
            <a:ext cx="1069848" cy="338328"/>
          </a:xfrm>
          <a:solidFill>
            <a:srgbClr val="010000"/>
          </a:solidFill>
        </p:spPr>
        <p:txBody>
          <a:bodyPr anchor="b" anchorCtr="0">
            <a:noAutofit/>
          </a:bodyPr>
          <a:lstStyle>
            <a:lvl1pPr marL="342900" indent="-342900" algn="r">
              <a:spcBef>
                <a:spcPts val="0"/>
              </a:spcBef>
              <a:buFont typeface="+mj-lt"/>
              <a:buNone/>
              <a:defRPr lang="en-US" sz="1600" kern="1200" dirty="0">
                <a:solidFill>
                  <a:srgbClr val="FEFFFF"/>
                </a:solidFill>
                <a:latin typeface="Calibri" panose="020F0502020204030204" pitchFamily="34" charset="0"/>
                <a:ea typeface="+mn-ea"/>
                <a:cs typeface="Calibri" panose="020F0502020204030204" pitchFamily="34" charset="0"/>
              </a:defRPr>
            </a:lvl1pPr>
          </a:lstStyle>
          <a:p>
            <a:pPr marL="0" lvl="0" indent="0" algn="r" defTabSz="914400" rtl="0" eaLnBrk="1" latinLnBrk="0" hangingPunct="1">
              <a:spcBef>
                <a:spcPct val="20000"/>
              </a:spcBef>
            </a:pPr>
            <a:r>
              <a:rPr lang="en-US" dirty="0"/>
              <a:t>1:1</a:t>
            </a:r>
          </a:p>
        </p:txBody>
      </p:sp>
      <p:sp>
        <p:nvSpPr>
          <p:cNvPr id="18" name="Title 17"/>
          <p:cNvSpPr>
            <a:spLocks noGrp="1"/>
          </p:cNvSpPr>
          <p:nvPr>
            <p:ph type="title"/>
          </p:nvPr>
        </p:nvSpPr>
        <p:spPr>
          <a:xfrm>
            <a:off x="0" y="0"/>
            <a:ext cx="9144000" cy="369332"/>
          </a:xfrm>
          <a:solidFill>
            <a:srgbClr val="000000"/>
          </a:solidFill>
        </p:spPr>
        <p:txBody>
          <a:bodyPr anchor="ctr" anchorCtr="0">
            <a:noAutofit/>
          </a:bodyPr>
          <a:lstStyle>
            <a:lvl1pPr marL="0" algn="l" defTabSz="914400" rtl="0" eaLnBrk="1" fontAlgn="base" latinLnBrk="0" hangingPunct="1">
              <a:spcBef>
                <a:spcPct val="0"/>
              </a:spcBef>
              <a:spcAft>
                <a:spcPct val="0"/>
              </a:spcAft>
              <a:defRPr lang="en-US" sz="1800" i="1" dirty="0">
                <a:solidFill>
                  <a:srgbClr val="FEFFFF"/>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7251942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DDABED5-DFFD-47C9-8E1A-6EEE62D3C275}" type="datetimeFigureOut">
              <a:rPr lang="en-US" smtClean="0"/>
              <a:t>8/15/2026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11545365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DDABED5-DFFD-47C9-8E1A-6EEE62D3C275}" type="datetimeFigureOut">
              <a:rPr lang="en-US" smtClean="0"/>
              <a:t>8/15/2026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3588176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ABED5-DFFD-47C9-8E1A-6EEE62D3C275}" type="datetimeFigureOut">
              <a:rPr lang="en-US" smtClean="0"/>
              <a:t>8/15/2026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4243657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DABED5-DFFD-47C9-8E1A-6EEE62D3C275}" type="datetimeFigureOut">
              <a:rPr lang="en-US" smtClean="0"/>
              <a:t>8/15/2026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3779966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DABED5-DFFD-47C9-8E1A-6EEE62D3C275}" type="datetimeFigureOut">
              <a:rPr lang="en-US" smtClean="0"/>
              <a:t>8/15/2026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713EE42-34CC-42C4-A54D-966296F9059B}" type="slidenum">
              <a:rPr lang="en-US" smtClean="0"/>
              <a:t>‹#›</a:t>
            </a:fld>
            <a:endParaRPr lang="en-US" dirty="0"/>
          </a:p>
        </p:txBody>
      </p:sp>
    </p:spTree>
    <p:extLst>
      <p:ext uri="{BB962C8B-B14F-4D97-AF65-F5344CB8AC3E}">
        <p14:creationId xmlns:p14="http://schemas.microsoft.com/office/powerpoint/2010/main" val="19611451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ABED5-DFFD-47C9-8E1A-6EEE62D3C275}" type="datetimeFigureOut">
              <a:rPr lang="en-US" smtClean="0"/>
              <a:t>8/15/2026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13EE42-34CC-42C4-A54D-966296F9059B}" type="slidenum">
              <a:rPr lang="en-US" smtClean="0"/>
              <a:t>‹#›</a:t>
            </a:fld>
            <a:endParaRPr lang="en-US" dirty="0"/>
          </a:p>
        </p:txBody>
      </p:sp>
    </p:spTree>
    <p:extLst>
      <p:ext uri="{BB962C8B-B14F-4D97-AF65-F5344CB8AC3E}">
        <p14:creationId xmlns:p14="http://schemas.microsoft.com/office/powerpoint/2010/main" val="4203334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261408-B059-4BE3-9B18-E2EA024F5496}" type="datetimeFigureOut">
              <a:rPr lang="en-US" smtClean="0"/>
              <a:t>8/15/2026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55853B-0D88-4491-8C47-0F7D0AB63E77}" type="slidenum">
              <a:rPr lang="en-US" smtClean="0"/>
              <a:t>‹#›</a:t>
            </a:fld>
            <a:endParaRPr lang="en-US" dirty="0"/>
          </a:p>
        </p:txBody>
      </p:sp>
    </p:spTree>
    <p:extLst>
      <p:ext uri="{BB962C8B-B14F-4D97-AF65-F5344CB8AC3E}">
        <p14:creationId xmlns:p14="http://schemas.microsoft.com/office/powerpoint/2010/main" val="180559213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BC3792-2440-40FD-9B76-92D5F06CAC8C}" type="datetimeFigureOut">
              <a:rPr lang="en-US" smtClean="0"/>
              <a:t>8/15/2026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1DB039-D147-4386-BC2D-5E6DB0D999C4}" type="slidenum">
              <a:rPr lang="en-US" smtClean="0"/>
              <a:t>‹#›</a:t>
            </a:fld>
            <a:endParaRPr lang="en-US" dirty="0"/>
          </a:p>
        </p:txBody>
      </p:sp>
    </p:spTree>
    <p:extLst>
      <p:ext uri="{BB962C8B-B14F-4D97-AF65-F5344CB8AC3E}">
        <p14:creationId xmlns:p14="http://schemas.microsoft.com/office/powerpoint/2010/main" val="172664491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ABED5-DFFD-47C9-8E1A-6EEE62D3C275}" type="datetimeFigureOut">
              <a:rPr lang="en-US" smtClean="0"/>
              <a:t>8/15/2026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13EE42-34CC-42C4-A54D-966296F9059B}" type="slidenum">
              <a:rPr lang="en-US" smtClean="0"/>
              <a:t>‹#›</a:t>
            </a:fld>
            <a:endParaRPr lang="en-US" dirty="0"/>
          </a:p>
        </p:txBody>
      </p:sp>
    </p:spTree>
    <p:extLst>
      <p:ext uri="{BB962C8B-B14F-4D97-AF65-F5344CB8AC3E}">
        <p14:creationId xmlns:p14="http://schemas.microsoft.com/office/powerpoint/2010/main" val="3474238350"/>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45.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srcRect l="23112" t="21263" r="23729" b="49217"/>
          <a:stretch/>
        </p:blipFill>
        <p:spPr>
          <a:xfrm>
            <a:off x="0" y="3994733"/>
            <a:ext cx="9166033" cy="2863273"/>
          </a:xfrm>
          <a:prstGeom prst="rect">
            <a:avLst/>
          </a:prstGeom>
        </p:spPr>
      </p:pic>
      <p:sp>
        <p:nvSpPr>
          <p:cNvPr id="7" name="Rectangle 6"/>
          <p:cNvSpPr/>
          <p:nvPr/>
        </p:nvSpPr>
        <p:spPr>
          <a:xfrm>
            <a:off x="887505" y="1030940"/>
            <a:ext cx="7512423" cy="601505"/>
          </a:xfrm>
          <a:prstGeom prst="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extBox 8"/>
          <p:cNvSpPr txBox="1"/>
          <p:nvPr/>
        </p:nvSpPr>
        <p:spPr>
          <a:xfrm>
            <a:off x="582706" y="1021974"/>
            <a:ext cx="7745505"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New Lebanon  </a:t>
            </a:r>
            <a:r>
              <a:rPr kumimoji="0" lang="en-US" sz="3600" b="0" i="1" u="none" strike="noStrike" kern="1200" cap="none" spc="0" normalizeH="0" baseline="0" noProof="0" dirty="0">
                <a:ln>
                  <a:noFill/>
                </a:ln>
                <a:solidFill>
                  <a:prstClr val="black"/>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Church of Christ</a:t>
            </a:r>
          </a:p>
        </p:txBody>
      </p:sp>
      <p:sp>
        <p:nvSpPr>
          <p:cNvPr id="3" name="TextBox 2"/>
          <p:cNvSpPr txBox="1"/>
          <p:nvPr/>
        </p:nvSpPr>
        <p:spPr>
          <a:xfrm>
            <a:off x="89647" y="54762"/>
            <a:ext cx="8857129" cy="110799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Ink Free" panose="03080402000500000000" pitchFamily="66" charset="0"/>
                <a:ea typeface="+mn-ea"/>
                <a:cs typeface="+mn-cs"/>
              </a:rPr>
              <a:t>Welcome to our services</a:t>
            </a:r>
          </a:p>
        </p:txBody>
      </p:sp>
      <p:sp>
        <p:nvSpPr>
          <p:cNvPr id="10" name="TextBox 9"/>
          <p:cNvSpPr txBox="1"/>
          <p:nvPr/>
        </p:nvSpPr>
        <p:spPr>
          <a:xfrm>
            <a:off x="1" y="5648735"/>
            <a:ext cx="9144000" cy="110799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002060"/>
                </a:solidFill>
                <a:effectLst/>
                <a:uLnTx/>
                <a:uFillTx/>
                <a:latin typeface="Ink Free" panose="03080402000500000000" pitchFamily="66" charset="0"/>
                <a:ea typeface="+mn-ea"/>
                <a:cs typeface="+mn-cs"/>
              </a:rPr>
              <a:t>Please Come Back Again</a:t>
            </a:r>
          </a:p>
        </p:txBody>
      </p:sp>
      <p:sp>
        <p:nvSpPr>
          <p:cNvPr id="4" name="TextBox 3"/>
          <p:cNvSpPr txBox="1"/>
          <p:nvPr/>
        </p:nvSpPr>
        <p:spPr>
          <a:xfrm>
            <a:off x="0" y="1891555"/>
            <a:ext cx="9144000"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We are Simply Christians.</a:t>
            </a:r>
          </a:p>
        </p:txBody>
      </p:sp>
      <p:sp>
        <p:nvSpPr>
          <p:cNvPr id="5" name="TextBox 4"/>
          <p:cNvSpPr txBox="1"/>
          <p:nvPr/>
        </p:nvSpPr>
        <p:spPr>
          <a:xfrm>
            <a:off x="0" y="2348652"/>
            <a:ext cx="9166033"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Our Emphasis is </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Spiritual, Not Material or Social</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1" name="TextBox 10"/>
          <p:cNvSpPr txBox="1"/>
          <p:nvPr/>
        </p:nvSpPr>
        <p:spPr>
          <a:xfrm>
            <a:off x="0" y="2820287"/>
            <a:ext cx="9081247"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We are striving to be The Same Church as Described in The New Testament.</a:t>
            </a:r>
          </a:p>
        </p:txBody>
      </p:sp>
    </p:spTree>
    <p:extLst>
      <p:ext uri="{BB962C8B-B14F-4D97-AF65-F5344CB8AC3E}">
        <p14:creationId xmlns:p14="http://schemas.microsoft.com/office/powerpoint/2010/main" val="18627963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F2FAF8-E502-0D6E-E3AD-4A6DF0CF16F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385ADFF-6EFD-5B82-8196-A675E76AED41}"/>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5DAD9719-E36C-3FE5-CE59-7D0E213BC9BC}"/>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Oppression By The Rich.    James 5:1-6</a:t>
            </a:r>
          </a:p>
        </p:txBody>
      </p:sp>
      <p:sp>
        <p:nvSpPr>
          <p:cNvPr id="5" name="TextBox 4">
            <a:extLst>
              <a:ext uri="{FF2B5EF4-FFF2-40B4-BE49-F238E27FC236}">
                <a16:creationId xmlns:a16="http://schemas.microsoft.com/office/drawing/2014/main" id="{36744453-AC3F-03E2-CD9A-FCC52FE01FED}"/>
              </a:ext>
            </a:extLst>
          </p:cNvPr>
          <p:cNvSpPr txBox="1"/>
          <p:nvPr/>
        </p:nvSpPr>
        <p:spPr>
          <a:xfrm>
            <a:off x="786063" y="1187116"/>
            <a:ext cx="7515726" cy="4852610"/>
          </a:xfrm>
          <a:prstGeom prst="rect">
            <a:avLst/>
          </a:prstGeom>
          <a:noFill/>
        </p:spPr>
        <p:txBody>
          <a:bodyPr wrap="square">
            <a:spAutoFit/>
          </a:bodyPr>
          <a:lstStyle/>
          <a:p>
            <a:pPr marL="0" marR="0">
              <a:spcAft>
                <a:spcPts val="800"/>
              </a:spcAft>
              <a:buNone/>
            </a:pPr>
            <a:r>
              <a:rPr lang="en-US" sz="3600" b="1"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James 5:2 </a:t>
            </a: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Your riches are corrupted, and your garments are motheaten.</a:t>
            </a:r>
          </a:p>
          <a:p>
            <a:pPr marL="0" marR="0">
              <a:spcAft>
                <a:spcPts val="800"/>
              </a:spcAft>
              <a:buNone/>
            </a:pP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3600" b="1"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Matthew 6:20 </a:t>
            </a: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But lay up for yourselves treasures in heaven, where neither moth nor rust doth corrupt, and where thieves do not break through nor steal: 21 For where your treasure is, there will your heart be also.</a:t>
            </a:r>
          </a:p>
        </p:txBody>
      </p:sp>
    </p:spTree>
    <p:extLst>
      <p:ext uri="{BB962C8B-B14F-4D97-AF65-F5344CB8AC3E}">
        <p14:creationId xmlns:p14="http://schemas.microsoft.com/office/powerpoint/2010/main" val="25413647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F693F-4A8E-03D1-B523-53EACF56EFC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BC28D37-5CFD-A943-4524-858237E4DC20}"/>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C361352C-8CB8-A8B2-B70C-DC9F7BF505F1}"/>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Oppression By The Rich.    James 5:1-6</a:t>
            </a:r>
          </a:p>
        </p:txBody>
      </p:sp>
      <p:sp>
        <p:nvSpPr>
          <p:cNvPr id="5" name="TextBox 4">
            <a:extLst>
              <a:ext uri="{FF2B5EF4-FFF2-40B4-BE49-F238E27FC236}">
                <a16:creationId xmlns:a16="http://schemas.microsoft.com/office/drawing/2014/main" id="{F7A98DAA-13BA-5792-3377-9AE844BF1C1F}"/>
              </a:ext>
            </a:extLst>
          </p:cNvPr>
          <p:cNvSpPr txBox="1"/>
          <p:nvPr/>
        </p:nvSpPr>
        <p:spPr>
          <a:xfrm>
            <a:off x="505327" y="817450"/>
            <a:ext cx="8325852" cy="2657138"/>
          </a:xfrm>
          <a:prstGeom prst="rect">
            <a:avLst/>
          </a:prstGeom>
          <a:noFill/>
        </p:spPr>
        <p:txBody>
          <a:bodyPr wrap="square">
            <a:spAutoFit/>
          </a:bodyPr>
          <a:lstStyle/>
          <a:p>
            <a:pPr marL="0" marR="0">
              <a:spcAft>
                <a:spcPts val="800"/>
              </a:spcAft>
              <a:buNone/>
            </a:pP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v.4 Indeed the wages of the laborers who mowed your fields, which you kept back by fraud, cry out; and the cries of the reapers have reached the ears of the </a:t>
            </a:r>
          </a:p>
          <a:p>
            <a:pPr marL="0" marR="0">
              <a:spcAft>
                <a:spcPts val="800"/>
              </a:spcAft>
              <a:buNone/>
            </a:pP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Lord of Sabaoth.</a:t>
            </a:r>
          </a:p>
        </p:txBody>
      </p:sp>
      <p:pic>
        <p:nvPicPr>
          <p:cNvPr id="9" name="Picture 8">
            <a:extLst>
              <a:ext uri="{FF2B5EF4-FFF2-40B4-BE49-F238E27FC236}">
                <a16:creationId xmlns:a16="http://schemas.microsoft.com/office/drawing/2014/main" id="{BA712A1B-5586-8CF0-F7A0-71B6312F9493}"/>
              </a:ext>
            </a:extLst>
          </p:cNvPr>
          <p:cNvPicPr>
            <a:picLocks noChangeAspect="1"/>
          </p:cNvPicPr>
          <p:nvPr/>
        </p:nvPicPr>
        <p:blipFill>
          <a:blip r:embed="rId2"/>
          <a:stretch>
            <a:fillRect/>
          </a:stretch>
        </p:blipFill>
        <p:spPr>
          <a:xfrm>
            <a:off x="3834062" y="2701788"/>
            <a:ext cx="4804611" cy="3603458"/>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9149264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5F3CC-C2D2-DADC-9DA9-64825A8F99A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B96D5AF-04D5-21F4-4817-37068CCB5033}"/>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00C88384-1F4D-A48B-B624-437667E8DCE6}"/>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Oppression By The Rich.    James 5:1-6</a:t>
            </a:r>
          </a:p>
        </p:txBody>
      </p:sp>
      <p:sp>
        <p:nvSpPr>
          <p:cNvPr id="5" name="TextBox 4">
            <a:extLst>
              <a:ext uri="{FF2B5EF4-FFF2-40B4-BE49-F238E27FC236}">
                <a16:creationId xmlns:a16="http://schemas.microsoft.com/office/drawing/2014/main" id="{BFE18CEC-5F58-4C52-FE05-9CED4FDB5FED}"/>
              </a:ext>
            </a:extLst>
          </p:cNvPr>
          <p:cNvSpPr txBox="1"/>
          <p:nvPr/>
        </p:nvSpPr>
        <p:spPr>
          <a:xfrm>
            <a:off x="1130968" y="1331495"/>
            <a:ext cx="7098632" cy="4031873"/>
          </a:xfrm>
          <a:prstGeom prst="rect">
            <a:avLst/>
          </a:prstGeom>
          <a:noFill/>
          <a:ln>
            <a:solidFill>
              <a:schemeClr val="tx1"/>
            </a:solidFill>
          </a:ln>
        </p:spPr>
        <p:txBody>
          <a:bodyPr wrap="square">
            <a:spAutoFit/>
          </a:bodyPr>
          <a:lstStyle/>
          <a:p>
            <a:pPr>
              <a:spcAft>
                <a:spcPts val="800"/>
              </a:spcAft>
            </a:pPr>
            <a:r>
              <a:rPr lang="en-US" sz="3200" b="1" u="sng" dirty="0">
                <a:solidFill>
                  <a:srgbClr val="0070C0"/>
                </a:solidFill>
              </a:rPr>
              <a:t>Lord of Sabaoth</a:t>
            </a:r>
            <a:r>
              <a:rPr lang="en-US" sz="3200" b="1" dirty="0">
                <a:solidFill>
                  <a:srgbClr val="0070C0"/>
                </a:solidFill>
              </a:rPr>
              <a:t>    </a:t>
            </a:r>
            <a:r>
              <a:rPr lang="en-US" sz="3200" b="1" dirty="0"/>
              <a:t>-   </a:t>
            </a: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The expression means “The Lord of Hosts,” “The God of the heavenly armies,” “God of the heavenly hosts (such as the sun, moon and stars),” “God of all the armies of angels arranged in an orderly host,” etc., etc. It speaks of the omnipotence, glory and eternity of Almighty God. </a:t>
            </a:r>
          </a:p>
        </p:txBody>
      </p:sp>
    </p:spTree>
    <p:extLst>
      <p:ext uri="{BB962C8B-B14F-4D97-AF65-F5344CB8AC3E}">
        <p14:creationId xmlns:p14="http://schemas.microsoft.com/office/powerpoint/2010/main" val="31135161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5F5E94-7ED8-E0E8-7DA8-0F523B6A8F1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C526BA8-4522-4C92-8989-826B33BC21D9}"/>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9A5AC7CB-BC8B-35DA-B682-39D149C403D2}"/>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Oppression By The Rich.    James 5:1-6</a:t>
            </a:r>
          </a:p>
        </p:txBody>
      </p:sp>
      <p:sp>
        <p:nvSpPr>
          <p:cNvPr id="5" name="TextBox 4">
            <a:extLst>
              <a:ext uri="{FF2B5EF4-FFF2-40B4-BE49-F238E27FC236}">
                <a16:creationId xmlns:a16="http://schemas.microsoft.com/office/drawing/2014/main" id="{097AA0CD-EACB-9C0A-8623-0B827A4E86F8}"/>
              </a:ext>
            </a:extLst>
          </p:cNvPr>
          <p:cNvSpPr txBox="1"/>
          <p:nvPr/>
        </p:nvSpPr>
        <p:spPr>
          <a:xfrm>
            <a:off x="585437" y="1190261"/>
            <a:ext cx="7604057" cy="1384995"/>
          </a:xfrm>
          <a:prstGeom prst="rect">
            <a:avLst/>
          </a:prstGeom>
          <a:noFill/>
        </p:spPr>
        <p:txBody>
          <a:bodyPr wrap="square">
            <a:spAutoFit/>
          </a:bodyPr>
          <a:lstStyle/>
          <a:p>
            <a:pPr marL="0" marR="0">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v.5 You have lived on the earth in pleasure and luxury; you have fattened your hearts as in a day of slaughter.</a:t>
            </a:r>
          </a:p>
        </p:txBody>
      </p:sp>
      <p:pic>
        <p:nvPicPr>
          <p:cNvPr id="7" name="Picture 6">
            <a:extLst>
              <a:ext uri="{FF2B5EF4-FFF2-40B4-BE49-F238E27FC236}">
                <a16:creationId xmlns:a16="http://schemas.microsoft.com/office/drawing/2014/main" id="{B750A847-AA40-9EF9-604A-C0C7F329AD00}"/>
              </a:ext>
            </a:extLst>
          </p:cNvPr>
          <p:cNvPicPr>
            <a:picLocks noChangeAspect="1"/>
          </p:cNvPicPr>
          <p:nvPr/>
        </p:nvPicPr>
        <p:blipFill>
          <a:blip r:embed="rId2"/>
          <a:stretch>
            <a:fillRect/>
          </a:stretch>
        </p:blipFill>
        <p:spPr>
          <a:xfrm>
            <a:off x="455689" y="3065285"/>
            <a:ext cx="3883700" cy="2770371"/>
          </a:xfrm>
          <a:prstGeom prst="rect">
            <a:avLst/>
          </a:prstGeom>
          <a:ln w="228600" cap="sq" cmpd="thickThin">
            <a:solidFill>
              <a:srgbClr val="000000"/>
            </a:solidFill>
            <a:prstDash val="solid"/>
            <a:miter lim="800000"/>
          </a:ln>
          <a:effectLst>
            <a:innerShdw blurRad="76200">
              <a:srgbClr val="000000"/>
            </a:innerShdw>
          </a:effectLst>
        </p:spPr>
      </p:pic>
      <p:pic>
        <p:nvPicPr>
          <p:cNvPr id="9" name="Picture 8">
            <a:extLst>
              <a:ext uri="{FF2B5EF4-FFF2-40B4-BE49-F238E27FC236}">
                <a16:creationId xmlns:a16="http://schemas.microsoft.com/office/drawing/2014/main" id="{A8002F3C-78D8-2A57-A908-C2EB457CD8CA}"/>
              </a:ext>
            </a:extLst>
          </p:cNvPr>
          <p:cNvPicPr>
            <a:picLocks noChangeAspect="1"/>
          </p:cNvPicPr>
          <p:nvPr/>
        </p:nvPicPr>
        <p:blipFill>
          <a:blip r:embed="rId3"/>
          <a:stretch>
            <a:fillRect/>
          </a:stretch>
        </p:blipFill>
        <p:spPr>
          <a:xfrm>
            <a:off x="4916871" y="3037020"/>
            <a:ext cx="3693828" cy="2770371"/>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2240478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71D1FA-ECA7-8B53-9B32-30B4F89FC5C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AF5E72C-63C9-4BED-556E-EA8F01A2149E}"/>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CBF4DD5F-B5C7-616F-0243-59B5162244B2}"/>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Oppression By The Rich.    James 5:1-6</a:t>
            </a:r>
          </a:p>
        </p:txBody>
      </p:sp>
      <p:sp>
        <p:nvSpPr>
          <p:cNvPr id="5" name="TextBox 4">
            <a:extLst>
              <a:ext uri="{FF2B5EF4-FFF2-40B4-BE49-F238E27FC236}">
                <a16:creationId xmlns:a16="http://schemas.microsoft.com/office/drawing/2014/main" id="{7CEF058A-6F3F-E291-2897-26B4AC1FAFF2}"/>
              </a:ext>
            </a:extLst>
          </p:cNvPr>
          <p:cNvSpPr txBox="1"/>
          <p:nvPr/>
        </p:nvSpPr>
        <p:spPr>
          <a:xfrm>
            <a:off x="393031" y="850232"/>
            <a:ext cx="8141369" cy="1200329"/>
          </a:xfrm>
          <a:prstGeom prst="rect">
            <a:avLst/>
          </a:prstGeom>
          <a:noFill/>
        </p:spPr>
        <p:txBody>
          <a:bodyPr wrap="square">
            <a:spAutoFit/>
          </a:bodyPr>
          <a:lstStyle/>
          <a:p>
            <a:pPr marL="0" marR="0">
              <a:spcAft>
                <a:spcPts val="800"/>
              </a:spcAft>
              <a:buNone/>
            </a:pPr>
            <a:r>
              <a:rPr lang="en-US" sz="3600" kern="100" dirty="0">
                <a:effectLst/>
                <a:latin typeface="Calibri" panose="020F0502020204030204" pitchFamily="34" charset="0"/>
                <a:ea typeface="Calibri" panose="020F0502020204030204" pitchFamily="34" charset="0"/>
                <a:cs typeface="Times New Roman" panose="02020603050405020304" pitchFamily="18" charset="0"/>
              </a:rPr>
              <a:t>v.6 You have condemned, you have murdered the just; he does not resist you.</a:t>
            </a:r>
          </a:p>
        </p:txBody>
      </p:sp>
      <p:pic>
        <p:nvPicPr>
          <p:cNvPr id="7" name="Picture 6">
            <a:extLst>
              <a:ext uri="{FF2B5EF4-FFF2-40B4-BE49-F238E27FC236}">
                <a16:creationId xmlns:a16="http://schemas.microsoft.com/office/drawing/2014/main" id="{1024FA8D-1FB3-3E09-A155-9A72C381D313}"/>
              </a:ext>
            </a:extLst>
          </p:cNvPr>
          <p:cNvPicPr>
            <a:picLocks noChangeAspect="1"/>
          </p:cNvPicPr>
          <p:nvPr/>
        </p:nvPicPr>
        <p:blipFill>
          <a:blip r:embed="rId2"/>
          <a:stretch>
            <a:fillRect/>
          </a:stretch>
        </p:blipFill>
        <p:spPr>
          <a:xfrm>
            <a:off x="2662989" y="2266190"/>
            <a:ext cx="6031834" cy="4009159"/>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3987113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8AFAC-50A8-D1D8-5DAB-445348FAFF2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2B513CA-B7A5-30CA-80F5-F2D3F78E4D95}"/>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373B8982-CBFF-89B4-7A9A-70AE282C1AE9}"/>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Oppression By The Rich.    James 5:1-6</a:t>
            </a:r>
          </a:p>
        </p:txBody>
      </p:sp>
      <p:sp>
        <p:nvSpPr>
          <p:cNvPr id="5" name="TextBox 4">
            <a:extLst>
              <a:ext uri="{FF2B5EF4-FFF2-40B4-BE49-F238E27FC236}">
                <a16:creationId xmlns:a16="http://schemas.microsoft.com/office/drawing/2014/main" id="{EDCA1B57-4C9E-F0F9-7EE4-A846BFF02BD1}"/>
              </a:ext>
            </a:extLst>
          </p:cNvPr>
          <p:cNvSpPr txBox="1"/>
          <p:nvPr/>
        </p:nvSpPr>
        <p:spPr>
          <a:xfrm>
            <a:off x="745958" y="1323474"/>
            <a:ext cx="7202905" cy="3847207"/>
          </a:xfrm>
          <a:prstGeom prst="rect">
            <a:avLst/>
          </a:prstGeom>
          <a:noFill/>
        </p:spPr>
        <p:txBody>
          <a:bodyPr wrap="square">
            <a:spAutoFit/>
          </a:bodyPr>
          <a:lstStyle/>
          <a:p>
            <a:pPr marL="0" marR="0">
              <a:spcAft>
                <a:spcPts val="800"/>
              </a:spcAft>
              <a:buNone/>
            </a:pP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The oppression of the poor, </a:t>
            </a:r>
          </a:p>
          <a:p>
            <a:pPr marL="0" marR="0">
              <a:spcAft>
                <a:spcPts val="800"/>
              </a:spcAft>
              <a:buNone/>
            </a:pP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the persecution of the church, </a:t>
            </a:r>
          </a:p>
          <a:p>
            <a:pPr marL="0" marR="0">
              <a:spcAft>
                <a:spcPts val="800"/>
              </a:spcAft>
              <a:buNone/>
            </a:pP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the cruel and heartless crucifixion of the Messiah, </a:t>
            </a:r>
          </a:p>
          <a:p>
            <a:pPr marL="0" marR="0">
              <a:spcAft>
                <a:spcPts val="800"/>
              </a:spcAft>
              <a:buNone/>
            </a:pP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inspired James in this letter to announce the coming judgment of God to fall upon those who carried out such wickedness.</a:t>
            </a:r>
          </a:p>
        </p:txBody>
      </p:sp>
    </p:spTree>
    <p:extLst>
      <p:ext uri="{BB962C8B-B14F-4D97-AF65-F5344CB8AC3E}">
        <p14:creationId xmlns:p14="http://schemas.microsoft.com/office/powerpoint/2010/main" val="20772463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49F5BDB-6FC6-0002-8813-0E8213BF1589}"/>
              </a:ext>
            </a:extLst>
          </p:cNvPr>
          <p:cNvPicPr>
            <a:picLocks noChangeAspect="1"/>
          </p:cNvPicPr>
          <p:nvPr/>
        </p:nvPicPr>
        <p:blipFill>
          <a:blip r:embed="rId2"/>
          <a:stretch>
            <a:fillRect/>
          </a:stretch>
        </p:blipFill>
        <p:spPr>
          <a:xfrm>
            <a:off x="254174" y="457200"/>
            <a:ext cx="8682270" cy="5975684"/>
          </a:xfrm>
          <a:prstGeom prst="rect">
            <a:avLst/>
          </a:prstGeom>
        </p:spPr>
      </p:pic>
    </p:spTree>
    <p:extLst>
      <p:ext uri="{BB962C8B-B14F-4D97-AF65-F5344CB8AC3E}">
        <p14:creationId xmlns:p14="http://schemas.microsoft.com/office/powerpoint/2010/main" val="14127772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86794" y="2133086"/>
            <a:ext cx="8297333"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0070C0"/>
                </a:solidFill>
                <a:effectLst/>
                <a:uLnTx/>
                <a:uFillTx/>
                <a:latin typeface="Ink Free" panose="03080402000500000000" pitchFamily="66" charset="0"/>
                <a:ea typeface="+mn-ea"/>
                <a:cs typeface="+mn-cs"/>
              </a:rPr>
              <a:t>New Lebanon</a:t>
            </a:r>
          </a:p>
        </p:txBody>
      </p:sp>
      <p:pic>
        <p:nvPicPr>
          <p:cNvPr id="7" name="Picture 6"/>
          <p:cNvPicPr>
            <a:picLocks noChangeAspect="1"/>
          </p:cNvPicPr>
          <p:nvPr/>
        </p:nvPicPr>
        <p:blipFill rotWithShape="1">
          <a:blip r:embed="rId2"/>
          <a:srcRect l="23112" t="21263" r="23729" b="49217"/>
          <a:stretch/>
        </p:blipFill>
        <p:spPr>
          <a:xfrm>
            <a:off x="-22034" y="3152045"/>
            <a:ext cx="9166033" cy="2863273"/>
          </a:xfrm>
          <a:prstGeom prst="rect">
            <a:avLst/>
          </a:prstGeom>
        </p:spPr>
      </p:pic>
      <p:sp>
        <p:nvSpPr>
          <p:cNvPr id="4" name="TextBox 3"/>
          <p:cNvSpPr txBox="1"/>
          <p:nvPr/>
        </p:nvSpPr>
        <p:spPr>
          <a:xfrm>
            <a:off x="1786475" y="3053616"/>
            <a:ext cx="3848986"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Church of Christ</a:t>
            </a:r>
          </a:p>
        </p:txBody>
      </p:sp>
      <p:sp>
        <p:nvSpPr>
          <p:cNvPr id="6" name="TextBox 5"/>
          <p:cNvSpPr txBox="1"/>
          <p:nvPr/>
        </p:nvSpPr>
        <p:spPr>
          <a:xfrm>
            <a:off x="0" y="17932"/>
            <a:ext cx="9143999" cy="2092881"/>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0000"/>
                </a:solidFill>
                <a:effectLst/>
                <a:uLnTx/>
                <a:uFillTx/>
                <a:latin typeface="Arial"/>
                <a:ea typeface="+mn-ea"/>
                <a:cs typeface="+mn-cs"/>
              </a:rPr>
              <a:t>Questions?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00"/>
                </a:solidFill>
                <a:effectLst/>
                <a:uLnTx/>
                <a:uFillTx/>
                <a:latin typeface="Arial"/>
                <a:ea typeface="+mn-ea"/>
                <a:cs typeface="+mn-cs"/>
              </a:rPr>
              <a:t>Want to learn more about the Bible?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0000"/>
                </a:solidFill>
                <a:effectLst/>
                <a:uLnTx/>
                <a:uFillTx/>
                <a:latin typeface="Arial"/>
                <a:ea typeface="+mn-ea"/>
                <a:cs typeface="+mn-cs"/>
              </a:rPr>
              <a:t>We will be glad to study the Bible with you.</a:t>
            </a:r>
          </a:p>
        </p:txBody>
      </p:sp>
      <p:sp>
        <p:nvSpPr>
          <p:cNvPr id="2" name="Rectangle 1"/>
          <p:cNvSpPr/>
          <p:nvPr/>
        </p:nvSpPr>
        <p:spPr>
          <a:xfrm>
            <a:off x="1602724" y="2179207"/>
            <a:ext cx="5867370" cy="1847248"/>
          </a:xfrm>
          <a:prstGeom prst="rect">
            <a:avLst/>
          </a:prstGeom>
          <a:solidFill>
            <a:schemeClr val="bg1"/>
          </a:solid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TextBox 7"/>
          <p:cNvSpPr txBox="1"/>
          <p:nvPr/>
        </p:nvSpPr>
        <p:spPr>
          <a:xfrm>
            <a:off x="0" y="5943602"/>
            <a:ext cx="9166033"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
                <a:ea typeface="+mn-ea"/>
                <a:cs typeface="+mn-cs"/>
              </a:rPr>
              <a:t>newlebanoncoc.com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
                <a:ea typeface="+mn-ea"/>
                <a:cs typeface="+mn-cs"/>
              </a:rPr>
              <a:t>newlebanoncoc@gmail.com</a:t>
            </a:r>
          </a:p>
        </p:txBody>
      </p:sp>
      <p:sp>
        <p:nvSpPr>
          <p:cNvPr id="9" name="TextBox 8"/>
          <p:cNvSpPr txBox="1"/>
          <p:nvPr/>
        </p:nvSpPr>
        <p:spPr>
          <a:xfrm>
            <a:off x="1618159" y="2123994"/>
            <a:ext cx="8297333"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0070C0"/>
                </a:solidFill>
                <a:effectLst/>
                <a:uLnTx/>
                <a:uFillTx/>
                <a:latin typeface="Ink Free" panose="03080402000500000000" pitchFamily="66" charset="0"/>
                <a:ea typeface="+mn-ea"/>
                <a:cs typeface="+mn-cs"/>
              </a:rPr>
              <a:t>New Lebanon</a:t>
            </a:r>
          </a:p>
        </p:txBody>
      </p:sp>
      <p:sp>
        <p:nvSpPr>
          <p:cNvPr id="10" name="TextBox 9"/>
          <p:cNvSpPr txBox="1"/>
          <p:nvPr/>
        </p:nvSpPr>
        <p:spPr>
          <a:xfrm>
            <a:off x="1660969" y="2981897"/>
            <a:ext cx="384898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a:ln>
                  <a:noFill/>
                </a:ln>
                <a:solidFill>
                  <a:prstClr val="black"/>
                </a:solidFill>
                <a:effectLst/>
                <a:uLnTx/>
                <a:uFillTx/>
                <a:latin typeface="Calibri" panose="020F0502020204030204"/>
                <a:ea typeface="+mn-ea"/>
                <a:cs typeface="+mn-cs"/>
              </a:rPr>
              <a:t>Church of Christ</a:t>
            </a:r>
          </a:p>
        </p:txBody>
      </p:sp>
      <p:sp>
        <p:nvSpPr>
          <p:cNvPr id="11" name="TextBox 10"/>
          <p:cNvSpPr txBox="1"/>
          <p:nvPr/>
        </p:nvSpPr>
        <p:spPr>
          <a:xfrm>
            <a:off x="4591216" y="3478861"/>
            <a:ext cx="3264196"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Ink Free" panose="03080402000500000000" pitchFamily="66" charset="0"/>
                <a:ea typeface="+mn-ea"/>
                <a:cs typeface="+mn-cs"/>
              </a:rPr>
              <a:t>New Lebanon, OH</a:t>
            </a:r>
          </a:p>
        </p:txBody>
      </p:sp>
    </p:spTree>
    <p:extLst>
      <p:ext uri="{BB962C8B-B14F-4D97-AF65-F5344CB8AC3E}">
        <p14:creationId xmlns:p14="http://schemas.microsoft.com/office/powerpoint/2010/main" val="36783845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D2BA09-6F7C-2290-EA48-20C8A3CF228D}"/>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2FA855C0-4B7C-81A7-4ACB-01FF225D15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021"/>
            <a:ext cx="9144000" cy="6858000"/>
          </a:xfrm>
          <a:prstGeom prst="rect">
            <a:avLst/>
          </a:prstGeom>
        </p:spPr>
      </p:pic>
      <p:sp>
        <p:nvSpPr>
          <p:cNvPr id="2" name="TextBox 1">
            <a:extLst>
              <a:ext uri="{FF2B5EF4-FFF2-40B4-BE49-F238E27FC236}">
                <a16:creationId xmlns:a16="http://schemas.microsoft.com/office/drawing/2014/main" id="{B4F15330-A28C-97D5-4920-3D086B36E4B1}"/>
              </a:ext>
            </a:extLst>
          </p:cNvPr>
          <p:cNvSpPr txBox="1"/>
          <p:nvPr/>
        </p:nvSpPr>
        <p:spPr>
          <a:xfrm>
            <a:off x="0" y="184299"/>
            <a:ext cx="9144000" cy="76944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James</a:t>
            </a:r>
          </a:p>
        </p:txBody>
      </p:sp>
      <p:sp>
        <p:nvSpPr>
          <p:cNvPr id="3" name="TextBox 2">
            <a:extLst>
              <a:ext uri="{FF2B5EF4-FFF2-40B4-BE49-F238E27FC236}">
                <a16:creationId xmlns:a16="http://schemas.microsoft.com/office/drawing/2014/main" id="{B64074D0-E943-063B-A840-61D23F2DEAC3}"/>
              </a:ext>
            </a:extLst>
          </p:cNvPr>
          <p:cNvSpPr txBox="1"/>
          <p:nvPr/>
        </p:nvSpPr>
        <p:spPr>
          <a:xfrm>
            <a:off x="962527" y="1195138"/>
            <a:ext cx="7948864" cy="86177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Lesson Nine – Oppression By The Rich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01BB77FE-9210-E4FD-C087-DCF4A7754385}"/>
              </a:ext>
            </a:extLst>
          </p:cNvPr>
          <p:cNvSpPr txBox="1"/>
          <p:nvPr/>
        </p:nvSpPr>
        <p:spPr>
          <a:xfrm>
            <a:off x="950503" y="3643860"/>
            <a:ext cx="7166801" cy="2615781"/>
          </a:xfrm>
          <a:prstGeom prst="rect">
            <a:avLst/>
          </a:prstGeom>
          <a:noFill/>
        </p:spPr>
        <p:txBody>
          <a:bodyPr wrap="square">
            <a:spAutoFit/>
          </a:bodyPr>
          <a:lstStyle/>
          <a:p>
            <a:pPr marL="0" marR="0">
              <a:lnSpc>
                <a:spcPct val="115000"/>
              </a:lnSpc>
              <a:spcAft>
                <a:spcPts val="800"/>
              </a:spcAft>
              <a:buNone/>
            </a:pPr>
            <a:r>
              <a:rPr lang="en-US" sz="2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James 5:1 Come now, you rich, weep and howl for your miseries that are coming upon you!</a:t>
            </a:r>
            <a:r>
              <a:rPr lang="en-US" sz="24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 </a:t>
            </a:r>
            <a:r>
              <a:rPr lang="en-US" sz="2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2 Your riches are corrupted, and your garments are moth-eaten. 3 Your gold and silver are corroded, and their corrosion will be a witness against you and will eat your flesh like fire. You have heaped up treasure in the last days.</a:t>
            </a:r>
          </a:p>
        </p:txBody>
      </p:sp>
    </p:spTree>
    <p:extLst>
      <p:ext uri="{BB962C8B-B14F-4D97-AF65-F5344CB8AC3E}">
        <p14:creationId xmlns:p14="http://schemas.microsoft.com/office/powerpoint/2010/main" val="8002857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E11F1-9AD6-2938-9CA1-F8A174348561}"/>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EF29AB99-8414-32A2-A9C3-5BAAC975B6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021"/>
            <a:ext cx="9144000" cy="6858000"/>
          </a:xfrm>
          <a:prstGeom prst="rect">
            <a:avLst/>
          </a:prstGeom>
        </p:spPr>
      </p:pic>
      <p:sp>
        <p:nvSpPr>
          <p:cNvPr id="2" name="TextBox 1">
            <a:extLst>
              <a:ext uri="{FF2B5EF4-FFF2-40B4-BE49-F238E27FC236}">
                <a16:creationId xmlns:a16="http://schemas.microsoft.com/office/drawing/2014/main" id="{03F5F842-0823-AA48-6182-FAEF58A0BA04}"/>
              </a:ext>
            </a:extLst>
          </p:cNvPr>
          <p:cNvSpPr txBox="1"/>
          <p:nvPr/>
        </p:nvSpPr>
        <p:spPr>
          <a:xfrm>
            <a:off x="0" y="184299"/>
            <a:ext cx="9144000" cy="76944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James</a:t>
            </a:r>
          </a:p>
        </p:txBody>
      </p:sp>
      <p:sp>
        <p:nvSpPr>
          <p:cNvPr id="3" name="TextBox 2">
            <a:extLst>
              <a:ext uri="{FF2B5EF4-FFF2-40B4-BE49-F238E27FC236}">
                <a16:creationId xmlns:a16="http://schemas.microsoft.com/office/drawing/2014/main" id="{C86F8EF8-8D49-EBAB-2C7E-BD7369645089}"/>
              </a:ext>
            </a:extLst>
          </p:cNvPr>
          <p:cNvSpPr txBox="1"/>
          <p:nvPr/>
        </p:nvSpPr>
        <p:spPr>
          <a:xfrm>
            <a:off x="858254" y="1475873"/>
            <a:ext cx="7948864" cy="452431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Lesson One – James And Jesus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Lesson Two – James And Temptations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Lesson Three - But Be Doers Of The Word</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E7E6E6"/>
                </a:solidFill>
                <a:effectLst/>
                <a:uLnTx/>
                <a:uFillTx/>
                <a:latin typeface="Calibri" panose="020F0502020204030204"/>
                <a:ea typeface="+mn-ea"/>
                <a:cs typeface="+mn-cs"/>
              </a:rPr>
              <a:t>Lesson Four – Showing Partiality</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E7E6E6"/>
                </a:solidFill>
                <a:effectLst/>
                <a:uLnTx/>
                <a:uFillTx/>
                <a:latin typeface="Calibri" panose="020F0502020204030204"/>
                <a:ea typeface="+mn-ea"/>
                <a:cs typeface="+mn-cs"/>
              </a:rPr>
              <a:t>Lesson Five – Relationship of Faith and Works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E7E6E6"/>
                </a:solidFill>
                <a:effectLst/>
                <a:uLnTx/>
                <a:uFillTx/>
                <a:latin typeface="Calibri" panose="020F0502020204030204"/>
                <a:ea typeface="+mn-ea"/>
                <a:cs typeface="+mn-cs"/>
              </a:rPr>
              <a:t>Lesson Six – Instructions to Teachers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Lesson Seven – Worldliness In The Church</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Lesson Eight – Judging And Arrogance</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3200" dirty="0">
                <a:solidFill>
                  <a:prstClr val="white"/>
                </a:solidFill>
                <a:latin typeface="Calibri" panose="020F0502020204030204"/>
              </a:rPr>
              <a:t>Lesson Nine – Oppression By The Rich</a:t>
            </a: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48138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E91848-AEE0-7790-2308-C015113C534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8431E36-EF92-7677-554A-21E79C37075C}"/>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E2987B13-E495-7227-4754-261BBB58C7EE}"/>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Oppression By The Rich.    James 5:1-6</a:t>
            </a:r>
          </a:p>
        </p:txBody>
      </p:sp>
      <p:sp>
        <p:nvSpPr>
          <p:cNvPr id="6" name="TextBox 5">
            <a:extLst>
              <a:ext uri="{FF2B5EF4-FFF2-40B4-BE49-F238E27FC236}">
                <a16:creationId xmlns:a16="http://schemas.microsoft.com/office/drawing/2014/main" id="{91A274DA-6E0C-BF17-8399-EC07D1138741}"/>
              </a:ext>
            </a:extLst>
          </p:cNvPr>
          <p:cNvSpPr txBox="1"/>
          <p:nvPr/>
        </p:nvSpPr>
        <p:spPr>
          <a:xfrm>
            <a:off x="385011" y="735897"/>
            <a:ext cx="8502315" cy="5796459"/>
          </a:xfrm>
          <a:prstGeom prst="rect">
            <a:avLst/>
          </a:prstGeom>
          <a:noFill/>
        </p:spPr>
        <p:txBody>
          <a:bodyPr wrap="square">
            <a:spAutoFit/>
          </a:bodyPr>
          <a:lstStyle/>
          <a:p>
            <a:pPr marL="0" marR="0">
              <a:spcAft>
                <a:spcPts val="800"/>
              </a:spcAft>
              <a:buNone/>
            </a:pPr>
            <a:r>
              <a:rPr lang="en-US" sz="3200" b="1" kern="100" dirty="0">
                <a:effectLst/>
                <a:latin typeface="Calibri" panose="020F0502020204030204" pitchFamily="34" charset="0"/>
                <a:ea typeface="Calibri" panose="020F0502020204030204" pitchFamily="34" charset="0"/>
                <a:cs typeface="Times New Roman" panose="02020603050405020304" pitchFamily="18" charset="0"/>
              </a:rPr>
              <a:t>James 5:1 </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Come now, you rich, weep and howl for your miseries that are coming upon you! 2 Your riches are corrupted, and your garments are moth-eaten.</a:t>
            </a:r>
          </a:p>
          <a:p>
            <a:pPr marL="0" marR="0">
              <a:spcAft>
                <a:spcPts val="800"/>
              </a:spcAft>
              <a:buNone/>
            </a:pP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3 Your gold and silver are corroded, and their corrosion will be a witness against you and will eat your flesh like fire. You have heaped up treasure in the last days. 4 Indeed the wages of the laborers who mowed your fields, which you kept back by fraud, cry out; and the cries of the reapers have reached the ears of the Lord of Sabaoth.</a:t>
            </a:r>
          </a:p>
          <a:p>
            <a:pPr marL="0" marR="0">
              <a:spcAft>
                <a:spcPts val="800"/>
              </a:spcAft>
              <a:buNone/>
            </a:pP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5 You have lived on the earth in pleasure and luxury; you have fattened your hearts as in a day of slaughter. 6 You have condemned, you have murdered the just; he does not resist you.</a:t>
            </a:r>
          </a:p>
        </p:txBody>
      </p:sp>
    </p:spTree>
    <p:extLst>
      <p:ext uri="{BB962C8B-B14F-4D97-AF65-F5344CB8AC3E}">
        <p14:creationId xmlns:p14="http://schemas.microsoft.com/office/powerpoint/2010/main" val="14822495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AA08C7-281D-84E2-46FD-31741D8E0DA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25679CD-5E74-79E3-D877-E4A9F08CBA7A}"/>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B4A33CD7-096E-813E-2D99-E2397628E281}"/>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Oppression By The Rich.    James 5:1-6</a:t>
            </a:r>
          </a:p>
        </p:txBody>
      </p:sp>
      <p:sp>
        <p:nvSpPr>
          <p:cNvPr id="5" name="TextBox 4">
            <a:extLst>
              <a:ext uri="{FF2B5EF4-FFF2-40B4-BE49-F238E27FC236}">
                <a16:creationId xmlns:a16="http://schemas.microsoft.com/office/drawing/2014/main" id="{F1F9C9F2-C586-CC29-DDCB-D4C0F2CEDBA4}"/>
              </a:ext>
            </a:extLst>
          </p:cNvPr>
          <p:cNvSpPr txBox="1"/>
          <p:nvPr/>
        </p:nvSpPr>
        <p:spPr>
          <a:xfrm>
            <a:off x="429127" y="753980"/>
            <a:ext cx="8233610" cy="1262525"/>
          </a:xfrm>
          <a:prstGeom prst="rect">
            <a:avLst/>
          </a:prstGeom>
          <a:noFill/>
        </p:spPr>
        <p:txBody>
          <a:bodyPr wrap="square">
            <a:spAutoFit/>
          </a:bodyPr>
          <a:lstStyle/>
          <a:p>
            <a:pPr marL="0" marR="0">
              <a:lnSpc>
                <a:spcPct val="115000"/>
              </a:lnSpc>
              <a:spcAft>
                <a:spcPts val="800"/>
              </a:spcAft>
              <a:buNone/>
            </a:pPr>
            <a:r>
              <a:rPr lang="en-US" sz="3600" b="1"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James 5:1 </a:t>
            </a: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Come now, you rich, weep and howl for your miseries that are coming upon you!</a:t>
            </a:r>
          </a:p>
        </p:txBody>
      </p:sp>
      <p:pic>
        <p:nvPicPr>
          <p:cNvPr id="9" name="Picture 8">
            <a:extLst>
              <a:ext uri="{FF2B5EF4-FFF2-40B4-BE49-F238E27FC236}">
                <a16:creationId xmlns:a16="http://schemas.microsoft.com/office/drawing/2014/main" id="{3342034C-9139-95C3-735C-C2BFC2DA375B}"/>
              </a:ext>
            </a:extLst>
          </p:cNvPr>
          <p:cNvPicPr>
            <a:picLocks noChangeAspect="1"/>
          </p:cNvPicPr>
          <p:nvPr/>
        </p:nvPicPr>
        <p:blipFill>
          <a:blip r:embed="rId2"/>
          <a:stretch>
            <a:fillRect/>
          </a:stretch>
        </p:blipFill>
        <p:spPr>
          <a:xfrm>
            <a:off x="429126" y="2979106"/>
            <a:ext cx="4335379" cy="3251534"/>
          </a:xfrm>
          <a:prstGeom prst="rect">
            <a:avLst/>
          </a:prstGeom>
          <a:ln w="228600" cap="sq" cmpd="thickThin">
            <a:solidFill>
              <a:srgbClr val="000000"/>
            </a:solidFill>
            <a:prstDash val="solid"/>
            <a:miter lim="800000"/>
          </a:ln>
          <a:effectLst>
            <a:innerShdw blurRad="76200">
              <a:srgbClr val="000000"/>
            </a:innerShdw>
          </a:effectLst>
        </p:spPr>
      </p:pic>
      <p:pic>
        <p:nvPicPr>
          <p:cNvPr id="11" name="Picture 10">
            <a:extLst>
              <a:ext uri="{FF2B5EF4-FFF2-40B4-BE49-F238E27FC236}">
                <a16:creationId xmlns:a16="http://schemas.microsoft.com/office/drawing/2014/main" id="{C697259E-8FDD-0ABC-1433-7BB0AD08B594}"/>
              </a:ext>
            </a:extLst>
          </p:cNvPr>
          <p:cNvPicPr>
            <a:picLocks noChangeAspect="1"/>
          </p:cNvPicPr>
          <p:nvPr/>
        </p:nvPicPr>
        <p:blipFill>
          <a:blip r:embed="rId3"/>
          <a:stretch>
            <a:fillRect/>
          </a:stretch>
        </p:blipFill>
        <p:spPr>
          <a:xfrm>
            <a:off x="5542543" y="2598821"/>
            <a:ext cx="3120194" cy="3631819"/>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0561282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DCD98-0326-0641-1D4A-8E25CFBD5EA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65D17BF-A640-24DA-09E4-9C045BCFC298}"/>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8388FB8F-6499-6D89-B15A-75A8E21542D3}"/>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Oppression By The Rich.    James 5:1-6</a:t>
            </a:r>
          </a:p>
        </p:txBody>
      </p:sp>
      <p:sp>
        <p:nvSpPr>
          <p:cNvPr id="5" name="TextBox 4">
            <a:extLst>
              <a:ext uri="{FF2B5EF4-FFF2-40B4-BE49-F238E27FC236}">
                <a16:creationId xmlns:a16="http://schemas.microsoft.com/office/drawing/2014/main" id="{CBF04CA7-8818-B4FD-456B-C246EA908CCA}"/>
              </a:ext>
            </a:extLst>
          </p:cNvPr>
          <p:cNvSpPr txBox="1"/>
          <p:nvPr/>
        </p:nvSpPr>
        <p:spPr>
          <a:xfrm>
            <a:off x="697833" y="1147011"/>
            <a:ext cx="7660104" cy="4793668"/>
          </a:xfrm>
          <a:prstGeom prst="rect">
            <a:avLst/>
          </a:prstGeom>
          <a:noFill/>
          <a:ln>
            <a:solidFill>
              <a:schemeClr val="tx1"/>
            </a:solidFill>
          </a:ln>
        </p:spPr>
        <p:txBody>
          <a:bodyPr wrap="square">
            <a:spAutoFit/>
          </a:bodyPr>
          <a:lstStyle/>
          <a:p>
            <a:pPr marL="0" marR="0">
              <a:spcAft>
                <a:spcPts val="800"/>
              </a:spcAft>
              <a:buNone/>
            </a:pPr>
            <a:r>
              <a:rPr lang="en-US" sz="3600" b="1"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1Tim. 6:8 </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And having food and clothing, with these we shall be content.</a:t>
            </a:r>
          </a:p>
          <a:p>
            <a:pPr marL="0" marR="0">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 9 But those who desire to be rich fall into temptation and a snare, and into many foolish and harmful lusts which drown men in destruction and perdition.</a:t>
            </a:r>
          </a:p>
          <a:p>
            <a:pPr marL="0" marR="0">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 10 For the love of money is a root of all kinds of evil, for which some have strayed from the faith in their greediness, and pierced themselves through with many sorrows.</a:t>
            </a:r>
          </a:p>
        </p:txBody>
      </p:sp>
    </p:spTree>
    <p:extLst>
      <p:ext uri="{BB962C8B-B14F-4D97-AF65-F5344CB8AC3E}">
        <p14:creationId xmlns:p14="http://schemas.microsoft.com/office/powerpoint/2010/main" val="19580991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0EB27B-76AF-1809-60BB-398E6E13231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B96CD37-1E69-D1FF-ADB6-1BD009A98671}"/>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091C9A03-69A7-F03D-5738-238BFC90A03B}"/>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Oppression By The Rich.    James 5:1-6</a:t>
            </a:r>
          </a:p>
        </p:txBody>
      </p:sp>
      <p:sp>
        <p:nvSpPr>
          <p:cNvPr id="5" name="TextBox 4">
            <a:extLst>
              <a:ext uri="{FF2B5EF4-FFF2-40B4-BE49-F238E27FC236}">
                <a16:creationId xmlns:a16="http://schemas.microsoft.com/office/drawing/2014/main" id="{B3605452-0EB0-7848-07F7-77C06409F8C4}"/>
              </a:ext>
            </a:extLst>
          </p:cNvPr>
          <p:cNvSpPr txBox="1"/>
          <p:nvPr/>
        </p:nvSpPr>
        <p:spPr>
          <a:xfrm>
            <a:off x="376989" y="938463"/>
            <a:ext cx="8338366" cy="1191736"/>
          </a:xfrm>
          <a:prstGeom prst="rect">
            <a:avLst/>
          </a:prstGeom>
          <a:noFill/>
        </p:spPr>
        <p:txBody>
          <a:bodyPr wrap="square">
            <a:spAutoFit/>
          </a:bodyPr>
          <a:lstStyle/>
          <a:p>
            <a:pPr marL="0" marR="0">
              <a:lnSpc>
                <a:spcPct val="115000"/>
              </a:lnSpc>
              <a:spcAft>
                <a:spcPts val="800"/>
              </a:spcAft>
              <a:buNone/>
            </a:pP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v.2 Your riches are corrupted, and your garments are moth-eaten.</a:t>
            </a:r>
          </a:p>
        </p:txBody>
      </p:sp>
      <p:pic>
        <p:nvPicPr>
          <p:cNvPr id="7" name="Picture 6">
            <a:extLst>
              <a:ext uri="{FF2B5EF4-FFF2-40B4-BE49-F238E27FC236}">
                <a16:creationId xmlns:a16="http://schemas.microsoft.com/office/drawing/2014/main" id="{882D55DE-547A-C6E9-BA93-3CBB35441500}"/>
              </a:ext>
            </a:extLst>
          </p:cNvPr>
          <p:cNvPicPr>
            <a:picLocks noChangeAspect="1"/>
          </p:cNvPicPr>
          <p:nvPr/>
        </p:nvPicPr>
        <p:blipFill>
          <a:blip r:embed="rId2"/>
          <a:stretch>
            <a:fillRect/>
          </a:stretch>
        </p:blipFill>
        <p:spPr>
          <a:xfrm>
            <a:off x="510813" y="3523548"/>
            <a:ext cx="3531709" cy="2648782"/>
          </a:xfrm>
          <a:prstGeom prst="rect">
            <a:avLst/>
          </a:prstGeom>
          <a:ln w="228600" cap="sq" cmpd="thickThin">
            <a:solidFill>
              <a:srgbClr val="000000"/>
            </a:solidFill>
            <a:prstDash val="solid"/>
            <a:miter lim="800000"/>
          </a:ln>
          <a:effectLst>
            <a:innerShdw blurRad="76200">
              <a:srgbClr val="000000"/>
            </a:innerShdw>
          </a:effectLst>
        </p:spPr>
      </p:pic>
      <p:pic>
        <p:nvPicPr>
          <p:cNvPr id="8" name="Picture 7">
            <a:extLst>
              <a:ext uri="{FF2B5EF4-FFF2-40B4-BE49-F238E27FC236}">
                <a16:creationId xmlns:a16="http://schemas.microsoft.com/office/drawing/2014/main" id="{5532518C-7306-66BA-D629-C8C38C875EC4}"/>
              </a:ext>
            </a:extLst>
          </p:cNvPr>
          <p:cNvPicPr>
            <a:picLocks noChangeAspect="1"/>
          </p:cNvPicPr>
          <p:nvPr/>
        </p:nvPicPr>
        <p:blipFill rotWithShape="1">
          <a:blip r:embed="rId3">
            <a:extLst>
              <a:ext uri="{28A0092B-C50C-407E-A947-70E740481C1C}">
                <a14:useLocalDpi xmlns:a14="http://schemas.microsoft.com/office/drawing/2010/main" val="0"/>
              </a:ext>
            </a:extLst>
          </a:blip>
          <a:srcRect t="2020"/>
          <a:stretch/>
        </p:blipFill>
        <p:spPr>
          <a:xfrm>
            <a:off x="4572000" y="1957137"/>
            <a:ext cx="4061187" cy="4215193"/>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6105310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35CF7-1E7D-FC83-FE8F-7A3BEE8E1C5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535A2A9-4CED-6504-7DDA-1B3F6C392250}"/>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C161A5A4-602F-A34F-4956-9C514371247F}"/>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Oppression By The Rich.    James 5:1-6</a:t>
            </a:r>
          </a:p>
        </p:txBody>
      </p:sp>
      <p:sp>
        <p:nvSpPr>
          <p:cNvPr id="5" name="TextBox 4">
            <a:extLst>
              <a:ext uri="{FF2B5EF4-FFF2-40B4-BE49-F238E27FC236}">
                <a16:creationId xmlns:a16="http://schemas.microsoft.com/office/drawing/2014/main" id="{899E4E69-BF79-962D-33ED-021CE9568C8C}"/>
              </a:ext>
            </a:extLst>
          </p:cNvPr>
          <p:cNvSpPr txBox="1"/>
          <p:nvPr/>
        </p:nvSpPr>
        <p:spPr>
          <a:xfrm>
            <a:off x="425115" y="778042"/>
            <a:ext cx="8285747" cy="2062103"/>
          </a:xfrm>
          <a:prstGeom prst="rect">
            <a:avLst/>
          </a:prstGeom>
          <a:noFill/>
        </p:spPr>
        <p:txBody>
          <a:bodyPr wrap="square">
            <a:spAutoFit/>
          </a:bodyPr>
          <a:lstStyle/>
          <a:p>
            <a:pPr marL="0" marR="0">
              <a:spcAft>
                <a:spcPts val="800"/>
              </a:spcAft>
              <a:buNone/>
            </a:pP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5:3 Your gold and silver are corroded, and their corrosion will be a witness against you and will eat your flesh like fire. You have heaped up treasure in the last days.</a:t>
            </a:r>
          </a:p>
        </p:txBody>
      </p:sp>
      <p:pic>
        <p:nvPicPr>
          <p:cNvPr id="7" name="Picture 6">
            <a:extLst>
              <a:ext uri="{FF2B5EF4-FFF2-40B4-BE49-F238E27FC236}">
                <a16:creationId xmlns:a16="http://schemas.microsoft.com/office/drawing/2014/main" id="{BC039519-5FDB-03D1-0F29-F41E27393D37}"/>
              </a:ext>
            </a:extLst>
          </p:cNvPr>
          <p:cNvPicPr>
            <a:picLocks noChangeAspect="1"/>
          </p:cNvPicPr>
          <p:nvPr/>
        </p:nvPicPr>
        <p:blipFill>
          <a:blip r:embed="rId2"/>
          <a:stretch>
            <a:fillRect/>
          </a:stretch>
        </p:blipFill>
        <p:spPr>
          <a:xfrm>
            <a:off x="462350" y="3406795"/>
            <a:ext cx="3403797" cy="2552848"/>
          </a:xfrm>
          <a:prstGeom prst="rect">
            <a:avLst/>
          </a:prstGeom>
          <a:ln w="228600" cap="sq" cmpd="thickThin">
            <a:solidFill>
              <a:srgbClr val="000000"/>
            </a:solidFill>
            <a:prstDash val="solid"/>
            <a:miter lim="800000"/>
          </a:ln>
          <a:effectLst>
            <a:innerShdw blurRad="76200">
              <a:srgbClr val="000000"/>
            </a:innerShdw>
          </a:effectLst>
        </p:spPr>
      </p:pic>
      <p:pic>
        <p:nvPicPr>
          <p:cNvPr id="8" name="Picture 2" descr="C:\Users\Kris\Documents\Bolen\04 0Adds 2012\21 Archaeology Method\112503 City of David excavation\Coins found in City of David excavation, tb112503930.jpg">
            <a:extLst>
              <a:ext uri="{FF2B5EF4-FFF2-40B4-BE49-F238E27FC236}">
                <a16:creationId xmlns:a16="http://schemas.microsoft.com/office/drawing/2014/main" id="{D06E858C-A5D3-BFE0-C5E0-81DDA8D185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5158" y="3047999"/>
            <a:ext cx="4149557" cy="3112168"/>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24465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3BD3EF-F597-2A34-5013-FA94CB31244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96CFD1E-B5D1-A755-140D-9F9B3F9B33D0}"/>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E4D00B2C-F62F-43D9-064B-C5D3AFC1B5EA}"/>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Oppression By The Rich.    James 5:1-6</a:t>
            </a:r>
          </a:p>
        </p:txBody>
      </p:sp>
      <p:sp>
        <p:nvSpPr>
          <p:cNvPr id="5" name="TextBox 4">
            <a:extLst>
              <a:ext uri="{FF2B5EF4-FFF2-40B4-BE49-F238E27FC236}">
                <a16:creationId xmlns:a16="http://schemas.microsoft.com/office/drawing/2014/main" id="{6A154128-7576-9205-C855-87D6032398CD}"/>
              </a:ext>
            </a:extLst>
          </p:cNvPr>
          <p:cNvSpPr txBox="1"/>
          <p:nvPr/>
        </p:nvSpPr>
        <p:spPr>
          <a:xfrm>
            <a:off x="914399" y="1491916"/>
            <a:ext cx="6697579" cy="3621504"/>
          </a:xfrm>
          <a:prstGeom prst="rect">
            <a:avLst/>
          </a:prstGeom>
          <a:noFill/>
        </p:spPr>
        <p:txBody>
          <a:bodyPr wrap="square">
            <a:spAutoFit/>
          </a:bodyPr>
          <a:lstStyle/>
          <a:p>
            <a:pPr marL="0" marR="0" algn="ctr">
              <a:spcAft>
                <a:spcPts val="800"/>
              </a:spcAft>
              <a:buNone/>
            </a:pPr>
            <a:r>
              <a:rPr lang="en-US" sz="3600" kern="100" dirty="0">
                <a:effectLst/>
                <a:latin typeface="Calibri" panose="020F0502020204030204" pitchFamily="34" charset="0"/>
                <a:ea typeface="Calibri" panose="020F0502020204030204" pitchFamily="34" charset="0"/>
                <a:cs typeface="Times New Roman" panose="02020603050405020304" pitchFamily="18" charset="0"/>
              </a:rPr>
              <a:t>“The wages of the traitor, </a:t>
            </a:r>
          </a:p>
          <a:p>
            <a:pPr marL="0" marR="0" algn="ctr">
              <a:spcAft>
                <a:spcPts val="800"/>
              </a:spcAft>
              <a:buNone/>
            </a:pPr>
            <a:r>
              <a:rPr lang="en-US" sz="3600" kern="100" dirty="0">
                <a:effectLst/>
                <a:latin typeface="Calibri" panose="020F0502020204030204" pitchFamily="34" charset="0"/>
                <a:ea typeface="Calibri" panose="020F0502020204030204" pitchFamily="34" charset="0"/>
                <a:cs typeface="Times New Roman" panose="02020603050405020304" pitchFamily="18" charset="0"/>
              </a:rPr>
              <a:t>the spoil of the thief, </a:t>
            </a:r>
          </a:p>
          <a:p>
            <a:pPr marL="0" marR="0" algn="ctr">
              <a:spcAft>
                <a:spcPts val="800"/>
              </a:spcAft>
              <a:buNone/>
            </a:pPr>
            <a:r>
              <a:rPr lang="en-US" sz="3600" kern="100" dirty="0">
                <a:effectLst/>
                <a:latin typeface="Calibri" panose="020F0502020204030204" pitchFamily="34" charset="0"/>
                <a:ea typeface="Calibri" panose="020F0502020204030204" pitchFamily="34" charset="0"/>
                <a:cs typeface="Times New Roman" panose="02020603050405020304" pitchFamily="18" charset="0"/>
              </a:rPr>
              <a:t>and the wealth of the oppressor burn the hands that clasp them. Memories of the wrongs shiver through each guilty soul like fire.”</a:t>
            </a:r>
          </a:p>
        </p:txBody>
      </p:sp>
    </p:spTree>
    <p:extLst>
      <p:ext uri="{BB962C8B-B14F-4D97-AF65-F5344CB8AC3E}">
        <p14:creationId xmlns:p14="http://schemas.microsoft.com/office/powerpoint/2010/main" val="70044863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180</TotalTime>
  <Words>1156</Words>
  <Application>Microsoft Office PowerPoint</Application>
  <PresentationFormat>On-screen Show (4:3)</PresentationFormat>
  <Paragraphs>87</Paragraphs>
  <Slides>17</Slides>
  <Notes>2</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17</vt:i4>
      </vt:variant>
    </vt:vector>
  </HeadingPairs>
  <TitlesOfParts>
    <vt:vector size="26" baseType="lpstr">
      <vt:lpstr>Arial</vt:lpstr>
      <vt:lpstr>Arial Unicode MS</vt:lpstr>
      <vt:lpstr>Calibri</vt:lpstr>
      <vt:lpstr>Calibri Light</vt:lpstr>
      <vt:lpstr>Ink Free</vt:lpstr>
      <vt:lpstr>Office Theme</vt:lpstr>
      <vt:lpstr>1_Office Theme</vt:lpstr>
      <vt:lpstr>2_Office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ecurb hastings</dc:creator>
  <cp:lastModifiedBy>ecurb hastings</cp:lastModifiedBy>
  <cp:revision>24</cp:revision>
  <dcterms:created xsi:type="dcterms:W3CDTF">2025-08-19T19:05:23Z</dcterms:created>
  <dcterms:modified xsi:type="dcterms:W3CDTF">2026-08-15T20:22:47Z</dcterms:modified>
</cp:coreProperties>
</file>