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44" r:id="rId4"/>
  </p:sldMasterIdLst>
  <p:notesMasterIdLst>
    <p:notesMasterId r:id="rId22"/>
  </p:notesMasterIdLst>
  <p:sldIdLst>
    <p:sldId id="265" r:id="rId5"/>
    <p:sldId id="522" r:id="rId6"/>
    <p:sldId id="316" r:id="rId7"/>
    <p:sldId id="491" r:id="rId8"/>
    <p:sldId id="536" r:id="rId9"/>
    <p:sldId id="523" r:id="rId10"/>
    <p:sldId id="524" r:id="rId11"/>
    <p:sldId id="525" r:id="rId12"/>
    <p:sldId id="526" r:id="rId13"/>
    <p:sldId id="528" r:id="rId14"/>
    <p:sldId id="531" r:id="rId15"/>
    <p:sldId id="530" r:id="rId16"/>
    <p:sldId id="529" r:id="rId17"/>
    <p:sldId id="527" r:id="rId18"/>
    <p:sldId id="534" r:id="rId19"/>
    <p:sldId id="535" r:id="rId20"/>
    <p:sldId id="27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W70S245eiSDzh01IaA0Xsw==" hashData="2tsz/AeEOMzAByzC+SRtGM0IzOWPmoxUKL/w2007vsYWvVCpVY4ZG2xvWMy3/8xVdeQQyZaBvXuS8BPNUkOHt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19" d="100"/>
          <a:sy n="119" d="100"/>
        </p:scale>
        <p:origin x="1356"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8/16/2026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dirty="0"/>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F43E8-1659-183F-620A-964158B45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600E1-2B00-1F71-3684-DBBF99985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73F80-F7FC-68BB-6245-23F17009E77B}"/>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DFDBEFCE-D905-50B3-2375-978C5B1B3F1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47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333184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831076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794746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0894399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1341004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35195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9467432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210604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7697813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7015121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0314123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25194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dirty="0"/>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8/16/2026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8/16/2026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dirty="0"/>
          </a:p>
        </p:txBody>
      </p:sp>
    </p:spTree>
    <p:extLst>
      <p:ext uri="{BB962C8B-B14F-4D97-AF65-F5344CB8AC3E}">
        <p14:creationId xmlns:p14="http://schemas.microsoft.com/office/powerpoint/2010/main" val="347423835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2FAF8-E502-0D6E-E3AD-4A6DF0CF16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85ADFF-6EFD-5B82-8196-A675E76AED4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DAD9719-E36C-3FE5-CE59-7D0E213BC9B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36744453-AC3F-03E2-CD9A-FCC52FE01FED}"/>
              </a:ext>
            </a:extLst>
          </p:cNvPr>
          <p:cNvSpPr txBox="1"/>
          <p:nvPr/>
        </p:nvSpPr>
        <p:spPr>
          <a:xfrm>
            <a:off x="786063" y="1187116"/>
            <a:ext cx="7515726" cy="4852610"/>
          </a:xfrm>
          <a:prstGeom prst="rect">
            <a:avLst/>
          </a:prstGeom>
          <a:noFill/>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James 5:2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Your riches are corrupted, and your garments are motheaten.</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Matthew 6:20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But lay up for yourselves treasures in heaven, where neither moth nor rust doth corrupt, and where thieves do not break through nor steal: 21 For where your treasure is, there will your heart be also.</a:t>
            </a:r>
          </a:p>
        </p:txBody>
      </p:sp>
    </p:spTree>
    <p:extLst>
      <p:ext uri="{BB962C8B-B14F-4D97-AF65-F5344CB8AC3E}">
        <p14:creationId xmlns:p14="http://schemas.microsoft.com/office/powerpoint/2010/main" val="2541364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693F-4A8E-03D1-B523-53EACF56EF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C28D37-5CFD-A943-4524-858237E4DC2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361352C-8CB8-A8B2-B70C-DC9F7BF505F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F7A98DAA-13BA-5792-3377-9AE844BF1C1F}"/>
              </a:ext>
            </a:extLst>
          </p:cNvPr>
          <p:cNvSpPr txBox="1"/>
          <p:nvPr/>
        </p:nvSpPr>
        <p:spPr>
          <a:xfrm>
            <a:off x="505327" y="817450"/>
            <a:ext cx="8325852" cy="2657138"/>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v.4 Indeed the wages of the laborers who mowed your fields, which you kept back by fraud, cry out; and the cries of the reapers have reached the ears of the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Lord of Sabaoth.</a:t>
            </a:r>
          </a:p>
        </p:txBody>
      </p:sp>
      <p:pic>
        <p:nvPicPr>
          <p:cNvPr id="9" name="Picture 8">
            <a:extLst>
              <a:ext uri="{FF2B5EF4-FFF2-40B4-BE49-F238E27FC236}">
                <a16:creationId xmlns:a16="http://schemas.microsoft.com/office/drawing/2014/main" id="{BA712A1B-5586-8CF0-F7A0-71B6312F9493}"/>
              </a:ext>
            </a:extLst>
          </p:cNvPr>
          <p:cNvPicPr>
            <a:picLocks noChangeAspect="1"/>
          </p:cNvPicPr>
          <p:nvPr/>
        </p:nvPicPr>
        <p:blipFill>
          <a:blip r:embed="rId2"/>
          <a:stretch>
            <a:fillRect/>
          </a:stretch>
        </p:blipFill>
        <p:spPr>
          <a:xfrm>
            <a:off x="3834062" y="2701788"/>
            <a:ext cx="4804611" cy="360345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14926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5F3CC-C2D2-DADC-9DA9-64825A8F99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96D5AF-04D5-21F4-4817-37068CCB503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0C88384-1F4D-A48B-B624-437667E8DCE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BFE18CEC-5F58-4C52-FE05-9CED4FDB5FED}"/>
              </a:ext>
            </a:extLst>
          </p:cNvPr>
          <p:cNvSpPr txBox="1"/>
          <p:nvPr/>
        </p:nvSpPr>
        <p:spPr>
          <a:xfrm>
            <a:off x="1130968" y="1331495"/>
            <a:ext cx="7098632" cy="4031873"/>
          </a:xfrm>
          <a:prstGeom prst="rect">
            <a:avLst/>
          </a:prstGeom>
          <a:noFill/>
          <a:ln>
            <a:solidFill>
              <a:schemeClr val="tx1"/>
            </a:solidFill>
          </a:ln>
        </p:spPr>
        <p:txBody>
          <a:bodyPr wrap="square">
            <a:spAutoFit/>
          </a:bodyPr>
          <a:lstStyle/>
          <a:p>
            <a:pPr>
              <a:spcAft>
                <a:spcPts val="800"/>
              </a:spcAft>
            </a:pPr>
            <a:r>
              <a:rPr lang="en-US" sz="3200" b="1" u="sng" dirty="0">
                <a:solidFill>
                  <a:srgbClr val="0070C0"/>
                </a:solidFill>
              </a:rPr>
              <a:t>Lord of Sabaoth</a:t>
            </a:r>
            <a:r>
              <a:rPr lang="en-US" sz="3200" b="1" dirty="0">
                <a:solidFill>
                  <a:srgbClr val="0070C0"/>
                </a:solidFill>
              </a:rPr>
              <a:t>    </a:t>
            </a:r>
            <a:r>
              <a:rPr lang="en-US" sz="3200" b="1" dirty="0"/>
              <a:t>-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expression means “The Lord of Hosts,” “The God of the heavenly armies,” “God of the heavenly hosts (such as the sun, moon and stars),” “God of all the armies of angels arranged in an orderly host,” etc., etc. It speaks of the omnipotence, glory and eternity of Almighty God. </a:t>
            </a:r>
          </a:p>
        </p:txBody>
      </p:sp>
    </p:spTree>
    <p:extLst>
      <p:ext uri="{BB962C8B-B14F-4D97-AF65-F5344CB8AC3E}">
        <p14:creationId xmlns:p14="http://schemas.microsoft.com/office/powerpoint/2010/main" val="311351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5E94-7ED8-E0E8-7DA8-0F523B6A8F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C526BA8-4522-4C92-8989-826B33BC21D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9A5AC7CB-BC8B-35DA-B682-39D149C403D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097AA0CD-EACB-9C0A-8623-0B827A4E86F8}"/>
              </a:ext>
            </a:extLst>
          </p:cNvPr>
          <p:cNvSpPr txBox="1"/>
          <p:nvPr/>
        </p:nvSpPr>
        <p:spPr>
          <a:xfrm>
            <a:off x="585437" y="1190261"/>
            <a:ext cx="7604057" cy="1384995"/>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v.5 You have lived on the earth in pleasure and luxury; you have fattened your hearts as in a day of slaughter.</a:t>
            </a:r>
          </a:p>
        </p:txBody>
      </p:sp>
      <p:pic>
        <p:nvPicPr>
          <p:cNvPr id="7" name="Picture 6">
            <a:extLst>
              <a:ext uri="{FF2B5EF4-FFF2-40B4-BE49-F238E27FC236}">
                <a16:creationId xmlns:a16="http://schemas.microsoft.com/office/drawing/2014/main" id="{B750A847-AA40-9EF9-604A-C0C7F329AD00}"/>
              </a:ext>
            </a:extLst>
          </p:cNvPr>
          <p:cNvPicPr>
            <a:picLocks noChangeAspect="1"/>
          </p:cNvPicPr>
          <p:nvPr/>
        </p:nvPicPr>
        <p:blipFill>
          <a:blip r:embed="rId2"/>
          <a:stretch>
            <a:fillRect/>
          </a:stretch>
        </p:blipFill>
        <p:spPr>
          <a:xfrm>
            <a:off x="455689" y="3065285"/>
            <a:ext cx="3883700" cy="2770371"/>
          </a:xfrm>
          <a:prstGeom prst="rect">
            <a:avLst/>
          </a:prstGeom>
          <a:ln w="228600" cap="sq" cmpd="thickThin">
            <a:solidFill>
              <a:srgbClr val="000000"/>
            </a:solidFill>
            <a:prstDash val="solid"/>
            <a:miter lim="800000"/>
          </a:ln>
          <a:effectLst>
            <a:innerShdw blurRad="76200">
              <a:srgbClr val="000000"/>
            </a:innerShdw>
          </a:effectLst>
        </p:spPr>
      </p:pic>
      <p:pic>
        <p:nvPicPr>
          <p:cNvPr id="9" name="Picture 8">
            <a:extLst>
              <a:ext uri="{FF2B5EF4-FFF2-40B4-BE49-F238E27FC236}">
                <a16:creationId xmlns:a16="http://schemas.microsoft.com/office/drawing/2014/main" id="{A8002F3C-78D8-2A57-A908-C2EB457CD8CA}"/>
              </a:ext>
            </a:extLst>
          </p:cNvPr>
          <p:cNvPicPr>
            <a:picLocks noChangeAspect="1"/>
          </p:cNvPicPr>
          <p:nvPr/>
        </p:nvPicPr>
        <p:blipFill>
          <a:blip r:embed="rId3"/>
          <a:stretch>
            <a:fillRect/>
          </a:stretch>
        </p:blipFill>
        <p:spPr>
          <a:xfrm>
            <a:off x="4916871" y="3037020"/>
            <a:ext cx="3693828" cy="277037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24047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1D1FA-ECA7-8B53-9B32-30B4F89FC5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F5E72C-63C9-4BED-556E-EA8F01A2149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BF4DD5F-B5C7-616F-0243-59B5162244B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7CEF058A-6F3F-E291-2897-26B4AC1FAFF2}"/>
              </a:ext>
            </a:extLst>
          </p:cNvPr>
          <p:cNvSpPr txBox="1"/>
          <p:nvPr/>
        </p:nvSpPr>
        <p:spPr>
          <a:xfrm>
            <a:off x="393031" y="850232"/>
            <a:ext cx="8141369" cy="1200329"/>
          </a:xfrm>
          <a:prstGeom prst="rect">
            <a:avLst/>
          </a:prstGeom>
          <a:noFill/>
        </p:spPr>
        <p:txBody>
          <a:bodyPr wrap="square">
            <a:spAutoFit/>
          </a:bodyPr>
          <a:lstStyle/>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v.6 You have condemned, you have murdered the just; he does not resist you.</a:t>
            </a:r>
          </a:p>
        </p:txBody>
      </p:sp>
      <p:pic>
        <p:nvPicPr>
          <p:cNvPr id="7" name="Picture 6">
            <a:extLst>
              <a:ext uri="{FF2B5EF4-FFF2-40B4-BE49-F238E27FC236}">
                <a16:creationId xmlns:a16="http://schemas.microsoft.com/office/drawing/2014/main" id="{1024FA8D-1FB3-3E09-A155-9A72C381D313}"/>
              </a:ext>
            </a:extLst>
          </p:cNvPr>
          <p:cNvPicPr>
            <a:picLocks noChangeAspect="1"/>
          </p:cNvPicPr>
          <p:nvPr/>
        </p:nvPicPr>
        <p:blipFill>
          <a:blip r:embed="rId2"/>
          <a:stretch>
            <a:fillRect/>
          </a:stretch>
        </p:blipFill>
        <p:spPr>
          <a:xfrm>
            <a:off x="2662989" y="2266190"/>
            <a:ext cx="6031834" cy="400915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398711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8AFAC-50A8-D1D8-5DAB-445348FAFF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B513CA-B7A5-30CA-80F5-F2D3F78E4D9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73B8982-CBFF-89B4-7A9A-70AE282C1AE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EDCA1B57-4C9E-F0F9-7EE4-A846BFF02BD1}"/>
              </a:ext>
            </a:extLst>
          </p:cNvPr>
          <p:cNvSpPr txBox="1"/>
          <p:nvPr/>
        </p:nvSpPr>
        <p:spPr>
          <a:xfrm>
            <a:off x="745958" y="1323474"/>
            <a:ext cx="7202905" cy="3847207"/>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oppression of the poor,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persecution of the church,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cruel and heartless crucifixion of the Messiah,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inspired James in this letter to announce the coming judgment of God to fall upon those who carried out such wickedness.</a:t>
            </a:r>
          </a:p>
        </p:txBody>
      </p:sp>
    </p:spTree>
    <p:extLst>
      <p:ext uri="{BB962C8B-B14F-4D97-AF65-F5344CB8AC3E}">
        <p14:creationId xmlns:p14="http://schemas.microsoft.com/office/powerpoint/2010/main" val="2077246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F5BDB-6FC6-0002-8813-0E8213BF1589}"/>
              </a:ext>
            </a:extLst>
          </p:cNvPr>
          <p:cNvPicPr>
            <a:picLocks noChangeAspect="1"/>
          </p:cNvPicPr>
          <p:nvPr/>
        </p:nvPicPr>
        <p:blipFill>
          <a:blip r:embed="rId2"/>
          <a:stretch>
            <a:fillRect/>
          </a:stretch>
        </p:blipFill>
        <p:spPr>
          <a:xfrm>
            <a:off x="254174" y="457200"/>
            <a:ext cx="8682270" cy="5975684"/>
          </a:xfrm>
          <a:prstGeom prst="rect">
            <a:avLst/>
          </a:prstGeom>
        </p:spPr>
      </p:pic>
    </p:spTree>
    <p:extLst>
      <p:ext uri="{BB962C8B-B14F-4D97-AF65-F5344CB8AC3E}">
        <p14:creationId xmlns:p14="http://schemas.microsoft.com/office/powerpoint/2010/main" val="1412777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BA09-6F7C-2290-EA48-20C8A3CF22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A855C0-4B7C-81A7-4ACB-01FF225D1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B4F15330-A28C-97D5-4920-3D086B36E4B1}"/>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B64074D0-E943-063B-A840-61D23F2DEAC3}"/>
              </a:ext>
            </a:extLst>
          </p:cNvPr>
          <p:cNvSpPr txBox="1"/>
          <p:nvPr/>
        </p:nvSpPr>
        <p:spPr>
          <a:xfrm>
            <a:off x="962527" y="1195138"/>
            <a:ext cx="7948864" cy="8617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Nine – Oppression By The Rich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1BB77FE-9210-E4FD-C087-DCF4A7754385}"/>
              </a:ext>
            </a:extLst>
          </p:cNvPr>
          <p:cNvSpPr txBox="1"/>
          <p:nvPr/>
        </p:nvSpPr>
        <p:spPr>
          <a:xfrm>
            <a:off x="950503" y="3643860"/>
            <a:ext cx="7166801" cy="2615781"/>
          </a:xfrm>
          <a:prstGeom prst="rect">
            <a:avLst/>
          </a:prstGeom>
          <a:noFill/>
        </p:spPr>
        <p:txBody>
          <a:bodyPr wrap="square">
            <a:spAutoFit/>
          </a:bodyPr>
          <a:lstStyle/>
          <a:p>
            <a:pPr marL="0" marR="0">
              <a:lnSpc>
                <a:spcPct val="115000"/>
              </a:lnSpc>
              <a:spcAft>
                <a:spcPts val="800"/>
              </a:spcAft>
              <a:buNone/>
            </a:pP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James 5:1 Come now, you rich, weep and howl for your miseries that are coming upon you!</a:t>
            </a:r>
            <a:r>
              <a:rPr lang="en-US" sz="2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2 Your riches are corrupted, and your garments are moth-eaten. 3 Your gold and silver are corroded, and their corrosion will be a witness against you and will eat your flesh like fire. You have heaped up treasure in the last days.</a:t>
            </a:r>
          </a:p>
        </p:txBody>
      </p:sp>
    </p:spTree>
    <p:extLst>
      <p:ext uri="{BB962C8B-B14F-4D97-AF65-F5344CB8AC3E}">
        <p14:creationId xmlns:p14="http://schemas.microsoft.com/office/powerpoint/2010/main" val="800285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475873"/>
            <a:ext cx="7948864" cy="45243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Six – Instructions to 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Seven – Worldliness In The Church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Eight – Judging And Arrogance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Calibri" panose="020F0502020204030204"/>
              </a:rPr>
              <a:t>Lesson Nine – Oppression By The Rich</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431E36-EF92-7677-554A-21E79C37075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6" name="TextBox 5">
            <a:extLst>
              <a:ext uri="{FF2B5EF4-FFF2-40B4-BE49-F238E27FC236}">
                <a16:creationId xmlns:a16="http://schemas.microsoft.com/office/drawing/2014/main" id="{91A274DA-6E0C-BF17-8399-EC07D1138741}"/>
              </a:ext>
            </a:extLst>
          </p:cNvPr>
          <p:cNvSpPr txBox="1"/>
          <p:nvPr/>
        </p:nvSpPr>
        <p:spPr>
          <a:xfrm>
            <a:off x="385011" y="735897"/>
            <a:ext cx="8502315" cy="5796459"/>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James 5:1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Come now, you rich, weep and howl for your miseries that are coming upon you! 2 Your riches are corrupted, and your garments are moth-eaten.</a:t>
            </a:r>
          </a:p>
          <a:p>
            <a:pPr marL="0" marR="0">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3 Your gold and silver are corroded, and their corrosion will be a witness against you and will eat your flesh like fire. You have heaped up treasure in the last days. 4 Indeed the wages of the laborers who mowed your fields, which you kept back by fraud, cry out; and the cries of the reapers have reached the ears of the Lord of Sabaoth.</a:t>
            </a:r>
          </a:p>
          <a:p>
            <a:pPr marL="0" marR="0">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5 You have lived on the earth in pleasure and luxury; you have fattened your hearts as in a day of slaughter. 6 You have condemned, you have murdered the just; he does not resist you.</a:t>
            </a:r>
          </a:p>
        </p:txBody>
      </p:sp>
    </p:spTree>
    <p:extLst>
      <p:ext uri="{BB962C8B-B14F-4D97-AF65-F5344CB8AC3E}">
        <p14:creationId xmlns:p14="http://schemas.microsoft.com/office/powerpoint/2010/main" val="1482249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A08C7-281D-84E2-46FD-31741D8E0D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5679CD-5E74-79E3-D877-E4A9F08CBA7A}"/>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4A33CD7-096E-813E-2D99-E2397628E28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F1F9C9F2-C586-CC29-DDCB-D4C0F2CEDBA4}"/>
              </a:ext>
            </a:extLst>
          </p:cNvPr>
          <p:cNvSpPr txBox="1"/>
          <p:nvPr/>
        </p:nvSpPr>
        <p:spPr>
          <a:xfrm>
            <a:off x="429127" y="753980"/>
            <a:ext cx="8233610" cy="1262525"/>
          </a:xfrm>
          <a:prstGeom prst="rect">
            <a:avLst/>
          </a:prstGeom>
          <a:noFill/>
        </p:spPr>
        <p:txBody>
          <a:bodyPr wrap="square">
            <a:spAutoFit/>
          </a:bodyPr>
          <a:lstStyle/>
          <a:p>
            <a:pPr marL="0" marR="0">
              <a:lnSpc>
                <a:spcPct val="115000"/>
              </a:lnSpc>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James 5:1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Come now, you rich, weep and howl for your miseries that are coming upon you!</a:t>
            </a:r>
          </a:p>
        </p:txBody>
      </p:sp>
      <p:pic>
        <p:nvPicPr>
          <p:cNvPr id="9" name="Picture 8">
            <a:extLst>
              <a:ext uri="{FF2B5EF4-FFF2-40B4-BE49-F238E27FC236}">
                <a16:creationId xmlns:a16="http://schemas.microsoft.com/office/drawing/2014/main" id="{3342034C-9139-95C3-735C-C2BFC2DA375B}"/>
              </a:ext>
            </a:extLst>
          </p:cNvPr>
          <p:cNvPicPr>
            <a:picLocks noChangeAspect="1"/>
          </p:cNvPicPr>
          <p:nvPr/>
        </p:nvPicPr>
        <p:blipFill>
          <a:blip r:embed="rId2"/>
          <a:stretch>
            <a:fillRect/>
          </a:stretch>
        </p:blipFill>
        <p:spPr>
          <a:xfrm>
            <a:off x="429126" y="2979106"/>
            <a:ext cx="4335379" cy="3251534"/>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a:extLst>
              <a:ext uri="{FF2B5EF4-FFF2-40B4-BE49-F238E27FC236}">
                <a16:creationId xmlns:a16="http://schemas.microsoft.com/office/drawing/2014/main" id="{C697259E-8FDD-0ABC-1433-7BB0AD08B594}"/>
              </a:ext>
            </a:extLst>
          </p:cNvPr>
          <p:cNvPicPr>
            <a:picLocks noChangeAspect="1"/>
          </p:cNvPicPr>
          <p:nvPr/>
        </p:nvPicPr>
        <p:blipFill>
          <a:blip r:embed="rId3"/>
          <a:stretch>
            <a:fillRect/>
          </a:stretch>
        </p:blipFill>
        <p:spPr>
          <a:xfrm>
            <a:off x="5542543" y="2598821"/>
            <a:ext cx="3120194" cy="363181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56128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CD98-0326-0641-1D4A-8E25CFBD5E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5D17BF-A640-24DA-09E4-9C045BCFC29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388FB8F-6499-6D89-B15A-75A8E21542D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CBF04CA7-8818-B4FD-456B-C246EA908CCA}"/>
              </a:ext>
            </a:extLst>
          </p:cNvPr>
          <p:cNvSpPr txBox="1"/>
          <p:nvPr/>
        </p:nvSpPr>
        <p:spPr>
          <a:xfrm>
            <a:off x="697833" y="1147011"/>
            <a:ext cx="7660104" cy="4793668"/>
          </a:xfrm>
          <a:prstGeom prst="rect">
            <a:avLst/>
          </a:prstGeom>
          <a:noFill/>
          <a:ln>
            <a:solidFill>
              <a:schemeClr val="tx1"/>
            </a:solidFill>
          </a:ln>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1Tim. 6:8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And having food and clothing, with these we shall be content.</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9 But those who desire to be rich fall into temptation and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a snare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and into many foolish and harmful lusts which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drown men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destruction and perdition.</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10 For the love of money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is a root of all kinds of evil,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for which some have strayed from the faith in their greediness, and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pierced themselves through with many sorrows.</a:t>
            </a:r>
          </a:p>
        </p:txBody>
      </p:sp>
    </p:spTree>
    <p:extLst>
      <p:ext uri="{BB962C8B-B14F-4D97-AF65-F5344CB8AC3E}">
        <p14:creationId xmlns:p14="http://schemas.microsoft.com/office/powerpoint/2010/main" val="1958099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EB27B-76AF-1809-60BB-398E6E13231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96CD37-1E69-D1FF-ADB6-1BD009A9867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91C9A03-69A7-F03D-5738-238BFC90A03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B3605452-0EB0-7848-07F7-77C06409F8C4}"/>
              </a:ext>
            </a:extLst>
          </p:cNvPr>
          <p:cNvSpPr txBox="1"/>
          <p:nvPr/>
        </p:nvSpPr>
        <p:spPr>
          <a:xfrm>
            <a:off x="376989" y="938463"/>
            <a:ext cx="8338366" cy="1191736"/>
          </a:xfrm>
          <a:prstGeom prst="rect">
            <a:avLst/>
          </a:prstGeom>
          <a:noFill/>
        </p:spPr>
        <p:txBody>
          <a:bodyPr wrap="square">
            <a:spAutoFit/>
          </a:bodyPr>
          <a:lstStyle/>
          <a:p>
            <a:pPr marL="0" marR="0">
              <a:lnSpc>
                <a:spcPct val="115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v.2 Your riches are corrupted, and your garments are moth-eaten.</a:t>
            </a:r>
          </a:p>
        </p:txBody>
      </p:sp>
      <p:pic>
        <p:nvPicPr>
          <p:cNvPr id="7" name="Picture 6">
            <a:extLst>
              <a:ext uri="{FF2B5EF4-FFF2-40B4-BE49-F238E27FC236}">
                <a16:creationId xmlns:a16="http://schemas.microsoft.com/office/drawing/2014/main" id="{882D55DE-547A-C6E9-BA93-3CBB35441500}"/>
              </a:ext>
            </a:extLst>
          </p:cNvPr>
          <p:cNvPicPr>
            <a:picLocks noChangeAspect="1"/>
          </p:cNvPicPr>
          <p:nvPr/>
        </p:nvPicPr>
        <p:blipFill>
          <a:blip r:embed="rId2"/>
          <a:stretch>
            <a:fillRect/>
          </a:stretch>
        </p:blipFill>
        <p:spPr>
          <a:xfrm>
            <a:off x="510813" y="3523548"/>
            <a:ext cx="3531709" cy="2648782"/>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7">
            <a:extLst>
              <a:ext uri="{FF2B5EF4-FFF2-40B4-BE49-F238E27FC236}">
                <a16:creationId xmlns:a16="http://schemas.microsoft.com/office/drawing/2014/main" id="{5532518C-7306-66BA-D629-C8C38C875EC4}"/>
              </a:ext>
            </a:extLst>
          </p:cNvPr>
          <p:cNvPicPr>
            <a:picLocks noChangeAspect="1"/>
          </p:cNvPicPr>
          <p:nvPr/>
        </p:nvPicPr>
        <p:blipFill rotWithShape="1">
          <a:blip r:embed="rId3">
            <a:extLst>
              <a:ext uri="{28A0092B-C50C-407E-A947-70E740481C1C}">
                <a14:useLocalDpi xmlns:a14="http://schemas.microsoft.com/office/drawing/2010/main" val="0"/>
              </a:ext>
            </a:extLst>
          </a:blip>
          <a:srcRect t="2020"/>
          <a:stretch/>
        </p:blipFill>
        <p:spPr>
          <a:xfrm>
            <a:off x="4572000" y="1957137"/>
            <a:ext cx="4061187" cy="421519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10531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35CF7-1E7D-FC83-FE8F-7A3BEE8E1C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35A2A9-4CED-6504-7DDA-1B3F6C39225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161A5A4-602F-A34F-4956-9C514371247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899E4E69-BF79-962D-33ED-021CE9568C8C}"/>
              </a:ext>
            </a:extLst>
          </p:cNvPr>
          <p:cNvSpPr txBox="1"/>
          <p:nvPr/>
        </p:nvSpPr>
        <p:spPr>
          <a:xfrm>
            <a:off x="425115" y="778042"/>
            <a:ext cx="8285747" cy="2062103"/>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5:3 Your gold and silver are corroded, and their corrosion will be a witness against you and will eat your flesh like fire. You have heaped up treasure in the last days.</a:t>
            </a:r>
          </a:p>
        </p:txBody>
      </p:sp>
      <p:pic>
        <p:nvPicPr>
          <p:cNvPr id="7" name="Picture 6">
            <a:extLst>
              <a:ext uri="{FF2B5EF4-FFF2-40B4-BE49-F238E27FC236}">
                <a16:creationId xmlns:a16="http://schemas.microsoft.com/office/drawing/2014/main" id="{BC039519-5FDB-03D1-0F29-F41E27393D37}"/>
              </a:ext>
            </a:extLst>
          </p:cNvPr>
          <p:cNvPicPr>
            <a:picLocks noChangeAspect="1"/>
          </p:cNvPicPr>
          <p:nvPr/>
        </p:nvPicPr>
        <p:blipFill>
          <a:blip r:embed="rId2"/>
          <a:stretch>
            <a:fillRect/>
          </a:stretch>
        </p:blipFill>
        <p:spPr>
          <a:xfrm>
            <a:off x="462350" y="3406795"/>
            <a:ext cx="3403797" cy="2552848"/>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2" descr="C:\Users\Kris\Documents\Bolen\04 0Adds 2012\21 Archaeology Method\112503 City of David excavation\Coins found in City of David excavation, tb112503930.jpg">
            <a:extLst>
              <a:ext uri="{FF2B5EF4-FFF2-40B4-BE49-F238E27FC236}">
                <a16:creationId xmlns:a16="http://schemas.microsoft.com/office/drawing/2014/main" id="{D06E858C-A5D3-BFE0-C5E0-81DDA8D18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158" y="3047999"/>
            <a:ext cx="4149557" cy="311216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44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BD3EF-F597-2A34-5013-FA94CB3124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6CFD1E-B5D1-A755-140D-9F9B3F9B33D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4D00B2C-F62F-43D9-064B-C5D3AFC1B5EA}"/>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6A154128-7576-9205-C855-87D6032398CD}"/>
              </a:ext>
            </a:extLst>
          </p:cNvPr>
          <p:cNvSpPr txBox="1"/>
          <p:nvPr/>
        </p:nvSpPr>
        <p:spPr>
          <a:xfrm>
            <a:off x="914399" y="1491916"/>
            <a:ext cx="6697579" cy="3621504"/>
          </a:xfrm>
          <a:prstGeom prst="rect">
            <a:avLst/>
          </a:prstGeom>
          <a:noFill/>
        </p:spPr>
        <p:txBody>
          <a:bodyPr wrap="square">
            <a:spAutoFit/>
          </a:bodyPr>
          <a:lstStyle/>
          <a:p>
            <a:pPr marL="0" marR="0" algn="ctr">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“The wages of the traitor, </a:t>
            </a:r>
          </a:p>
          <a:p>
            <a:pPr marL="0" marR="0" algn="ctr">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the spoil of the thief, </a:t>
            </a:r>
          </a:p>
          <a:p>
            <a:pPr marL="0" marR="0" algn="ctr">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and the wealth of the oppressor burn the hands that clasp them. Memories of the wrongs shiver through each guilty soul like fire.”</a:t>
            </a:r>
          </a:p>
        </p:txBody>
      </p:sp>
    </p:spTree>
    <p:extLst>
      <p:ext uri="{BB962C8B-B14F-4D97-AF65-F5344CB8AC3E}">
        <p14:creationId xmlns:p14="http://schemas.microsoft.com/office/powerpoint/2010/main" val="7004486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195</TotalTime>
  <Words>1156</Words>
  <Application>Microsoft Office PowerPoint</Application>
  <PresentationFormat>On-screen Show (4:3)</PresentationFormat>
  <Paragraphs>87</Paragraphs>
  <Slides>17</Slides>
  <Notes>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17</vt:i4>
      </vt:variant>
    </vt:vector>
  </HeadingPairs>
  <TitlesOfParts>
    <vt:vector size="26" baseType="lpstr">
      <vt:lpstr>Arial</vt:lpstr>
      <vt:lpstr>Arial Unicode MS</vt:lpstr>
      <vt:lpstr>Calibri</vt:lpstr>
      <vt:lpstr>Calibri Light</vt:lpstr>
      <vt:lpstr>Ink Free</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26</cp:revision>
  <dcterms:created xsi:type="dcterms:W3CDTF">2025-08-19T19:05:23Z</dcterms:created>
  <dcterms:modified xsi:type="dcterms:W3CDTF">2026-08-16T19:24:36Z</dcterms:modified>
</cp:coreProperties>
</file>