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7" r:id="rId4"/>
    <p:sldMasterId id="2147483709" r:id="rId5"/>
  </p:sldMasterIdLst>
  <p:notesMasterIdLst>
    <p:notesMasterId r:id="rId28"/>
  </p:notesMasterIdLst>
  <p:sldIdLst>
    <p:sldId id="265" r:id="rId6"/>
    <p:sldId id="501" r:id="rId7"/>
    <p:sldId id="316" r:id="rId8"/>
    <p:sldId id="1437" r:id="rId9"/>
    <p:sldId id="1442" r:id="rId10"/>
    <p:sldId id="1475" r:id="rId11"/>
    <p:sldId id="730" r:id="rId12"/>
    <p:sldId id="1469" r:id="rId13"/>
    <p:sldId id="1439" r:id="rId14"/>
    <p:sldId id="839" r:id="rId15"/>
    <p:sldId id="1441" r:id="rId16"/>
    <p:sldId id="1435" r:id="rId17"/>
    <p:sldId id="1440" r:id="rId18"/>
    <p:sldId id="842" r:id="rId19"/>
    <p:sldId id="311" r:id="rId20"/>
    <p:sldId id="313" r:id="rId21"/>
    <p:sldId id="1438" r:id="rId22"/>
    <p:sldId id="1473" r:id="rId23"/>
    <p:sldId id="1474" r:id="rId24"/>
    <p:sldId id="1444" r:id="rId25"/>
    <p:sldId id="1436" r:id="rId26"/>
    <p:sldId id="1443"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Bnn8YXVzMGh2EEl6cmSUAg==" hashData="/k2cRYoCh6jXv5z5aZKkS212c4I+lcrc+cs4//INVdaeUS8f6pfI031VTrOWHH2KFpYJnVBw5zFXoNF0wXdYF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78" d="100"/>
          <a:sy n="78" d="100"/>
        </p:scale>
        <p:origin x="102" y="1002"/>
      </p:cViewPr>
      <p:guideLst/>
    </p:cSldViewPr>
  </p:slideViewPr>
  <p:notesTextViewPr>
    <p:cViewPr>
      <p:scale>
        <a:sx n="1" d="1"/>
        <a:sy n="1" d="1"/>
      </p:scale>
      <p:origin x="0" y="0"/>
    </p:cViewPr>
  </p:notesTextViewPr>
  <p:sorterViewPr>
    <p:cViewPr varScale="1">
      <p:scale>
        <a:sx n="100" d="100"/>
        <a:sy n="100" d="100"/>
      </p:scale>
      <p:origin x="0" y="-7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2FB2B1-06D7-4CFC-B932-B2B32F77141E}" type="datetimeFigureOut">
              <a:rPr lang="en-US" smtClean="0"/>
              <a:t>8/7/2026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6467DE-56C1-41CC-A8FC-904AE64D98D5}" type="slidenum">
              <a:rPr lang="en-US" smtClean="0"/>
              <a:t>‹#›</a:t>
            </a:fld>
            <a:endParaRPr lang="en-US"/>
          </a:p>
        </p:txBody>
      </p:sp>
    </p:spTree>
    <p:extLst>
      <p:ext uri="{BB962C8B-B14F-4D97-AF65-F5344CB8AC3E}">
        <p14:creationId xmlns:p14="http://schemas.microsoft.com/office/powerpoint/2010/main" val="3066337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F43E8-1659-183F-620A-964158B457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4600E1-2B00-1F71-3684-DBBF99985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073F80-F7FC-68BB-6245-23F17009E77B}"/>
              </a:ext>
            </a:extLst>
          </p:cNvPr>
          <p:cNvSpPr>
            <a:spLocks noGrp="1"/>
          </p:cNvSpPr>
          <p:nvPr>
            <p:ph type="body" idx="1"/>
          </p:nvPr>
        </p:nvSpPr>
        <p:spPr/>
        <p:txBody>
          <a:bodyPr/>
          <a:lstStyle/>
          <a:p>
            <a:r>
              <a:rPr lang="en-US" dirty="0"/>
              <a:t>In his Gospel, John also connects light with God and His</a:t>
            </a:r>
            <a:r>
              <a:rPr lang="en-US" baseline="0" dirty="0"/>
              <a:t> act of creation</a:t>
            </a:r>
            <a:r>
              <a:rPr lang="en-US" dirty="0"/>
              <a:t>. “In the beginning was the Word, and the Word was with God, and the Word was God. He was with God in the beginning. Through him all things were made; without him nothing was made that has been made. In him was life, and that life was the </a:t>
            </a:r>
            <a:r>
              <a:rPr lang="en-US" b="1" dirty="0"/>
              <a:t>light of all mankind</a:t>
            </a:r>
            <a:r>
              <a:rPr lang="en-US" dirty="0"/>
              <a:t>. The </a:t>
            </a:r>
            <a:r>
              <a:rPr lang="en-US" b="1" dirty="0"/>
              <a:t>light</a:t>
            </a:r>
            <a:r>
              <a:rPr lang="en-US" dirty="0"/>
              <a:t> shines in the darkness, and the darkness has not overcome it” (John 1:1-5, NIV). This photo was taken from Jebel</a:t>
            </a:r>
            <a:r>
              <a:rPr lang="en-US" baseline="0" dirty="0"/>
              <a:t> Musa, the traditional Mount Sinai.</a:t>
            </a:r>
            <a:endParaRPr lang="en-US" dirty="0"/>
          </a:p>
          <a:p>
            <a:endParaRPr lang="en-US" dirty="0"/>
          </a:p>
          <a:p>
            <a:r>
              <a:rPr lang="en-US" dirty="0"/>
              <a:t>tb030400500</a:t>
            </a:r>
          </a:p>
        </p:txBody>
      </p:sp>
      <p:sp>
        <p:nvSpPr>
          <p:cNvPr id="4" name="Slide Number Placeholder 3">
            <a:extLst>
              <a:ext uri="{FF2B5EF4-FFF2-40B4-BE49-F238E27FC236}">
                <a16:creationId xmlns:a16="http://schemas.microsoft.com/office/drawing/2014/main" id="{DFDBEFCE-D905-50B3-2375-978C5B1B3F1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4946A3-FD68-4E77-9DEF-1E7536A4AD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0447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F98A0-E16C-5F78-A175-2DFE92DA2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3E695D-9E27-8066-0F86-F77846F4A8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CF0883-243E-A1C6-F890-7464658D1017}"/>
              </a:ext>
            </a:extLst>
          </p:cNvPr>
          <p:cNvSpPr>
            <a:spLocks noGrp="1"/>
          </p:cNvSpPr>
          <p:nvPr>
            <p:ph type="body" idx="1"/>
          </p:nvPr>
        </p:nvSpPr>
        <p:spPr/>
        <p:txBody>
          <a:bodyPr/>
          <a:lstStyle/>
          <a:p>
            <a:r>
              <a:rPr lang="en-US" dirty="0"/>
              <a:t>In his Gospel, John also connects light with God and His</a:t>
            </a:r>
            <a:r>
              <a:rPr lang="en-US" baseline="0" dirty="0"/>
              <a:t> act of creation</a:t>
            </a:r>
            <a:r>
              <a:rPr lang="en-US" dirty="0"/>
              <a:t>. “In the beginning was the Word, and the Word was with God, and the Word was God. He was with God in the beginning. Through him all things were made; without him nothing was made that has been made. In him was life, and that life was the </a:t>
            </a:r>
            <a:r>
              <a:rPr lang="en-US" b="1" dirty="0"/>
              <a:t>light of all mankind</a:t>
            </a:r>
            <a:r>
              <a:rPr lang="en-US" dirty="0"/>
              <a:t>. The </a:t>
            </a:r>
            <a:r>
              <a:rPr lang="en-US" b="1" dirty="0"/>
              <a:t>light</a:t>
            </a:r>
            <a:r>
              <a:rPr lang="en-US" dirty="0"/>
              <a:t> shines in the darkness, and the darkness has not overcome it” (John 1:1-5, NIV). This photo was taken from Jebel</a:t>
            </a:r>
            <a:r>
              <a:rPr lang="en-US" baseline="0" dirty="0"/>
              <a:t> Musa, the traditional Mount Sinai.</a:t>
            </a:r>
            <a:endParaRPr lang="en-US" dirty="0"/>
          </a:p>
          <a:p>
            <a:endParaRPr lang="en-US" dirty="0"/>
          </a:p>
          <a:p>
            <a:r>
              <a:rPr lang="en-US" dirty="0"/>
              <a:t>tb030400500</a:t>
            </a:r>
          </a:p>
        </p:txBody>
      </p:sp>
      <p:sp>
        <p:nvSpPr>
          <p:cNvPr id="4" name="Slide Number Placeholder 3">
            <a:extLst>
              <a:ext uri="{FF2B5EF4-FFF2-40B4-BE49-F238E27FC236}">
                <a16:creationId xmlns:a16="http://schemas.microsoft.com/office/drawing/2014/main" id="{A3487F51-893F-7B6E-79EC-B8BF575DAFA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4946A3-FD68-4E77-9DEF-1E7536A4AD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4241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Sermon on the Mount (Matt 5–7), which is echoed throughout much of the Book of James, Jesus is portrayed as a new lawgiver. This can be observed from the geographical parallels with Moses ascending Sinai to receive the Law to deliver it to the people and the prelude to the Sermon on the Mount with Jesus on a “mountain” delivering “words of mine” to the disciples and the multitude. </a:t>
            </a:r>
          </a:p>
          <a:p>
            <a:endParaRPr lang="en-US" dirty="0"/>
          </a:p>
          <a:p>
            <a:r>
              <a:rPr lang="en-US" sz="1200" kern="1200" dirty="0">
                <a:solidFill>
                  <a:schemeClr val="tx1"/>
                </a:solidFill>
                <a:effectLst/>
                <a:latin typeface="+mn-lt"/>
                <a:ea typeface="+mn-ea"/>
                <a:cs typeface="+mn-cs"/>
              </a:rPr>
              <a:t>“Seeing the </a:t>
            </a:r>
            <a:r>
              <a:rPr lang="en-US" sz="1200" b="1" kern="1200" dirty="0">
                <a:solidFill>
                  <a:schemeClr val="tx1"/>
                </a:solidFill>
                <a:effectLst/>
                <a:latin typeface="+mn-lt"/>
                <a:ea typeface="+mn-ea"/>
                <a:cs typeface="+mn-cs"/>
              </a:rPr>
              <a:t>crowds</a:t>
            </a:r>
            <a:r>
              <a:rPr lang="en-US" sz="1200" kern="1200" dirty="0">
                <a:solidFill>
                  <a:schemeClr val="tx1"/>
                </a:solidFill>
                <a:effectLst/>
                <a:latin typeface="+mn-lt"/>
                <a:ea typeface="+mn-ea"/>
                <a:cs typeface="+mn-cs"/>
              </a:rPr>
              <a:t>, he went </a:t>
            </a:r>
            <a:r>
              <a:rPr lang="en-US" sz="1200" b="1" kern="1200" dirty="0">
                <a:solidFill>
                  <a:schemeClr val="tx1"/>
                </a:solidFill>
                <a:effectLst/>
                <a:latin typeface="+mn-lt"/>
                <a:ea typeface="+mn-ea"/>
                <a:cs typeface="+mn-cs"/>
              </a:rPr>
              <a:t>up on the mountain</a:t>
            </a:r>
            <a:r>
              <a:rPr lang="en-US" sz="1200" kern="1200" dirty="0">
                <a:solidFill>
                  <a:schemeClr val="tx1"/>
                </a:solidFill>
                <a:effectLst/>
                <a:latin typeface="+mn-lt"/>
                <a:ea typeface="+mn-ea"/>
                <a:cs typeface="+mn-cs"/>
              </a:rPr>
              <a:t>, and when he sat down, his disciples came to him” (Matt 5:1, ESV).</a:t>
            </a:r>
          </a:p>
          <a:p>
            <a:endParaRPr lang="en-US" dirty="0"/>
          </a:p>
          <a:p>
            <a:r>
              <a:rPr lang="en-US" dirty="0"/>
              <a:t>Jesus did not give a new law, but instead presented the heart motivation of the original law by giving specific examples where tradition had crept in and nullified the underlying morale of the Law. He also claimed that he would fulfill the Law. </a:t>
            </a:r>
          </a:p>
          <a:p>
            <a:endParaRPr lang="en-US" dirty="0"/>
          </a:p>
          <a:p>
            <a:r>
              <a:rPr lang="en-US" sz="1200" kern="1200" dirty="0">
                <a:solidFill>
                  <a:schemeClr val="tx1"/>
                </a:solidFill>
                <a:effectLst/>
                <a:latin typeface="+mn-lt"/>
                <a:ea typeface="+mn-ea"/>
                <a:cs typeface="+mn-cs"/>
              </a:rPr>
              <a:t>“Do not think that I have come </a:t>
            </a:r>
            <a:r>
              <a:rPr lang="en-US" sz="1200" b="1" kern="1200" dirty="0">
                <a:solidFill>
                  <a:schemeClr val="tx1"/>
                </a:solidFill>
                <a:effectLst/>
                <a:latin typeface="+mn-lt"/>
                <a:ea typeface="+mn-ea"/>
                <a:cs typeface="+mn-cs"/>
              </a:rPr>
              <a:t>to abolish the Law or the Prophets; I have not come to abolish them but to fulfill them</a:t>
            </a:r>
            <a:r>
              <a:rPr lang="en-US" sz="1200" kern="1200" dirty="0">
                <a:solidFill>
                  <a:schemeClr val="tx1"/>
                </a:solidFill>
                <a:effectLst/>
                <a:latin typeface="+mn-lt"/>
                <a:ea typeface="+mn-ea"/>
                <a:cs typeface="+mn-cs"/>
              </a:rPr>
              <a:t>. For truly, I say to you, until heaven and earth pass away, not an iota, not a dot, will </a:t>
            </a:r>
            <a:r>
              <a:rPr lang="en-US" sz="1200" b="1" kern="1200" dirty="0">
                <a:solidFill>
                  <a:schemeClr val="tx1"/>
                </a:solidFill>
                <a:effectLst/>
                <a:latin typeface="+mn-lt"/>
                <a:ea typeface="+mn-ea"/>
                <a:cs typeface="+mn-cs"/>
              </a:rPr>
              <a:t>pass from the Law</a:t>
            </a:r>
            <a:r>
              <a:rPr lang="en-US" sz="1200" kern="1200" dirty="0">
                <a:solidFill>
                  <a:schemeClr val="tx1"/>
                </a:solidFill>
                <a:effectLst/>
                <a:latin typeface="+mn-lt"/>
                <a:ea typeface="+mn-ea"/>
                <a:cs typeface="+mn-cs"/>
              </a:rPr>
              <a:t> until all is accomplished” (Matt 5:17-18, ESV).</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details indicate that Jesus is certainly a greater lawgiver than Moses (a major point of another Jewish-Christian text—</a:t>
            </a:r>
            <a:r>
              <a:rPr lang="en-US" sz="1200" kern="1200" dirty="0" err="1">
                <a:solidFill>
                  <a:schemeClr val="tx1"/>
                </a:solidFill>
                <a:effectLst/>
                <a:latin typeface="+mn-lt"/>
                <a:ea typeface="+mn-ea"/>
                <a:cs typeface="+mn-cs"/>
              </a:rPr>
              <a:t>Heb</a:t>
            </a:r>
            <a:r>
              <a:rPr lang="en-US" sz="1200" kern="1200" dirty="0">
                <a:solidFill>
                  <a:schemeClr val="tx1"/>
                </a:solidFill>
                <a:effectLst/>
                <a:latin typeface="+mn-lt"/>
                <a:ea typeface="+mn-ea"/>
                <a:cs typeface="+mn-cs"/>
              </a:rPr>
              <a:t> 3). Yet, they also point to the greater truth that Jesus Himself was and is the lawgiver and judge along with God the Father. This is, of course, true from a theological standpoint (e.g., Matt 19:28; John 5:19-24), but can it be substantiated in the context of James’s use of the Sermon on the Mount? James refers to Jesus’s teaching “</a:t>
            </a:r>
            <a:r>
              <a:rPr lang="en-US" sz="1200" b="1" kern="1200" dirty="0">
                <a:solidFill>
                  <a:schemeClr val="tx1"/>
                </a:solidFill>
                <a:effectLst/>
                <a:latin typeface="+mn-lt"/>
                <a:ea typeface="+mn-ea"/>
                <a:cs typeface="+mn-cs"/>
              </a:rPr>
              <a:t>You shall love your neighbor as yourself</a:t>
            </a:r>
            <a:r>
              <a:rPr lang="en-US" sz="1200" kern="1200" dirty="0">
                <a:solidFill>
                  <a:schemeClr val="tx1"/>
                </a:solidFill>
                <a:effectLst/>
                <a:latin typeface="+mn-lt"/>
                <a:ea typeface="+mn-ea"/>
                <a:cs typeface="+mn-cs"/>
              </a:rPr>
              <a:t>” (Matt 22:37-40, quoting Lev 19:18) as the ”</a:t>
            </a:r>
            <a:r>
              <a:rPr lang="en-US" sz="1200" b="1" kern="1200" dirty="0">
                <a:solidFill>
                  <a:schemeClr val="tx1"/>
                </a:solidFill>
                <a:effectLst/>
                <a:latin typeface="+mn-lt"/>
                <a:ea typeface="+mn-ea"/>
                <a:cs typeface="+mn-cs"/>
              </a:rPr>
              <a:t>royal law</a:t>
            </a:r>
            <a:r>
              <a:rPr lang="en-US" sz="1200" kern="1200" dirty="0">
                <a:solidFill>
                  <a:schemeClr val="tx1"/>
                </a:solidFill>
                <a:effectLst/>
                <a:latin typeface="+mn-lt"/>
                <a:ea typeface="+mn-ea"/>
                <a:cs typeface="+mn-cs"/>
              </a:rPr>
              <a:t>” (Jas 2:8). As we noted in James 2, referring to this law as “royal” connects it directly with Jesus’s statement during Passion Week, as well as his role as the messianic king. The fact that James mentions “judging your neighbor” again in 4:12 further underscores the idea that Jesus is being understood as the “lawgiver and judge” alongside the Father. Finally, the penultimate teaching to the conclusion of the Sermon on the Mount also presents Jesus as the judge and destroyer of those who do not follow “His words” (Matt 7:24; cf. also Matt 10:33; 13:42; 25:41).</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“Not everyone who </a:t>
            </a:r>
            <a:r>
              <a:rPr lang="en-US" sz="1200" b="1" kern="1200" dirty="0">
                <a:solidFill>
                  <a:schemeClr val="tx1"/>
                </a:solidFill>
                <a:effectLst/>
                <a:latin typeface="+mn-lt"/>
                <a:ea typeface="+mn-ea"/>
                <a:cs typeface="+mn-cs"/>
              </a:rPr>
              <a:t>says to me</a:t>
            </a:r>
            <a:r>
              <a:rPr lang="en-US" sz="1200" kern="1200" dirty="0">
                <a:solidFill>
                  <a:schemeClr val="tx1"/>
                </a:solidFill>
                <a:effectLst/>
                <a:latin typeface="+mn-lt"/>
                <a:ea typeface="+mn-ea"/>
                <a:cs typeface="+mn-cs"/>
              </a:rPr>
              <a:t>, ‘Lord, Lord,’ will enter the kingdom of heaven, but the one who does the will of my Father who is in heaven. On that day many will say to me, ‘Lord, Lord, did we not prophesy in your name, and cast out demons in your name, and do many mighty works in your name?’ </a:t>
            </a:r>
            <a:r>
              <a:rPr lang="en-US" sz="1200" b="1" kern="1200" dirty="0">
                <a:solidFill>
                  <a:schemeClr val="tx1"/>
                </a:solidFill>
                <a:effectLst/>
                <a:latin typeface="+mn-lt"/>
                <a:ea typeface="+mn-ea"/>
                <a:cs typeface="+mn-cs"/>
              </a:rPr>
              <a:t>And then will I declare to them, ‘I never knew you; depart from me, you workers of lawlessness</a:t>
            </a:r>
            <a:r>
              <a:rPr lang="en-US" sz="1200" kern="1200" dirty="0">
                <a:solidFill>
                  <a:schemeClr val="tx1"/>
                </a:solidFill>
                <a:effectLst/>
                <a:latin typeface="+mn-lt"/>
                <a:ea typeface="+mn-ea"/>
                <a:cs typeface="+mn-cs"/>
              </a:rPr>
              <a:t>’” (Matt 7:21-23, ESV).</a:t>
            </a:r>
          </a:p>
          <a:p>
            <a:endParaRPr lang="en-US" dirty="0"/>
          </a:p>
          <a:p>
            <a:r>
              <a:rPr lang="en-US" dirty="0"/>
              <a:t>These sculptures are located at Domus Galilaeae.</a:t>
            </a:r>
          </a:p>
          <a:p>
            <a:endParaRPr lang="en-US" dirty="0"/>
          </a:p>
          <a:p>
            <a:r>
              <a:rPr lang="en-US" dirty="0"/>
              <a:t>tb053016334</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4946A3-FD68-4E77-9DEF-1E7536A4AD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5384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A71DFB-4943-4537-842F-CAE432A7283D}"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t>This</a:t>
            </a:r>
            <a:r>
              <a:rPr lang="en-US" b="0" baseline="0" dirty="0"/>
              <a:t> f</a:t>
            </a:r>
            <a:r>
              <a:rPr lang="en-US" b="0" dirty="0"/>
              <a:t>resco fragment shows the river boat </a:t>
            </a:r>
            <a:r>
              <a:rPr lang="en-US" b="0" i="1" dirty="0"/>
              <a:t>Isis </a:t>
            </a:r>
            <a:r>
              <a:rPr lang="en-US" b="0" i="1" dirty="0" err="1"/>
              <a:t>Geminiana</a:t>
            </a:r>
            <a:r>
              <a:rPr lang="en-US" b="0" i="1" dirty="0"/>
              <a:t> </a:t>
            </a:r>
            <a:r>
              <a:rPr lang="en-US" b="0" dirty="0"/>
              <a:t>embarking grain for transportation. The workmen appear to be carrying grain in bags</a:t>
            </a:r>
            <a:r>
              <a:rPr lang="en-US" b="0" baseline="0" dirty="0"/>
              <a:t> (one is labeled </a:t>
            </a:r>
            <a:r>
              <a:rPr lang="en-US" b="0" i="1" baseline="0" dirty="0"/>
              <a:t>RES</a:t>
            </a:r>
            <a:r>
              <a:rPr lang="en-US" b="0" baseline="0" dirty="0"/>
              <a:t>, “stuff,” while another is labeled </a:t>
            </a:r>
            <a:r>
              <a:rPr lang="en-US" b="0" i="1" baseline="0" dirty="0"/>
              <a:t>FECI</a:t>
            </a:r>
            <a:r>
              <a:rPr lang="en-US" b="0" baseline="0" dirty="0"/>
              <a:t>, “done”)</a:t>
            </a:r>
            <a:r>
              <a:rPr lang="en-US" b="0" dirty="0"/>
              <a:t>, and dumping them into a measuring container. While this may have been a useful</a:t>
            </a:r>
            <a:r>
              <a:rPr lang="en-US" b="0" baseline="0" dirty="0"/>
              <a:t> method for river transport, it seems unlikely that grain would have been transported in bags or loose when crossing the sea because of the risk of it getting wet. On the other hand, it is possible that an additional layer of planking forming a second “skin” inside the hull may have been sufficient to keep the grain dry and allow it to be transported loose, as is seen in some 16th and 17th century ships. </a:t>
            </a:r>
            <a:r>
              <a:rPr lang="en-US" b="0" dirty="0"/>
              <a:t>The fresco comes from the first half of the 3rd century AD, from the Columbarium No. 31 of the Necropolis in Ostia. It was photographed in the Vatican Museums. </a:t>
            </a:r>
            <a:r>
              <a:rPr lang="en-US" sz="1200" b="0" dirty="0"/>
              <a:t>This image comes from Carole </a:t>
            </a:r>
            <a:r>
              <a:rPr lang="en-US" sz="1200" dirty="0" err="1"/>
              <a:t>Raddato</a:t>
            </a:r>
            <a:r>
              <a:rPr lang="en-US" sz="1200" dirty="0"/>
              <a:t> and is licensed under CC BY-SA 2.0, via Wikimedia Commons</a:t>
            </a:r>
            <a:r>
              <a:rPr lang="en-US" sz="1200" baseline="0" dirty="0"/>
              <a:t>: https://www.flickr.com/photos/carolemage/28993017561</a:t>
            </a:r>
          </a:p>
          <a:p>
            <a:endParaRPr lang="en-US" sz="1200" baseline="0" dirty="0"/>
          </a:p>
          <a:p>
            <a:r>
              <a:rPr lang="en-US" sz="1200" baseline="0" dirty="0"/>
              <a:t>wiki28993017561</a:t>
            </a:r>
            <a:endParaRPr lang="en-US" sz="1200" dirty="0"/>
          </a:p>
        </p:txBody>
      </p:sp>
    </p:spTree>
    <p:extLst>
      <p:ext uri="{BB962C8B-B14F-4D97-AF65-F5344CB8AC3E}">
        <p14:creationId xmlns:p14="http://schemas.microsoft.com/office/powerpoint/2010/main" val="1297015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 comes from </a:t>
            </a:r>
            <a:r>
              <a:rPr lang="en-US" dirty="0" err="1"/>
              <a:t>Laslovarga</a:t>
            </a:r>
            <a:r>
              <a:rPr lang="en-US" dirty="0"/>
              <a:t> and is licensed under</a:t>
            </a:r>
            <a:r>
              <a:rPr lang="en-US" baseline="0" dirty="0"/>
              <a:t> </a:t>
            </a:r>
            <a:r>
              <a:rPr lang="en-US" dirty="0"/>
              <a:t>CC BY-SA 3.0, via Wikimedia Commons: https://commons.wikimedia.org/wiki/File:A_Delphi_magic_mist.JPG.</a:t>
            </a:r>
          </a:p>
          <a:p>
            <a:endParaRPr lang="en-US" dirty="0"/>
          </a:p>
          <a:p>
            <a:r>
              <a:rPr lang="en-US" dirty="0"/>
              <a:t>wiki012120092448</a:t>
            </a:r>
          </a:p>
        </p:txBody>
      </p:sp>
      <p:sp>
        <p:nvSpPr>
          <p:cNvPr id="4" name="Slide Number Placeholder 3"/>
          <p:cNvSpPr>
            <a:spLocks noGrp="1"/>
          </p:cNvSpPr>
          <p:nvPr>
            <p:ph type="sldNum" sz="quarter" idx="10"/>
          </p:nvPr>
        </p:nvSpPr>
        <p:spPr/>
        <p:txBody>
          <a:bodyPr/>
          <a:lstStyle/>
          <a:p>
            <a:fld id="{4E4946A3-FD68-4E77-9DEF-1E7536A4AD96}" type="slidenum">
              <a:rPr lang="en-US" smtClean="0"/>
              <a:t>14</a:t>
            </a:fld>
            <a:endParaRPr lang="en-US"/>
          </a:p>
        </p:txBody>
      </p:sp>
    </p:spTree>
    <p:extLst>
      <p:ext uri="{BB962C8B-B14F-4D97-AF65-F5344CB8AC3E}">
        <p14:creationId xmlns:p14="http://schemas.microsoft.com/office/powerpoint/2010/main" val="2070637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A71DFB-4943-4537-842F-CAE432A7283D}"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sz="1200" kern="1200" dirty="0">
                <a:solidFill>
                  <a:schemeClr val="tx1"/>
                </a:solidFill>
                <a:effectLst/>
                <a:latin typeface="+mn-lt"/>
                <a:ea typeface="+mn-ea"/>
                <a:cs typeface="+mn-cs"/>
              </a:rPr>
              <a:t>“Oh, remember that my life is a breath! My eye will never again see good. The eye of him who sees me will see me no more; While your eyes are upon me, I shall no longer be” (Job 7:7-8, NKJV).</a:t>
            </a:r>
          </a:p>
          <a:p>
            <a:endParaRPr lang="en-US" sz="1200" dirty="0"/>
          </a:p>
          <a:p>
            <a:r>
              <a:rPr lang="en-US" sz="1200" dirty="0"/>
              <a:t>tb121802201</a:t>
            </a:r>
            <a:endParaRPr lang="en-US" dirty="0"/>
          </a:p>
        </p:txBody>
      </p:sp>
    </p:spTree>
    <p:extLst>
      <p:ext uri="{BB962C8B-B14F-4D97-AF65-F5344CB8AC3E}">
        <p14:creationId xmlns:p14="http://schemas.microsoft.com/office/powerpoint/2010/main" val="2012358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A71DFB-4943-4537-842F-CAE432A7283D}"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sz="1200" kern="1200" dirty="0">
                <a:solidFill>
                  <a:schemeClr val="tx1"/>
                </a:solidFill>
                <a:effectLst/>
                <a:latin typeface="+mn-lt"/>
                <a:ea typeface="+mn-ea"/>
                <a:cs typeface="+mn-cs"/>
              </a:rPr>
              <a:t>“As the cloud disappears and vanishes away, So he who goes down to the grave does not come up” (Job 7:9, NKJV).</a:t>
            </a:r>
          </a:p>
          <a:p>
            <a:endParaRPr lang="en-US" sz="1200" dirty="0"/>
          </a:p>
          <a:p>
            <a:r>
              <a:rPr lang="en-US" sz="1200" dirty="0"/>
              <a:t>tb040903258</a:t>
            </a:r>
            <a:endParaRPr lang="en-US" dirty="0"/>
          </a:p>
        </p:txBody>
      </p:sp>
    </p:spTree>
    <p:extLst>
      <p:ext uri="{BB962C8B-B14F-4D97-AF65-F5344CB8AC3E}">
        <p14:creationId xmlns:p14="http://schemas.microsoft.com/office/powerpoint/2010/main" val="1737562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F3FB01-D866-47B9-968F-3F285CDDE138}"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10B4C-AF0B-4630-B59B-CE83A15AA508}" type="slidenum">
              <a:rPr lang="en-US" smtClean="0"/>
              <a:t>‹#›</a:t>
            </a:fld>
            <a:endParaRPr lang="en-US"/>
          </a:p>
        </p:txBody>
      </p:sp>
    </p:spTree>
    <p:extLst>
      <p:ext uri="{BB962C8B-B14F-4D97-AF65-F5344CB8AC3E}">
        <p14:creationId xmlns:p14="http://schemas.microsoft.com/office/powerpoint/2010/main" val="3853940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F3FB01-D866-47B9-968F-3F285CDDE138}"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10B4C-AF0B-4630-B59B-CE83A15AA508}" type="slidenum">
              <a:rPr lang="en-US" smtClean="0"/>
              <a:t>‹#›</a:t>
            </a:fld>
            <a:endParaRPr lang="en-US"/>
          </a:p>
        </p:txBody>
      </p:sp>
    </p:spTree>
    <p:extLst>
      <p:ext uri="{BB962C8B-B14F-4D97-AF65-F5344CB8AC3E}">
        <p14:creationId xmlns:p14="http://schemas.microsoft.com/office/powerpoint/2010/main" val="2898981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F3FB01-D866-47B9-968F-3F285CDDE138}"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10B4C-AF0B-4630-B59B-CE83A15AA508}" type="slidenum">
              <a:rPr lang="en-US" smtClean="0"/>
              <a:t>‹#›</a:t>
            </a:fld>
            <a:endParaRPr lang="en-US"/>
          </a:p>
        </p:txBody>
      </p:sp>
    </p:spTree>
    <p:extLst>
      <p:ext uri="{BB962C8B-B14F-4D97-AF65-F5344CB8AC3E}">
        <p14:creationId xmlns:p14="http://schemas.microsoft.com/office/powerpoint/2010/main" val="1282845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hasCustomPrompt="1"/>
          </p:nvPr>
        </p:nvSpPr>
        <p:spPr>
          <a:xfrm>
            <a:off x="0" y="6519672"/>
            <a:ext cx="8074152" cy="338328"/>
          </a:xfrm>
          <a:solidFill>
            <a:srgbClr val="010000"/>
          </a:solidFill>
        </p:spPr>
        <p:txBody>
          <a:bodyPr anchor="b" anchorCtr="0">
            <a:noAutofit/>
          </a:bodyPr>
          <a:lstStyle>
            <a:lvl1pPr marL="0" indent="0">
              <a:spcBef>
                <a:spcPts val="0"/>
              </a:spcBef>
              <a:buNone/>
              <a:defRPr sz="1600" i="0">
                <a:solidFill>
                  <a:srgbClr val="FEFFFF"/>
                </a:solidFill>
                <a:latin typeface="Calibri" panose="020F0502020204030204" pitchFamily="34" charset="0"/>
                <a:cs typeface="Calibri" panose="020F0502020204030204" pitchFamily="34" charset="0"/>
              </a:defRPr>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rgbClr val="010000"/>
          </a:solidFill>
        </p:spPr>
        <p:txBody>
          <a:bodyPr anchor="b" anchorCtr="0">
            <a:noAutofit/>
          </a:bodyPr>
          <a:lstStyle>
            <a:lvl1pPr marL="342900" indent="-342900" algn="r">
              <a:spcBef>
                <a:spcPts val="0"/>
              </a:spcBef>
              <a:buFont typeface="+mj-lt"/>
              <a:buNone/>
              <a:defRPr lang="en-US" sz="1600" kern="1200" dirty="0">
                <a:solidFill>
                  <a:srgbClr val="FEFFFF"/>
                </a:solidFill>
                <a:latin typeface="Calibri" panose="020F0502020204030204" pitchFamily="34" charset="0"/>
                <a:ea typeface="+mn-ea"/>
                <a:cs typeface="Calibri" panose="020F0502020204030204" pitchFamily="34" charset="0"/>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9332"/>
          </a:xfrm>
          <a:solidFill>
            <a:srgbClr val="000000"/>
          </a:solidFill>
        </p:spPr>
        <p:txBody>
          <a:bodyPr anchor="ctr" anchorCtr="0">
            <a:noAutofit/>
          </a:bodyPr>
          <a:lstStyle>
            <a:lvl1pPr marL="0" algn="l" defTabSz="914400"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5701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39163798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862788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4599605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7891145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3368802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390390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4208738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F3FB01-D866-47B9-968F-3F285CDDE138}"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10B4C-AF0B-4630-B59B-CE83A15AA508}" type="slidenum">
              <a:rPr lang="en-US" smtClean="0"/>
              <a:t>‹#›</a:t>
            </a:fld>
            <a:endParaRPr lang="en-US"/>
          </a:p>
        </p:txBody>
      </p:sp>
    </p:spTree>
    <p:extLst>
      <p:ext uri="{BB962C8B-B14F-4D97-AF65-F5344CB8AC3E}">
        <p14:creationId xmlns:p14="http://schemas.microsoft.com/office/powerpoint/2010/main" val="21133034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1968622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33950054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31286776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6453045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1444607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8439094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ABED5-DFFD-47C9-8E1A-6EEE62D3C275}"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2531631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ABED5-DFFD-47C9-8E1A-6EEE62D3C275}"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0273578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DABED5-DFFD-47C9-8E1A-6EEE62D3C275}" type="datetimeFigureOut">
              <a:rPr lang="en-US" smtClean="0"/>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443539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DABED5-DFFD-47C9-8E1A-6EEE62D3C275}" type="datetimeFigureOut">
              <a:rPr lang="en-US" smtClean="0"/>
              <a:t>8/7/2026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167082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F3FB01-D866-47B9-968F-3F285CDDE138}"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10B4C-AF0B-4630-B59B-CE83A15AA508}" type="slidenum">
              <a:rPr lang="en-US" smtClean="0"/>
              <a:t>‹#›</a:t>
            </a:fld>
            <a:endParaRPr lang="en-US"/>
          </a:p>
        </p:txBody>
      </p:sp>
    </p:spTree>
    <p:extLst>
      <p:ext uri="{BB962C8B-B14F-4D97-AF65-F5344CB8AC3E}">
        <p14:creationId xmlns:p14="http://schemas.microsoft.com/office/powerpoint/2010/main" val="27732603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ABED5-DFFD-47C9-8E1A-6EEE62D3C275}" type="datetimeFigureOut">
              <a:rPr lang="en-US" smtClean="0"/>
              <a:t>8/7/2026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9728616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033338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20018615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28432840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5197017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hasCustomPrompt="1"/>
          </p:nvPr>
        </p:nvSpPr>
        <p:spPr>
          <a:xfrm>
            <a:off x="0" y="6519672"/>
            <a:ext cx="8074152" cy="338328"/>
          </a:xfrm>
          <a:solidFill>
            <a:srgbClr val="010000"/>
          </a:solidFill>
        </p:spPr>
        <p:txBody>
          <a:bodyPr anchor="b" anchorCtr="0">
            <a:noAutofit/>
          </a:bodyPr>
          <a:lstStyle>
            <a:lvl1pPr marL="0" indent="0">
              <a:spcBef>
                <a:spcPts val="0"/>
              </a:spcBef>
              <a:buNone/>
              <a:defRPr sz="1600" i="0">
                <a:solidFill>
                  <a:srgbClr val="FEFFFF"/>
                </a:solidFill>
                <a:latin typeface="Calibri" panose="020F0502020204030204" pitchFamily="34" charset="0"/>
                <a:cs typeface="Calibri" panose="020F0502020204030204" pitchFamily="34" charset="0"/>
              </a:defRPr>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rgbClr val="010000"/>
          </a:solidFill>
        </p:spPr>
        <p:txBody>
          <a:bodyPr anchor="b" anchorCtr="0">
            <a:noAutofit/>
          </a:bodyPr>
          <a:lstStyle>
            <a:lvl1pPr marL="342900" indent="-342900" algn="r">
              <a:spcBef>
                <a:spcPts val="0"/>
              </a:spcBef>
              <a:buFont typeface="+mj-lt"/>
              <a:buNone/>
              <a:defRPr lang="en-US" sz="1600" kern="1200" dirty="0">
                <a:solidFill>
                  <a:srgbClr val="FEFFFF"/>
                </a:solidFill>
                <a:latin typeface="Calibri" panose="020F0502020204030204" pitchFamily="34" charset="0"/>
                <a:ea typeface="+mn-ea"/>
                <a:cs typeface="Calibri" panose="020F0502020204030204" pitchFamily="34" charset="0"/>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9332"/>
          </a:xfrm>
          <a:solidFill>
            <a:srgbClr val="000000"/>
          </a:solidFill>
        </p:spPr>
        <p:txBody>
          <a:bodyPr anchor="ctr" anchorCtr="0">
            <a:noAutofit/>
          </a:bodyPr>
          <a:lstStyle>
            <a:lvl1pPr marL="0" algn="l" defTabSz="914400"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475889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FFC0638-A36C-4526-A5B1-1483D90F6988}" type="datetimeFigureOut">
              <a:rPr lang="en-US" smtClean="0">
                <a:solidFill>
                  <a:prstClr val="black">
                    <a:tint val="75000"/>
                  </a:prstClr>
                </a:solidFill>
              </a:rPr>
              <a:pPr/>
              <a:t>8/7/2026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041008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FC0638-A36C-4526-A5B1-1483D90F6988}" type="datetimeFigureOut">
              <a:rPr lang="en-US" smtClean="0">
                <a:solidFill>
                  <a:prstClr val="black">
                    <a:tint val="75000"/>
                  </a:prstClr>
                </a:solidFill>
              </a:rPr>
              <a:pPr/>
              <a:t>8/7/2026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23730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FC0638-A36C-4526-A5B1-1483D90F6988}" type="datetimeFigureOut">
              <a:rPr lang="en-US" smtClean="0">
                <a:solidFill>
                  <a:prstClr val="black">
                    <a:tint val="75000"/>
                  </a:prstClr>
                </a:solidFill>
              </a:rPr>
              <a:pPr/>
              <a:t>8/7/2026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729851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FFC0638-A36C-4526-A5B1-1483D90F6988}" type="datetimeFigureOut">
              <a:rPr lang="en-US" smtClean="0">
                <a:solidFill>
                  <a:prstClr val="black">
                    <a:tint val="75000"/>
                  </a:prstClr>
                </a:solidFill>
              </a:rPr>
              <a:pPr/>
              <a:t>8/7/2026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56286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F3FB01-D866-47B9-968F-3F285CDDE138}"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510B4C-AF0B-4630-B59B-CE83A15AA508}" type="slidenum">
              <a:rPr lang="en-US" smtClean="0"/>
              <a:t>‹#›</a:t>
            </a:fld>
            <a:endParaRPr lang="en-US"/>
          </a:p>
        </p:txBody>
      </p:sp>
    </p:spTree>
    <p:extLst>
      <p:ext uri="{BB962C8B-B14F-4D97-AF65-F5344CB8AC3E}">
        <p14:creationId xmlns:p14="http://schemas.microsoft.com/office/powerpoint/2010/main" val="21912074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FC0638-A36C-4526-A5B1-1483D90F6988}" type="datetimeFigureOut">
              <a:rPr lang="en-US" smtClean="0">
                <a:solidFill>
                  <a:prstClr val="black">
                    <a:tint val="75000"/>
                  </a:prstClr>
                </a:solidFill>
              </a:rPr>
              <a:pPr/>
              <a:t>8/7/2026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258972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FFC0638-A36C-4526-A5B1-1483D90F6988}" type="datetimeFigureOut">
              <a:rPr lang="en-US" smtClean="0">
                <a:solidFill>
                  <a:prstClr val="black">
                    <a:tint val="75000"/>
                  </a:prstClr>
                </a:solidFill>
              </a:rPr>
              <a:pPr/>
              <a:t>8/7/2026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865358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FC0638-A36C-4526-A5B1-1483D90F6988}" type="datetimeFigureOut">
              <a:rPr lang="en-US" smtClean="0">
                <a:solidFill>
                  <a:prstClr val="black">
                    <a:tint val="75000"/>
                  </a:prstClr>
                </a:solidFill>
              </a:rPr>
              <a:pPr/>
              <a:t>8/7/2026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784193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FC0638-A36C-4526-A5B1-1483D90F6988}" type="datetimeFigureOut">
              <a:rPr lang="en-US" smtClean="0">
                <a:solidFill>
                  <a:prstClr val="black">
                    <a:tint val="75000"/>
                  </a:prstClr>
                </a:solidFill>
              </a:rPr>
              <a:pPr/>
              <a:t>8/7/2026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950090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FC0638-A36C-4526-A5B1-1483D90F6988}" type="datetimeFigureOut">
              <a:rPr lang="en-US" smtClean="0">
                <a:solidFill>
                  <a:prstClr val="black">
                    <a:tint val="75000"/>
                  </a:prstClr>
                </a:solidFill>
              </a:rPr>
              <a:pPr/>
              <a:t>8/7/2026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563607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FC0638-A36C-4526-A5B1-1483D90F6988}" type="datetimeFigureOut">
              <a:rPr lang="en-US" smtClean="0">
                <a:solidFill>
                  <a:prstClr val="black">
                    <a:tint val="75000"/>
                  </a:prstClr>
                </a:solidFill>
              </a:rPr>
              <a:pPr/>
              <a:t>8/7/2026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317277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FC0638-A36C-4526-A5B1-1483D90F6988}" type="datetimeFigureOut">
              <a:rPr lang="en-US" smtClean="0">
                <a:solidFill>
                  <a:prstClr val="black">
                    <a:tint val="75000"/>
                  </a:prstClr>
                </a:solidFill>
              </a:rPr>
              <a:pPr/>
              <a:t>8/7/2026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697095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754077-4F67-407A-91D1-C0F87332270D}"/>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7">
            <a:extLst>
              <a:ext uri="{FF2B5EF4-FFF2-40B4-BE49-F238E27FC236}">
                <a16:creationId xmlns:a16="http://schemas.microsoft.com/office/drawing/2014/main" id="{946CDFF6-DC76-4CE0-8A46-71F5DB7AC7D6}"/>
              </a:ext>
            </a:extLst>
          </p:cNvPr>
          <p:cNvSpPr>
            <a:spLocks noGrp="1"/>
          </p:cNvSpPr>
          <p:nvPr>
            <p:ph type="title" hasCustomPrompt="1"/>
          </p:nvPr>
        </p:nvSpPr>
        <p:spPr>
          <a:xfrm>
            <a:off x="0" y="3227832"/>
            <a:ext cx="9144000" cy="585216"/>
          </a:xfrm>
          <a:noFill/>
        </p:spPr>
        <p:txBody>
          <a:bodyPr anchor="ctr" anchorCtr="0">
            <a:noAutofit/>
          </a:bodyPr>
          <a:lstStyle>
            <a:lvl1pPr marL="0" algn="ctr" defTabSz="914400" rtl="0" eaLnBrk="1" fontAlgn="base" latinLnBrk="0" hangingPunct="1">
              <a:spcBef>
                <a:spcPct val="0"/>
              </a:spcBef>
              <a:spcAft>
                <a:spcPct val="0"/>
              </a:spcAft>
              <a:defRPr lang="en-US" sz="2800" b="1" i="0" cap="all" spc="300" baseline="0" dirty="0">
                <a:solidFill>
                  <a:srgbClr val="FEFFFF"/>
                </a:solidFill>
                <a:latin typeface="+mj-lt"/>
                <a:cs typeface="Calibri" panose="020F0502020204030204" pitchFamily="34" charset="0"/>
              </a:defRPr>
            </a:lvl1pPr>
          </a:lstStyle>
          <a:p>
            <a:r>
              <a:rPr lang="en-US" dirty="0"/>
              <a:t>Chapter</a:t>
            </a:r>
          </a:p>
        </p:txBody>
      </p:sp>
    </p:spTree>
    <p:extLst>
      <p:ext uri="{BB962C8B-B14F-4D97-AF65-F5344CB8AC3E}">
        <p14:creationId xmlns:p14="http://schemas.microsoft.com/office/powerpoint/2010/main" val="5564574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hasCustomPrompt="1"/>
          </p:nvPr>
        </p:nvSpPr>
        <p:spPr>
          <a:xfrm>
            <a:off x="0" y="6519672"/>
            <a:ext cx="8074152" cy="338328"/>
          </a:xfrm>
          <a:solidFill>
            <a:srgbClr val="010000"/>
          </a:solidFill>
        </p:spPr>
        <p:txBody>
          <a:bodyPr anchor="b" anchorCtr="0">
            <a:noAutofit/>
          </a:bodyPr>
          <a:lstStyle>
            <a:lvl1pPr marL="0" indent="0">
              <a:spcBef>
                <a:spcPts val="0"/>
              </a:spcBef>
              <a:buNone/>
              <a:defRPr sz="1600" i="0">
                <a:solidFill>
                  <a:srgbClr val="FEFFFF"/>
                </a:solidFill>
                <a:latin typeface="Calibri" panose="020F0502020204030204" pitchFamily="34" charset="0"/>
                <a:cs typeface="Calibri" panose="020F0502020204030204" pitchFamily="34" charset="0"/>
              </a:defRPr>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rgbClr val="010000"/>
          </a:solidFill>
        </p:spPr>
        <p:txBody>
          <a:bodyPr anchor="b" anchorCtr="0">
            <a:noAutofit/>
          </a:bodyPr>
          <a:lstStyle>
            <a:lvl1pPr marL="342900" indent="-342900" algn="r">
              <a:spcBef>
                <a:spcPts val="0"/>
              </a:spcBef>
              <a:buFont typeface="+mj-lt"/>
              <a:buNone/>
              <a:defRPr lang="en-US" sz="1600" kern="1200" dirty="0">
                <a:solidFill>
                  <a:srgbClr val="FEFFFF"/>
                </a:solidFill>
                <a:latin typeface="Calibri" panose="020F0502020204030204" pitchFamily="34" charset="0"/>
                <a:ea typeface="+mn-ea"/>
                <a:cs typeface="Calibri" panose="020F0502020204030204" pitchFamily="34" charset="0"/>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9332"/>
          </a:xfrm>
          <a:solidFill>
            <a:srgbClr val="000000"/>
          </a:solidFill>
        </p:spPr>
        <p:txBody>
          <a:bodyPr anchor="ctr" anchorCtr="0">
            <a:noAutofit/>
          </a:bodyPr>
          <a:lstStyle>
            <a:lvl1pPr marL="0" algn="l" defTabSz="914400"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4640514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0" y="6519672"/>
            <a:ext cx="8074152" cy="338328"/>
          </a:xfrm>
          <a:solidFill>
            <a:schemeClr val="bg1"/>
          </a:solidFill>
        </p:spPr>
        <p:txBody>
          <a:bodyPr>
            <a:spAutoFit/>
          </a:bodyPr>
          <a:lstStyle>
            <a:lvl1pPr marL="0" indent="0">
              <a:spcBef>
                <a:spcPts val="0"/>
              </a:spcBef>
              <a:buNone/>
              <a:defRPr sz="1600"/>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chemeClr val="bg1"/>
          </a:solidFill>
        </p:spPr>
        <p:txBody>
          <a:bodyPr>
            <a:spAutoFit/>
          </a:bodyPr>
          <a:lstStyle>
            <a:lvl1pPr marL="342900" indent="-342900" algn="r">
              <a:spcBef>
                <a:spcPts val="0"/>
              </a:spcBef>
              <a:buFont typeface="+mj-lt"/>
              <a:buNone/>
              <a:defRPr lang="en-US" sz="1600" kern="1200" dirty="0">
                <a:solidFill>
                  <a:schemeClr val="tx1"/>
                </a:solidFill>
                <a:latin typeface="+mn-lt"/>
                <a:ea typeface="+mn-ea"/>
                <a:cs typeface="+mn-cs"/>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5760"/>
          </a:xfrm>
          <a:solidFill>
            <a:schemeClr val="bg1"/>
          </a:solidFill>
        </p:spPr>
        <p:txBody>
          <a:bodyPr anchor="t" anchorCtr="0">
            <a:spAutoFit/>
          </a:bodyPr>
          <a:lstStyle>
            <a:lvl1pPr marL="0" algn="l" defTabSz="914400" rtl="0" eaLnBrk="1" fontAlgn="base" latinLnBrk="0" hangingPunct="1">
              <a:spcBef>
                <a:spcPct val="0"/>
              </a:spcBef>
              <a:spcAft>
                <a:spcPct val="0"/>
              </a:spcAft>
              <a:defRPr lang="en-US" sz="1800" i="1" kern="1200" dirty="0">
                <a:solidFill>
                  <a:schemeClr val="tx1"/>
                </a:solidFill>
                <a:effectLst>
                  <a:glow rad="76200">
                    <a:schemeClr val="bg1">
                      <a:alpha val="60000"/>
                    </a:schemeClr>
                  </a:glow>
                </a:effectLst>
                <a:latin typeface="Calibri" pitchFamily="34" charset="0"/>
                <a:ea typeface="+mn-ea"/>
                <a:cs typeface="Calibri"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11026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F3FB01-D866-47B9-968F-3F285CDDE138}" type="datetimeFigureOut">
              <a:rPr lang="en-US" smtClean="0"/>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510B4C-AF0B-4630-B59B-CE83A15AA508}" type="slidenum">
              <a:rPr lang="en-US" smtClean="0"/>
              <a:t>‹#›</a:t>
            </a:fld>
            <a:endParaRPr lang="en-US"/>
          </a:p>
        </p:txBody>
      </p:sp>
    </p:spTree>
    <p:extLst>
      <p:ext uri="{BB962C8B-B14F-4D97-AF65-F5344CB8AC3E}">
        <p14:creationId xmlns:p14="http://schemas.microsoft.com/office/powerpoint/2010/main" val="951571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F3FB01-D866-47B9-968F-3F285CDDE138}" type="datetimeFigureOut">
              <a:rPr lang="en-US" smtClean="0"/>
              <a:t>8/7/2026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510B4C-AF0B-4630-B59B-CE83A15AA508}" type="slidenum">
              <a:rPr lang="en-US" smtClean="0"/>
              <a:t>‹#›</a:t>
            </a:fld>
            <a:endParaRPr lang="en-US"/>
          </a:p>
        </p:txBody>
      </p:sp>
    </p:spTree>
    <p:extLst>
      <p:ext uri="{BB962C8B-B14F-4D97-AF65-F5344CB8AC3E}">
        <p14:creationId xmlns:p14="http://schemas.microsoft.com/office/powerpoint/2010/main" val="581619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F3FB01-D866-47B9-968F-3F285CDDE138}" type="datetimeFigureOut">
              <a:rPr lang="en-US" smtClean="0"/>
              <a:t>8/7/2026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510B4C-AF0B-4630-B59B-CE83A15AA508}" type="slidenum">
              <a:rPr lang="en-US" smtClean="0"/>
              <a:t>‹#›</a:t>
            </a:fld>
            <a:endParaRPr lang="en-US"/>
          </a:p>
        </p:txBody>
      </p:sp>
    </p:spTree>
    <p:extLst>
      <p:ext uri="{BB962C8B-B14F-4D97-AF65-F5344CB8AC3E}">
        <p14:creationId xmlns:p14="http://schemas.microsoft.com/office/powerpoint/2010/main" val="823651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F3FB01-D866-47B9-968F-3F285CDDE138}"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510B4C-AF0B-4630-B59B-CE83A15AA508}" type="slidenum">
              <a:rPr lang="en-US" smtClean="0"/>
              <a:t>‹#›</a:t>
            </a:fld>
            <a:endParaRPr lang="en-US"/>
          </a:p>
        </p:txBody>
      </p:sp>
    </p:spTree>
    <p:extLst>
      <p:ext uri="{BB962C8B-B14F-4D97-AF65-F5344CB8AC3E}">
        <p14:creationId xmlns:p14="http://schemas.microsoft.com/office/powerpoint/2010/main" val="2460626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F3FB01-D866-47B9-968F-3F285CDDE138}"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510B4C-AF0B-4630-B59B-CE83A15AA508}" type="slidenum">
              <a:rPr lang="en-US" smtClean="0"/>
              <a:t>‹#›</a:t>
            </a:fld>
            <a:endParaRPr lang="en-US"/>
          </a:p>
        </p:txBody>
      </p:sp>
    </p:spTree>
    <p:extLst>
      <p:ext uri="{BB962C8B-B14F-4D97-AF65-F5344CB8AC3E}">
        <p14:creationId xmlns:p14="http://schemas.microsoft.com/office/powerpoint/2010/main" val="1451223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slideLayout" Target="../slideLayouts/slideLayout48.xml"/><Relationship Id="rId1" Type="http://schemas.openxmlformats.org/officeDocument/2006/relationships/slideLayout" Target="../slideLayouts/slideLayout47.xml"/><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F3FB01-D866-47B9-968F-3F285CDDE138}" type="datetimeFigureOut">
              <a:rPr lang="en-US" smtClean="0"/>
              <a:t>8/7/2026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510B4C-AF0B-4630-B59B-CE83A15AA508}" type="slidenum">
              <a:rPr lang="en-US" smtClean="0"/>
              <a:t>‹#›</a:t>
            </a:fld>
            <a:endParaRPr lang="en-US"/>
          </a:p>
        </p:txBody>
      </p:sp>
    </p:spTree>
    <p:extLst>
      <p:ext uri="{BB962C8B-B14F-4D97-AF65-F5344CB8AC3E}">
        <p14:creationId xmlns:p14="http://schemas.microsoft.com/office/powerpoint/2010/main" val="3489505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1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61408-B059-4BE3-9B18-E2EA024F5496}" type="datetimeFigureOut">
              <a:rPr lang="en-US" smtClean="0"/>
              <a:t>8/7/2026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5853B-0D88-4491-8C47-0F7D0AB63E77}" type="slidenum">
              <a:rPr lang="en-US" smtClean="0"/>
              <a:t>‹#›</a:t>
            </a:fld>
            <a:endParaRPr lang="en-US" dirty="0"/>
          </a:p>
        </p:txBody>
      </p:sp>
    </p:spTree>
    <p:extLst>
      <p:ext uri="{BB962C8B-B14F-4D97-AF65-F5344CB8AC3E}">
        <p14:creationId xmlns:p14="http://schemas.microsoft.com/office/powerpoint/2010/main" val="2167881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ABED5-DFFD-47C9-8E1A-6EEE62D3C275}" type="datetimeFigureOut">
              <a:rPr lang="en-US" smtClean="0"/>
              <a:t>8/7/2026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3EE42-34CC-42C4-A54D-966296F9059B}" type="slidenum">
              <a:rPr lang="en-US" smtClean="0"/>
              <a:t>‹#›</a:t>
            </a:fld>
            <a:endParaRPr lang="en-US"/>
          </a:p>
        </p:txBody>
      </p:sp>
    </p:spTree>
    <p:extLst>
      <p:ext uri="{BB962C8B-B14F-4D97-AF65-F5344CB8AC3E}">
        <p14:creationId xmlns:p14="http://schemas.microsoft.com/office/powerpoint/2010/main" val="406555473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FC0638-A36C-4526-A5B1-1483D90F6988}" type="datetimeFigureOut">
              <a:rPr lang="en-US" smtClean="0">
                <a:solidFill>
                  <a:prstClr val="black">
                    <a:tint val="75000"/>
                  </a:prstClr>
                </a:solidFill>
              </a:rPr>
              <a:pPr/>
              <a:t>8/7/2026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83833420"/>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643A83-CC93-44D9-BC3E-EFDFB76602A7}" type="datetimeFigureOut">
              <a:rPr lang="en-US" smtClean="0"/>
              <a:t>8/7/2026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036866-7909-4FA5-8D06-7EA27414A1CE}" type="slidenum">
              <a:rPr lang="en-US" smtClean="0"/>
              <a:t>‹#›</a:t>
            </a:fld>
            <a:endParaRPr lang="en-US"/>
          </a:p>
        </p:txBody>
      </p:sp>
    </p:spTree>
    <p:extLst>
      <p:ext uri="{BB962C8B-B14F-4D97-AF65-F5344CB8AC3E}">
        <p14:creationId xmlns:p14="http://schemas.microsoft.com/office/powerpoint/2010/main" val="2521819759"/>
      </p:ext>
    </p:extLst>
  </p:cSld>
  <p:clrMap bg1="dk1" tx1="lt1" bg2="dk2" tx2="lt2" accent1="accent1" accent2="accent2" accent3="accent3" accent4="accent4" accent5="accent5" accent6="accent6" hlink="hlink" folHlink="folHlink"/>
  <p:sldLayoutIdLst>
    <p:sldLayoutId id="2147483710" r:id="rId1"/>
    <p:sldLayoutId id="2147483711" r:id="rId2"/>
    <p:sldLayoutId id="2147483712"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Layout" Target="../slideLayouts/slideLayout42.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png"/><Relationship Id="rId1" Type="http://schemas.openxmlformats.org/officeDocument/2006/relationships/slideLayout" Target="../slideLayouts/slideLayout7.xml"/><Relationship Id="rId4" Type="http://schemas.microsoft.com/office/2007/relationships/hdphoto" Target="../media/hdphoto3.wdp"/></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4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23112" t="21263" r="23729" b="49217"/>
          <a:stretch/>
        </p:blipFill>
        <p:spPr>
          <a:xfrm>
            <a:off x="0" y="3994733"/>
            <a:ext cx="9166033" cy="2863273"/>
          </a:xfrm>
          <a:prstGeom prst="rect">
            <a:avLst/>
          </a:prstGeom>
        </p:spPr>
      </p:pic>
      <p:sp>
        <p:nvSpPr>
          <p:cNvPr id="7" name="Rectangle 6"/>
          <p:cNvSpPr/>
          <p:nvPr/>
        </p:nvSpPr>
        <p:spPr>
          <a:xfrm>
            <a:off x="887505" y="1030940"/>
            <a:ext cx="7512423" cy="601505"/>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582706" y="1021974"/>
            <a:ext cx="7745505"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New Lebanon  </a:t>
            </a:r>
            <a:r>
              <a:rPr kumimoji="0" lang="en-US" sz="3600" b="0" i="1"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Church of Christ</a:t>
            </a:r>
          </a:p>
        </p:txBody>
      </p:sp>
      <p:sp>
        <p:nvSpPr>
          <p:cNvPr id="3" name="TextBox 2"/>
          <p:cNvSpPr txBox="1"/>
          <p:nvPr/>
        </p:nvSpPr>
        <p:spPr>
          <a:xfrm>
            <a:off x="89647" y="54762"/>
            <a:ext cx="8857129"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Ink Free" panose="03080402000500000000" pitchFamily="66" charset="0"/>
                <a:ea typeface="+mn-ea"/>
                <a:cs typeface="+mn-cs"/>
              </a:rPr>
              <a:t>Welcome to our services</a:t>
            </a:r>
          </a:p>
        </p:txBody>
      </p:sp>
      <p:sp>
        <p:nvSpPr>
          <p:cNvPr id="10" name="TextBox 9"/>
          <p:cNvSpPr txBox="1"/>
          <p:nvPr/>
        </p:nvSpPr>
        <p:spPr>
          <a:xfrm>
            <a:off x="1" y="5648735"/>
            <a:ext cx="9144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Ink Free" panose="03080402000500000000" pitchFamily="66" charset="0"/>
                <a:ea typeface="+mn-ea"/>
                <a:cs typeface="+mn-cs"/>
              </a:rPr>
              <a:t>Please Come Back Again</a:t>
            </a:r>
          </a:p>
        </p:txBody>
      </p:sp>
      <p:sp>
        <p:nvSpPr>
          <p:cNvPr id="4" name="TextBox 3"/>
          <p:cNvSpPr txBox="1"/>
          <p:nvPr/>
        </p:nvSpPr>
        <p:spPr>
          <a:xfrm>
            <a:off x="0" y="1891555"/>
            <a:ext cx="914400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Simply Christians.</a:t>
            </a:r>
          </a:p>
        </p:txBody>
      </p:sp>
      <p:sp>
        <p:nvSpPr>
          <p:cNvPr id="5" name="TextBox 4"/>
          <p:cNvSpPr txBox="1"/>
          <p:nvPr/>
        </p:nvSpPr>
        <p:spPr>
          <a:xfrm>
            <a:off x="0" y="2348652"/>
            <a:ext cx="9166033"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Our Emphasis is </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Spiritual, Not Material or Social</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1" name="TextBox 10"/>
          <p:cNvSpPr txBox="1"/>
          <p:nvPr/>
        </p:nvSpPr>
        <p:spPr>
          <a:xfrm>
            <a:off x="0" y="2820287"/>
            <a:ext cx="908124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striving to be The Same Church as Described in The New Testament.</a:t>
            </a:r>
          </a:p>
        </p:txBody>
      </p:sp>
    </p:spTree>
    <p:extLst>
      <p:ext uri="{BB962C8B-B14F-4D97-AF65-F5344CB8AC3E}">
        <p14:creationId xmlns:p14="http://schemas.microsoft.com/office/powerpoint/2010/main" val="1862796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Kris\Documents\Bolen\Cutouts\Roman grain ship, Vatican Museum, 3rd c AD wiki2899301756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096" r="6176"/>
          <a:stretch/>
        </p:blipFill>
        <p:spPr bwMode="auto">
          <a:xfrm>
            <a:off x="0" y="896113"/>
            <a:ext cx="9144000" cy="5065776"/>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quarter" idx="10"/>
          </p:nvPr>
        </p:nvSpPr>
        <p:spPr/>
        <p:txBody>
          <a:bodyPr/>
          <a:lstStyle/>
          <a:p>
            <a:r>
              <a:rPr lang="en-US" dirty="0"/>
              <a:t>Fresco of a river boat embarking for grain transport, from Ostia, 3rd century AD</a:t>
            </a:r>
          </a:p>
        </p:txBody>
      </p:sp>
      <p:sp>
        <p:nvSpPr>
          <p:cNvPr id="4" name="Text Placeholder 3"/>
          <p:cNvSpPr>
            <a:spLocks noGrp="1"/>
          </p:cNvSpPr>
          <p:nvPr>
            <p:ph type="body" sz="quarter" idx="12"/>
          </p:nvPr>
        </p:nvSpPr>
        <p:spPr/>
        <p:txBody>
          <a:bodyPr/>
          <a:lstStyle/>
          <a:p>
            <a:r>
              <a:rPr lang="en-US" dirty="0"/>
              <a:t>4:13</a:t>
            </a:r>
          </a:p>
        </p:txBody>
      </p:sp>
      <p:sp>
        <p:nvSpPr>
          <p:cNvPr id="2" name="Title 1"/>
          <p:cNvSpPr>
            <a:spLocks noGrp="1"/>
          </p:cNvSpPr>
          <p:nvPr>
            <p:ph type="title"/>
          </p:nvPr>
        </p:nvSpPr>
        <p:spPr/>
        <p:txBody>
          <a:bodyPr/>
          <a:lstStyle/>
          <a:p>
            <a:r>
              <a:rPr lang="en-US" dirty="0"/>
              <a:t>Today or tomorrow we will go to this or that city and spend a year there and trade</a:t>
            </a:r>
          </a:p>
        </p:txBody>
      </p:sp>
    </p:spTree>
    <p:extLst>
      <p:ext uri="{BB962C8B-B14F-4D97-AF65-F5344CB8AC3E}">
        <p14:creationId xmlns:p14="http://schemas.microsoft.com/office/powerpoint/2010/main" val="4173934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0A839-C92E-2D97-0BD6-85DA7A5859A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F9162BA-224B-5974-0BF7-A1C5BF0B40A2}"/>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D469E913-9ED5-3E0F-FDB7-08B08264AA38}"/>
              </a:ext>
            </a:extLst>
          </p:cNvPr>
          <p:cNvSpPr txBox="1"/>
          <p:nvPr/>
        </p:nvSpPr>
        <p:spPr>
          <a:xfrm>
            <a:off x="0" y="-8968"/>
            <a:ext cx="9144000" cy="584775"/>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Judging And Arrogance -  James 4:11-17</a:t>
            </a:r>
          </a:p>
        </p:txBody>
      </p:sp>
      <p:sp>
        <p:nvSpPr>
          <p:cNvPr id="5" name="TextBox 4">
            <a:extLst>
              <a:ext uri="{FF2B5EF4-FFF2-40B4-BE49-F238E27FC236}">
                <a16:creationId xmlns:a16="http://schemas.microsoft.com/office/drawing/2014/main" id="{2D1CA86F-51E1-5906-CACA-50B0FEF7F0C2}"/>
              </a:ext>
            </a:extLst>
          </p:cNvPr>
          <p:cNvSpPr txBox="1"/>
          <p:nvPr/>
        </p:nvSpPr>
        <p:spPr>
          <a:xfrm>
            <a:off x="1949110" y="922421"/>
            <a:ext cx="5855368" cy="5242461"/>
          </a:xfrm>
          <a:prstGeom prst="rect">
            <a:avLst/>
          </a:prstGeom>
          <a:noFill/>
        </p:spPr>
        <p:txBody>
          <a:bodyPr wrap="square">
            <a:spAutoFit/>
          </a:bodyPr>
          <a:lstStyle/>
          <a:p>
            <a:pPr marL="0" marR="0">
              <a:spcAft>
                <a:spcPts val="800"/>
              </a:spcAft>
              <a:buNone/>
            </a:pPr>
            <a:r>
              <a:rPr lang="en-US" sz="36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4:13</a:t>
            </a: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 Come now, </a:t>
            </a:r>
          </a:p>
          <a:p>
            <a:pPr marL="0" marR="0">
              <a:spcAft>
                <a:spcPts val="800"/>
              </a:spcAft>
              <a:buNone/>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Today or tomorrow </a:t>
            </a:r>
          </a:p>
          <a:p>
            <a:pPr marL="0" marR="0">
              <a:spcAft>
                <a:spcPts val="800"/>
              </a:spcAft>
              <a:buNone/>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we will go</a:t>
            </a:r>
          </a:p>
          <a:p>
            <a:pPr marL="0" marR="0">
              <a:spcAft>
                <a:spcPts val="800"/>
              </a:spcAft>
              <a:buNone/>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to such and such a city, </a:t>
            </a:r>
          </a:p>
          <a:p>
            <a:pPr marL="0" marR="0">
              <a:spcAft>
                <a:spcPts val="800"/>
              </a:spcAft>
              <a:buNone/>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spend a year there,</a:t>
            </a:r>
          </a:p>
          <a:p>
            <a:pPr marL="0" marR="0">
              <a:spcAft>
                <a:spcPts val="800"/>
              </a:spcAft>
              <a:buNone/>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buy</a:t>
            </a:r>
          </a:p>
          <a:p>
            <a:pPr marL="0" marR="0">
              <a:spcAft>
                <a:spcPts val="800"/>
              </a:spcAft>
              <a:buNone/>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sell,</a:t>
            </a:r>
          </a:p>
          <a:p>
            <a:pPr marL="0" marR="0">
              <a:spcAft>
                <a:spcPts val="800"/>
              </a:spcAft>
              <a:buNone/>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and make a profit</a:t>
            </a:r>
          </a:p>
        </p:txBody>
      </p:sp>
    </p:spTree>
    <p:extLst>
      <p:ext uri="{BB962C8B-B14F-4D97-AF65-F5344CB8AC3E}">
        <p14:creationId xmlns:p14="http://schemas.microsoft.com/office/powerpoint/2010/main" val="317512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p:cNvSpPr/>
          <p:nvPr/>
        </p:nvSpPr>
        <p:spPr>
          <a:xfrm>
            <a:off x="1114567" y="1143001"/>
            <a:ext cx="3873690" cy="457200"/>
          </a:xfrm>
          <a:prstGeom prst="rect">
            <a:avLst/>
          </a:prstGeom>
          <a:noFill/>
          <a:ln>
            <a:noFill/>
          </a:ln>
          <a:effectLst/>
          <a:scene3d>
            <a:camera prst="orthographicFront"/>
            <a:lightRig rig="threePt" dir="t"/>
          </a:scene3d>
          <a:sp3d prstMaterial="dkEdge">
            <a:bevelT w="311150"/>
            <a:bevelB w="28575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1430"/>
                <a:solidFill>
                  <a:srgbClr val="0039EE"/>
                </a:solidFill>
                <a:effectLst>
                  <a:outerShdw blurRad="50800" dist="39000" dir="5460000" algn="tl">
                    <a:srgbClr val="000000">
                      <a:alpha val="38000"/>
                    </a:srgbClr>
                  </a:outerShdw>
                </a:effectLst>
                <a:uLnTx/>
                <a:uFillTx/>
                <a:latin typeface="Arial" pitchFamily="34" charset="0"/>
                <a:ea typeface="+mn-ea"/>
                <a:cs typeface="Arial" pitchFamily="34" charset="0"/>
              </a:rPr>
              <a:t>Chapter 4</a:t>
            </a:r>
          </a:p>
        </p:txBody>
      </p:sp>
      <p:sp>
        <p:nvSpPr>
          <p:cNvPr id="7" name="Rectangle 6"/>
          <p:cNvSpPr/>
          <p:nvPr/>
        </p:nvSpPr>
        <p:spPr>
          <a:xfrm>
            <a:off x="1098645" y="468573"/>
            <a:ext cx="5840896" cy="457200"/>
          </a:xfrm>
          <a:prstGeom prst="rect">
            <a:avLst/>
          </a:prstGeom>
          <a:noFill/>
          <a:ln>
            <a:noFill/>
          </a:ln>
          <a:effectLst>
            <a:reflection blurRad="6350" stA="50000" endA="300" endPos="38500" dist="50800" dir="5400000" sy="-100000" algn="bl" rotWithShape="0"/>
          </a:effectLst>
          <a:scene3d>
            <a:camera prst="orthographicFront"/>
            <a:lightRig rig="threePt" dir="t"/>
          </a:scene3d>
          <a:sp3d prstMaterial="dkEdge">
            <a:bevelT w="311150"/>
            <a:bevelB w="28575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50" normalizeH="0" baseline="0" noProof="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Times New Roman" pitchFamily="18" charset="0"/>
                <a:ea typeface="+mn-ea"/>
                <a:cs typeface="Times New Roman" pitchFamily="18" charset="0"/>
              </a:rPr>
              <a:t>JAMES</a:t>
            </a:r>
          </a:p>
        </p:txBody>
      </p:sp>
      <p:pic>
        <p:nvPicPr>
          <p:cNvPr id="1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921" t="58079" r="8611"/>
          <a:stretch/>
        </p:blipFill>
        <p:spPr bwMode="auto">
          <a:xfrm>
            <a:off x="-1" y="-18198"/>
            <a:ext cx="885365" cy="6876198"/>
          </a:xfrm>
          <a:prstGeom prst="rect">
            <a:avLst/>
          </a:prstGeom>
          <a:noFill/>
          <a:ln w="38100">
            <a:solidFill>
              <a:schemeClr val="tx1"/>
            </a:solidFill>
            <a:miter lim="800000"/>
            <a:headEnd/>
            <a:tailEnd/>
          </a:ln>
          <a:effectLst>
            <a:innerShdw blurRad="114300">
              <a:prstClr val="black"/>
            </a:innerShdw>
          </a:effectLst>
          <a:extLst>
            <a:ext uri="{909E8E84-426E-40DD-AFC4-6F175D3DCCD1}">
              <a14:hiddenFill xmlns:a14="http://schemas.microsoft.com/office/drawing/2010/main">
                <a:solidFill>
                  <a:schemeClr val="accent1"/>
                </a:solidFill>
              </a14:hiddenFill>
            </a:ext>
          </a:extLst>
        </p:spPr>
      </p:pic>
      <p:sp>
        <p:nvSpPr>
          <p:cNvPr id="2" name="Rectangle 1"/>
          <p:cNvSpPr/>
          <p:nvPr/>
        </p:nvSpPr>
        <p:spPr>
          <a:xfrm>
            <a:off x="1098645" y="1981200"/>
            <a:ext cx="3701955" cy="4708981"/>
          </a:xfrm>
          <a:prstGeom prst="rect">
            <a:avLst/>
          </a:prstGeom>
          <a:solidFill>
            <a:schemeClr val="bg1"/>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13 Go to now, ye that say, To day or to morrow we will go into such a city, and continue there a year, and buy and sell, and get gain: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14 Whereas ye know not what shall be on the morrow. For what is your life? It is even a </a:t>
            </a:r>
            <a:r>
              <a:rPr kumimoji="0" lang="en-US" sz="2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vapour</a:t>
            </a: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that </a:t>
            </a:r>
            <a:r>
              <a:rPr kumimoji="0" lang="en-US" sz="2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appeareth</a:t>
            </a: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for a little time, and then </a:t>
            </a:r>
            <a:r>
              <a:rPr kumimoji="0" lang="en-US" sz="2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vanisheth</a:t>
            </a: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away.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15 For that ye ought to say, If the Lord will, we shall live, and do this, or that.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16 But now ye rejoice in your boastings: all such rejoicing is evil. </a:t>
            </a:r>
          </a:p>
        </p:txBody>
      </p:sp>
      <p:pic>
        <p:nvPicPr>
          <p:cNvPr id="1026" name="Picture 2" descr="C:\Users\sheila\Desktop\BIBLE STUDY\BIBLE STUDY TOOLS\ULTIMATE Royality Free\4-Bib Pics-Misc\Holy Land &amp; 1st Cent Sites\Street In Jerusalem 1155-1.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9341"/>
          <a:stretch/>
        </p:blipFill>
        <p:spPr bwMode="auto">
          <a:xfrm>
            <a:off x="4988257" y="-38670"/>
            <a:ext cx="4155743"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Rectangular Callout 2"/>
          <p:cNvSpPr/>
          <p:nvPr/>
        </p:nvSpPr>
        <p:spPr>
          <a:xfrm>
            <a:off x="1179394" y="414670"/>
            <a:ext cx="3621206" cy="1323439"/>
          </a:xfrm>
          <a:prstGeom prst="wedgeRectCallout">
            <a:avLst/>
          </a:prstGeom>
          <a:solidFill>
            <a:schemeClr val="bg1"/>
          </a:solidFill>
          <a:ln w="57150">
            <a:solidFill>
              <a:srgbClr val="C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Proverbs 27:1</a:t>
            </a: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“Boast not thyself of to morrow; for thou </a:t>
            </a:r>
            <a:r>
              <a:rPr kumimoji="0" lang="en-US" sz="2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knowest</a:t>
            </a: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not what a day may bring forth.” </a:t>
            </a:r>
          </a:p>
        </p:txBody>
      </p:sp>
      <p:cxnSp>
        <p:nvCxnSpPr>
          <p:cNvPr id="10" name="Straight Connector 9"/>
          <p:cNvCxnSpPr/>
          <p:nvPr/>
        </p:nvCxnSpPr>
        <p:spPr>
          <a:xfrm>
            <a:off x="4161430" y="5063320"/>
            <a:ext cx="48677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179394" y="5410200"/>
            <a:ext cx="3621206"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179394" y="5715000"/>
            <a:ext cx="1182806"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Rectangular Callout 20"/>
          <p:cNvSpPr/>
          <p:nvPr/>
        </p:nvSpPr>
        <p:spPr>
          <a:xfrm>
            <a:off x="1143000" y="447511"/>
            <a:ext cx="3621206" cy="4016484"/>
          </a:xfrm>
          <a:prstGeom prst="wedgeRectCallout">
            <a:avLst>
              <a:gd name="adj1" fmla="val 32969"/>
              <a:gd name="adj2" fmla="val 57289"/>
            </a:avLst>
          </a:prstGeom>
          <a:solidFill>
            <a:schemeClr val="bg1"/>
          </a:solidFill>
          <a:ln w="57150">
            <a:solidFill>
              <a:srgbClr val="C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Paul was keenly conscious of the Lord’s hand in his affairs and frequently made mention of 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Acts 18:21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 . If God will. . .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 Corinthians 4:19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 . If the Lord will. . .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 Corinthians 16:7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 . If the Lord permit.”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n</a:t>
            </a:r>
          </a:p>
        </p:txBody>
      </p:sp>
      <p:sp>
        <p:nvSpPr>
          <p:cNvPr id="12" name="Rectangular Callout 11"/>
          <p:cNvSpPr/>
          <p:nvPr/>
        </p:nvSpPr>
        <p:spPr>
          <a:xfrm>
            <a:off x="1139019" y="1961865"/>
            <a:ext cx="3621206" cy="3339376"/>
          </a:xfrm>
          <a:prstGeom prst="wedgeRectCallout">
            <a:avLst/>
          </a:prstGeom>
          <a:solidFill>
            <a:schemeClr val="bg1"/>
          </a:solidFill>
          <a:ln w="57150">
            <a:solidFill>
              <a:srgbClr val="C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Those who make plans from which God has been excluded and who glory in such do that which is evil.</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We must ever remember that God is the superintendent of the universe, we are the creatures of his hand, and we should conduct ourselves accordingly.—  </a:t>
            </a:r>
          </a:p>
        </p:txBody>
      </p:sp>
      <p:sp>
        <p:nvSpPr>
          <p:cNvPr id="4" name="Rectangle 3"/>
          <p:cNvSpPr/>
          <p:nvPr/>
        </p:nvSpPr>
        <p:spPr>
          <a:xfrm>
            <a:off x="1138451" y="5715000"/>
            <a:ext cx="3662149" cy="9144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37095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1000"/>
                                        <p:tgtEl>
                                          <p:spTgt spid="19"/>
                                        </p:tgtEl>
                                      </p:cBhvr>
                                    </p:animEffect>
                                    <p:anim calcmode="lin" valueType="num">
                                      <p:cBhvr>
                                        <p:cTn id="28" dur="1000" fill="hold"/>
                                        <p:tgtEl>
                                          <p:spTgt spid="19"/>
                                        </p:tgtEl>
                                        <p:attrNameLst>
                                          <p:attrName>ppt_x</p:attrName>
                                        </p:attrNameLst>
                                      </p:cBhvr>
                                      <p:tavLst>
                                        <p:tav tm="0">
                                          <p:val>
                                            <p:strVal val="#ppt_x"/>
                                          </p:val>
                                        </p:tav>
                                        <p:tav tm="100000">
                                          <p:val>
                                            <p:strVal val="#ppt_x"/>
                                          </p:val>
                                        </p:tav>
                                      </p:tavLst>
                                    </p:anim>
                                    <p:anim calcmode="lin" valueType="num">
                                      <p:cBhvr>
                                        <p:cTn id="29" dur="1000" fill="hold"/>
                                        <p:tgtEl>
                                          <p:spTgt spid="1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1000"/>
                                        <p:tgtEl>
                                          <p:spTgt spid="21"/>
                                        </p:tgtEl>
                                      </p:cBhvr>
                                    </p:animEffect>
                                    <p:anim calcmode="lin" valueType="num">
                                      <p:cBhvr>
                                        <p:cTn id="33" dur="1000" fill="hold"/>
                                        <p:tgtEl>
                                          <p:spTgt spid="21"/>
                                        </p:tgtEl>
                                        <p:attrNameLst>
                                          <p:attrName>ppt_x</p:attrName>
                                        </p:attrNameLst>
                                      </p:cBhvr>
                                      <p:tavLst>
                                        <p:tav tm="0">
                                          <p:val>
                                            <p:strVal val="#ppt_x"/>
                                          </p:val>
                                        </p:tav>
                                        <p:tav tm="100000">
                                          <p:val>
                                            <p:strVal val="#ppt_x"/>
                                          </p:val>
                                        </p:tav>
                                      </p:tavLst>
                                    </p:anim>
                                    <p:anim calcmode="lin" valueType="num">
                                      <p:cBhvr>
                                        <p:cTn id="3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xit" presetSubtype="0" fill="hold" grpId="1" nodeType="clickEffect">
                                  <p:stCondLst>
                                    <p:cond delay="0"/>
                                  </p:stCondLst>
                                  <p:childTnLst>
                                    <p:animEffect transition="out" filter="fade">
                                      <p:cBhvr>
                                        <p:cTn id="38" dur="1000"/>
                                        <p:tgtEl>
                                          <p:spTgt spid="21"/>
                                        </p:tgtEl>
                                      </p:cBhvr>
                                    </p:animEffect>
                                    <p:anim calcmode="lin" valueType="num">
                                      <p:cBhvr>
                                        <p:cTn id="39" dur="1000"/>
                                        <p:tgtEl>
                                          <p:spTgt spid="21"/>
                                        </p:tgtEl>
                                        <p:attrNameLst>
                                          <p:attrName>ppt_x</p:attrName>
                                        </p:attrNameLst>
                                      </p:cBhvr>
                                      <p:tavLst>
                                        <p:tav tm="0">
                                          <p:val>
                                            <p:strVal val="ppt_x"/>
                                          </p:val>
                                        </p:tav>
                                        <p:tav tm="100000">
                                          <p:val>
                                            <p:strVal val="ppt_x"/>
                                          </p:val>
                                        </p:tav>
                                      </p:tavLst>
                                    </p:anim>
                                    <p:anim calcmode="lin" valueType="num">
                                      <p:cBhvr>
                                        <p:cTn id="40" dur="100" decel="100000"/>
                                        <p:tgtEl>
                                          <p:spTgt spid="21"/>
                                        </p:tgtEl>
                                        <p:attrNameLst>
                                          <p:attrName>ppt_y</p:attrName>
                                        </p:attrNameLst>
                                      </p:cBhvr>
                                      <p:tavLst>
                                        <p:tav tm="0">
                                          <p:val>
                                            <p:strVal val="ppt_y"/>
                                          </p:val>
                                        </p:tav>
                                        <p:tav tm="100000">
                                          <p:val>
                                            <p:strVal val="ppt_y-.03"/>
                                          </p:val>
                                        </p:tav>
                                      </p:tavLst>
                                    </p:anim>
                                    <p:anim calcmode="lin" valueType="num">
                                      <p:cBhvr>
                                        <p:cTn id="41" dur="900" accel="100000">
                                          <p:stCondLst>
                                            <p:cond delay="100"/>
                                          </p:stCondLst>
                                        </p:cTn>
                                        <p:tgtEl>
                                          <p:spTgt spid="21"/>
                                        </p:tgtEl>
                                        <p:attrNameLst>
                                          <p:attrName>ppt_y</p:attrName>
                                        </p:attrNameLst>
                                      </p:cBhvr>
                                      <p:tavLst>
                                        <p:tav tm="0">
                                          <p:val>
                                            <p:strVal val="ppt_y"/>
                                          </p:val>
                                        </p:tav>
                                        <p:tav tm="100000">
                                          <p:val>
                                            <p:strVal val="ppt_y+1"/>
                                          </p:val>
                                        </p:tav>
                                      </p:tavLst>
                                    </p:anim>
                                    <p:set>
                                      <p:cBhvr>
                                        <p:cTn id="42" dur="1" fill="hold">
                                          <p:stCondLst>
                                            <p:cond delay="999"/>
                                          </p:stCondLst>
                                        </p:cTn>
                                        <p:tgtEl>
                                          <p:spTgt spid="21"/>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500"/>
                                        <p:tgtEl>
                                          <p:spTgt spid="15"/>
                                        </p:tgtEl>
                                      </p:cBhvr>
                                    </p:animEffect>
                                    <p:set>
                                      <p:cBhvr>
                                        <p:cTn id="48" dur="1" fill="hold">
                                          <p:stCondLst>
                                            <p:cond delay="499"/>
                                          </p:stCondLst>
                                        </p:cTn>
                                        <p:tgtEl>
                                          <p:spTgt spid="15"/>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500"/>
                                        <p:tgtEl>
                                          <p:spTgt spid="19"/>
                                        </p:tgtEl>
                                      </p:cBhvr>
                                    </p:animEffect>
                                    <p:set>
                                      <p:cBhvr>
                                        <p:cTn id="51" dur="1" fill="hold">
                                          <p:stCondLst>
                                            <p:cond delay="499"/>
                                          </p:stCondLst>
                                        </p:cTn>
                                        <p:tgtEl>
                                          <p:spTgt spid="19"/>
                                        </p:tgtEl>
                                        <p:attrNameLst>
                                          <p:attrName>style.visibility</p:attrName>
                                        </p:attrNameLst>
                                      </p:cBhvr>
                                      <p:to>
                                        <p:strVal val="hidden"/>
                                      </p:to>
                                    </p:set>
                                  </p:childTnLst>
                                </p:cTn>
                              </p:par>
                            </p:childTnLst>
                          </p:cTn>
                        </p:par>
                        <p:par>
                          <p:cTn id="52" fill="hold">
                            <p:stCondLst>
                              <p:cond delay="1000"/>
                            </p:stCondLst>
                            <p:childTnLst>
                              <p:par>
                                <p:cTn id="53" presetID="42" presetClass="entr" presetSubtype="0" fill="hold" grpId="0" nodeType="after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1000"/>
                                        <p:tgtEl>
                                          <p:spTgt spid="12"/>
                                        </p:tgtEl>
                                      </p:cBhvr>
                                    </p:animEffect>
                                    <p:anim calcmode="lin" valueType="num">
                                      <p:cBhvr>
                                        <p:cTn id="56" dur="1000" fill="hold"/>
                                        <p:tgtEl>
                                          <p:spTgt spid="12"/>
                                        </p:tgtEl>
                                        <p:attrNameLst>
                                          <p:attrName>ppt_x</p:attrName>
                                        </p:attrNameLst>
                                      </p:cBhvr>
                                      <p:tavLst>
                                        <p:tav tm="0">
                                          <p:val>
                                            <p:strVal val="#ppt_x"/>
                                          </p:val>
                                        </p:tav>
                                        <p:tav tm="100000">
                                          <p:val>
                                            <p:strVal val="#ppt_x"/>
                                          </p:val>
                                        </p:tav>
                                      </p:tavLst>
                                    </p:anim>
                                    <p:anim calcmode="lin" valueType="num">
                                      <p:cBhvr>
                                        <p:cTn id="57" dur="1000" fill="hold"/>
                                        <p:tgtEl>
                                          <p:spTgt spid="12"/>
                                        </p:tgtEl>
                                        <p:attrNameLst>
                                          <p:attrName>ppt_y</p:attrName>
                                        </p:attrNameLst>
                                      </p:cBhvr>
                                      <p:tavLst>
                                        <p:tav tm="0">
                                          <p:val>
                                            <p:strVal val="#ppt_y+.1"/>
                                          </p:val>
                                        </p:tav>
                                        <p:tav tm="100000">
                                          <p:val>
                                            <p:strVal val="#ppt_y"/>
                                          </p:val>
                                        </p:tav>
                                      </p:tavLst>
                                    </p:anim>
                                  </p:childTnLst>
                                </p:cTn>
                              </p:par>
                              <p:par>
                                <p:cTn id="58" presetID="16" presetClass="entr" presetSubtype="37" fill="hold" grpId="0" nodeType="with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barn(outVertical)">
                                      <p:cBhvr>
                                        <p:cTn id="6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21" grpId="0" animBg="1"/>
      <p:bldP spid="21" grpId="1" animBg="1"/>
      <p:bldP spid="12"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3C86B-8E61-A486-EEBF-CD2092C9CD9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A527270-357D-5BDC-D145-DC679BB7FBF7}"/>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498883FC-8C95-D4C2-D041-9D3F8553D500}"/>
              </a:ext>
            </a:extLst>
          </p:cNvPr>
          <p:cNvSpPr txBox="1"/>
          <p:nvPr/>
        </p:nvSpPr>
        <p:spPr>
          <a:xfrm>
            <a:off x="0" y="-8968"/>
            <a:ext cx="9144000" cy="584775"/>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Judging And Arrogance -  James 4:11-17</a:t>
            </a:r>
          </a:p>
        </p:txBody>
      </p:sp>
      <p:sp>
        <p:nvSpPr>
          <p:cNvPr id="5" name="TextBox 4">
            <a:extLst>
              <a:ext uri="{FF2B5EF4-FFF2-40B4-BE49-F238E27FC236}">
                <a16:creationId xmlns:a16="http://schemas.microsoft.com/office/drawing/2014/main" id="{CE0F906E-7BF4-3BF0-70D7-EB55AD066ED8}"/>
              </a:ext>
            </a:extLst>
          </p:cNvPr>
          <p:cNvSpPr txBox="1"/>
          <p:nvPr/>
        </p:nvSpPr>
        <p:spPr>
          <a:xfrm>
            <a:off x="497305" y="850232"/>
            <a:ext cx="8109284" cy="5796459"/>
          </a:xfrm>
          <a:prstGeom prst="rect">
            <a:avLst/>
          </a:prstGeom>
          <a:noFill/>
        </p:spPr>
        <p:txBody>
          <a:bodyPr wrap="square">
            <a:spAutoFit/>
          </a:bodyPr>
          <a:lstStyle/>
          <a:p>
            <a:pPr marL="0" marR="0">
              <a:spcAft>
                <a:spcPts val="800"/>
              </a:spcAft>
              <a:buNone/>
            </a:pPr>
            <a:r>
              <a:rPr lang="en-US" sz="36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4:14</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whereas you do not know what will happen tomorrow. For what is your life? It is even a vapor that appears for a little time and then vanishes away.</a:t>
            </a:r>
          </a:p>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Aft>
                <a:spcPts val="800"/>
              </a:spcAft>
              <a:buNone/>
            </a:pPr>
            <a:r>
              <a:rPr lang="en-US" sz="2800" kern="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The uncertainty of tomorrow was stressed by Jesus who said of the grass of the field, “It today is, and tomorrow is cast into the oven” (Matt. 6:30)</a:t>
            </a:r>
          </a:p>
          <a:p>
            <a:pPr marL="0" marR="0">
              <a:spcAft>
                <a:spcPts val="800"/>
              </a:spcAft>
              <a:buNone/>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Both Peter and James stated the spiritual overtones of the teaching, Peter saying, “All flesh is as grass” (1 Pet. 1:24), an idea certainly included in what James said here. </a:t>
            </a:r>
            <a:endPar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4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upload.wikimedia.org/wikipedia/commons/thumb/9/9f/A_Delphi_magic_mist.JPG/1024px-A_Delphi_magic_mis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E92904D7-68F3-C74C-B409-98AC2CDBFAB4}"/>
              </a:ext>
            </a:extLst>
          </p:cNvPr>
          <p:cNvSpPr>
            <a:spLocks noGrp="1"/>
          </p:cNvSpPr>
          <p:nvPr>
            <p:ph type="body" sz="quarter" idx="10"/>
          </p:nvPr>
        </p:nvSpPr>
        <p:spPr/>
        <p:txBody>
          <a:bodyPr/>
          <a:lstStyle/>
          <a:p>
            <a:r>
              <a:rPr lang="en-US" dirty="0"/>
              <a:t>Wispy fog at the ruins of the Temple of Apollo at Delphi</a:t>
            </a:r>
          </a:p>
        </p:txBody>
      </p:sp>
      <p:sp>
        <p:nvSpPr>
          <p:cNvPr id="3" name="Text Placeholder 2">
            <a:extLst>
              <a:ext uri="{FF2B5EF4-FFF2-40B4-BE49-F238E27FC236}">
                <a16:creationId xmlns:a16="http://schemas.microsoft.com/office/drawing/2014/main" id="{1F59E603-73AE-49F9-98E0-E7DF28F10FB6}"/>
              </a:ext>
            </a:extLst>
          </p:cNvPr>
          <p:cNvSpPr>
            <a:spLocks noGrp="1"/>
          </p:cNvSpPr>
          <p:nvPr>
            <p:ph type="body" sz="quarter" idx="12"/>
          </p:nvPr>
        </p:nvSpPr>
        <p:spPr/>
        <p:txBody>
          <a:bodyPr/>
          <a:lstStyle/>
          <a:p>
            <a:r>
              <a:rPr lang="en-US" dirty="0"/>
              <a:t>4:14</a:t>
            </a:r>
          </a:p>
        </p:txBody>
      </p:sp>
      <p:sp>
        <p:nvSpPr>
          <p:cNvPr id="8" name="Title 7">
            <a:extLst>
              <a:ext uri="{FF2B5EF4-FFF2-40B4-BE49-F238E27FC236}">
                <a16:creationId xmlns:a16="http://schemas.microsoft.com/office/drawing/2014/main" id="{5EC1D442-7DE2-684D-8FA5-E8B2604BD51F}"/>
              </a:ext>
            </a:extLst>
          </p:cNvPr>
          <p:cNvSpPr>
            <a:spLocks noGrp="1"/>
          </p:cNvSpPr>
          <p:nvPr>
            <p:ph type="title"/>
          </p:nvPr>
        </p:nvSpPr>
        <p:spPr/>
        <p:txBody>
          <a:bodyPr/>
          <a:lstStyle/>
          <a:p>
            <a:r>
              <a:rPr lang="en-US" dirty="0"/>
              <a:t>You are just a mist that appears for a short time and then vanishes away</a:t>
            </a:r>
          </a:p>
        </p:txBody>
      </p:sp>
    </p:spTree>
    <p:extLst>
      <p:ext uri="{BB962C8B-B14F-4D97-AF65-F5344CB8AC3E}">
        <p14:creationId xmlns:p14="http://schemas.microsoft.com/office/powerpoint/2010/main" val="7338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descr="C:\PLBL\01 Galilee and the North\Golan Heights\Nimrod's Fortress in clouds, tb1218022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741" cy="6859672"/>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quarter" idx="10"/>
          </p:nvPr>
        </p:nvSpPr>
        <p:spPr/>
        <p:txBody>
          <a:bodyPr/>
          <a:lstStyle/>
          <a:p>
            <a:r>
              <a:rPr lang="en-US" dirty="0"/>
              <a:t>Nimrod’s Fortress in fog</a:t>
            </a:r>
          </a:p>
        </p:txBody>
      </p:sp>
      <p:sp>
        <p:nvSpPr>
          <p:cNvPr id="4" name="Text Placeholder 3"/>
          <p:cNvSpPr>
            <a:spLocks noGrp="1"/>
          </p:cNvSpPr>
          <p:nvPr>
            <p:ph type="body" sz="quarter" idx="12"/>
          </p:nvPr>
        </p:nvSpPr>
        <p:spPr/>
        <p:txBody>
          <a:bodyPr/>
          <a:lstStyle/>
          <a:p>
            <a:r>
              <a:rPr lang="en-US"/>
              <a:t>4:14</a:t>
            </a:r>
            <a:endParaRPr lang="en-US" dirty="0"/>
          </a:p>
        </p:txBody>
      </p:sp>
      <p:sp>
        <p:nvSpPr>
          <p:cNvPr id="2" name="Title 1"/>
          <p:cNvSpPr>
            <a:spLocks noGrp="1"/>
          </p:cNvSpPr>
          <p:nvPr>
            <p:ph type="title"/>
          </p:nvPr>
        </p:nvSpPr>
        <p:spPr/>
        <p:txBody>
          <a:bodyPr/>
          <a:lstStyle/>
          <a:p>
            <a:r>
              <a:rPr lang="en-US" dirty="0"/>
              <a:t>You are just a mist that appears for a short time and then vanishes away</a:t>
            </a:r>
          </a:p>
        </p:txBody>
      </p:sp>
    </p:spTree>
    <p:extLst>
      <p:ext uri="{BB962C8B-B14F-4D97-AF65-F5344CB8AC3E}">
        <p14:creationId xmlns:p14="http://schemas.microsoft.com/office/powerpoint/2010/main" val="3795138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PLBL\01 Galilee and the North\Golan Heights\Nimrod's Fortress from east, tb04090325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741" cy="6859673"/>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quarter" idx="10"/>
          </p:nvPr>
        </p:nvSpPr>
        <p:spPr/>
        <p:txBody>
          <a:bodyPr/>
          <a:lstStyle/>
          <a:p>
            <a:r>
              <a:rPr lang="en-US" dirty="0"/>
              <a:t>Nimrod’s Fortress with fog gone</a:t>
            </a:r>
          </a:p>
        </p:txBody>
      </p:sp>
      <p:sp>
        <p:nvSpPr>
          <p:cNvPr id="4" name="Text Placeholder 3"/>
          <p:cNvSpPr>
            <a:spLocks noGrp="1"/>
          </p:cNvSpPr>
          <p:nvPr>
            <p:ph type="body" sz="quarter" idx="12"/>
          </p:nvPr>
        </p:nvSpPr>
        <p:spPr/>
        <p:txBody>
          <a:bodyPr/>
          <a:lstStyle/>
          <a:p>
            <a:r>
              <a:rPr lang="en-US"/>
              <a:t>4:14</a:t>
            </a:r>
            <a:endParaRPr lang="en-US" dirty="0"/>
          </a:p>
        </p:txBody>
      </p:sp>
      <p:sp>
        <p:nvSpPr>
          <p:cNvPr id="2" name="Title 1"/>
          <p:cNvSpPr>
            <a:spLocks noGrp="1"/>
          </p:cNvSpPr>
          <p:nvPr>
            <p:ph type="title"/>
          </p:nvPr>
        </p:nvSpPr>
        <p:spPr/>
        <p:txBody>
          <a:bodyPr/>
          <a:lstStyle/>
          <a:p>
            <a:r>
              <a:rPr lang="en-US" dirty="0"/>
              <a:t>You are just a mist that appears for a short time and then vanishes away</a:t>
            </a:r>
          </a:p>
        </p:txBody>
      </p:sp>
    </p:spTree>
    <p:extLst>
      <p:ext uri="{BB962C8B-B14F-4D97-AF65-F5344CB8AC3E}">
        <p14:creationId xmlns:p14="http://schemas.microsoft.com/office/powerpoint/2010/main" val="2534519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99A84-DE87-5B46-0BC1-1E2A9ADFDC9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4A8B816-74A4-E28C-A83C-CE903CC6294A}"/>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BA40CA4B-C7D1-12EC-83D1-6EE5DDC40569}"/>
              </a:ext>
            </a:extLst>
          </p:cNvPr>
          <p:cNvSpPr txBox="1"/>
          <p:nvPr/>
        </p:nvSpPr>
        <p:spPr>
          <a:xfrm>
            <a:off x="0" y="-8968"/>
            <a:ext cx="9144000" cy="584775"/>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Judging And Arrogance -  James 4:11-17</a:t>
            </a:r>
          </a:p>
        </p:txBody>
      </p:sp>
      <p:sp>
        <p:nvSpPr>
          <p:cNvPr id="5" name="TextBox 4">
            <a:extLst>
              <a:ext uri="{FF2B5EF4-FFF2-40B4-BE49-F238E27FC236}">
                <a16:creationId xmlns:a16="http://schemas.microsoft.com/office/drawing/2014/main" id="{86C4A133-94DD-6508-34E2-E855FBFA6F58}"/>
              </a:ext>
            </a:extLst>
          </p:cNvPr>
          <p:cNvSpPr txBox="1"/>
          <p:nvPr/>
        </p:nvSpPr>
        <p:spPr>
          <a:xfrm>
            <a:off x="545432" y="938463"/>
            <a:ext cx="8117305" cy="5139869"/>
          </a:xfrm>
          <a:prstGeom prst="rect">
            <a:avLst/>
          </a:prstGeom>
          <a:noFill/>
        </p:spPr>
        <p:txBody>
          <a:bodyPr wrap="square">
            <a:spAutoFit/>
          </a:bodyPr>
          <a:lstStyle/>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4:15 Instead you ought to say, "If the Lord wills, we shall live and do this or that." </a:t>
            </a:r>
          </a:p>
          <a:p>
            <a:pPr marL="0" marR="0">
              <a:spcAft>
                <a:spcPts val="800"/>
              </a:spcAft>
              <a:buNone/>
            </a:pPr>
            <a:r>
              <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Here James explains the proper attitude. "If the Lord wills, we shall live and do this or that." - Literally, this is saying, "If the Lord has so determined it in His wisdom." </a:t>
            </a:r>
          </a:p>
          <a:p>
            <a:pPr marL="0" marR="0">
              <a:spcAft>
                <a:spcPts val="800"/>
              </a:spcAft>
              <a:buNone/>
            </a:pPr>
            <a:r>
              <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It is important that our attitude always reflects this idea rather than just saying the words, "If the Lord wills.“</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We should not just say it as an idle phrase, as some people do.</a:t>
            </a:r>
          </a:p>
        </p:txBody>
      </p:sp>
    </p:spTree>
    <p:extLst>
      <p:ext uri="{BB962C8B-B14F-4D97-AF65-F5344CB8AC3E}">
        <p14:creationId xmlns:p14="http://schemas.microsoft.com/office/powerpoint/2010/main" val="118744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B2A008-1871-18A7-D0EA-5197A1D09CE8}"/>
              </a:ext>
            </a:extLst>
          </p:cNvPr>
          <p:cNvPicPr>
            <a:picLocks noChangeAspect="1"/>
          </p:cNvPicPr>
          <p:nvPr/>
        </p:nvPicPr>
        <p:blipFill>
          <a:blip r:embed="rId2"/>
          <a:stretch>
            <a:fillRect/>
          </a:stretch>
        </p:blipFill>
        <p:spPr>
          <a:xfrm>
            <a:off x="4307107" y="904225"/>
            <a:ext cx="4572396" cy="3429297"/>
          </a:xfrm>
          <a:prstGeom prst="rect">
            <a:avLst/>
          </a:prstGeom>
        </p:spPr>
      </p:pic>
      <p:sp>
        <p:nvSpPr>
          <p:cNvPr id="6" name="TextBox 5">
            <a:extLst>
              <a:ext uri="{FF2B5EF4-FFF2-40B4-BE49-F238E27FC236}">
                <a16:creationId xmlns:a16="http://schemas.microsoft.com/office/drawing/2014/main" id="{234BDDB9-EF11-0D38-EA36-80AF59197B68}"/>
              </a:ext>
            </a:extLst>
          </p:cNvPr>
          <p:cNvSpPr txBox="1"/>
          <p:nvPr/>
        </p:nvSpPr>
        <p:spPr>
          <a:xfrm>
            <a:off x="497305" y="457200"/>
            <a:ext cx="3633537" cy="6001643"/>
          </a:xfrm>
          <a:prstGeom prst="rect">
            <a:avLst/>
          </a:prstGeom>
          <a:noFill/>
        </p:spPr>
        <p:txBody>
          <a:bodyPr wrap="square" rtlCol="0">
            <a:spAutoFit/>
          </a:bodyPr>
          <a:lstStyle/>
          <a:p>
            <a:r>
              <a:rPr lang="en-US" sz="2400" dirty="0">
                <a:solidFill>
                  <a:schemeClr val="bg1"/>
                </a:solidFill>
                <a:cs typeface="Calibri"/>
              </a:rPr>
              <a:t>The verb “</a:t>
            </a:r>
            <a:r>
              <a:rPr lang="en-US" sz="2400" u="sng" dirty="0">
                <a:solidFill>
                  <a:schemeClr val="bg1"/>
                </a:solidFill>
                <a:cs typeface="Calibri"/>
              </a:rPr>
              <a:t>boast</a:t>
            </a:r>
            <a:r>
              <a:rPr lang="en-US" sz="2400" dirty="0">
                <a:solidFill>
                  <a:schemeClr val="bg1"/>
                </a:solidFill>
                <a:cs typeface="Calibri"/>
              </a:rPr>
              <a:t>” (Gk. </a:t>
            </a:r>
            <a:r>
              <a:rPr lang="en-US" sz="2400" i="1" dirty="0" err="1">
                <a:solidFill>
                  <a:schemeClr val="bg1"/>
                </a:solidFill>
                <a:cs typeface="Calibri"/>
              </a:rPr>
              <a:t>kauchaomai</a:t>
            </a:r>
            <a:r>
              <a:rPr lang="en-US" sz="2400" dirty="0">
                <a:solidFill>
                  <a:schemeClr val="bg1"/>
                </a:solidFill>
                <a:cs typeface="Calibri"/>
              </a:rPr>
              <a:t>, </a:t>
            </a:r>
            <a:r>
              <a:rPr lang="el-GR" sz="2400" dirty="0">
                <a:solidFill>
                  <a:schemeClr val="bg1"/>
                </a:solidFill>
              </a:rPr>
              <a:t>καυχάομαι</a:t>
            </a:r>
            <a:r>
              <a:rPr lang="en-US" sz="2400" dirty="0">
                <a:solidFill>
                  <a:schemeClr val="bg1"/>
                </a:solidFill>
                <a:cs typeface="Calibri"/>
              </a:rPr>
              <a:t>) </a:t>
            </a:r>
            <a:r>
              <a:rPr lang="en-US" sz="2400" u="sng" dirty="0">
                <a:solidFill>
                  <a:schemeClr val="bg1"/>
                </a:solidFill>
                <a:cs typeface="Calibri"/>
              </a:rPr>
              <a:t>means to take pride in something, often in the negative sense of bragging</a:t>
            </a:r>
            <a:r>
              <a:rPr lang="en-US" sz="2400" dirty="0">
                <a:solidFill>
                  <a:schemeClr val="bg1"/>
                </a:solidFill>
                <a:cs typeface="Calibri"/>
              </a:rPr>
              <a:t>. </a:t>
            </a:r>
          </a:p>
          <a:p>
            <a:endParaRPr lang="en-US" sz="2400" dirty="0">
              <a:solidFill>
                <a:schemeClr val="bg1"/>
              </a:solidFill>
              <a:cs typeface="Calibri"/>
            </a:endParaRPr>
          </a:p>
          <a:p>
            <a:r>
              <a:rPr lang="en-US" sz="2400" dirty="0">
                <a:solidFill>
                  <a:schemeClr val="bg1"/>
                </a:solidFill>
                <a:latin typeface="Arial Black" panose="020B0A04020102020204" pitchFamily="34" charset="0"/>
                <a:cs typeface="Calibri"/>
              </a:rPr>
              <a:t>Narcissus</a:t>
            </a:r>
            <a:r>
              <a:rPr lang="en-US" sz="2400" dirty="0">
                <a:solidFill>
                  <a:schemeClr val="bg1"/>
                </a:solidFill>
                <a:cs typeface="Calibri"/>
              </a:rPr>
              <a:t> was a figure in Greco-Roman mythology who was completely self-absorbed. Such behavior fits well with both boasting (related to self) and arrogance. This statuette of </a:t>
            </a:r>
            <a:r>
              <a:rPr lang="en-US" sz="2400" dirty="0" err="1">
                <a:solidFill>
                  <a:schemeClr val="bg1"/>
                </a:solidFill>
                <a:cs typeface="Calibri"/>
              </a:rPr>
              <a:t>Narcisuss</a:t>
            </a:r>
            <a:r>
              <a:rPr lang="en-US" sz="2400" dirty="0">
                <a:solidFill>
                  <a:schemeClr val="bg1"/>
                </a:solidFill>
                <a:cs typeface="Calibri"/>
              </a:rPr>
              <a:t> was photographed at the Vatican Museums.</a:t>
            </a:r>
          </a:p>
        </p:txBody>
      </p:sp>
    </p:spTree>
    <p:extLst>
      <p:ext uri="{BB962C8B-B14F-4D97-AF65-F5344CB8AC3E}">
        <p14:creationId xmlns:p14="http://schemas.microsoft.com/office/powerpoint/2010/main" val="31803281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4CF87B-812F-4ED8-744C-C68949EA6244}"/>
              </a:ext>
            </a:extLst>
          </p:cNvPr>
          <p:cNvPicPr>
            <a:picLocks noChangeAspect="1"/>
          </p:cNvPicPr>
          <p:nvPr/>
        </p:nvPicPr>
        <p:blipFill>
          <a:blip r:embed="rId2"/>
          <a:stretch>
            <a:fillRect/>
          </a:stretch>
        </p:blipFill>
        <p:spPr>
          <a:xfrm>
            <a:off x="4218876" y="398898"/>
            <a:ext cx="4572396" cy="3429297"/>
          </a:xfrm>
          <a:prstGeom prst="rect">
            <a:avLst/>
          </a:prstGeom>
        </p:spPr>
      </p:pic>
      <p:sp>
        <p:nvSpPr>
          <p:cNvPr id="4" name="TextBox 3">
            <a:extLst>
              <a:ext uri="{FF2B5EF4-FFF2-40B4-BE49-F238E27FC236}">
                <a16:creationId xmlns:a16="http://schemas.microsoft.com/office/drawing/2014/main" id="{F38BB7F3-223A-0090-5F9F-9FDB40A181AE}"/>
              </a:ext>
            </a:extLst>
          </p:cNvPr>
          <p:cNvSpPr txBox="1"/>
          <p:nvPr/>
        </p:nvSpPr>
        <p:spPr>
          <a:xfrm>
            <a:off x="352728" y="232612"/>
            <a:ext cx="3681861" cy="6733410"/>
          </a:xfrm>
          <a:prstGeom prst="rect">
            <a:avLst/>
          </a:prstGeom>
          <a:noFill/>
        </p:spPr>
        <p:txBody>
          <a:bodyPr wrap="square" rtlCol="0">
            <a:spAutoFit/>
          </a:bodyPr>
          <a:lstStyle/>
          <a:p>
            <a:r>
              <a:rPr lang="en-US" sz="2200" dirty="0">
                <a:solidFill>
                  <a:schemeClr val="bg1"/>
                </a:solidFill>
                <a:cs typeface="Calibri"/>
              </a:rPr>
              <a:t>The word “</a:t>
            </a:r>
            <a:r>
              <a:rPr lang="en-US" sz="2200" u="sng" dirty="0">
                <a:solidFill>
                  <a:schemeClr val="bg1"/>
                </a:solidFill>
                <a:cs typeface="Calibri"/>
              </a:rPr>
              <a:t>arrogance</a:t>
            </a:r>
            <a:r>
              <a:rPr lang="en-US" sz="2200" dirty="0">
                <a:solidFill>
                  <a:schemeClr val="bg1"/>
                </a:solidFill>
                <a:cs typeface="Calibri"/>
              </a:rPr>
              <a:t>” (Gk. </a:t>
            </a:r>
            <a:r>
              <a:rPr lang="en-US" sz="2200" i="1" dirty="0" err="1">
                <a:solidFill>
                  <a:schemeClr val="bg1"/>
                </a:solidFill>
                <a:cs typeface="Calibri"/>
              </a:rPr>
              <a:t>alazoneia</a:t>
            </a:r>
            <a:r>
              <a:rPr lang="en-US" sz="2200" dirty="0">
                <a:solidFill>
                  <a:schemeClr val="bg1"/>
                </a:solidFill>
                <a:cs typeface="Calibri"/>
              </a:rPr>
              <a:t>, </a:t>
            </a:r>
            <a:r>
              <a:rPr lang="el-GR" sz="2200" dirty="0">
                <a:solidFill>
                  <a:schemeClr val="bg1"/>
                </a:solidFill>
              </a:rPr>
              <a:t>ἀλαζονεία</a:t>
            </a:r>
            <a:r>
              <a:rPr lang="en-US" sz="2200" dirty="0">
                <a:solidFill>
                  <a:schemeClr val="bg1"/>
                </a:solidFill>
                <a:cs typeface="Calibri"/>
              </a:rPr>
              <a:t>) </a:t>
            </a:r>
            <a:r>
              <a:rPr lang="en-US" sz="2200" u="sng" dirty="0">
                <a:solidFill>
                  <a:schemeClr val="bg1"/>
                </a:solidFill>
                <a:cs typeface="Calibri"/>
              </a:rPr>
              <a:t>refers to pretension and thinking highly of oneself.</a:t>
            </a:r>
            <a:r>
              <a:rPr lang="en-US" sz="2200" dirty="0">
                <a:solidFill>
                  <a:schemeClr val="bg1"/>
                </a:solidFill>
                <a:cs typeface="Calibri"/>
              </a:rPr>
              <a:t> </a:t>
            </a:r>
            <a:r>
              <a:rPr lang="en-US" sz="2200" dirty="0">
                <a:solidFill>
                  <a:schemeClr val="bg1"/>
                </a:solidFill>
              </a:rPr>
              <a:t>The Roman emperors were known for their arrogance. The emperor who was on the throne at the time when James wrote this letter was </a:t>
            </a:r>
            <a:r>
              <a:rPr lang="en-US" sz="2200" dirty="0">
                <a:solidFill>
                  <a:schemeClr val="bg1"/>
                </a:solidFill>
                <a:latin typeface="Arial Black" panose="020B0A04020102020204" pitchFamily="34" charset="0"/>
              </a:rPr>
              <a:t>Claudius</a:t>
            </a:r>
            <a:r>
              <a:rPr lang="en-US" sz="2200" dirty="0">
                <a:solidFill>
                  <a:schemeClr val="bg1"/>
                </a:solidFill>
              </a:rPr>
              <a:t>. This statue portrays him seated on a throne, holding a spear in one hand and a scroll in the other. His body is portrayed like the chiseled body of a model athlete, with his royal robe throne over one shoulder. This statue was photographed at the Naples Archaeological Museum.</a:t>
            </a:r>
          </a:p>
        </p:txBody>
      </p:sp>
    </p:spTree>
    <p:extLst>
      <p:ext uri="{BB962C8B-B14F-4D97-AF65-F5344CB8AC3E}">
        <p14:creationId xmlns:p14="http://schemas.microsoft.com/office/powerpoint/2010/main" val="2626748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2BA09-6F7C-2290-EA48-20C8A3CF228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FA855C0-4B7C-81A7-4ACB-01FF225D1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21"/>
            <a:ext cx="9144000" cy="6858000"/>
          </a:xfrm>
          <a:prstGeom prst="rect">
            <a:avLst/>
          </a:prstGeom>
        </p:spPr>
      </p:pic>
      <p:sp>
        <p:nvSpPr>
          <p:cNvPr id="2" name="TextBox 1">
            <a:extLst>
              <a:ext uri="{FF2B5EF4-FFF2-40B4-BE49-F238E27FC236}">
                <a16:creationId xmlns:a16="http://schemas.microsoft.com/office/drawing/2014/main" id="{B4F15330-A28C-97D5-4920-3D086B36E4B1}"/>
              </a:ext>
            </a:extLst>
          </p:cNvPr>
          <p:cNvSpPr txBox="1"/>
          <p:nvPr/>
        </p:nvSpPr>
        <p:spPr>
          <a:xfrm>
            <a:off x="0" y="184299"/>
            <a:ext cx="9144000"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James</a:t>
            </a:r>
          </a:p>
        </p:txBody>
      </p:sp>
      <p:sp>
        <p:nvSpPr>
          <p:cNvPr id="3" name="TextBox 2">
            <a:extLst>
              <a:ext uri="{FF2B5EF4-FFF2-40B4-BE49-F238E27FC236}">
                <a16:creationId xmlns:a16="http://schemas.microsoft.com/office/drawing/2014/main" id="{B64074D0-E943-063B-A840-61D23F2DEAC3}"/>
              </a:ext>
            </a:extLst>
          </p:cNvPr>
          <p:cNvSpPr txBox="1"/>
          <p:nvPr/>
        </p:nvSpPr>
        <p:spPr>
          <a:xfrm>
            <a:off x="962527" y="1195138"/>
            <a:ext cx="7948864" cy="86177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Eight – Judging And Arrogance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874158C-FE66-CE76-A59E-CE2702FDF350}"/>
              </a:ext>
            </a:extLst>
          </p:cNvPr>
          <p:cNvSpPr txBox="1"/>
          <p:nvPr/>
        </p:nvSpPr>
        <p:spPr>
          <a:xfrm>
            <a:off x="681789" y="3649580"/>
            <a:ext cx="8101264" cy="2893100"/>
          </a:xfrm>
          <a:prstGeom prst="rect">
            <a:avLst/>
          </a:prstGeom>
          <a:noFill/>
        </p:spPr>
        <p:txBody>
          <a:bodyPr wrap="square">
            <a:spAutoFit/>
          </a:bodyPr>
          <a:lstStyle/>
          <a:p>
            <a:r>
              <a:rPr lang="en-US" sz="2600" dirty="0">
                <a:solidFill>
                  <a:schemeClr val="bg1"/>
                </a:solidFill>
              </a:rPr>
              <a:t>James 4:14 whereas you do not know what will happen tomorrow. For what is your life? It is even a vapor that appears for a little time and then vanishes away. 15 Instead you ought to say, "If the Lord wills, we shall live and do this or that." 16 But now you boast in your arrogance. All such boasting is evil. 17 Therefore, to him who knows to do good and does not do it, to him it is sin.</a:t>
            </a:r>
          </a:p>
        </p:txBody>
      </p:sp>
    </p:spTree>
    <p:extLst>
      <p:ext uri="{BB962C8B-B14F-4D97-AF65-F5344CB8AC3E}">
        <p14:creationId xmlns:p14="http://schemas.microsoft.com/office/powerpoint/2010/main" val="800285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5ACD1-14CF-C749-AC83-8269703C150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FF57BEE-D750-D7CC-92C4-E9D37DB086A1}"/>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03895BCF-2E36-75D2-59D0-BFB5D8835A72}"/>
              </a:ext>
            </a:extLst>
          </p:cNvPr>
          <p:cNvSpPr txBox="1"/>
          <p:nvPr/>
        </p:nvSpPr>
        <p:spPr>
          <a:xfrm>
            <a:off x="0" y="-8968"/>
            <a:ext cx="9144000" cy="584775"/>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Judging And Arrogance -  James 4:11-17</a:t>
            </a:r>
          </a:p>
        </p:txBody>
      </p:sp>
      <p:sp>
        <p:nvSpPr>
          <p:cNvPr id="5" name="TextBox 4">
            <a:extLst>
              <a:ext uri="{FF2B5EF4-FFF2-40B4-BE49-F238E27FC236}">
                <a16:creationId xmlns:a16="http://schemas.microsoft.com/office/drawing/2014/main" id="{67031305-2397-7218-843F-1BB2D9A25821}"/>
              </a:ext>
            </a:extLst>
          </p:cNvPr>
          <p:cNvSpPr txBox="1"/>
          <p:nvPr/>
        </p:nvSpPr>
        <p:spPr>
          <a:xfrm>
            <a:off x="729917" y="938463"/>
            <a:ext cx="7620000" cy="5468164"/>
          </a:xfrm>
          <a:prstGeom prst="rect">
            <a:avLst/>
          </a:prstGeom>
          <a:noFill/>
        </p:spPr>
        <p:txBody>
          <a:bodyPr wrap="square">
            <a:spAutoFit/>
          </a:bodyPr>
          <a:lstStyle/>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"Arrogance" is from the same Greek word as is used for the "</a:t>
            </a:r>
            <a:r>
              <a:rPr lang="en-US" sz="2800" u="sng" kern="100" dirty="0">
                <a:effectLst/>
                <a:latin typeface="Calibri" panose="020F0502020204030204" pitchFamily="34" charset="0"/>
                <a:ea typeface="Calibri" panose="020F0502020204030204" pitchFamily="34" charset="0"/>
                <a:cs typeface="Times New Roman" panose="02020603050405020304" pitchFamily="18" charset="0"/>
              </a:rPr>
              <a:t>pride" of life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(ALAZONEIA) </a:t>
            </a:r>
          </a:p>
          <a:p>
            <a:pPr marL="0" marR="0">
              <a:spcAft>
                <a:spcPts val="800"/>
              </a:spcAft>
              <a:buNone/>
            </a:pPr>
            <a:r>
              <a:rPr lang="en-US" sz="28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in 1 John 2:16. This phrase indicates that the real problem was they were actually making it a point to leave out God — almost defying Him. They put their trust in their own abilities. All such boasting is evil – </a:t>
            </a:r>
          </a:p>
          <a:p>
            <a:pPr marL="0" marR="0">
              <a:spcAft>
                <a:spcPts val="800"/>
              </a:spcAft>
              <a:buNone/>
            </a:pPr>
            <a:r>
              <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"Boasting" is from the Greek word (KAUCHĒSIS) meaning, "</a:t>
            </a:r>
            <a:r>
              <a:rPr lang="en-US" sz="2800" u="sng"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the act of glorying</a:t>
            </a:r>
            <a:r>
              <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This word originally referred to </a:t>
            </a:r>
            <a:r>
              <a:rPr lang="en-US" sz="2800" u="sng"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 traveling fake doctor</a:t>
            </a:r>
            <a:r>
              <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who offered cures that were not cures and boasted of things he was not actually able to do. </a:t>
            </a:r>
          </a:p>
        </p:txBody>
      </p:sp>
    </p:spTree>
    <p:extLst>
      <p:ext uri="{BB962C8B-B14F-4D97-AF65-F5344CB8AC3E}">
        <p14:creationId xmlns:p14="http://schemas.microsoft.com/office/powerpoint/2010/main" val="2502466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108170" y="1143000"/>
            <a:ext cx="3873690" cy="457200"/>
          </a:xfrm>
          <a:prstGeom prst="rect">
            <a:avLst/>
          </a:prstGeom>
          <a:noFill/>
          <a:ln>
            <a:noFill/>
          </a:ln>
          <a:effectLst/>
          <a:scene3d>
            <a:camera prst="orthographicFront"/>
            <a:lightRig rig="threePt" dir="t"/>
          </a:scene3d>
          <a:sp3d prstMaterial="dkEdge">
            <a:bevelT w="311150"/>
            <a:bevelB w="28575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solidFill>
                  <a:srgbClr val="0039EE"/>
                </a:solidFill>
                <a:effectLst>
                  <a:outerShdw blurRad="50800" dist="39000" dir="5460000" algn="tl">
                    <a:srgbClr val="000000">
                      <a:alpha val="38000"/>
                    </a:srgbClr>
                  </a:outerShdw>
                </a:effectLst>
                <a:latin typeface="Arial" pitchFamily="34" charset="0"/>
                <a:cs typeface="Arial" pitchFamily="34" charset="0"/>
              </a:rPr>
              <a:t>Chapter 4</a:t>
            </a:r>
          </a:p>
        </p:txBody>
      </p:sp>
      <p:pic>
        <p:nvPicPr>
          <p:cNvPr id="1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921" t="58079" r="8611"/>
          <a:stretch/>
        </p:blipFill>
        <p:spPr bwMode="auto">
          <a:xfrm>
            <a:off x="-1" y="-18198"/>
            <a:ext cx="885365" cy="6876198"/>
          </a:xfrm>
          <a:prstGeom prst="rect">
            <a:avLst/>
          </a:prstGeom>
          <a:noFill/>
          <a:ln w="38100">
            <a:solidFill>
              <a:schemeClr val="tx1"/>
            </a:solidFill>
            <a:miter lim="800000"/>
            <a:headEnd/>
            <a:tailEnd/>
          </a:ln>
          <a:effectLst>
            <a:innerShdw blurRad="114300">
              <a:prstClr val="black"/>
            </a:innerShdw>
          </a:effectLst>
          <a:extLst>
            <a:ext uri="{909E8E84-426E-40DD-AFC4-6F175D3DCCD1}">
              <a14:hiddenFill xmlns:a14="http://schemas.microsoft.com/office/drawing/2010/main">
                <a:solidFill>
                  <a:schemeClr val="accent1"/>
                </a:solidFill>
              </a14:hiddenFill>
            </a:ext>
          </a:extLst>
        </p:spPr>
      </p:pic>
      <p:sp>
        <p:nvSpPr>
          <p:cNvPr id="2" name="Rectangle 1"/>
          <p:cNvSpPr/>
          <p:nvPr/>
        </p:nvSpPr>
        <p:spPr>
          <a:xfrm>
            <a:off x="1148686" y="2121483"/>
            <a:ext cx="2482755" cy="1323439"/>
          </a:xfrm>
          <a:prstGeom prst="rect">
            <a:avLst/>
          </a:prstGeom>
          <a:solidFill>
            <a:schemeClr val="bg1"/>
          </a:solidFill>
        </p:spPr>
        <p:txBody>
          <a:bodyPr wrap="square">
            <a:spAutoFit/>
          </a:bodyPr>
          <a:lstStyle/>
          <a:p>
            <a:pPr algn="just"/>
            <a:r>
              <a:rPr lang="en-US" sz="2000" dirty="0">
                <a:latin typeface="Times New Roman" pitchFamily="18" charset="0"/>
                <a:cs typeface="Times New Roman" pitchFamily="18" charset="0"/>
              </a:rPr>
              <a:t>17 Therefore to him that </a:t>
            </a:r>
            <a:r>
              <a:rPr lang="en-US" sz="2000" dirty="0" err="1">
                <a:latin typeface="Times New Roman" pitchFamily="18" charset="0"/>
                <a:cs typeface="Times New Roman" pitchFamily="18" charset="0"/>
              </a:rPr>
              <a:t>knoweth</a:t>
            </a:r>
            <a:r>
              <a:rPr lang="en-US" sz="2000" dirty="0">
                <a:latin typeface="Times New Roman" pitchFamily="18" charset="0"/>
                <a:cs typeface="Times New Roman" pitchFamily="18" charset="0"/>
              </a:rPr>
              <a:t> to do good, and doeth it not, to him it is sin. </a:t>
            </a:r>
          </a:p>
        </p:txBody>
      </p:sp>
      <p:pic>
        <p:nvPicPr>
          <p:cNvPr id="2051" name="Picture 3" descr="C:\Users\sheila\Desktop\BIBLE STUDY\BIBLE STUDY TOOLS\ULTIMATE Royality Free\2-Bible Pics-Nt\Parables &amp; Illustrations\Good Samaritan\Arrival of the Good Samaritan at the Inn 1207-191.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909060" y="0"/>
            <a:ext cx="523494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 name="Rectangle 7"/>
          <p:cNvSpPr/>
          <p:nvPr/>
        </p:nvSpPr>
        <p:spPr>
          <a:xfrm>
            <a:off x="990600" y="1981200"/>
            <a:ext cx="2743199" cy="4401205"/>
          </a:xfrm>
          <a:prstGeom prst="rect">
            <a:avLst/>
          </a:prstGeo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000" dirty="0">
                <a:latin typeface="Arial" pitchFamily="34" charset="0"/>
                <a:cs typeface="Arial" pitchFamily="34" charset="0"/>
              </a:rPr>
              <a:t>     There are sins of omission as well as commission. Again we refer you to Christ’s parable in Luke 10. It  is a vivid example of the sin of omission, for the priest and the Levite omit their duty to their fellow man, while the good Samaritan was a loving neighbor to the injured stranger.</a:t>
            </a:r>
          </a:p>
        </p:txBody>
      </p:sp>
      <p:sp>
        <p:nvSpPr>
          <p:cNvPr id="9" name="Rectangle 8"/>
          <p:cNvSpPr/>
          <p:nvPr/>
        </p:nvSpPr>
        <p:spPr>
          <a:xfrm>
            <a:off x="1100918" y="457200"/>
            <a:ext cx="5840896" cy="457200"/>
          </a:xfrm>
          <a:prstGeom prst="rect">
            <a:avLst/>
          </a:prstGeom>
          <a:noFill/>
          <a:ln>
            <a:noFill/>
          </a:ln>
          <a:effectLst/>
          <a:scene3d>
            <a:camera prst="orthographicFront"/>
            <a:lightRig rig="threePt" dir="t"/>
          </a:scene3d>
          <a:sp3d prstMaterial="dkEdge">
            <a:bevelT w="311150"/>
            <a:bevelB w="28575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5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JAMES</a:t>
            </a:r>
          </a:p>
        </p:txBody>
      </p:sp>
    </p:spTree>
    <p:extLst>
      <p:ext uri="{BB962C8B-B14F-4D97-AF65-F5344CB8AC3E}">
        <p14:creationId xmlns:p14="http://schemas.microsoft.com/office/powerpoint/2010/main" val="226478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F9998-410E-057C-1C4F-25AE9CDD2E0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545746A-434C-DB96-AF5D-DAA8F02D385C}"/>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65B8D6F7-7BD1-470A-EA6E-6D9169880F53}"/>
              </a:ext>
            </a:extLst>
          </p:cNvPr>
          <p:cNvSpPr txBox="1"/>
          <p:nvPr/>
        </p:nvSpPr>
        <p:spPr>
          <a:xfrm>
            <a:off x="0" y="-8968"/>
            <a:ext cx="9144000" cy="584775"/>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Judging And Arrogance -  James 4:11-17</a:t>
            </a:r>
          </a:p>
        </p:txBody>
      </p:sp>
      <p:sp>
        <p:nvSpPr>
          <p:cNvPr id="5" name="TextBox 4">
            <a:extLst>
              <a:ext uri="{FF2B5EF4-FFF2-40B4-BE49-F238E27FC236}">
                <a16:creationId xmlns:a16="http://schemas.microsoft.com/office/drawing/2014/main" id="{88A4ED98-3B48-396D-B4AB-D0A72661B500}"/>
              </a:ext>
            </a:extLst>
          </p:cNvPr>
          <p:cNvSpPr txBox="1"/>
          <p:nvPr/>
        </p:nvSpPr>
        <p:spPr>
          <a:xfrm>
            <a:off x="489285" y="874295"/>
            <a:ext cx="8446168" cy="5714128"/>
          </a:xfrm>
          <a:prstGeom prst="rect">
            <a:avLst/>
          </a:prstGeom>
          <a:noFill/>
        </p:spPr>
        <p:txBody>
          <a:bodyPr wrap="square">
            <a:spAutoFit/>
          </a:bodyPr>
          <a:lstStyle/>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God has taught us what is right and if we fail to do it, it is sin. </a:t>
            </a:r>
          </a:p>
          <a:p>
            <a:pPr marL="0" marR="0">
              <a:spcAft>
                <a:spcPts val="800"/>
              </a:spcAft>
              <a:buNone/>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b="1" i="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The danger is that we agree to the truth about the brevity of life and the uncertainty of the future. </a:t>
            </a:r>
          </a:p>
          <a:p>
            <a:pPr marL="0" marR="0">
              <a:spcAft>
                <a:spcPts val="800"/>
              </a:spcAft>
              <a:buNone/>
            </a:pPr>
            <a:r>
              <a:rPr lang="en-US" sz="2800" b="1" i="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BUT we go on living, as we did before, with our far-reaching plans and without any reference to the will of God.</a:t>
            </a:r>
          </a:p>
          <a:p>
            <a:pPr marL="0" marR="0">
              <a:spcAft>
                <a:spcPts val="800"/>
              </a:spcAft>
              <a:buNone/>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Such an attitude is the very essence of sin! Sin is not only doing evil, but failing to do the good we know to do. </a:t>
            </a:r>
          </a:p>
          <a:p>
            <a:pPr marL="0" marR="0">
              <a:lnSpc>
                <a:spcPct val="115000"/>
              </a:lnSpc>
              <a:spcAft>
                <a:spcPts val="800"/>
              </a:spcAft>
              <a:buNone/>
            </a:pPr>
            <a:r>
              <a:rPr lang="en-US" sz="16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792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E11F1-9AD6-2938-9CA1-F8A17434856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F29AB99-8414-32A2-A9C3-5BAAC975B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21"/>
            <a:ext cx="9144000" cy="6858000"/>
          </a:xfrm>
          <a:prstGeom prst="rect">
            <a:avLst/>
          </a:prstGeom>
        </p:spPr>
      </p:pic>
      <p:sp>
        <p:nvSpPr>
          <p:cNvPr id="2" name="TextBox 1">
            <a:extLst>
              <a:ext uri="{FF2B5EF4-FFF2-40B4-BE49-F238E27FC236}">
                <a16:creationId xmlns:a16="http://schemas.microsoft.com/office/drawing/2014/main" id="{03F5F842-0823-AA48-6182-FAEF58A0BA04}"/>
              </a:ext>
            </a:extLst>
          </p:cNvPr>
          <p:cNvSpPr txBox="1"/>
          <p:nvPr/>
        </p:nvSpPr>
        <p:spPr>
          <a:xfrm>
            <a:off x="0" y="184299"/>
            <a:ext cx="9144000"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James</a:t>
            </a:r>
          </a:p>
        </p:txBody>
      </p:sp>
      <p:sp>
        <p:nvSpPr>
          <p:cNvPr id="3" name="TextBox 2">
            <a:extLst>
              <a:ext uri="{FF2B5EF4-FFF2-40B4-BE49-F238E27FC236}">
                <a16:creationId xmlns:a16="http://schemas.microsoft.com/office/drawing/2014/main" id="{C86F8EF8-8D49-EBAB-2C7E-BD7369645089}"/>
              </a:ext>
            </a:extLst>
          </p:cNvPr>
          <p:cNvSpPr txBox="1"/>
          <p:nvPr/>
        </p:nvSpPr>
        <p:spPr>
          <a:xfrm>
            <a:off x="858254" y="1475873"/>
            <a:ext cx="7948864" cy="403187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One – James And Jesus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Two – James And Temptations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Three - But Be Doers Of The Word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solidFill>
                <a:effectLst/>
                <a:uLnTx/>
                <a:uFillTx/>
                <a:latin typeface="Calibri" panose="020F0502020204030204"/>
                <a:ea typeface="+mn-ea"/>
                <a:cs typeface="+mn-cs"/>
              </a:rPr>
              <a:t>Lesson Four – Showing Partiality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solidFill>
                <a:effectLst/>
                <a:uLnTx/>
                <a:uFillTx/>
                <a:latin typeface="Calibri" panose="020F0502020204030204"/>
                <a:ea typeface="+mn-ea"/>
                <a:cs typeface="+mn-cs"/>
              </a:rPr>
              <a:t>Lesson Five – Relationship of Faith and Works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solidFill>
                <a:effectLst/>
                <a:uLnTx/>
                <a:uFillTx/>
                <a:latin typeface="Calibri" panose="020F0502020204030204"/>
                <a:ea typeface="+mn-ea"/>
                <a:cs typeface="+mn-cs"/>
              </a:rPr>
              <a:t>Lesson Six – Instructions to Teachers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latin typeface="Calibri" panose="020F0502020204030204"/>
                <a:ea typeface="+mn-ea"/>
                <a:cs typeface="+mn-cs"/>
              </a:rPr>
              <a:t>Lesson Seven – Worldliness In The Church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latin typeface="Calibri" panose="020F0502020204030204"/>
                <a:ea typeface="+mn-ea"/>
                <a:cs typeface="+mn-cs"/>
              </a:rPr>
              <a:t>Lesson Eight – Judging And Arrogance</a:t>
            </a:r>
          </a:p>
        </p:txBody>
      </p:sp>
    </p:spTree>
    <p:extLst>
      <p:ext uri="{BB962C8B-B14F-4D97-AF65-F5344CB8AC3E}">
        <p14:creationId xmlns:p14="http://schemas.microsoft.com/office/powerpoint/2010/main" val="4064813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7A184-6744-0AD2-836E-30B3E6A7A1F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FC31930-DBB5-46BD-C8C5-FC19BE100C09}"/>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5778903D-0BD1-E141-7C59-79E8D05FD08C}"/>
              </a:ext>
            </a:extLst>
          </p:cNvPr>
          <p:cNvSpPr txBox="1"/>
          <p:nvPr/>
        </p:nvSpPr>
        <p:spPr>
          <a:xfrm>
            <a:off x="0" y="-8968"/>
            <a:ext cx="9144000" cy="584775"/>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Judging And Arrogance -  James 4:11-17</a:t>
            </a:r>
          </a:p>
        </p:txBody>
      </p:sp>
      <p:sp>
        <p:nvSpPr>
          <p:cNvPr id="6" name="TextBox 5">
            <a:extLst>
              <a:ext uri="{FF2B5EF4-FFF2-40B4-BE49-F238E27FC236}">
                <a16:creationId xmlns:a16="http://schemas.microsoft.com/office/drawing/2014/main" id="{204C27F3-1AC3-50D4-BE9B-BFA2B9FB312E}"/>
              </a:ext>
            </a:extLst>
          </p:cNvPr>
          <p:cNvSpPr txBox="1"/>
          <p:nvPr/>
        </p:nvSpPr>
        <p:spPr>
          <a:xfrm>
            <a:off x="673768" y="986589"/>
            <a:ext cx="7780421" cy="5283498"/>
          </a:xfrm>
          <a:prstGeom prst="rect">
            <a:avLst/>
          </a:prstGeom>
          <a:noFill/>
        </p:spPr>
        <p:txBody>
          <a:bodyPr wrap="square">
            <a:spAutoFit/>
          </a:bodyPr>
          <a:lstStyle/>
          <a:p>
            <a:pPr marL="0" marR="0">
              <a:spcAft>
                <a:spcPts val="800"/>
              </a:spcAft>
              <a:buNone/>
            </a:pPr>
            <a:r>
              <a:rPr lang="en-US" sz="3600" kern="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James 4:11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Do not speak evil of one another, brethren. He who speaks evil of a brother and judges his brother, speaks evil of the law and judges the law. But if you judge the law, you are not a doer of the law but a judge.</a:t>
            </a:r>
          </a:p>
          <a:p>
            <a:pPr marL="0" marR="0">
              <a:spcAft>
                <a:spcPts val="800"/>
              </a:spcAft>
              <a:buNone/>
            </a:pP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12 There is one Lawgiver, who is able to save and to destroy. Who are you to judge another? </a:t>
            </a:r>
          </a:p>
        </p:txBody>
      </p:sp>
    </p:spTree>
    <p:extLst>
      <p:ext uri="{BB962C8B-B14F-4D97-AF65-F5344CB8AC3E}">
        <p14:creationId xmlns:p14="http://schemas.microsoft.com/office/powerpoint/2010/main" val="214556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8A88D-2552-59EB-20C4-5D2D1DC13F3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3534394-CBB7-8D62-85E7-DAA3FA99A6A0}"/>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75FD20D2-C1FD-61E7-DD52-F444A71A76EA}"/>
              </a:ext>
            </a:extLst>
          </p:cNvPr>
          <p:cNvSpPr txBox="1"/>
          <p:nvPr/>
        </p:nvSpPr>
        <p:spPr>
          <a:xfrm>
            <a:off x="0" y="-8968"/>
            <a:ext cx="9144000" cy="584775"/>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Judging And Arrogance -  James 4:11-17</a:t>
            </a:r>
          </a:p>
        </p:txBody>
      </p:sp>
      <p:sp>
        <p:nvSpPr>
          <p:cNvPr id="5" name="TextBox 4">
            <a:extLst>
              <a:ext uri="{FF2B5EF4-FFF2-40B4-BE49-F238E27FC236}">
                <a16:creationId xmlns:a16="http://schemas.microsoft.com/office/drawing/2014/main" id="{57C7F3F6-CDD0-0EC4-D18F-9DCB26025662}"/>
              </a:ext>
            </a:extLst>
          </p:cNvPr>
          <p:cNvSpPr txBox="1"/>
          <p:nvPr/>
        </p:nvSpPr>
        <p:spPr>
          <a:xfrm>
            <a:off x="417095" y="1179095"/>
            <a:ext cx="8438147" cy="5117486"/>
          </a:xfrm>
          <a:prstGeom prst="rect">
            <a:avLst/>
          </a:prstGeom>
          <a:noFill/>
        </p:spPr>
        <p:txBody>
          <a:bodyPr wrap="square">
            <a:spAutoFit/>
          </a:bodyPr>
          <a:lstStyle/>
          <a:p>
            <a:pPr marL="0" marR="0">
              <a:spcAft>
                <a:spcPts val="800"/>
              </a:spcAft>
              <a:buNone/>
            </a:pPr>
            <a:r>
              <a:rPr lang="en-US" sz="3600" kern="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Matthew 7:1 </a:t>
            </a:r>
            <a:r>
              <a:rPr lang="en-US" sz="2800" kern="0" dirty="0">
                <a:effectLst/>
                <a:latin typeface="Calibri" panose="020F0502020204030204" pitchFamily="34" charset="0"/>
                <a:ea typeface="Calibri" panose="020F0502020204030204" pitchFamily="34" charset="0"/>
                <a:cs typeface="Calibri" panose="020F0502020204030204" pitchFamily="34" charset="0"/>
              </a:rPr>
              <a:t>"Judge not, that you be not judged.</a:t>
            </a:r>
            <a:r>
              <a:rPr lang="en-US" sz="2800" kern="100" dirty="0">
                <a:latin typeface="Calibri" panose="020F0502020204030204" pitchFamily="34" charset="0"/>
                <a:ea typeface="Calibri" panose="020F0502020204030204" pitchFamily="34" charset="0"/>
                <a:cs typeface="Times New Roman" panose="02020603050405020304" pitchFamily="18" charset="0"/>
              </a:rPr>
              <a:t> </a:t>
            </a:r>
            <a:r>
              <a:rPr lang="en-US" sz="2800" kern="0" dirty="0">
                <a:effectLst/>
                <a:latin typeface="Calibri" panose="020F0502020204030204" pitchFamily="34" charset="0"/>
                <a:ea typeface="Calibri" panose="020F0502020204030204" pitchFamily="34" charset="0"/>
                <a:cs typeface="Calibri" panose="020F0502020204030204" pitchFamily="34" charset="0"/>
              </a:rPr>
              <a:t>2 "For with what judgment you judge, you will be judged; and with the measure you use, it will be measured back to you.</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0" dirty="0">
                <a:effectLst/>
                <a:latin typeface="Calibri" panose="020F0502020204030204" pitchFamily="34" charset="0"/>
                <a:ea typeface="Calibri" panose="020F0502020204030204" pitchFamily="34" charset="0"/>
                <a:cs typeface="Calibri" panose="020F0502020204030204" pitchFamily="34" charset="0"/>
              </a:rPr>
              <a:t>3 "And why do you look at the speck in your brother's eye, but do not consider the plank in your own eye?</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0" dirty="0">
                <a:effectLst/>
                <a:latin typeface="Calibri" panose="020F0502020204030204" pitchFamily="34" charset="0"/>
                <a:ea typeface="Calibri" panose="020F0502020204030204" pitchFamily="34" charset="0"/>
                <a:cs typeface="Calibri" panose="020F0502020204030204" pitchFamily="34" charset="0"/>
              </a:rPr>
              <a:t>4 "Or how can you say to your brother, 'Let me remove the speck from your eye'; and look, a plank is in your own eye? 5 "Hypocrite! First remove the plank from your own eye, and then you will see clearly to remove the speck from your brother's eye</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0170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3689380-558A-5963-9AFE-4A9DC935AEE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7FF6FB6-6AF8-D094-54D6-780F03B97142}"/>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84FF4D61-F2F8-8443-D1DF-817EF1283CF7}"/>
              </a:ext>
            </a:extLst>
          </p:cNvPr>
          <p:cNvSpPr txBox="1"/>
          <p:nvPr/>
        </p:nvSpPr>
        <p:spPr>
          <a:xfrm>
            <a:off x="0" y="-8968"/>
            <a:ext cx="9144000" cy="584775"/>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Judging And Arrogance -  James 4:11-17</a:t>
            </a:r>
          </a:p>
        </p:txBody>
      </p:sp>
      <p:sp>
        <p:nvSpPr>
          <p:cNvPr id="6" name="TextBox 5">
            <a:extLst>
              <a:ext uri="{FF2B5EF4-FFF2-40B4-BE49-F238E27FC236}">
                <a16:creationId xmlns:a16="http://schemas.microsoft.com/office/drawing/2014/main" id="{F600759F-33E4-D839-47BC-0F0751B7E69D}"/>
              </a:ext>
            </a:extLst>
          </p:cNvPr>
          <p:cNvSpPr txBox="1"/>
          <p:nvPr/>
        </p:nvSpPr>
        <p:spPr>
          <a:xfrm>
            <a:off x="4940968" y="1080591"/>
            <a:ext cx="3882190" cy="5529462"/>
          </a:xfrm>
          <a:prstGeom prst="rect">
            <a:avLst/>
          </a:prstGeom>
          <a:noFill/>
        </p:spPr>
        <p:txBody>
          <a:bodyPr wrap="square">
            <a:spAutoFit/>
          </a:bodyPr>
          <a:lstStyle/>
          <a:p>
            <a:pPr marL="0" marR="0">
              <a:spcAft>
                <a:spcPts val="800"/>
              </a:spcAft>
              <a:buNone/>
            </a:pPr>
            <a:r>
              <a:rPr lang="en-US" sz="2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James 4:11 </a:t>
            </a:r>
            <a:r>
              <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Do not speak evil of one another, brethren. He who speaks evil of a brother and judges his brother, speaks evil of the law and judges the law. But if you judge the law, you are not a doer of the law but a judge.</a:t>
            </a:r>
          </a:p>
          <a:p>
            <a:pPr marL="0" marR="0">
              <a:spcAft>
                <a:spcPts val="800"/>
              </a:spcAft>
              <a:buNone/>
            </a:pPr>
            <a:endPar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12 There is one Lawgiver, who is able to save and to destroy. Who are you to judge another?</a:t>
            </a:r>
          </a:p>
          <a:p>
            <a:pPr marL="0" marR="0">
              <a:lnSpc>
                <a:spcPct val="115000"/>
              </a:lnSpc>
              <a:spcAft>
                <a:spcPts val="800"/>
              </a:spcAft>
              <a:buNone/>
            </a:pPr>
            <a:r>
              <a:rPr lang="en-US" sz="1600" kern="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6E8DACB-2F98-9DD4-B5EE-216C88114B3A}"/>
              </a:ext>
            </a:extLst>
          </p:cNvPr>
          <p:cNvPicPr>
            <a:picLocks noChangeAspect="1"/>
          </p:cNvPicPr>
          <p:nvPr/>
        </p:nvPicPr>
        <p:blipFill rotWithShape="1">
          <a:blip r:embed="rId2"/>
          <a:srcRect l="38559" t="31093" r="42203" b="27730"/>
          <a:stretch>
            <a:fillRect/>
          </a:stretch>
        </p:blipFill>
        <p:spPr>
          <a:xfrm>
            <a:off x="320842" y="1281118"/>
            <a:ext cx="4225816" cy="48058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19381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Sculptures of Jesus teaching the twelve apostles overlooking the Mount of Beatitudes</a:t>
            </a:r>
          </a:p>
        </p:txBody>
      </p:sp>
      <p:sp>
        <p:nvSpPr>
          <p:cNvPr id="3" name="Text Placeholder 2"/>
          <p:cNvSpPr>
            <a:spLocks noGrp="1"/>
          </p:cNvSpPr>
          <p:nvPr>
            <p:ph type="body" sz="quarter" idx="12"/>
          </p:nvPr>
        </p:nvSpPr>
        <p:spPr/>
        <p:txBody>
          <a:bodyPr/>
          <a:lstStyle/>
          <a:p>
            <a:r>
              <a:rPr lang="en-US" dirty="0"/>
              <a:t>4:12</a:t>
            </a:r>
          </a:p>
        </p:txBody>
      </p:sp>
      <p:sp>
        <p:nvSpPr>
          <p:cNvPr id="4" name="Title 3"/>
          <p:cNvSpPr>
            <a:spLocks noGrp="1"/>
          </p:cNvSpPr>
          <p:nvPr>
            <p:ph type="title"/>
          </p:nvPr>
        </p:nvSpPr>
        <p:spPr/>
        <p:txBody>
          <a:bodyPr/>
          <a:lstStyle/>
          <a:p>
            <a:r>
              <a:rPr lang="en-US" dirty="0"/>
              <a:t>There is only one Lawgiver and Judge, One who is able to save and to destroy</a:t>
            </a:r>
          </a:p>
        </p:txBody>
      </p:sp>
      <p:pic>
        <p:nvPicPr>
          <p:cNvPr id="7" name="Picture 6" descr="A picture containing outdoor, grass, mountain, man&#10;&#10;Description automatically generated">
            <a:extLst>
              <a:ext uri="{FF2B5EF4-FFF2-40B4-BE49-F238E27FC236}">
                <a16:creationId xmlns:a16="http://schemas.microsoft.com/office/drawing/2014/main" id="{20CA59F2-9596-C14E-91C7-0EA9B56567BD}"/>
              </a:ext>
            </a:extLst>
          </p:cNvPr>
          <p:cNvPicPr>
            <a:picLocks noChangeAspect="1"/>
          </p:cNvPicPr>
          <p:nvPr/>
        </p:nvPicPr>
        <p:blipFill rotWithShape="1">
          <a:blip r:embed="rId3">
            <a:extLst>
              <a:ext uri="{28A0092B-C50C-407E-A947-70E740481C1C}">
                <a14:useLocalDpi xmlns:a14="http://schemas.microsoft.com/office/drawing/2010/main" val="0"/>
              </a:ext>
            </a:extLst>
          </a:blip>
          <a:srcRect l="1932"/>
          <a:stretch/>
        </p:blipFill>
        <p:spPr>
          <a:xfrm>
            <a:off x="-1" y="369332"/>
            <a:ext cx="9150599" cy="6150340"/>
          </a:xfrm>
          <a:prstGeom prst="rect">
            <a:avLst/>
          </a:prstGeom>
        </p:spPr>
      </p:pic>
    </p:spTree>
    <p:extLst>
      <p:ext uri="{BB962C8B-B14F-4D97-AF65-F5344CB8AC3E}">
        <p14:creationId xmlns:p14="http://schemas.microsoft.com/office/powerpoint/2010/main" val="4277985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p:cNvSpPr/>
          <p:nvPr/>
        </p:nvSpPr>
        <p:spPr>
          <a:xfrm>
            <a:off x="1114567" y="1143000"/>
            <a:ext cx="3873690" cy="457200"/>
          </a:xfrm>
          <a:prstGeom prst="rect">
            <a:avLst/>
          </a:prstGeom>
          <a:noFill/>
          <a:ln>
            <a:noFill/>
          </a:ln>
          <a:effectLst/>
          <a:scene3d>
            <a:camera prst="orthographicFront"/>
            <a:lightRig rig="threePt" dir="t"/>
          </a:scene3d>
          <a:sp3d prstMaterial="dkEdge">
            <a:bevelT w="311150"/>
            <a:bevelB w="28575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1430"/>
                <a:solidFill>
                  <a:srgbClr val="0039EE"/>
                </a:solidFill>
                <a:effectLst>
                  <a:outerShdw blurRad="50800" dist="39000" dir="5460000" algn="tl">
                    <a:srgbClr val="000000">
                      <a:alpha val="38000"/>
                    </a:srgbClr>
                  </a:outerShdw>
                </a:effectLst>
                <a:uLnTx/>
                <a:uFillTx/>
                <a:latin typeface="Arial" pitchFamily="34" charset="0"/>
                <a:ea typeface="+mn-ea"/>
                <a:cs typeface="Arial" pitchFamily="34" charset="0"/>
              </a:rPr>
              <a:t>Chapter 4</a:t>
            </a:r>
          </a:p>
        </p:txBody>
      </p:sp>
      <p:sp>
        <p:nvSpPr>
          <p:cNvPr id="7" name="Rectangle 6"/>
          <p:cNvSpPr/>
          <p:nvPr/>
        </p:nvSpPr>
        <p:spPr>
          <a:xfrm>
            <a:off x="1100918" y="457200"/>
            <a:ext cx="5840896" cy="457200"/>
          </a:xfrm>
          <a:prstGeom prst="rect">
            <a:avLst/>
          </a:prstGeom>
          <a:noFill/>
          <a:ln>
            <a:noFill/>
          </a:ln>
          <a:effectLst/>
          <a:scene3d>
            <a:camera prst="orthographicFront"/>
            <a:lightRig rig="threePt" dir="t"/>
          </a:scene3d>
          <a:sp3d prstMaterial="dkEdge">
            <a:bevelT w="311150"/>
            <a:bevelB w="28575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50" normalizeH="0" baseline="0" noProof="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Times New Roman" pitchFamily="18" charset="0"/>
                <a:ea typeface="+mn-ea"/>
                <a:cs typeface="Times New Roman" pitchFamily="18" charset="0"/>
              </a:rPr>
              <a:t>JAMES</a:t>
            </a:r>
          </a:p>
        </p:txBody>
      </p:sp>
      <p:pic>
        <p:nvPicPr>
          <p:cNvPr id="1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921" t="58079" r="8611"/>
          <a:stretch/>
        </p:blipFill>
        <p:spPr bwMode="auto">
          <a:xfrm>
            <a:off x="-1" y="-18198"/>
            <a:ext cx="885365" cy="6876198"/>
          </a:xfrm>
          <a:prstGeom prst="rect">
            <a:avLst/>
          </a:prstGeom>
          <a:noFill/>
          <a:ln w="38100">
            <a:solidFill>
              <a:schemeClr val="tx1"/>
            </a:solidFill>
            <a:miter lim="800000"/>
            <a:headEnd/>
            <a:tailEnd/>
          </a:ln>
          <a:effectLst>
            <a:innerShdw blurRad="114300">
              <a:prstClr val="black"/>
            </a:innerShdw>
          </a:effectLst>
          <a:extLst>
            <a:ext uri="{909E8E84-426E-40DD-AFC4-6F175D3DCCD1}">
              <a14:hiddenFill xmlns:a14="http://schemas.microsoft.com/office/drawing/2010/main">
                <a:solidFill>
                  <a:schemeClr val="accent1"/>
                </a:solidFill>
              </a14:hiddenFill>
            </a:ext>
          </a:extLst>
        </p:spPr>
      </p:pic>
      <p:sp>
        <p:nvSpPr>
          <p:cNvPr id="2" name="Rectangle 1"/>
          <p:cNvSpPr/>
          <p:nvPr/>
        </p:nvSpPr>
        <p:spPr>
          <a:xfrm>
            <a:off x="1080980" y="1857233"/>
            <a:ext cx="7678002" cy="1631216"/>
          </a:xfrm>
          <a:prstGeom prst="rect">
            <a:avLst/>
          </a:prstGeom>
          <a:solidFill>
            <a:schemeClr val="bg1"/>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11 Speak not evil one of another, brethren. He that speaketh evil of his brother, and judgeth his brother, speaketh evil of the law, and judgeth the law: but if thou judge the law, thou art not a doer of the law, but a judge.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12 There is one lawgiver, who is able to save and to destroy: who art thou that judgest another? </a:t>
            </a:r>
          </a:p>
        </p:txBody>
      </p:sp>
      <p:pic>
        <p:nvPicPr>
          <p:cNvPr id="8" name="Picture 2" descr="C:\Users\sheila\Desktop\BIBLE STUDY\BIBLE STUDY TOOLS\ULTIMATE Royality Free\2-Bible Pics-Nt\Phar &amp; Scribes\1474110.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t="10321" b="33438"/>
          <a:stretch/>
        </p:blipFill>
        <p:spPr bwMode="auto">
          <a:xfrm>
            <a:off x="1129351" y="3657600"/>
            <a:ext cx="7618863" cy="2838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Rectangle 8"/>
          <p:cNvSpPr/>
          <p:nvPr/>
        </p:nvSpPr>
        <p:spPr>
          <a:xfrm>
            <a:off x="3051412" y="3657600"/>
            <a:ext cx="5696802" cy="2838736"/>
          </a:xfrm>
          <a:prstGeom prst="rect">
            <a:avLst/>
          </a:prstGeom>
          <a:solidFill>
            <a:schemeClr val="bg1"/>
          </a:solidFill>
          <a:ln w="57150">
            <a:solidFill>
              <a:srgbClr val="C000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To judge a brother in the sense here intended is to form unfavorable opinions, impute unworthy motives, or put the worst possible interpretation on their words and actions.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To speak evil of a brother is a sin against the brother and against the law, for you are refusing to do what the law commands—to love one’s neighbor as oneself.</a:t>
            </a:r>
          </a:p>
        </p:txBody>
      </p:sp>
      <p:sp>
        <p:nvSpPr>
          <p:cNvPr id="10" name="Rectangle 9"/>
          <p:cNvSpPr/>
          <p:nvPr/>
        </p:nvSpPr>
        <p:spPr>
          <a:xfrm>
            <a:off x="3062180" y="3657600"/>
            <a:ext cx="5696802" cy="2838736"/>
          </a:xfrm>
          <a:prstGeom prst="rect">
            <a:avLst/>
          </a:prstGeom>
          <a:solidFill>
            <a:schemeClr val="bg1"/>
          </a:solidFill>
          <a:ln w="57150">
            <a:solidFill>
              <a:srgbClr val="C000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Christ is our lawgiver and judge. When man legislates where God has not it brings about division, and it is rebellion against God.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Throughout history when men have enacted legislation apart from the law of Christ it has resulted in man-made creeds, synods, councils, confessions of faith, and church manuals which add to and take away from the Word of God.</a:t>
            </a:r>
          </a:p>
        </p:txBody>
      </p:sp>
    </p:spTree>
    <p:extLst>
      <p:ext uri="{BB962C8B-B14F-4D97-AF65-F5344CB8AC3E}">
        <p14:creationId xmlns:p14="http://schemas.microsoft.com/office/powerpoint/2010/main" val="424235574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9"/>
                                        </p:tgtEl>
                                      </p:cBhvr>
                                    </p:animEffect>
                                    <p:set>
                                      <p:cBhvr>
                                        <p:cTn id="14" dur="1" fill="hold">
                                          <p:stCondLst>
                                            <p:cond delay="499"/>
                                          </p:stCondLst>
                                        </p:cTn>
                                        <p:tgtEl>
                                          <p:spTgt spid="9"/>
                                        </p:tgtEl>
                                        <p:attrNameLst>
                                          <p:attrName>style.visibility</p:attrName>
                                        </p:attrNameLst>
                                      </p:cBhvr>
                                      <p:to>
                                        <p:strVal val="hidden"/>
                                      </p:to>
                                    </p:set>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6D4F4-6B61-6787-8C35-281F703DB8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89EB2F1-1123-47A2-3F84-4C9D8D7746D4}"/>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7E3D065E-B290-1E99-6A3E-C6FB3DE64A5E}"/>
              </a:ext>
            </a:extLst>
          </p:cNvPr>
          <p:cNvSpPr txBox="1"/>
          <p:nvPr/>
        </p:nvSpPr>
        <p:spPr>
          <a:xfrm>
            <a:off x="0" y="-8968"/>
            <a:ext cx="9144000" cy="584775"/>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Judging And Arrogance -  James 4:11-17</a:t>
            </a:r>
          </a:p>
        </p:txBody>
      </p:sp>
      <p:sp>
        <p:nvSpPr>
          <p:cNvPr id="5" name="TextBox 4">
            <a:extLst>
              <a:ext uri="{FF2B5EF4-FFF2-40B4-BE49-F238E27FC236}">
                <a16:creationId xmlns:a16="http://schemas.microsoft.com/office/drawing/2014/main" id="{BE413EB9-2105-ECB3-33E2-A8AFF10843C4}"/>
              </a:ext>
            </a:extLst>
          </p:cNvPr>
          <p:cNvSpPr txBox="1"/>
          <p:nvPr/>
        </p:nvSpPr>
        <p:spPr>
          <a:xfrm>
            <a:off x="585537" y="890338"/>
            <a:ext cx="7764377" cy="5750762"/>
          </a:xfrm>
          <a:prstGeom prst="rect">
            <a:avLst/>
          </a:prstGeom>
          <a:noFill/>
        </p:spPr>
        <p:txBody>
          <a:bodyPr wrap="square">
            <a:spAutoFit/>
          </a:bodyPr>
          <a:lstStyle/>
          <a:p>
            <a:pPr>
              <a:spcAft>
                <a:spcPts val="800"/>
              </a:spcAft>
            </a:pPr>
            <a:r>
              <a:rPr lang="en-US" sz="32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13</a:t>
            </a:r>
            <a:r>
              <a:rPr lang="en-US" sz="2600" kern="100" dirty="0">
                <a:latin typeface="Calibri" panose="020F0502020204030204" pitchFamily="34" charset="0"/>
                <a:ea typeface="Calibri" panose="020F0502020204030204" pitchFamily="34" charset="0"/>
                <a:cs typeface="Times New Roman" panose="02020603050405020304" pitchFamily="18" charset="0"/>
              </a:rPr>
              <a:t> Come now, you who say, "Today or tomorrow we will go to such and such a city, spend a year there, buy and sell, and make a profit" </a:t>
            </a:r>
            <a:r>
              <a:rPr lang="en-US" sz="26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14</a:t>
            </a: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 whereas you do not know what will happen tomorrow. For what is your life? It is even a vapor that appears for a little time and then vanishes away.</a:t>
            </a:r>
          </a:p>
          <a:p>
            <a:pPr>
              <a:spcAft>
                <a:spcPts val="800"/>
              </a:spcAft>
            </a:pPr>
            <a:endParaRPr lang="en-US" sz="1200" kern="100" dirty="0">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en-US" sz="32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15</a:t>
            </a: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 Instead you ought to say, "If the Lord wills, we shall live and do this or that.“</a:t>
            </a:r>
          </a:p>
          <a:p>
            <a:pPr marL="0" marR="0">
              <a:spcAft>
                <a:spcPts val="800"/>
              </a:spcAft>
              <a:buNone/>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16</a:t>
            </a: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 But now you boast in your arrogance. All such boasting is evil.17 Therefore, to him who knows to do good and does not do it, to him it is sin.</a:t>
            </a:r>
          </a:p>
        </p:txBody>
      </p:sp>
    </p:spTree>
    <p:extLst>
      <p:ext uri="{BB962C8B-B14F-4D97-AF65-F5344CB8AC3E}">
        <p14:creationId xmlns:p14="http://schemas.microsoft.com/office/powerpoint/2010/main" val="102887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PhotoCompan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hotoCompanio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hotoCompanion.potx" id="{156FBC7D-6AC8-4052-8D38-BB651D9D29B5}" vid="{07EA9D4B-09B1-4793-8212-CF3BEBDEEA40}"/>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351</TotalTime>
  <Words>3102</Words>
  <Application>Microsoft Office PowerPoint</Application>
  <PresentationFormat>On-screen Show (4:3)</PresentationFormat>
  <Paragraphs>171</Paragraphs>
  <Slides>22</Slides>
  <Notes>7</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22</vt:i4>
      </vt:variant>
    </vt:vector>
  </HeadingPairs>
  <TitlesOfParts>
    <vt:vector size="34" baseType="lpstr">
      <vt:lpstr>Arial</vt:lpstr>
      <vt:lpstr>Arial Black</vt:lpstr>
      <vt:lpstr>Arial Unicode MS</vt:lpstr>
      <vt:lpstr>Calibri</vt:lpstr>
      <vt:lpstr>Calibri Light</vt:lpstr>
      <vt:lpstr>Ink Free</vt:lpstr>
      <vt:lpstr>Times New Roman</vt:lpstr>
      <vt:lpstr>Office Theme</vt:lpstr>
      <vt:lpstr>1_Office Theme</vt:lpstr>
      <vt:lpstr>2_Office Theme</vt:lpstr>
      <vt:lpstr>3_Office Theme</vt:lpstr>
      <vt:lpstr>PhotoCompanion</vt:lpstr>
      <vt:lpstr>PowerPoint Presentation</vt:lpstr>
      <vt:lpstr>PowerPoint Presentation</vt:lpstr>
      <vt:lpstr>PowerPoint Presentation</vt:lpstr>
      <vt:lpstr>PowerPoint Presentation</vt:lpstr>
      <vt:lpstr>PowerPoint Presentation</vt:lpstr>
      <vt:lpstr>PowerPoint Presentation</vt:lpstr>
      <vt:lpstr>There is only one Lawgiver and Judge, One who is able to save and to destroy</vt:lpstr>
      <vt:lpstr>PowerPoint Presentation</vt:lpstr>
      <vt:lpstr>PowerPoint Presentation</vt:lpstr>
      <vt:lpstr>Today or tomorrow we will go to this or that city and spend a year there and trade</vt:lpstr>
      <vt:lpstr>PowerPoint Presentation</vt:lpstr>
      <vt:lpstr>PowerPoint Presentation</vt:lpstr>
      <vt:lpstr>PowerPoint Presentation</vt:lpstr>
      <vt:lpstr>You are just a mist that appears for a short time and then vanishes away</vt:lpstr>
      <vt:lpstr>You are just a mist that appears for a short time and then vanishes away</vt:lpstr>
      <vt:lpstr>You are just a mist that appears for a short time and then vanishes away</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ecurb hastings</dc:creator>
  <cp:lastModifiedBy>ecurb hastings</cp:lastModifiedBy>
  <cp:revision>9</cp:revision>
  <dcterms:created xsi:type="dcterms:W3CDTF">2026-08-06T09:15:51Z</dcterms:created>
  <dcterms:modified xsi:type="dcterms:W3CDTF">2026-08-07T13:50:52Z</dcterms:modified>
</cp:coreProperties>
</file>