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08" r:id="rId3"/>
    <p:sldMasterId id="2147483744" r:id="rId4"/>
  </p:sldMasterIdLst>
  <p:notesMasterIdLst>
    <p:notesMasterId r:id="rId23"/>
  </p:notesMasterIdLst>
  <p:sldIdLst>
    <p:sldId id="265" r:id="rId5"/>
    <p:sldId id="546" r:id="rId6"/>
    <p:sldId id="316" r:id="rId7"/>
    <p:sldId id="491" r:id="rId8"/>
    <p:sldId id="549" r:id="rId9"/>
    <p:sldId id="548" r:id="rId10"/>
    <p:sldId id="560" r:id="rId11"/>
    <p:sldId id="547" r:id="rId12"/>
    <p:sldId id="551" r:id="rId13"/>
    <p:sldId id="554" r:id="rId14"/>
    <p:sldId id="553" r:id="rId15"/>
    <p:sldId id="552" r:id="rId16"/>
    <p:sldId id="555" r:id="rId17"/>
    <p:sldId id="557" r:id="rId18"/>
    <p:sldId id="556" r:id="rId19"/>
    <p:sldId id="559" r:id="rId20"/>
    <p:sldId id="558" r:id="rId21"/>
    <p:sldId id="276"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jpAFhZ6+ghLvZOweyspLyg==" hashData="M3ULL8Oc9KFFiuTkvEwci7xVK5DHw7CuBKF40jLsLcmBZUqdRwHQts44K12FSlWOcKLukpKpR+ReRyfnc2kNzw=="/>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19" d="100"/>
          <a:sy n="119" d="100"/>
        </p:scale>
        <p:origin x="1356" y="108"/>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0801AF-3EEC-4B9D-9A0C-673CD1CCCEE0}" type="datetimeFigureOut">
              <a:rPr lang="en-US" smtClean="0"/>
              <a:t>8/23/2026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20C0B-D68F-44CE-AE3B-0BD4C2A8F63E}" type="slidenum">
              <a:rPr lang="en-US" smtClean="0"/>
              <a:t>‹#›</a:t>
            </a:fld>
            <a:endParaRPr lang="en-US"/>
          </a:p>
        </p:txBody>
      </p:sp>
    </p:spTree>
    <p:extLst>
      <p:ext uri="{BB962C8B-B14F-4D97-AF65-F5344CB8AC3E}">
        <p14:creationId xmlns:p14="http://schemas.microsoft.com/office/powerpoint/2010/main" val="3349006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F98A0-E16C-5F78-A175-2DFE92DA2C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3E695D-9E27-8066-0F86-F77846F4A8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CF0883-243E-A1C6-F890-7464658D1017}"/>
              </a:ext>
            </a:extLst>
          </p:cNvPr>
          <p:cNvSpPr>
            <a:spLocks noGrp="1"/>
          </p:cNvSpPr>
          <p:nvPr>
            <p:ph type="body" idx="1"/>
          </p:nvPr>
        </p:nvSpPr>
        <p:spPr/>
        <p:txBody>
          <a:bodyPr/>
          <a:lstStyle/>
          <a:p>
            <a:r>
              <a:rPr lang="en-US" dirty="0"/>
              <a:t>In his Gospel, John also connects light with God and His</a:t>
            </a:r>
            <a:r>
              <a:rPr lang="en-US" baseline="0" dirty="0"/>
              <a:t> act of creation</a:t>
            </a:r>
            <a:r>
              <a:rPr lang="en-US" dirty="0"/>
              <a:t>. “In the beginning was the Word, and the Word was with God, and the Word was God. He was with God in the beginning. Through him all things were made; without him nothing was made that has been made. In him was life, and that life was the </a:t>
            </a:r>
            <a:r>
              <a:rPr lang="en-US" b="1" dirty="0"/>
              <a:t>light of all mankind</a:t>
            </a:r>
            <a:r>
              <a:rPr lang="en-US" dirty="0"/>
              <a:t>. The </a:t>
            </a:r>
            <a:r>
              <a:rPr lang="en-US" b="1" dirty="0"/>
              <a:t>light</a:t>
            </a:r>
            <a:r>
              <a:rPr lang="en-US" dirty="0"/>
              <a:t> shines in the darkness, and the darkness has not overcome it” (John 1:1-5, NIV). This photo was taken from Jebel</a:t>
            </a:r>
            <a:r>
              <a:rPr lang="en-US" baseline="0" dirty="0"/>
              <a:t> Musa, the traditional Mount Sinai.</a:t>
            </a:r>
            <a:endParaRPr lang="en-US" dirty="0"/>
          </a:p>
          <a:p>
            <a:endParaRPr lang="en-US" dirty="0"/>
          </a:p>
          <a:p>
            <a:r>
              <a:rPr lang="en-US" dirty="0"/>
              <a:t>tb030400500</a:t>
            </a:r>
          </a:p>
        </p:txBody>
      </p:sp>
      <p:sp>
        <p:nvSpPr>
          <p:cNvPr id="4" name="Slide Number Placeholder 3">
            <a:extLst>
              <a:ext uri="{FF2B5EF4-FFF2-40B4-BE49-F238E27FC236}">
                <a16:creationId xmlns:a16="http://schemas.microsoft.com/office/drawing/2014/main" id="{A3487F51-893F-7B6E-79EC-B8BF575DAFAC}"/>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4946A3-FD68-4E77-9DEF-1E7536A4AD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42412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820256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759251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903776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792896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8344424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6261408-B059-4BE3-9B18-E2EA024F5496}" type="datetimeFigureOut">
              <a:rPr lang="en-US" smtClean="0"/>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5975315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6261408-B059-4BE3-9B18-E2EA024F5496}" type="datetimeFigureOut">
              <a:rPr lang="en-US" smtClean="0"/>
              <a:t>8/23/2026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24265470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6261408-B059-4BE3-9B18-E2EA024F5496}" type="datetimeFigureOut">
              <a:rPr lang="en-US" smtClean="0"/>
              <a:t>8/23/2026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5856048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6261408-B059-4BE3-9B18-E2EA024F5496}" type="datetimeFigureOut">
              <a:rPr lang="en-US" smtClean="0"/>
              <a:t>8/23/2026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9207058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261408-B059-4BE3-9B18-E2EA024F5496}" type="datetimeFigureOut">
              <a:rPr lang="en-US" smtClean="0"/>
              <a:t>8/23/2026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34537411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6261408-B059-4BE3-9B18-E2EA024F5496}" type="datetimeFigureOut">
              <a:rPr lang="en-US" smtClean="0"/>
              <a:t>8/23/2026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739656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4034833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6261408-B059-4BE3-9B18-E2EA024F5496}" type="datetimeFigureOut">
              <a:rPr lang="en-US" smtClean="0"/>
              <a:t>8/23/2026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29729945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743018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1272608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767641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2917056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BC3792-2440-40FD-9B76-92D5F06CAC8C}" type="datetimeFigureOut">
              <a:rPr lang="en-US" smtClean="0"/>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1232914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BC3792-2440-40FD-9B76-92D5F06CAC8C}" type="datetimeFigureOut">
              <a:rPr lang="en-US" smtClean="0"/>
              <a:t>8/23/2026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3152537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BC3792-2440-40FD-9B76-92D5F06CAC8C}" type="datetimeFigureOut">
              <a:rPr lang="en-US" smtClean="0"/>
              <a:t>8/23/2026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7655677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4BC3792-2440-40FD-9B76-92D5F06CAC8C}" type="datetimeFigureOut">
              <a:rPr lang="en-US" smtClean="0"/>
              <a:t>8/23/2026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147931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BC3792-2440-40FD-9B76-92D5F06CAC8C}" type="datetimeFigureOut">
              <a:rPr lang="en-US" smtClean="0"/>
              <a:t>8/23/2026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46110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DABED5-DFFD-47C9-8E1A-6EEE62D3C275}" type="datetimeFigureOut">
              <a:rPr lang="en-US" smtClean="0"/>
              <a:t>8/23/2026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7651071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4BC3792-2440-40FD-9B76-92D5F06CAC8C}" type="datetimeFigureOut">
              <a:rPr lang="en-US" smtClean="0"/>
              <a:t>8/23/2026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356188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4BC3792-2440-40FD-9B76-92D5F06CAC8C}" type="datetimeFigureOut">
              <a:rPr lang="en-US" smtClean="0"/>
              <a:t>8/23/2026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21526722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1198060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13875373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4183929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13623599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DABED5-DFFD-47C9-8E1A-6EEE62D3C275}" type="datetimeFigureOut">
              <a:rPr lang="en-US" smtClean="0"/>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19919920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DABED5-DFFD-47C9-8E1A-6EEE62D3C275}" type="datetimeFigureOut">
              <a:rPr lang="en-US" smtClean="0"/>
              <a:t>8/23/2026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40477508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DABED5-DFFD-47C9-8E1A-6EEE62D3C275}" type="datetimeFigureOut">
              <a:rPr lang="en-US" smtClean="0"/>
              <a:t>8/23/2026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16588984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DABED5-DFFD-47C9-8E1A-6EEE62D3C275}" type="datetimeFigureOut">
              <a:rPr lang="en-US" smtClean="0"/>
              <a:t>8/23/2026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3516796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DABED5-DFFD-47C9-8E1A-6EEE62D3C275}" type="datetimeFigureOut">
              <a:rPr lang="en-US" smtClean="0"/>
              <a:t>8/23/2026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21219124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ABED5-DFFD-47C9-8E1A-6EEE62D3C275}" type="datetimeFigureOut">
              <a:rPr lang="en-US" smtClean="0"/>
              <a:t>8/23/2026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27169946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ABED5-DFFD-47C9-8E1A-6EEE62D3C275}" type="datetimeFigureOut">
              <a:rPr lang="en-US" smtClean="0"/>
              <a:t>8/23/2026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37685350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ABED5-DFFD-47C9-8E1A-6EEE62D3C275}" type="datetimeFigureOut">
              <a:rPr lang="en-US" smtClean="0"/>
              <a:t>8/23/2026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15885299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213127752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31646450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21C66B-4871-4E97-8C98-4AB1B90A13EB}"/>
              </a:ext>
            </a:extLst>
          </p:cNvPr>
          <p:cNvSpPr/>
          <p:nvPr userDrawn="1"/>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0" hasCustomPrompt="1"/>
          </p:nvPr>
        </p:nvSpPr>
        <p:spPr>
          <a:xfrm>
            <a:off x="0" y="6519672"/>
            <a:ext cx="8074152" cy="338328"/>
          </a:xfrm>
          <a:solidFill>
            <a:srgbClr val="010000"/>
          </a:solidFill>
        </p:spPr>
        <p:txBody>
          <a:bodyPr anchor="b" anchorCtr="0">
            <a:noAutofit/>
          </a:bodyPr>
          <a:lstStyle>
            <a:lvl1pPr marL="0" indent="0">
              <a:spcBef>
                <a:spcPts val="0"/>
              </a:spcBef>
              <a:buNone/>
              <a:defRPr sz="1600" i="0">
                <a:solidFill>
                  <a:srgbClr val="FEFFFF"/>
                </a:solidFill>
                <a:latin typeface="Calibri" panose="020F0502020204030204" pitchFamily="34" charset="0"/>
                <a:cs typeface="Calibri" panose="020F0502020204030204" pitchFamily="34" charset="0"/>
              </a:defRPr>
            </a:lvl1pPr>
          </a:lstStyle>
          <a:p>
            <a:pPr lvl="0"/>
            <a:r>
              <a:rPr lang="en-US" dirty="0"/>
              <a:t>Description</a:t>
            </a:r>
          </a:p>
        </p:txBody>
      </p:sp>
      <p:sp>
        <p:nvSpPr>
          <p:cNvPr id="15" name="Text Placeholder 14"/>
          <p:cNvSpPr>
            <a:spLocks noGrp="1"/>
          </p:cNvSpPr>
          <p:nvPr>
            <p:ph type="body" sz="quarter" idx="12" hasCustomPrompt="1"/>
          </p:nvPr>
        </p:nvSpPr>
        <p:spPr>
          <a:xfrm>
            <a:off x="8074152" y="6519672"/>
            <a:ext cx="1069848" cy="338328"/>
          </a:xfrm>
          <a:solidFill>
            <a:srgbClr val="010000"/>
          </a:solidFill>
        </p:spPr>
        <p:txBody>
          <a:bodyPr anchor="b" anchorCtr="0">
            <a:noAutofit/>
          </a:bodyPr>
          <a:lstStyle>
            <a:lvl1pPr marL="342900" indent="-342900" algn="r">
              <a:spcBef>
                <a:spcPts val="0"/>
              </a:spcBef>
              <a:buFont typeface="+mj-lt"/>
              <a:buNone/>
              <a:defRPr lang="en-US" sz="1600" kern="1200" dirty="0">
                <a:solidFill>
                  <a:srgbClr val="FEFFFF"/>
                </a:solidFill>
                <a:latin typeface="Calibri" panose="020F0502020204030204" pitchFamily="34" charset="0"/>
                <a:ea typeface="+mn-ea"/>
                <a:cs typeface="Calibri" panose="020F0502020204030204" pitchFamily="34" charset="0"/>
              </a:defRPr>
            </a:lvl1pPr>
          </a:lstStyle>
          <a:p>
            <a:pPr marL="0" lvl="0" indent="0" algn="r" defTabSz="914400" rtl="0" eaLnBrk="1" latinLnBrk="0" hangingPunct="1">
              <a:spcBef>
                <a:spcPct val="20000"/>
              </a:spcBef>
            </a:pPr>
            <a:r>
              <a:rPr lang="en-US" dirty="0"/>
              <a:t>1:1</a:t>
            </a:r>
          </a:p>
        </p:txBody>
      </p:sp>
      <p:sp>
        <p:nvSpPr>
          <p:cNvPr id="18" name="Title 17"/>
          <p:cNvSpPr>
            <a:spLocks noGrp="1"/>
          </p:cNvSpPr>
          <p:nvPr>
            <p:ph type="title"/>
          </p:nvPr>
        </p:nvSpPr>
        <p:spPr>
          <a:xfrm>
            <a:off x="0" y="0"/>
            <a:ext cx="9144000" cy="369332"/>
          </a:xfrm>
          <a:solidFill>
            <a:srgbClr val="000000"/>
          </a:solidFill>
        </p:spPr>
        <p:txBody>
          <a:bodyPr anchor="ctr" anchorCtr="0">
            <a:noAutofit/>
          </a:bodyPr>
          <a:lstStyle>
            <a:lvl1pPr marL="0" algn="l" defTabSz="914400" rtl="0" eaLnBrk="1" fontAlgn="base" latinLnBrk="0" hangingPunct="1">
              <a:spcBef>
                <a:spcPct val="0"/>
              </a:spcBef>
              <a:spcAft>
                <a:spcPct val="0"/>
              </a:spcAft>
              <a:defRPr lang="en-US" sz="1800" i="1" dirty="0">
                <a:solidFill>
                  <a:srgbClr val="FEFFFF"/>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567156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DABED5-DFFD-47C9-8E1A-6EEE62D3C275}" type="datetimeFigureOut">
              <a:rPr lang="en-US" smtClean="0"/>
              <a:t>8/23/2026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1154536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DABED5-DFFD-47C9-8E1A-6EEE62D3C275}" type="datetimeFigureOut">
              <a:rPr lang="en-US" smtClean="0"/>
              <a:t>8/23/2026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588176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ABED5-DFFD-47C9-8E1A-6EEE62D3C275}" type="datetimeFigureOut">
              <a:rPr lang="en-US" smtClean="0"/>
              <a:t>8/23/2026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424365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ABED5-DFFD-47C9-8E1A-6EEE62D3C275}" type="datetimeFigureOut">
              <a:rPr lang="en-US" smtClean="0"/>
              <a:t>8/23/2026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779966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ABED5-DFFD-47C9-8E1A-6EEE62D3C275}" type="datetimeFigureOut">
              <a:rPr lang="en-US" smtClean="0"/>
              <a:t>8/23/2026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1961145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ABED5-DFFD-47C9-8E1A-6EEE62D3C275}" type="datetimeFigureOut">
              <a:rPr lang="en-US" smtClean="0"/>
              <a:t>8/23/2026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13EE42-34CC-42C4-A54D-966296F9059B}" type="slidenum">
              <a:rPr lang="en-US" smtClean="0"/>
              <a:t>‹#›</a:t>
            </a:fld>
            <a:endParaRPr lang="en-US"/>
          </a:p>
        </p:txBody>
      </p:sp>
    </p:spTree>
    <p:extLst>
      <p:ext uri="{BB962C8B-B14F-4D97-AF65-F5344CB8AC3E}">
        <p14:creationId xmlns:p14="http://schemas.microsoft.com/office/powerpoint/2010/main" val="4203334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261408-B059-4BE3-9B18-E2EA024F5496}" type="datetimeFigureOut">
              <a:rPr lang="en-US" smtClean="0"/>
              <a:t>8/23/2026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55853B-0D88-4491-8C47-0F7D0AB63E77}" type="slidenum">
              <a:rPr lang="en-US" smtClean="0"/>
              <a:t>‹#›</a:t>
            </a:fld>
            <a:endParaRPr lang="en-US" dirty="0"/>
          </a:p>
        </p:txBody>
      </p:sp>
    </p:spTree>
    <p:extLst>
      <p:ext uri="{BB962C8B-B14F-4D97-AF65-F5344CB8AC3E}">
        <p14:creationId xmlns:p14="http://schemas.microsoft.com/office/powerpoint/2010/main" val="180559213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BC3792-2440-40FD-9B76-92D5F06CAC8C}" type="datetimeFigureOut">
              <a:rPr lang="en-US" smtClean="0"/>
              <a:t>8/23/2026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1DB039-D147-4386-BC2D-5E6DB0D999C4}" type="slidenum">
              <a:rPr lang="en-US" smtClean="0"/>
              <a:t>‹#›</a:t>
            </a:fld>
            <a:endParaRPr lang="en-US" dirty="0"/>
          </a:p>
        </p:txBody>
      </p:sp>
    </p:spTree>
    <p:extLst>
      <p:ext uri="{BB962C8B-B14F-4D97-AF65-F5344CB8AC3E}">
        <p14:creationId xmlns:p14="http://schemas.microsoft.com/office/powerpoint/2010/main" val="172664491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ABED5-DFFD-47C9-8E1A-6EEE62D3C275}" type="datetimeFigureOut">
              <a:rPr lang="en-US" smtClean="0"/>
              <a:t>8/23/2026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13EE42-34CC-42C4-A54D-966296F9059B}" type="slidenum">
              <a:rPr lang="en-US" smtClean="0"/>
              <a:t>‹#›</a:t>
            </a:fld>
            <a:endParaRPr lang="en-US" dirty="0"/>
          </a:p>
        </p:txBody>
      </p:sp>
    </p:spTree>
    <p:extLst>
      <p:ext uri="{BB962C8B-B14F-4D97-AF65-F5344CB8AC3E}">
        <p14:creationId xmlns:p14="http://schemas.microsoft.com/office/powerpoint/2010/main" val="561009127"/>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l="23112" t="21263" r="23729" b="49217"/>
          <a:stretch/>
        </p:blipFill>
        <p:spPr>
          <a:xfrm>
            <a:off x="0" y="3994733"/>
            <a:ext cx="9166033" cy="2863273"/>
          </a:xfrm>
          <a:prstGeom prst="rect">
            <a:avLst/>
          </a:prstGeom>
        </p:spPr>
      </p:pic>
      <p:sp>
        <p:nvSpPr>
          <p:cNvPr id="7" name="Rectangle 6"/>
          <p:cNvSpPr/>
          <p:nvPr/>
        </p:nvSpPr>
        <p:spPr>
          <a:xfrm>
            <a:off x="887505" y="1030940"/>
            <a:ext cx="7512423" cy="601505"/>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p:cNvSpPr txBox="1"/>
          <p:nvPr/>
        </p:nvSpPr>
        <p:spPr>
          <a:xfrm>
            <a:off x="582706" y="1021974"/>
            <a:ext cx="7745505"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New Lebanon  </a:t>
            </a:r>
            <a:r>
              <a:rPr kumimoji="0" lang="en-US" sz="3600" b="0" i="1" u="none" strike="noStrike" kern="1200" cap="none" spc="0" normalizeH="0" baseline="0" noProof="0" dirty="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Church of Christ</a:t>
            </a:r>
          </a:p>
        </p:txBody>
      </p:sp>
      <p:sp>
        <p:nvSpPr>
          <p:cNvPr id="3" name="TextBox 2"/>
          <p:cNvSpPr txBox="1"/>
          <p:nvPr/>
        </p:nvSpPr>
        <p:spPr>
          <a:xfrm>
            <a:off x="89647" y="54762"/>
            <a:ext cx="8857129"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Ink Free" panose="03080402000500000000" pitchFamily="66" charset="0"/>
                <a:ea typeface="+mn-ea"/>
                <a:cs typeface="+mn-cs"/>
              </a:rPr>
              <a:t>Welcome to our services</a:t>
            </a:r>
          </a:p>
        </p:txBody>
      </p:sp>
      <p:sp>
        <p:nvSpPr>
          <p:cNvPr id="10" name="TextBox 9"/>
          <p:cNvSpPr txBox="1"/>
          <p:nvPr/>
        </p:nvSpPr>
        <p:spPr>
          <a:xfrm>
            <a:off x="1" y="5648735"/>
            <a:ext cx="9144000"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2060"/>
                </a:solidFill>
                <a:effectLst/>
                <a:uLnTx/>
                <a:uFillTx/>
                <a:latin typeface="Ink Free" panose="03080402000500000000" pitchFamily="66" charset="0"/>
                <a:ea typeface="+mn-ea"/>
                <a:cs typeface="+mn-cs"/>
              </a:rPr>
              <a:t>Please Come Back Again</a:t>
            </a:r>
          </a:p>
        </p:txBody>
      </p:sp>
      <p:sp>
        <p:nvSpPr>
          <p:cNvPr id="4" name="TextBox 3"/>
          <p:cNvSpPr txBox="1"/>
          <p:nvPr/>
        </p:nvSpPr>
        <p:spPr>
          <a:xfrm>
            <a:off x="0" y="1891555"/>
            <a:ext cx="9144000"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We are Simply Christians.</a:t>
            </a:r>
          </a:p>
        </p:txBody>
      </p:sp>
      <p:sp>
        <p:nvSpPr>
          <p:cNvPr id="5" name="TextBox 4"/>
          <p:cNvSpPr txBox="1"/>
          <p:nvPr/>
        </p:nvSpPr>
        <p:spPr>
          <a:xfrm>
            <a:off x="0" y="2348652"/>
            <a:ext cx="9166033"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Our Emphasis is </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Spiritual, Not Material or Social</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1" name="TextBox 10"/>
          <p:cNvSpPr txBox="1"/>
          <p:nvPr/>
        </p:nvSpPr>
        <p:spPr>
          <a:xfrm>
            <a:off x="0" y="2820287"/>
            <a:ext cx="9081247"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We are striving to be The Same Church as Described in The New Testament.</a:t>
            </a:r>
          </a:p>
        </p:txBody>
      </p:sp>
    </p:spTree>
    <p:extLst>
      <p:ext uri="{BB962C8B-B14F-4D97-AF65-F5344CB8AC3E}">
        <p14:creationId xmlns:p14="http://schemas.microsoft.com/office/powerpoint/2010/main" val="1862796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9057F-7B71-CA1F-1B77-5CB24C0B73D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D923010-C37A-FB1D-086F-2F170E3D71D7}"/>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4779470F-6A33-1022-1395-32B22ECC3455}"/>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Be Patient Brethren.   James 5:7-12 </a:t>
            </a:r>
            <a:endParaRPr lang="en-US" sz="3200" dirty="0">
              <a:solidFill>
                <a:schemeClr val="bg1"/>
              </a:solidFill>
            </a:endParaRPr>
          </a:p>
        </p:txBody>
      </p:sp>
      <p:sp>
        <p:nvSpPr>
          <p:cNvPr id="5" name="TextBox 4">
            <a:extLst>
              <a:ext uri="{FF2B5EF4-FFF2-40B4-BE49-F238E27FC236}">
                <a16:creationId xmlns:a16="http://schemas.microsoft.com/office/drawing/2014/main" id="{B74F809D-9AA6-EBCC-6246-7AB151A6F5B8}"/>
              </a:ext>
            </a:extLst>
          </p:cNvPr>
          <p:cNvSpPr txBox="1"/>
          <p:nvPr/>
        </p:nvSpPr>
        <p:spPr>
          <a:xfrm>
            <a:off x="449179" y="762000"/>
            <a:ext cx="8390021" cy="2062103"/>
          </a:xfrm>
          <a:prstGeom prst="rect">
            <a:avLst/>
          </a:prstGeom>
          <a:noFill/>
        </p:spPr>
        <p:txBody>
          <a:bodyPr wrap="square">
            <a:spAutoFit/>
          </a:bodyPr>
          <a:lstStyle/>
          <a:p>
            <a:pPr marL="0" marR="0">
              <a:spcAft>
                <a:spcPts val="800"/>
              </a:spcAft>
              <a:buNone/>
            </a:pPr>
            <a:r>
              <a:rPr lang="en-US" sz="3200" b="1" kern="100" dirty="0">
                <a:effectLst/>
                <a:latin typeface="Calibri" panose="020F0502020204030204" pitchFamily="34" charset="0"/>
                <a:ea typeface="Calibri" panose="020F0502020204030204" pitchFamily="34" charset="0"/>
                <a:cs typeface="Times New Roman" panose="02020603050405020304" pitchFamily="18" charset="0"/>
              </a:rPr>
              <a:t>5:11 </a:t>
            </a: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Indeed we count them blessed who endure. You have heard of the perseverance of Job and seen the end intended by the Lord—that the Lord is very compassionate and merciful. </a:t>
            </a:r>
          </a:p>
        </p:txBody>
      </p:sp>
      <p:sp>
        <p:nvSpPr>
          <p:cNvPr id="6" name="TextBox 5">
            <a:extLst>
              <a:ext uri="{FF2B5EF4-FFF2-40B4-BE49-F238E27FC236}">
                <a16:creationId xmlns:a16="http://schemas.microsoft.com/office/drawing/2014/main" id="{6F80F460-A351-740E-4D08-0D4D91F03B2A}"/>
              </a:ext>
            </a:extLst>
          </p:cNvPr>
          <p:cNvSpPr txBox="1"/>
          <p:nvPr/>
        </p:nvSpPr>
        <p:spPr>
          <a:xfrm>
            <a:off x="449179" y="3100139"/>
            <a:ext cx="4339389" cy="1569660"/>
          </a:xfrm>
          <a:prstGeom prst="rect">
            <a:avLst/>
          </a:prstGeom>
          <a:noFill/>
        </p:spPr>
        <p:txBody>
          <a:bodyPr wrap="square" rtlCol="0">
            <a:spAutoFit/>
          </a:bodyPr>
          <a:lstStyle/>
          <a:p>
            <a:r>
              <a:rPr lang="en-US" sz="3200" dirty="0"/>
              <a:t>Take the farmer</a:t>
            </a:r>
          </a:p>
          <a:p>
            <a:r>
              <a:rPr lang="en-US" sz="3200" dirty="0"/>
              <a:t>Take the prophets</a:t>
            </a:r>
          </a:p>
          <a:p>
            <a:r>
              <a:rPr lang="en-US" sz="3200" dirty="0"/>
              <a:t>Take Job</a:t>
            </a:r>
          </a:p>
        </p:txBody>
      </p:sp>
      <p:sp>
        <p:nvSpPr>
          <p:cNvPr id="7" name="TextBox 6">
            <a:extLst>
              <a:ext uri="{FF2B5EF4-FFF2-40B4-BE49-F238E27FC236}">
                <a16:creationId xmlns:a16="http://schemas.microsoft.com/office/drawing/2014/main" id="{4EB6A8D1-4CFE-F2D1-6FD9-334DD31EE4C9}"/>
              </a:ext>
            </a:extLst>
          </p:cNvPr>
          <p:cNvSpPr txBox="1"/>
          <p:nvPr/>
        </p:nvSpPr>
        <p:spPr>
          <a:xfrm>
            <a:off x="505326" y="4908883"/>
            <a:ext cx="7980947" cy="1261884"/>
          </a:xfrm>
          <a:prstGeom prst="rect">
            <a:avLst/>
          </a:prstGeom>
          <a:noFill/>
        </p:spPr>
        <p:txBody>
          <a:bodyPr wrap="square" rtlCol="0">
            <a:spAutoFit/>
          </a:bodyPr>
          <a:lstStyle/>
          <a:p>
            <a:r>
              <a:rPr lang="en-US" sz="2800" b="1" dirty="0"/>
              <a:t>James 1:12 </a:t>
            </a:r>
            <a:r>
              <a:rPr lang="en-US" sz="2400" dirty="0"/>
              <a:t>Blessed is the man who endures temptation; for when he has been approved, he will receive the crown of life which the Lord has promised to those who love Him.</a:t>
            </a:r>
          </a:p>
        </p:txBody>
      </p:sp>
    </p:spTree>
    <p:extLst>
      <p:ext uri="{BB962C8B-B14F-4D97-AF65-F5344CB8AC3E}">
        <p14:creationId xmlns:p14="http://schemas.microsoft.com/office/powerpoint/2010/main" val="2200438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BF708-6B1D-82E9-F71D-3E41918E9DA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7342A96-4C6E-E188-3D1C-A491C7BFA712}"/>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Be Patient Brethren.   James 5:7-12 </a:t>
            </a:r>
            <a:endParaRPr lang="en-US" sz="3200" dirty="0">
              <a:solidFill>
                <a:schemeClr val="bg1"/>
              </a:solidFill>
            </a:endParaRPr>
          </a:p>
        </p:txBody>
      </p:sp>
      <p:sp>
        <p:nvSpPr>
          <p:cNvPr id="5" name="TextBox 4">
            <a:extLst>
              <a:ext uri="{FF2B5EF4-FFF2-40B4-BE49-F238E27FC236}">
                <a16:creationId xmlns:a16="http://schemas.microsoft.com/office/drawing/2014/main" id="{F0B30B04-8ABE-D139-2420-9E8D01C1426D}"/>
              </a:ext>
            </a:extLst>
          </p:cNvPr>
          <p:cNvSpPr txBox="1"/>
          <p:nvPr/>
        </p:nvSpPr>
        <p:spPr>
          <a:xfrm>
            <a:off x="497305" y="705854"/>
            <a:ext cx="8229600" cy="6411755"/>
          </a:xfrm>
          <a:prstGeom prst="rect">
            <a:avLst/>
          </a:prstGeom>
          <a:noFill/>
        </p:spPr>
        <p:txBody>
          <a:bodyPr wrap="square">
            <a:spAutoFit/>
          </a:bodyPr>
          <a:lstStyle/>
          <a:p>
            <a:pPr marL="0" marR="0">
              <a:spcAft>
                <a:spcPts val="800"/>
              </a:spcAft>
              <a:buNone/>
            </a:pPr>
            <a:r>
              <a:rPr lang="en-US" sz="2800" b="1" kern="100" dirty="0">
                <a:effectLst/>
                <a:latin typeface="Calibri" panose="020F0502020204030204" pitchFamily="34" charset="0"/>
                <a:ea typeface="Calibri" panose="020F0502020204030204" pitchFamily="34" charset="0"/>
                <a:cs typeface="Times New Roman" panose="02020603050405020304" pitchFamily="18" charset="0"/>
              </a:rPr>
              <a:t>Heb. 12:5 </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And you have forgotten the exhortation which speaks to you as to sons: "My son, do not despise the chastening of the LORD, Nor be discouraged when you are rebuked by Him;</a:t>
            </a:r>
          </a:p>
          <a:p>
            <a:pPr marL="0" marR="0">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6 For whom the LORD loves He chastens, And scourges every son whom He receives." 7 If you endure chastening, God deals with you as with sons; for what son is there whom a father does not chasten?</a:t>
            </a:r>
          </a:p>
          <a:p>
            <a:pPr marL="0" marR="0">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8 But if you are without chastening, of which all have become partakers, then you are illegitimate and not sons.</a:t>
            </a:r>
          </a:p>
          <a:p>
            <a:pPr marL="0" marR="0">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9 Furthermore, we have had human fathers who corrected us, and we paid them respect. Shall we not much more readily be in subjection to the Father of spirits and live?</a:t>
            </a:r>
          </a:p>
          <a:p>
            <a:pPr marL="0" marR="0">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10 For they indeed for a few days chastened us as seemed best to them, but He for our profit, that we may be partakers of His holiness</a:t>
            </a:r>
          </a:p>
          <a:p>
            <a:pPr marL="0" marR="0">
              <a:lnSpc>
                <a:spcPct val="115000"/>
              </a:lnSpc>
              <a:spcAft>
                <a:spcPts val="800"/>
              </a:spcAft>
              <a:buNone/>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760496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FFFD0-5CF0-3CDC-788C-6879CF69FE9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8307C04-2B9F-12DA-EEA3-4D45395D76CD}"/>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745E3293-C783-ADA1-53B0-04B477FAE49A}"/>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Be Patient Brethren.   James 5:7-12 </a:t>
            </a:r>
            <a:endParaRPr lang="en-US" sz="3200" dirty="0">
              <a:solidFill>
                <a:schemeClr val="bg1"/>
              </a:solidFill>
            </a:endParaRPr>
          </a:p>
        </p:txBody>
      </p:sp>
      <p:sp>
        <p:nvSpPr>
          <p:cNvPr id="5" name="TextBox 4">
            <a:extLst>
              <a:ext uri="{FF2B5EF4-FFF2-40B4-BE49-F238E27FC236}">
                <a16:creationId xmlns:a16="http://schemas.microsoft.com/office/drawing/2014/main" id="{E724BA6B-320C-293D-4EEA-656FA04335C1}"/>
              </a:ext>
            </a:extLst>
          </p:cNvPr>
          <p:cNvSpPr txBox="1"/>
          <p:nvPr/>
        </p:nvSpPr>
        <p:spPr>
          <a:xfrm>
            <a:off x="745958" y="1379619"/>
            <a:ext cx="7908757" cy="4237057"/>
          </a:xfrm>
          <a:prstGeom prst="rect">
            <a:avLst/>
          </a:prstGeom>
          <a:noFill/>
        </p:spPr>
        <p:txBody>
          <a:bodyPr wrap="square">
            <a:spAutoFit/>
          </a:bodyPr>
          <a:lstStyle/>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The Lord uses trials to produce steadfastness and to make better Christians (James 1:2-4).</a:t>
            </a:r>
          </a:p>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Aft>
                <a:spcPts val="800"/>
              </a:spcAft>
              <a:buNone/>
            </a:pPr>
            <a:r>
              <a:rPr lang="en-US" sz="3200" b="1" kern="100" dirty="0">
                <a:effectLst/>
                <a:latin typeface="Calibri" panose="020F0502020204030204" pitchFamily="34" charset="0"/>
                <a:ea typeface="Calibri" panose="020F0502020204030204" pitchFamily="34" charset="0"/>
                <a:cs typeface="Times New Roman" panose="02020603050405020304" pitchFamily="18" charset="0"/>
              </a:rPr>
              <a:t>James 1:2 </a:t>
            </a: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My brethren, count it all joy when you fall into various trials, 3 knowing that the testing of your faith produces patience. 4 But let patience have its perfect work, that you may be perfect and complete, lacking nothing.</a:t>
            </a:r>
          </a:p>
        </p:txBody>
      </p:sp>
    </p:spTree>
    <p:extLst>
      <p:ext uri="{BB962C8B-B14F-4D97-AF65-F5344CB8AC3E}">
        <p14:creationId xmlns:p14="http://schemas.microsoft.com/office/powerpoint/2010/main" val="3790268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924A1-C5E1-A84C-E7E7-FA9FCF8FD15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784731C-1F5A-7B2F-EE5B-C7E1C8CF5C43}"/>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CA60E324-3E39-406B-1612-61EC2650B672}"/>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Be Patient Brethren.   James 5:7-12 </a:t>
            </a:r>
            <a:endParaRPr lang="en-US" sz="3200" dirty="0">
              <a:solidFill>
                <a:schemeClr val="bg1"/>
              </a:solidFill>
            </a:endParaRPr>
          </a:p>
        </p:txBody>
      </p:sp>
      <p:sp>
        <p:nvSpPr>
          <p:cNvPr id="5" name="TextBox 4">
            <a:extLst>
              <a:ext uri="{FF2B5EF4-FFF2-40B4-BE49-F238E27FC236}">
                <a16:creationId xmlns:a16="http://schemas.microsoft.com/office/drawing/2014/main" id="{8C138990-C543-B9C6-88B6-2F8FBD2F540D}"/>
              </a:ext>
            </a:extLst>
          </p:cNvPr>
          <p:cNvSpPr txBox="1"/>
          <p:nvPr/>
        </p:nvSpPr>
        <p:spPr>
          <a:xfrm>
            <a:off x="850232" y="1002632"/>
            <a:ext cx="7443536" cy="5063020"/>
          </a:xfrm>
          <a:prstGeom prst="rect">
            <a:avLst/>
          </a:prstGeom>
          <a:noFill/>
        </p:spPr>
        <p:txBody>
          <a:bodyPr wrap="square">
            <a:spAutoFit/>
          </a:bodyPr>
          <a:lstStyle/>
          <a:p>
            <a:pPr marL="0" marR="0">
              <a:spcAft>
                <a:spcPts val="800"/>
              </a:spcAft>
              <a:buNone/>
            </a:pPr>
            <a:r>
              <a:rPr lang="en-US" sz="3200" u="sng" kern="100" dirty="0">
                <a:effectLst/>
                <a:latin typeface="Calibri" panose="020F0502020204030204" pitchFamily="34" charset="0"/>
                <a:ea typeface="Calibri" panose="020F0502020204030204" pitchFamily="34" charset="0"/>
                <a:cs typeface="Times New Roman" panose="02020603050405020304" pitchFamily="18" charset="0"/>
              </a:rPr>
              <a:t>Someone once said, "You cannot persevere unless there is a trial in your life</a:t>
            </a: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Aft>
                <a:spcPts val="800"/>
              </a:spcAft>
              <a:buNone/>
            </a:pPr>
            <a:endParaRPr lang="en-US" sz="3200" kern="100" dirty="0">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There can be no victories without battles; there can be no peaks without valleys. </a:t>
            </a:r>
          </a:p>
          <a:p>
            <a:pPr marL="0" marR="0">
              <a:spcAft>
                <a:spcPts val="800"/>
              </a:spcAft>
              <a:buNone/>
            </a:pPr>
            <a:endParaRPr lang="en-US" sz="3200" kern="100" dirty="0">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If you want the blessing, you must be prepared to carry the burden and fight the battle." </a:t>
            </a:r>
          </a:p>
        </p:txBody>
      </p:sp>
    </p:spTree>
    <p:extLst>
      <p:ext uri="{BB962C8B-B14F-4D97-AF65-F5344CB8AC3E}">
        <p14:creationId xmlns:p14="http://schemas.microsoft.com/office/powerpoint/2010/main" val="3049062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781B4-DCDB-F41B-9DC3-1D8E3F834EE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2F12A13-C721-1F0F-A482-323DEF9C3F9E}"/>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D8D82E03-B16D-F534-CCEC-F4ABBFD73D0C}"/>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Be Patient Brethren.   James 5:7-12 </a:t>
            </a:r>
            <a:endParaRPr lang="en-US" sz="3200" dirty="0">
              <a:solidFill>
                <a:schemeClr val="bg1"/>
              </a:solidFill>
            </a:endParaRPr>
          </a:p>
        </p:txBody>
      </p:sp>
      <p:sp>
        <p:nvSpPr>
          <p:cNvPr id="5" name="TextBox 4">
            <a:extLst>
              <a:ext uri="{FF2B5EF4-FFF2-40B4-BE49-F238E27FC236}">
                <a16:creationId xmlns:a16="http://schemas.microsoft.com/office/drawing/2014/main" id="{75DE1AF3-CDA7-22F5-EF6D-0B53C7354FBA}"/>
              </a:ext>
            </a:extLst>
          </p:cNvPr>
          <p:cNvSpPr txBox="1"/>
          <p:nvPr/>
        </p:nvSpPr>
        <p:spPr>
          <a:xfrm>
            <a:off x="778041" y="1227221"/>
            <a:ext cx="7676147" cy="4421723"/>
          </a:xfrm>
          <a:prstGeom prst="rect">
            <a:avLst/>
          </a:prstGeom>
          <a:noFill/>
        </p:spPr>
        <p:txBody>
          <a:bodyPr wrap="square">
            <a:spAutoFit/>
          </a:bodyPr>
          <a:lstStyle/>
          <a:p>
            <a:pPr marL="0" marR="0">
              <a:spcAft>
                <a:spcPts val="800"/>
              </a:spcAft>
              <a:buNone/>
            </a:pPr>
            <a:r>
              <a:rPr lang="en-US" sz="2800" b="1" kern="100" dirty="0">
                <a:effectLst/>
                <a:latin typeface="Calibri" panose="020F0502020204030204" pitchFamily="34" charset="0"/>
                <a:ea typeface="Calibri" panose="020F0502020204030204" pitchFamily="34" charset="0"/>
                <a:cs typeface="Times New Roman" panose="02020603050405020304" pitchFamily="18" charset="0"/>
              </a:rPr>
              <a:t>1 Peter 2:20-23</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For what credit is it if, when you are beaten for your faults, you take it patiently? But when you do good and suffer, if you take it patiently, this is commendable before God.</a:t>
            </a:r>
          </a:p>
          <a:p>
            <a:pPr marL="0" marR="0">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21 For to this you were called, because Christ also suffered for us, leaving us an example, that you should follow His steps:</a:t>
            </a:r>
          </a:p>
          <a:p>
            <a:pPr marL="0" marR="0">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22 "Who committed no sin, Nor was deceit found in His mouth"; 23 who, when He was reviled, did not revile in return; when He suffered, He did not threaten, but committed Himself to Him who judges righteously;</a:t>
            </a:r>
          </a:p>
        </p:txBody>
      </p:sp>
    </p:spTree>
    <p:extLst>
      <p:ext uri="{BB962C8B-B14F-4D97-AF65-F5344CB8AC3E}">
        <p14:creationId xmlns:p14="http://schemas.microsoft.com/office/powerpoint/2010/main" val="8977287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07A08-0BD5-7BBD-E586-E632AB6C3B7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CF5FF35-2334-F7B1-CD1E-84C1A3BEAA50}"/>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Be Patient Brethren.   James 5:7-12 </a:t>
            </a:r>
            <a:endParaRPr lang="en-US" sz="3200" dirty="0">
              <a:solidFill>
                <a:schemeClr val="bg1"/>
              </a:solidFill>
            </a:endParaRPr>
          </a:p>
        </p:txBody>
      </p:sp>
      <p:sp>
        <p:nvSpPr>
          <p:cNvPr id="5" name="TextBox 4">
            <a:extLst>
              <a:ext uri="{FF2B5EF4-FFF2-40B4-BE49-F238E27FC236}">
                <a16:creationId xmlns:a16="http://schemas.microsoft.com/office/drawing/2014/main" id="{CE2B1534-E1E8-2301-94AE-6E037AB3D6F3}"/>
              </a:ext>
            </a:extLst>
          </p:cNvPr>
          <p:cNvSpPr txBox="1"/>
          <p:nvPr/>
        </p:nvSpPr>
        <p:spPr>
          <a:xfrm>
            <a:off x="477252" y="697831"/>
            <a:ext cx="8494295" cy="2062103"/>
          </a:xfrm>
          <a:prstGeom prst="rect">
            <a:avLst/>
          </a:prstGeom>
          <a:noFill/>
        </p:spPr>
        <p:txBody>
          <a:bodyPr wrap="square">
            <a:spAutoFit/>
          </a:bodyPr>
          <a:lstStyle/>
          <a:p>
            <a:pPr marL="0" marR="0">
              <a:spcAft>
                <a:spcPts val="800"/>
              </a:spcAft>
              <a:buNone/>
            </a:pPr>
            <a:r>
              <a:rPr lang="en-US" sz="3200" b="1" kern="100" dirty="0">
                <a:effectLst/>
                <a:latin typeface="Calibri" panose="020F0502020204030204" pitchFamily="34" charset="0"/>
                <a:ea typeface="Calibri" panose="020F0502020204030204" pitchFamily="34" charset="0"/>
                <a:cs typeface="Times New Roman" panose="02020603050405020304" pitchFamily="18" charset="0"/>
              </a:rPr>
              <a:t>5:12</a:t>
            </a: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 But above all, my brethren, do not swear, either by heaven or by earth or with any other oath. But let your "Yes" be "Yes," and your "No," "No," lest you fall into judgment.</a:t>
            </a:r>
          </a:p>
        </p:txBody>
      </p:sp>
      <p:sp>
        <p:nvSpPr>
          <p:cNvPr id="7" name="TextBox 6">
            <a:extLst>
              <a:ext uri="{FF2B5EF4-FFF2-40B4-BE49-F238E27FC236}">
                <a16:creationId xmlns:a16="http://schemas.microsoft.com/office/drawing/2014/main" id="{64091572-3483-9DB6-9534-913059E57339}"/>
              </a:ext>
            </a:extLst>
          </p:cNvPr>
          <p:cNvSpPr txBox="1"/>
          <p:nvPr/>
        </p:nvSpPr>
        <p:spPr>
          <a:xfrm>
            <a:off x="713874" y="3222385"/>
            <a:ext cx="8021052" cy="3313728"/>
          </a:xfrm>
          <a:prstGeom prst="rect">
            <a:avLst/>
          </a:prstGeom>
          <a:noFill/>
        </p:spPr>
        <p:txBody>
          <a:bodyPr wrap="square">
            <a:spAutoFit/>
          </a:bodyPr>
          <a:lstStyle/>
          <a:p>
            <a:pPr marL="0" marR="0">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The phrase "above all" is another way of saying, "</a:t>
            </a:r>
            <a:r>
              <a:rPr lang="en-US" sz="2800" u="sng" kern="100" dirty="0">
                <a:effectLst/>
                <a:latin typeface="Calibri" panose="020F0502020204030204" pitchFamily="34" charset="0"/>
                <a:ea typeface="Calibri" panose="020F0502020204030204" pitchFamily="34" charset="0"/>
                <a:cs typeface="Times New Roman" panose="02020603050405020304" pitchFamily="18" charset="0"/>
              </a:rPr>
              <a:t>The most important thing to be aware of under these circumstances is</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do not swear – </a:t>
            </a:r>
          </a:p>
          <a:p>
            <a:pPr marL="0" marR="0">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This section is not talking about profanity. </a:t>
            </a:r>
            <a:r>
              <a:rPr lang="en-US" sz="2800" u="sng" kern="100" dirty="0">
                <a:effectLst/>
                <a:latin typeface="Calibri" panose="020F0502020204030204" pitchFamily="34" charset="0"/>
                <a:ea typeface="Calibri" panose="020F0502020204030204" pitchFamily="34" charset="0"/>
                <a:cs typeface="Times New Roman" panose="02020603050405020304" pitchFamily="18" charset="0"/>
              </a:rPr>
              <a:t>That was already discussed and condemned in James 3:9-12</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800" kern="100" dirty="0">
                <a:latin typeface="Calibri" panose="020F0502020204030204" pitchFamily="34" charset="0"/>
                <a:ea typeface="Calibri" panose="020F0502020204030204" pitchFamily="34" charset="0"/>
                <a:cs typeface="Times New Roman" panose="02020603050405020304" pitchFamily="18" charset="0"/>
              </a:rPr>
              <a:t> </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In this section James is </a:t>
            </a:r>
            <a:r>
              <a:rPr lang="en-US" sz="2800" u="sng" kern="100" dirty="0">
                <a:effectLst/>
                <a:latin typeface="Calibri" panose="020F0502020204030204" pitchFamily="34" charset="0"/>
                <a:ea typeface="Calibri" panose="020F0502020204030204" pitchFamily="34" charset="0"/>
                <a:cs typeface="Times New Roman" panose="02020603050405020304" pitchFamily="18" charset="0"/>
              </a:rPr>
              <a:t>condemning the making of oaths</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2072928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B64D12-1831-B48A-61A6-286BD705627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DDC60F4-98DE-EA27-7EDE-E463468422D0}"/>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B6AB1938-E9C8-123B-FCE3-D93CAD64EC4D}"/>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Be Patient Brethren.   James 5:7-12 </a:t>
            </a:r>
            <a:endParaRPr lang="en-US" sz="3200" dirty="0">
              <a:solidFill>
                <a:schemeClr val="bg1"/>
              </a:solidFill>
            </a:endParaRPr>
          </a:p>
        </p:txBody>
      </p:sp>
      <p:sp>
        <p:nvSpPr>
          <p:cNvPr id="5" name="TextBox 4">
            <a:extLst>
              <a:ext uri="{FF2B5EF4-FFF2-40B4-BE49-F238E27FC236}">
                <a16:creationId xmlns:a16="http://schemas.microsoft.com/office/drawing/2014/main" id="{EB14F8D0-8407-41E5-3CAE-4BDC138BEC96}"/>
              </a:ext>
            </a:extLst>
          </p:cNvPr>
          <p:cNvSpPr txBox="1"/>
          <p:nvPr/>
        </p:nvSpPr>
        <p:spPr>
          <a:xfrm>
            <a:off x="481263" y="986588"/>
            <a:ext cx="8526379" cy="5365571"/>
          </a:xfrm>
          <a:prstGeom prst="rect">
            <a:avLst/>
          </a:prstGeom>
          <a:noFill/>
        </p:spPr>
        <p:txBody>
          <a:bodyPr wrap="square">
            <a:spAutoFit/>
          </a:bodyPr>
          <a:lstStyle/>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People who are honest and truthful do not need any more than a simple "yes" or "no" to express the truth to others. </a:t>
            </a:r>
          </a:p>
          <a:p>
            <a:pPr marL="0" marR="0">
              <a:spcAft>
                <a:spcPts val="800"/>
              </a:spcAft>
              <a:buNone/>
            </a:pP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3200" u="sng" kern="100" dirty="0">
                <a:effectLst/>
                <a:latin typeface="Calibri" panose="020F0502020204030204" pitchFamily="34" charset="0"/>
                <a:ea typeface="Calibri" panose="020F0502020204030204" pitchFamily="34" charset="0"/>
                <a:cs typeface="Times New Roman" panose="02020603050405020304" pitchFamily="18" charset="0"/>
              </a:rPr>
              <a:t>The best guarantee of any statement is not an oath, but the good character of the man who makes it</a:t>
            </a: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Aft>
                <a:spcPts val="800"/>
              </a:spcAft>
              <a:buNone/>
            </a:pP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If we are Christians no one should ever demand an oath from us because they would know that we always tell the truth. </a:t>
            </a:r>
          </a:p>
        </p:txBody>
      </p:sp>
    </p:spTree>
    <p:extLst>
      <p:ext uri="{BB962C8B-B14F-4D97-AF65-F5344CB8AC3E}">
        <p14:creationId xmlns:p14="http://schemas.microsoft.com/office/powerpoint/2010/main" val="2642075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F8F3C-FA25-81F8-7A3A-E219B806C45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C4E65FA-E4B6-0494-41C4-1920085F8B35}"/>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5FE9A35D-8E71-62E7-A26B-4A2C9B848912}"/>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Be Patient Brethren.   James 5:7-12 </a:t>
            </a:r>
            <a:endParaRPr lang="en-US" sz="3200" dirty="0">
              <a:solidFill>
                <a:schemeClr val="bg1"/>
              </a:solidFill>
            </a:endParaRPr>
          </a:p>
        </p:txBody>
      </p:sp>
      <p:sp>
        <p:nvSpPr>
          <p:cNvPr id="5" name="TextBox 4">
            <a:extLst>
              <a:ext uri="{FF2B5EF4-FFF2-40B4-BE49-F238E27FC236}">
                <a16:creationId xmlns:a16="http://schemas.microsoft.com/office/drawing/2014/main" id="{8AE9E39B-6247-BF45-179F-AD1A4BA4BCEF}"/>
              </a:ext>
            </a:extLst>
          </p:cNvPr>
          <p:cNvSpPr txBox="1"/>
          <p:nvPr/>
        </p:nvSpPr>
        <p:spPr>
          <a:xfrm>
            <a:off x="1315453" y="1852863"/>
            <a:ext cx="5542547" cy="230832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Take the farmer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Take the prophets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Take Job</a:t>
            </a:r>
            <a:endParaRPr lang="en-US" sz="4800" dirty="0"/>
          </a:p>
        </p:txBody>
      </p:sp>
    </p:spTree>
    <p:extLst>
      <p:ext uri="{BB962C8B-B14F-4D97-AF65-F5344CB8AC3E}">
        <p14:creationId xmlns:p14="http://schemas.microsoft.com/office/powerpoint/2010/main" val="4384269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86794" y="2133086"/>
            <a:ext cx="8297333"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0070C0"/>
                </a:solidFill>
                <a:effectLst/>
                <a:uLnTx/>
                <a:uFillTx/>
                <a:latin typeface="Ink Free" panose="03080402000500000000" pitchFamily="66" charset="0"/>
                <a:ea typeface="+mn-ea"/>
                <a:cs typeface="+mn-cs"/>
              </a:rPr>
              <a:t>New Lebanon</a:t>
            </a:r>
          </a:p>
        </p:txBody>
      </p:sp>
      <p:pic>
        <p:nvPicPr>
          <p:cNvPr id="7" name="Picture 6"/>
          <p:cNvPicPr>
            <a:picLocks noChangeAspect="1"/>
          </p:cNvPicPr>
          <p:nvPr/>
        </p:nvPicPr>
        <p:blipFill rotWithShape="1">
          <a:blip r:embed="rId2"/>
          <a:srcRect l="23112" t="21263" r="23729" b="49217"/>
          <a:stretch/>
        </p:blipFill>
        <p:spPr>
          <a:xfrm>
            <a:off x="-22034" y="3152045"/>
            <a:ext cx="9166033" cy="2863273"/>
          </a:xfrm>
          <a:prstGeom prst="rect">
            <a:avLst/>
          </a:prstGeom>
        </p:spPr>
      </p:pic>
      <p:sp>
        <p:nvSpPr>
          <p:cNvPr id="4" name="TextBox 3"/>
          <p:cNvSpPr txBox="1"/>
          <p:nvPr/>
        </p:nvSpPr>
        <p:spPr>
          <a:xfrm>
            <a:off x="1786475" y="3053616"/>
            <a:ext cx="384898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Church of Christ</a:t>
            </a:r>
          </a:p>
        </p:txBody>
      </p:sp>
      <p:sp>
        <p:nvSpPr>
          <p:cNvPr id="6" name="TextBox 5"/>
          <p:cNvSpPr txBox="1"/>
          <p:nvPr/>
        </p:nvSpPr>
        <p:spPr>
          <a:xfrm>
            <a:off x="0" y="17932"/>
            <a:ext cx="9143999" cy="2092881"/>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0000"/>
                </a:solidFill>
                <a:effectLst/>
                <a:uLnTx/>
                <a:uFillTx/>
                <a:latin typeface="Arial"/>
                <a:ea typeface="+mn-ea"/>
                <a:cs typeface="+mn-cs"/>
              </a:rPr>
              <a:t>Questions?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Arial"/>
                <a:ea typeface="+mn-ea"/>
                <a:cs typeface="+mn-cs"/>
              </a:rPr>
              <a:t>Want to learn more about the Bible?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0000"/>
                </a:solidFill>
                <a:effectLst/>
                <a:uLnTx/>
                <a:uFillTx/>
                <a:latin typeface="Arial"/>
                <a:ea typeface="+mn-ea"/>
                <a:cs typeface="+mn-cs"/>
              </a:rPr>
              <a:t>We will be glad to study the Bible with you.</a:t>
            </a:r>
          </a:p>
        </p:txBody>
      </p:sp>
      <p:sp>
        <p:nvSpPr>
          <p:cNvPr id="2" name="Rectangle 1"/>
          <p:cNvSpPr/>
          <p:nvPr/>
        </p:nvSpPr>
        <p:spPr>
          <a:xfrm>
            <a:off x="1602724" y="2179207"/>
            <a:ext cx="5867370" cy="1847248"/>
          </a:xfrm>
          <a:prstGeom prst="rect">
            <a:avLst/>
          </a:prstGeom>
          <a:solidFill>
            <a:schemeClr val="bg1"/>
          </a:solid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TextBox 7"/>
          <p:cNvSpPr txBox="1"/>
          <p:nvPr/>
        </p:nvSpPr>
        <p:spPr>
          <a:xfrm>
            <a:off x="0" y="5943602"/>
            <a:ext cx="9166033"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a:ea typeface="+mn-ea"/>
                <a:cs typeface="+mn-cs"/>
              </a:rPr>
              <a:t>newlebanoncoc.com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a:ea typeface="+mn-ea"/>
                <a:cs typeface="+mn-cs"/>
              </a:rPr>
              <a:t>newlebanoncoc@gmail.com</a:t>
            </a:r>
          </a:p>
        </p:txBody>
      </p:sp>
      <p:sp>
        <p:nvSpPr>
          <p:cNvPr id="9" name="TextBox 8"/>
          <p:cNvSpPr txBox="1"/>
          <p:nvPr/>
        </p:nvSpPr>
        <p:spPr>
          <a:xfrm>
            <a:off x="1618159" y="2123994"/>
            <a:ext cx="8297333"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0070C0"/>
                </a:solidFill>
                <a:effectLst/>
                <a:uLnTx/>
                <a:uFillTx/>
                <a:latin typeface="Ink Free" panose="03080402000500000000" pitchFamily="66" charset="0"/>
                <a:ea typeface="+mn-ea"/>
                <a:cs typeface="+mn-cs"/>
              </a:rPr>
              <a:t>New Lebanon</a:t>
            </a:r>
          </a:p>
        </p:txBody>
      </p:sp>
      <p:sp>
        <p:nvSpPr>
          <p:cNvPr id="10" name="TextBox 9"/>
          <p:cNvSpPr txBox="1"/>
          <p:nvPr/>
        </p:nvSpPr>
        <p:spPr>
          <a:xfrm>
            <a:off x="1660969" y="2981897"/>
            <a:ext cx="38489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prstClr val="black"/>
                </a:solidFill>
                <a:effectLst/>
                <a:uLnTx/>
                <a:uFillTx/>
                <a:latin typeface="Calibri" panose="020F0502020204030204"/>
                <a:ea typeface="+mn-ea"/>
                <a:cs typeface="+mn-cs"/>
              </a:rPr>
              <a:t>Church of Christ</a:t>
            </a:r>
          </a:p>
        </p:txBody>
      </p:sp>
      <p:sp>
        <p:nvSpPr>
          <p:cNvPr id="11" name="TextBox 10"/>
          <p:cNvSpPr txBox="1"/>
          <p:nvPr/>
        </p:nvSpPr>
        <p:spPr>
          <a:xfrm>
            <a:off x="4591216" y="3478861"/>
            <a:ext cx="3264196"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Ink Free" panose="03080402000500000000" pitchFamily="66" charset="0"/>
                <a:ea typeface="+mn-ea"/>
                <a:cs typeface="+mn-cs"/>
              </a:rPr>
              <a:t>New Lebanon, OH</a:t>
            </a:r>
          </a:p>
        </p:txBody>
      </p:sp>
    </p:spTree>
    <p:extLst>
      <p:ext uri="{BB962C8B-B14F-4D97-AF65-F5344CB8AC3E}">
        <p14:creationId xmlns:p14="http://schemas.microsoft.com/office/powerpoint/2010/main" val="3678384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D60E141-4290-5A77-8377-42DFB43474A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CF60FB9-1E54-B757-F20A-A5BA3ACBD94B}"/>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Be Patient Brethren.   James 5:7-12 </a:t>
            </a:r>
            <a:endParaRPr lang="en-US" sz="3200" dirty="0">
              <a:solidFill>
                <a:schemeClr val="bg1"/>
              </a:solidFill>
            </a:endParaRPr>
          </a:p>
        </p:txBody>
      </p:sp>
      <p:sp>
        <p:nvSpPr>
          <p:cNvPr id="5" name="TextBox 4">
            <a:extLst>
              <a:ext uri="{FF2B5EF4-FFF2-40B4-BE49-F238E27FC236}">
                <a16:creationId xmlns:a16="http://schemas.microsoft.com/office/drawing/2014/main" id="{CF6D97B8-83BE-EAC0-9AA3-3541FD2BBF1D}"/>
              </a:ext>
            </a:extLst>
          </p:cNvPr>
          <p:cNvSpPr txBox="1"/>
          <p:nvPr/>
        </p:nvSpPr>
        <p:spPr>
          <a:xfrm>
            <a:off x="473242" y="713876"/>
            <a:ext cx="8141368" cy="1341586"/>
          </a:xfrm>
          <a:prstGeom prst="rect">
            <a:avLst/>
          </a:prstGeom>
          <a:noFill/>
        </p:spPr>
        <p:txBody>
          <a:bodyPr wrap="square">
            <a:spAutoFit/>
          </a:bodyPr>
          <a:lstStyle/>
          <a:p>
            <a:pPr marL="0" marR="0" algn="ctr">
              <a:lnSpc>
                <a:spcPct val="115000"/>
              </a:lnSpc>
              <a:spcAft>
                <a:spcPts val="800"/>
              </a:spcAft>
              <a:buNone/>
            </a:pPr>
            <a:r>
              <a:rPr lang="en-US"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Therefore, be patient, brethren, until the coming of the Lord. See how the farmer waits for the precious fruit of the earth, waiting patiently for it until it receives the early and latter rain. </a:t>
            </a:r>
          </a:p>
        </p:txBody>
      </p:sp>
      <p:pic>
        <p:nvPicPr>
          <p:cNvPr id="7" name="Picture 6">
            <a:extLst>
              <a:ext uri="{FF2B5EF4-FFF2-40B4-BE49-F238E27FC236}">
                <a16:creationId xmlns:a16="http://schemas.microsoft.com/office/drawing/2014/main" id="{01473087-140A-BEBA-2042-93B3871DFD86}"/>
              </a:ext>
            </a:extLst>
          </p:cNvPr>
          <p:cNvPicPr>
            <a:picLocks noChangeAspect="1"/>
          </p:cNvPicPr>
          <p:nvPr/>
        </p:nvPicPr>
        <p:blipFill>
          <a:blip r:embed="rId2"/>
          <a:stretch>
            <a:fillRect/>
          </a:stretch>
        </p:blipFill>
        <p:spPr>
          <a:xfrm>
            <a:off x="1439652" y="2279640"/>
            <a:ext cx="6269691" cy="421741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1437568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E11F1-9AD6-2938-9CA1-F8A17434856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EF29AB99-8414-32A2-A9C3-5BAAC975B6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021"/>
            <a:ext cx="9144000" cy="6858000"/>
          </a:xfrm>
          <a:prstGeom prst="rect">
            <a:avLst/>
          </a:prstGeom>
        </p:spPr>
      </p:pic>
      <p:sp>
        <p:nvSpPr>
          <p:cNvPr id="2" name="TextBox 1">
            <a:extLst>
              <a:ext uri="{FF2B5EF4-FFF2-40B4-BE49-F238E27FC236}">
                <a16:creationId xmlns:a16="http://schemas.microsoft.com/office/drawing/2014/main" id="{03F5F842-0823-AA48-6182-FAEF58A0BA04}"/>
              </a:ext>
            </a:extLst>
          </p:cNvPr>
          <p:cNvSpPr txBox="1"/>
          <p:nvPr/>
        </p:nvSpPr>
        <p:spPr>
          <a:xfrm>
            <a:off x="0" y="184299"/>
            <a:ext cx="9144000" cy="76944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James</a:t>
            </a:r>
          </a:p>
        </p:txBody>
      </p:sp>
      <p:sp>
        <p:nvSpPr>
          <p:cNvPr id="3" name="TextBox 2">
            <a:extLst>
              <a:ext uri="{FF2B5EF4-FFF2-40B4-BE49-F238E27FC236}">
                <a16:creationId xmlns:a16="http://schemas.microsoft.com/office/drawing/2014/main" id="{C86F8EF8-8D49-EBAB-2C7E-BD7369645089}"/>
              </a:ext>
            </a:extLst>
          </p:cNvPr>
          <p:cNvSpPr txBox="1"/>
          <p:nvPr/>
        </p:nvSpPr>
        <p:spPr>
          <a:xfrm>
            <a:off x="858254" y="1395663"/>
            <a:ext cx="7948864" cy="501675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Lesson One – James And Jesus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Lesson Two – James And Temptations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Lesson Three - But Be Doers Of The Word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7E6E6"/>
                </a:solidFill>
                <a:effectLst/>
                <a:uLnTx/>
                <a:uFillTx/>
                <a:latin typeface="Calibri" panose="020F0502020204030204"/>
                <a:ea typeface="+mn-ea"/>
                <a:cs typeface="+mn-cs"/>
              </a:rPr>
              <a:t>Lesson Four – Showing Partiality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7E6E6"/>
                </a:solidFill>
                <a:effectLst/>
                <a:uLnTx/>
                <a:uFillTx/>
                <a:latin typeface="Calibri" panose="020F0502020204030204"/>
                <a:ea typeface="+mn-ea"/>
                <a:cs typeface="+mn-cs"/>
              </a:rPr>
              <a:t>Lesson Five – Relationship of Faith and Works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7E6E6"/>
                </a:solidFill>
                <a:effectLst/>
                <a:uLnTx/>
                <a:uFillTx/>
                <a:latin typeface="Calibri" panose="020F0502020204030204"/>
                <a:ea typeface="+mn-ea"/>
                <a:cs typeface="+mn-cs"/>
              </a:rPr>
              <a:t>Lesson Six – Instructions to Teachers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Lesson Seven – Worldliness In The Church</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Lesson Eight – Judging And Arrogance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Lesson Nine – Oppression By The Rich</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3200" dirty="0">
                <a:solidFill>
                  <a:prstClr val="white"/>
                </a:solidFill>
                <a:latin typeface="Calibri" panose="020F0502020204030204"/>
              </a:rPr>
              <a:t>Lesson Ten – Be Patient Brethren</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4813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E91848-AEE0-7790-2308-C015113C534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2987B13-E495-7227-4754-261BBB58C7EE}"/>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Be Patient Brethren.   James 5:7-12 </a:t>
            </a:r>
            <a:endParaRPr lang="en-US" sz="3200" dirty="0">
              <a:solidFill>
                <a:schemeClr val="bg1"/>
              </a:solidFill>
            </a:endParaRPr>
          </a:p>
        </p:txBody>
      </p:sp>
      <p:sp>
        <p:nvSpPr>
          <p:cNvPr id="5" name="TextBox 4">
            <a:extLst>
              <a:ext uri="{FF2B5EF4-FFF2-40B4-BE49-F238E27FC236}">
                <a16:creationId xmlns:a16="http://schemas.microsoft.com/office/drawing/2014/main" id="{64FC8BE4-2E87-4CA2-15CA-52F0BA4D6098}"/>
              </a:ext>
            </a:extLst>
          </p:cNvPr>
          <p:cNvSpPr txBox="1"/>
          <p:nvPr/>
        </p:nvSpPr>
        <p:spPr>
          <a:xfrm>
            <a:off x="240632" y="601577"/>
            <a:ext cx="8606589" cy="6217087"/>
          </a:xfrm>
          <a:prstGeom prst="rect">
            <a:avLst/>
          </a:prstGeom>
          <a:noFill/>
        </p:spPr>
        <p:txBody>
          <a:bodyPr wrap="square">
            <a:spAutoFit/>
          </a:bodyPr>
          <a:lstStyle/>
          <a:p>
            <a:pPr marL="0" marR="0">
              <a:spcAft>
                <a:spcPts val="800"/>
              </a:spcAft>
              <a:buNone/>
            </a:pPr>
            <a:r>
              <a:rPr lang="en-US" sz="3200" b="1" kern="100" dirty="0">
                <a:effectLst/>
                <a:latin typeface="Calibri" panose="020F0502020204030204" pitchFamily="34" charset="0"/>
                <a:ea typeface="Calibri" panose="020F0502020204030204" pitchFamily="34" charset="0"/>
                <a:cs typeface="Times New Roman" panose="02020603050405020304" pitchFamily="18" charset="0"/>
              </a:rPr>
              <a:t>James 5:7 </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Therefore be patient, brethren, until the coming of the Lord. See how the farmer waits for the precious fruit of the earth, waiting patiently for it until it receives the early and latter rain. 8 You also be patient. Establish your hearts, for the coming of the Lord is at hand. 9 Do not grumble against one another, brethren, lest you be condemned. Behold, the Judge is standing at the door!</a:t>
            </a:r>
          </a:p>
          <a:p>
            <a:pPr marL="0" marR="0">
              <a:spcAft>
                <a:spcPts val="800"/>
              </a:spcAft>
              <a:buNone/>
            </a:pPr>
            <a:endParaRPr lang="en-US" sz="1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10 My brethren, take the prophets, who spoke in the name of the Lord, as an example of suffering and patience. 11 Indeed we count them blessed who endure. You have heard of the perseverance of Job and seen the end intended by the Lord--that the Lord is very compassionate and merciful.</a:t>
            </a:r>
          </a:p>
          <a:p>
            <a:pPr marL="0" marR="0">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12 But above all, my brethren, do not swear, either by heaven or by earth or with any other oath. But let your "Yes," be "Yes," and your "No," "No," lest you fall into judgment.</a:t>
            </a:r>
          </a:p>
        </p:txBody>
      </p:sp>
    </p:spTree>
    <p:extLst>
      <p:ext uri="{BB962C8B-B14F-4D97-AF65-F5344CB8AC3E}">
        <p14:creationId xmlns:p14="http://schemas.microsoft.com/office/powerpoint/2010/main" val="1482249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F3EF3-2A89-23B6-181A-5BBBED9F6FD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02264FC-1481-FE12-ED97-B7B9E0F4A088}"/>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0A655317-5B2B-0401-2990-0C4563F068BC}"/>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Be Patient Brethren.   James 5:7-12 </a:t>
            </a:r>
            <a:endParaRPr lang="en-US" sz="3200" dirty="0">
              <a:solidFill>
                <a:schemeClr val="bg1"/>
              </a:solidFill>
            </a:endParaRPr>
          </a:p>
        </p:txBody>
      </p:sp>
      <p:sp>
        <p:nvSpPr>
          <p:cNvPr id="5" name="TextBox 4">
            <a:extLst>
              <a:ext uri="{FF2B5EF4-FFF2-40B4-BE49-F238E27FC236}">
                <a16:creationId xmlns:a16="http://schemas.microsoft.com/office/drawing/2014/main" id="{E92C107C-A7C8-A49D-6320-BD5E81822FD0}"/>
              </a:ext>
            </a:extLst>
          </p:cNvPr>
          <p:cNvSpPr txBox="1"/>
          <p:nvPr/>
        </p:nvSpPr>
        <p:spPr>
          <a:xfrm>
            <a:off x="513347" y="938465"/>
            <a:ext cx="8221579" cy="1077218"/>
          </a:xfrm>
          <a:prstGeom prst="rect">
            <a:avLst/>
          </a:prstGeom>
          <a:noFill/>
        </p:spPr>
        <p:txBody>
          <a:bodyPr wrap="square">
            <a:spAutoFit/>
          </a:bodyPr>
          <a:lstStyle/>
          <a:p>
            <a:pPr marL="0" marR="0">
              <a:spcAft>
                <a:spcPts val="800"/>
              </a:spcAft>
              <a:buNone/>
            </a:pPr>
            <a:r>
              <a:rPr lang="en-US" sz="3200" b="1" kern="100" dirty="0">
                <a:effectLst/>
                <a:latin typeface="Calibri" panose="020F0502020204030204" pitchFamily="34" charset="0"/>
                <a:ea typeface="Calibri" panose="020F0502020204030204" pitchFamily="34" charset="0"/>
                <a:cs typeface="Times New Roman" panose="02020603050405020304" pitchFamily="18" charset="0"/>
              </a:rPr>
              <a:t>5:8</a:t>
            </a: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3200" u="sng" kern="100" dirty="0">
                <a:effectLst/>
                <a:latin typeface="Calibri" panose="020F0502020204030204" pitchFamily="34" charset="0"/>
                <a:ea typeface="Calibri" panose="020F0502020204030204" pitchFamily="34" charset="0"/>
                <a:cs typeface="Times New Roman" panose="02020603050405020304" pitchFamily="18" charset="0"/>
              </a:rPr>
              <a:t>You also be patient</a:t>
            </a: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 Establish your hearts, for the coming of the Lord is at hand. </a:t>
            </a:r>
          </a:p>
        </p:txBody>
      </p:sp>
      <p:sp>
        <p:nvSpPr>
          <p:cNvPr id="6" name="TextBox 5">
            <a:extLst>
              <a:ext uri="{FF2B5EF4-FFF2-40B4-BE49-F238E27FC236}">
                <a16:creationId xmlns:a16="http://schemas.microsoft.com/office/drawing/2014/main" id="{030D7846-E73F-F4E6-3021-D2978394565E}"/>
              </a:ext>
            </a:extLst>
          </p:cNvPr>
          <p:cNvSpPr txBox="1"/>
          <p:nvPr/>
        </p:nvSpPr>
        <p:spPr>
          <a:xfrm>
            <a:off x="577516" y="2767263"/>
            <a:ext cx="8301789" cy="2862322"/>
          </a:xfrm>
          <a:prstGeom prst="rect">
            <a:avLst/>
          </a:prstGeom>
          <a:noFill/>
        </p:spPr>
        <p:txBody>
          <a:bodyPr wrap="square" rtlCol="0">
            <a:spAutoFit/>
          </a:bodyPr>
          <a:lstStyle/>
          <a:p>
            <a:r>
              <a:rPr lang="en-US" sz="3600" dirty="0"/>
              <a:t>The farmer is patient – you also be patient</a:t>
            </a:r>
          </a:p>
          <a:p>
            <a:r>
              <a:rPr lang="en-US" sz="3600" dirty="0"/>
              <a:t>Be patient</a:t>
            </a:r>
          </a:p>
          <a:p>
            <a:r>
              <a:rPr lang="en-US" sz="3600" dirty="0"/>
              <a:t>Establish your hearts</a:t>
            </a:r>
          </a:p>
          <a:p>
            <a:r>
              <a:rPr lang="en-US" sz="3600" dirty="0"/>
              <a:t>Prepare yourselves</a:t>
            </a:r>
          </a:p>
          <a:p>
            <a:endParaRPr lang="en-US" dirty="0"/>
          </a:p>
          <a:p>
            <a:endParaRPr lang="en-US" dirty="0"/>
          </a:p>
        </p:txBody>
      </p:sp>
    </p:spTree>
    <p:extLst>
      <p:ext uri="{BB962C8B-B14F-4D97-AF65-F5344CB8AC3E}">
        <p14:creationId xmlns:p14="http://schemas.microsoft.com/office/powerpoint/2010/main" val="3446910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B3E1A-7436-0338-1784-3B6D0A39372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29CB768-4008-F10D-AC23-CBF633F2061E}"/>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35A9D996-AF72-B1F5-6BEB-175A8F012D16}"/>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Be Patient Brethren.   James 5:7-12 </a:t>
            </a:r>
            <a:endParaRPr lang="en-US" sz="3200" dirty="0">
              <a:solidFill>
                <a:schemeClr val="bg1"/>
              </a:solidFill>
            </a:endParaRPr>
          </a:p>
        </p:txBody>
      </p:sp>
      <p:sp>
        <p:nvSpPr>
          <p:cNvPr id="5" name="TextBox 4">
            <a:extLst>
              <a:ext uri="{FF2B5EF4-FFF2-40B4-BE49-F238E27FC236}">
                <a16:creationId xmlns:a16="http://schemas.microsoft.com/office/drawing/2014/main" id="{89997CAF-CBE6-7114-42C4-E8F4B214F461}"/>
              </a:ext>
            </a:extLst>
          </p:cNvPr>
          <p:cNvSpPr txBox="1"/>
          <p:nvPr/>
        </p:nvSpPr>
        <p:spPr>
          <a:xfrm>
            <a:off x="625642" y="802109"/>
            <a:ext cx="8109284" cy="1569660"/>
          </a:xfrm>
          <a:prstGeom prst="rect">
            <a:avLst/>
          </a:prstGeom>
          <a:noFill/>
        </p:spPr>
        <p:txBody>
          <a:bodyPr wrap="square">
            <a:spAutoFit/>
          </a:bodyPr>
          <a:lstStyle/>
          <a:p>
            <a:pPr marL="0" marR="0">
              <a:spcAft>
                <a:spcPts val="800"/>
              </a:spcAft>
              <a:buNone/>
            </a:pPr>
            <a:r>
              <a:rPr lang="en-US" sz="3200" b="1" kern="100" dirty="0">
                <a:effectLst/>
                <a:latin typeface="Calibri" panose="020F0502020204030204" pitchFamily="34" charset="0"/>
                <a:ea typeface="Calibri" panose="020F0502020204030204" pitchFamily="34" charset="0"/>
                <a:cs typeface="Times New Roman" panose="02020603050405020304" pitchFamily="18" charset="0"/>
              </a:rPr>
              <a:t>James 5:9 </a:t>
            </a: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Do not grumble against one another, brethren, lest you be condemned. Behold, the Judge is standing at the door!</a:t>
            </a:r>
          </a:p>
        </p:txBody>
      </p:sp>
      <p:pic>
        <p:nvPicPr>
          <p:cNvPr id="6" name="Picture 5">
            <a:extLst>
              <a:ext uri="{FF2B5EF4-FFF2-40B4-BE49-F238E27FC236}">
                <a16:creationId xmlns:a16="http://schemas.microsoft.com/office/drawing/2014/main" id="{0A26025F-05FB-933B-CAFC-DE93D4E2955B}"/>
              </a:ext>
            </a:extLst>
          </p:cNvPr>
          <p:cNvPicPr>
            <a:picLocks noChangeAspect="1"/>
          </p:cNvPicPr>
          <p:nvPr/>
        </p:nvPicPr>
        <p:blipFill>
          <a:blip r:embed="rId2"/>
          <a:stretch>
            <a:fillRect/>
          </a:stretch>
        </p:blipFill>
        <p:spPr>
          <a:xfrm>
            <a:off x="5851198" y="2012292"/>
            <a:ext cx="3006772" cy="4486231"/>
          </a:xfrm>
          <a:prstGeom prst="rect">
            <a:avLst/>
          </a:prstGeom>
        </p:spPr>
      </p:pic>
    </p:spTree>
    <p:extLst>
      <p:ext uri="{BB962C8B-B14F-4D97-AF65-F5344CB8AC3E}">
        <p14:creationId xmlns:p14="http://schemas.microsoft.com/office/powerpoint/2010/main" val="2842132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82C86-6F84-CBD0-AB94-71E9D0B627D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E0D1C4F-6F73-C882-0EB7-098B558DAD03}"/>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FD0E968A-E451-F0D7-A95E-37B12244850F}"/>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Be Patient Brethren.   James 5:7-12 </a:t>
            </a:r>
            <a:endParaRPr lang="en-US" sz="3200" dirty="0">
              <a:solidFill>
                <a:schemeClr val="bg1"/>
              </a:solidFill>
            </a:endParaRPr>
          </a:p>
        </p:txBody>
      </p:sp>
      <p:sp>
        <p:nvSpPr>
          <p:cNvPr id="5" name="TextBox 4">
            <a:extLst>
              <a:ext uri="{FF2B5EF4-FFF2-40B4-BE49-F238E27FC236}">
                <a16:creationId xmlns:a16="http://schemas.microsoft.com/office/drawing/2014/main" id="{D1F3BB18-A06B-2219-7C08-971031988D21}"/>
              </a:ext>
            </a:extLst>
          </p:cNvPr>
          <p:cNvSpPr txBox="1"/>
          <p:nvPr/>
        </p:nvSpPr>
        <p:spPr>
          <a:xfrm>
            <a:off x="497305" y="914400"/>
            <a:ext cx="8253663" cy="1569660"/>
          </a:xfrm>
          <a:prstGeom prst="rect">
            <a:avLst/>
          </a:prstGeom>
          <a:noFill/>
        </p:spPr>
        <p:txBody>
          <a:bodyPr wrap="square">
            <a:spAutoFit/>
          </a:bodyPr>
          <a:lstStyle/>
          <a:p>
            <a:pPr marL="0" marR="0">
              <a:spcAft>
                <a:spcPts val="800"/>
              </a:spcAft>
              <a:buNone/>
            </a:pPr>
            <a:r>
              <a:rPr lang="en-US" sz="3200" b="1" kern="100" dirty="0">
                <a:effectLst/>
                <a:latin typeface="Calibri" panose="020F0502020204030204" pitchFamily="34" charset="0"/>
                <a:ea typeface="Calibri" panose="020F0502020204030204" pitchFamily="34" charset="0"/>
                <a:cs typeface="Times New Roman" panose="02020603050405020304" pitchFamily="18" charset="0"/>
              </a:rPr>
              <a:t>5:10 </a:t>
            </a: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My brethren, take the prophets, who spoke in the name of the Lord, as an example of suffering and patience.</a:t>
            </a:r>
          </a:p>
        </p:txBody>
      </p:sp>
      <p:sp>
        <p:nvSpPr>
          <p:cNvPr id="6" name="TextBox 5">
            <a:extLst>
              <a:ext uri="{FF2B5EF4-FFF2-40B4-BE49-F238E27FC236}">
                <a16:creationId xmlns:a16="http://schemas.microsoft.com/office/drawing/2014/main" id="{4D482A5B-65AD-3CC3-ABB9-8279EAC0F01D}"/>
              </a:ext>
            </a:extLst>
          </p:cNvPr>
          <p:cNvSpPr txBox="1"/>
          <p:nvPr/>
        </p:nvSpPr>
        <p:spPr>
          <a:xfrm>
            <a:off x="561474" y="3048001"/>
            <a:ext cx="5919537" cy="1723549"/>
          </a:xfrm>
          <a:prstGeom prst="rect">
            <a:avLst/>
          </a:prstGeom>
          <a:noFill/>
        </p:spPr>
        <p:txBody>
          <a:bodyPr wrap="square" rtlCol="0">
            <a:spAutoFit/>
          </a:bodyPr>
          <a:lstStyle/>
          <a:p>
            <a:r>
              <a:rPr lang="en-US" sz="4400" dirty="0"/>
              <a:t>Take the farmer</a:t>
            </a:r>
          </a:p>
          <a:p>
            <a:r>
              <a:rPr lang="en-US" sz="4400" dirty="0"/>
              <a:t>Take the prophets</a:t>
            </a:r>
          </a:p>
          <a:p>
            <a:endParaRPr lang="en-US" dirty="0"/>
          </a:p>
        </p:txBody>
      </p:sp>
    </p:spTree>
    <p:extLst>
      <p:ext uri="{BB962C8B-B14F-4D97-AF65-F5344CB8AC3E}">
        <p14:creationId xmlns:p14="http://schemas.microsoft.com/office/powerpoint/2010/main" val="1409728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B8ECD-28EC-B096-9C1E-86E26920980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70C2456-887A-78CE-2246-0E743B909E43}"/>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8EB8284E-A3DE-CC8C-32F3-4F1593F7CCA6}"/>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Be Patient Brethren.   James 5:7-12 </a:t>
            </a:r>
            <a:endParaRPr lang="en-US" sz="3200" dirty="0">
              <a:solidFill>
                <a:schemeClr val="bg1"/>
              </a:solidFill>
            </a:endParaRPr>
          </a:p>
        </p:txBody>
      </p:sp>
      <p:sp>
        <p:nvSpPr>
          <p:cNvPr id="7" name="TextBox 6">
            <a:extLst>
              <a:ext uri="{FF2B5EF4-FFF2-40B4-BE49-F238E27FC236}">
                <a16:creationId xmlns:a16="http://schemas.microsoft.com/office/drawing/2014/main" id="{85D74E13-BC3E-B194-235D-F4411B125805}"/>
              </a:ext>
            </a:extLst>
          </p:cNvPr>
          <p:cNvSpPr txBox="1"/>
          <p:nvPr/>
        </p:nvSpPr>
        <p:spPr>
          <a:xfrm>
            <a:off x="697832" y="1114927"/>
            <a:ext cx="8077200" cy="4893647"/>
          </a:xfrm>
          <a:prstGeom prst="rect">
            <a:avLst/>
          </a:prstGeom>
          <a:noFill/>
        </p:spPr>
        <p:txBody>
          <a:bodyPr wrap="square" rtlCol="0">
            <a:spAutoFit/>
          </a:bodyPr>
          <a:lstStyle/>
          <a:p>
            <a:pPr marL="0" marR="0">
              <a:spcAft>
                <a:spcPts val="800"/>
              </a:spcAft>
              <a:buNone/>
            </a:pP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Heb. 11:33-38</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faith subdued kingdoms, worked righteousness, </a:t>
            </a:r>
            <a:r>
              <a:rPr lang="en-US" sz="2400" u="sng" kern="100" dirty="0">
                <a:effectLst/>
                <a:latin typeface="Calibri" panose="020F0502020204030204" pitchFamily="34" charset="0"/>
                <a:ea typeface="Calibri" panose="020F0502020204030204" pitchFamily="34" charset="0"/>
                <a:cs typeface="Times New Roman" panose="02020603050405020304" pitchFamily="18" charset="0"/>
              </a:rPr>
              <a:t>stopped the mouths of lions</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u="sng" kern="100" dirty="0">
                <a:effectLst/>
                <a:latin typeface="Calibri" panose="020F0502020204030204" pitchFamily="34" charset="0"/>
                <a:ea typeface="Calibri" panose="020F0502020204030204" pitchFamily="34" charset="0"/>
                <a:cs typeface="Times New Roman" panose="02020603050405020304" pitchFamily="18" charset="0"/>
              </a:rPr>
              <a:t>quenched the violence of fire</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u="sng" kern="100" dirty="0">
                <a:effectLst/>
                <a:latin typeface="Calibri" panose="020F0502020204030204" pitchFamily="34" charset="0"/>
                <a:ea typeface="Calibri" panose="020F0502020204030204" pitchFamily="34" charset="0"/>
                <a:cs typeface="Times New Roman" panose="02020603050405020304" pitchFamily="18" charset="0"/>
              </a:rPr>
              <a:t>escaped the edge of the sword</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u="sng" kern="100" dirty="0">
                <a:effectLst/>
                <a:latin typeface="Calibri" panose="020F0502020204030204" pitchFamily="34" charset="0"/>
                <a:ea typeface="Calibri" panose="020F0502020204030204" pitchFamily="34" charset="0"/>
                <a:cs typeface="Times New Roman" panose="02020603050405020304" pitchFamily="18" charset="0"/>
              </a:rPr>
              <a:t>out of weakness were made strong</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became </a:t>
            </a:r>
            <a:r>
              <a:rPr lang="en-US" sz="2400" u="sng" kern="100" dirty="0">
                <a:effectLst/>
                <a:latin typeface="Calibri" panose="020F0502020204030204" pitchFamily="34" charset="0"/>
                <a:ea typeface="Calibri" panose="020F0502020204030204" pitchFamily="34" charset="0"/>
                <a:cs typeface="Times New Roman" panose="02020603050405020304" pitchFamily="18" charset="0"/>
              </a:rPr>
              <a:t>valiant in battle</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turned to flight the armies of the aliens.</a:t>
            </a:r>
            <a:r>
              <a:rPr lang="en-US" sz="2400" kern="100" dirty="0">
                <a:latin typeface="Calibri" panose="020F0502020204030204" pitchFamily="34" charset="0"/>
                <a:ea typeface="Calibri" panose="020F0502020204030204" pitchFamily="34" charset="0"/>
                <a:cs typeface="Times New Roman" panose="02020603050405020304" pitchFamily="18" charset="0"/>
              </a:rPr>
              <a:t> </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Women received their dead raised to life again. And </a:t>
            </a:r>
            <a:r>
              <a:rPr lang="en-US" sz="2400" u="sng" kern="100" dirty="0">
                <a:effectLst/>
                <a:latin typeface="Calibri" panose="020F0502020204030204" pitchFamily="34" charset="0"/>
                <a:ea typeface="Calibri" panose="020F0502020204030204" pitchFamily="34" charset="0"/>
                <a:cs typeface="Times New Roman" panose="02020603050405020304" pitchFamily="18" charset="0"/>
              </a:rPr>
              <a:t>others were tortured</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not accepting deliverance, that they might obtain a better resurrection. Still others had </a:t>
            </a:r>
            <a:r>
              <a:rPr lang="en-US" sz="2400" u="sng" kern="100" dirty="0">
                <a:effectLst/>
                <a:latin typeface="Calibri" panose="020F0502020204030204" pitchFamily="34" charset="0"/>
                <a:ea typeface="Calibri" panose="020F0502020204030204" pitchFamily="34" charset="0"/>
                <a:cs typeface="Times New Roman" panose="02020603050405020304" pitchFamily="18" charset="0"/>
              </a:rPr>
              <a:t>trial of </a:t>
            </a:r>
            <a:r>
              <a:rPr lang="en-US" sz="2400" u="sng" kern="100" dirty="0" err="1">
                <a:effectLst/>
                <a:latin typeface="Calibri" panose="020F0502020204030204" pitchFamily="34" charset="0"/>
                <a:ea typeface="Calibri" panose="020F0502020204030204" pitchFamily="34" charset="0"/>
                <a:cs typeface="Times New Roman" panose="02020603050405020304" pitchFamily="18" charset="0"/>
              </a:rPr>
              <a:t>mockings</a:t>
            </a:r>
            <a:r>
              <a:rPr lang="en-US" sz="2400" u="sng" kern="100" dirty="0">
                <a:effectLst/>
                <a:latin typeface="Calibri" panose="020F0502020204030204" pitchFamily="34" charset="0"/>
                <a:ea typeface="Calibri" panose="020F0502020204030204" pitchFamily="34" charset="0"/>
                <a:cs typeface="Times New Roman" panose="02020603050405020304" pitchFamily="18" charset="0"/>
              </a:rPr>
              <a:t> and </a:t>
            </a:r>
            <a:r>
              <a:rPr lang="en-US" sz="2400" u="sng" kern="100" dirty="0" err="1">
                <a:effectLst/>
                <a:latin typeface="Calibri" panose="020F0502020204030204" pitchFamily="34" charset="0"/>
                <a:ea typeface="Calibri" panose="020F0502020204030204" pitchFamily="34" charset="0"/>
                <a:cs typeface="Times New Roman" panose="02020603050405020304" pitchFamily="18" charset="0"/>
              </a:rPr>
              <a:t>scourgings</a:t>
            </a:r>
            <a:r>
              <a:rPr lang="en-US" sz="2400" u="sng" kern="100" dirty="0">
                <a:effectLst/>
                <a:latin typeface="Calibri" panose="020F0502020204030204" pitchFamily="34" charset="0"/>
                <a:ea typeface="Calibri" panose="020F0502020204030204" pitchFamily="34" charset="0"/>
                <a:cs typeface="Times New Roman" panose="02020603050405020304" pitchFamily="18" charset="0"/>
              </a:rPr>
              <a:t>, and  chains and imprisonment</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They were </a:t>
            </a:r>
            <a:r>
              <a:rPr lang="en-US" sz="2400" u="sng" kern="100" dirty="0">
                <a:effectLst/>
                <a:latin typeface="Calibri" panose="020F0502020204030204" pitchFamily="34" charset="0"/>
                <a:ea typeface="Calibri" panose="020F0502020204030204" pitchFamily="34" charset="0"/>
                <a:cs typeface="Times New Roman" panose="02020603050405020304" pitchFamily="18" charset="0"/>
              </a:rPr>
              <a:t>stoned</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they were </a:t>
            </a:r>
            <a:r>
              <a:rPr lang="en-US" sz="2400" u="sng" kern="100" dirty="0">
                <a:effectLst/>
                <a:latin typeface="Calibri" panose="020F0502020204030204" pitchFamily="34" charset="0"/>
                <a:ea typeface="Calibri" panose="020F0502020204030204" pitchFamily="34" charset="0"/>
                <a:cs typeface="Times New Roman" panose="02020603050405020304" pitchFamily="18" charset="0"/>
              </a:rPr>
              <a:t>sawn in two</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were tempted, were </a:t>
            </a:r>
            <a:r>
              <a:rPr lang="en-US" sz="2400" u="sng" kern="100" dirty="0">
                <a:effectLst/>
                <a:latin typeface="Calibri" panose="020F0502020204030204" pitchFamily="34" charset="0"/>
                <a:ea typeface="Calibri" panose="020F0502020204030204" pitchFamily="34" charset="0"/>
                <a:cs typeface="Times New Roman" panose="02020603050405020304" pitchFamily="18" charset="0"/>
              </a:rPr>
              <a:t>slain with the sword</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They </a:t>
            </a:r>
            <a:r>
              <a:rPr lang="en-US" sz="2400" u="sng" kern="100" dirty="0">
                <a:effectLst/>
                <a:latin typeface="Calibri" panose="020F0502020204030204" pitchFamily="34" charset="0"/>
                <a:ea typeface="Calibri" panose="020F0502020204030204" pitchFamily="34" charset="0"/>
                <a:cs typeface="Times New Roman" panose="02020603050405020304" pitchFamily="18" charset="0"/>
              </a:rPr>
              <a:t>wandered about </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in sheepskins and goatskins, being </a:t>
            </a:r>
            <a:r>
              <a:rPr lang="en-US" sz="2400" u="sng" kern="100" dirty="0">
                <a:effectLst/>
                <a:latin typeface="Calibri" panose="020F0502020204030204" pitchFamily="34" charset="0"/>
                <a:ea typeface="Calibri" panose="020F0502020204030204" pitchFamily="34" charset="0"/>
                <a:cs typeface="Times New Roman" panose="02020603050405020304" pitchFamily="18" charset="0"/>
              </a:rPr>
              <a:t>destitute, afflicted, tormented-</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-of whom the world was not worthy. </a:t>
            </a:r>
            <a:r>
              <a:rPr lang="en-US" sz="2400" u="sng" kern="100" dirty="0">
                <a:effectLst/>
                <a:latin typeface="Calibri" panose="020F0502020204030204" pitchFamily="34" charset="0"/>
                <a:ea typeface="Calibri" panose="020F0502020204030204" pitchFamily="34" charset="0"/>
                <a:cs typeface="Times New Roman" panose="02020603050405020304" pitchFamily="18" charset="0"/>
              </a:rPr>
              <a:t>They wandered in deserts and mountains, in dens and caves </a:t>
            </a:r>
          </a:p>
        </p:txBody>
      </p:sp>
    </p:spTree>
    <p:extLst>
      <p:ext uri="{BB962C8B-B14F-4D97-AF65-F5344CB8AC3E}">
        <p14:creationId xmlns:p14="http://schemas.microsoft.com/office/powerpoint/2010/main" val="1833565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4F9C2-1F73-4D5F-19C8-9972E2BD52A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D6C80D7-FC63-A56F-34AF-B7BC9C0B6B97}"/>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3C471DFA-5C45-4793-99F5-6A46CF0BA14B}"/>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Be Patient Brethren.   James 5:7-12 </a:t>
            </a:r>
            <a:endParaRPr lang="en-US" sz="3200" dirty="0">
              <a:solidFill>
                <a:schemeClr val="bg1"/>
              </a:solidFill>
            </a:endParaRPr>
          </a:p>
        </p:txBody>
      </p:sp>
      <p:sp>
        <p:nvSpPr>
          <p:cNvPr id="6" name="TextBox 5">
            <a:extLst>
              <a:ext uri="{FF2B5EF4-FFF2-40B4-BE49-F238E27FC236}">
                <a16:creationId xmlns:a16="http://schemas.microsoft.com/office/drawing/2014/main" id="{EBB4F216-7FDF-BB0A-1A0D-42139AA76A9E}"/>
              </a:ext>
            </a:extLst>
          </p:cNvPr>
          <p:cNvSpPr txBox="1"/>
          <p:nvPr/>
        </p:nvSpPr>
        <p:spPr>
          <a:xfrm>
            <a:off x="473242" y="786063"/>
            <a:ext cx="8317831" cy="5673348"/>
          </a:xfrm>
          <a:prstGeom prst="rect">
            <a:avLst/>
          </a:prstGeom>
          <a:noFill/>
        </p:spPr>
        <p:txBody>
          <a:bodyPr wrap="square">
            <a:spAutoFit/>
          </a:bodyPr>
          <a:lstStyle/>
          <a:p>
            <a:pPr marL="0" marR="0">
              <a:spcAft>
                <a:spcPts val="800"/>
              </a:spcAft>
              <a:buNone/>
            </a:pPr>
            <a:r>
              <a:rPr lang="en-US" sz="2800" b="1" kern="100" dirty="0">
                <a:effectLst/>
                <a:latin typeface="Calibri" panose="020F0502020204030204" pitchFamily="34" charset="0"/>
                <a:ea typeface="Calibri" panose="020F0502020204030204" pitchFamily="34" charset="0"/>
                <a:cs typeface="Times New Roman" panose="02020603050405020304" pitchFamily="18" charset="0"/>
              </a:rPr>
              <a:t>2 Chron. 36:16</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But they mocked the messengers of God, despised His words, and scoffed at His prophets, until the wrath of the LORD arose against His people, till there was no remedy</a:t>
            </a:r>
          </a:p>
          <a:p>
            <a:pPr marL="0" marR="0">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Aft>
                <a:spcPts val="800"/>
              </a:spcAft>
              <a:buNone/>
            </a:pPr>
            <a:r>
              <a:rPr lang="en-US" sz="2800" b="1" kern="100" dirty="0">
                <a:effectLst/>
                <a:latin typeface="Calibri" panose="020F0502020204030204" pitchFamily="34" charset="0"/>
                <a:ea typeface="Calibri" panose="020F0502020204030204" pitchFamily="34" charset="0"/>
                <a:cs typeface="Times New Roman" panose="02020603050405020304" pitchFamily="18" charset="0"/>
              </a:rPr>
              <a:t>1 Thess. 2:15</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who killed both the Lord Jesus and their own prophets, and have persecuted us; and they do not please God and are contrary to all men,</a:t>
            </a:r>
          </a:p>
          <a:p>
            <a:pPr marL="0" marR="0">
              <a:spcAft>
                <a:spcPts val="800"/>
              </a:spcAft>
              <a:buNone/>
            </a:pP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800" b="1" kern="100" dirty="0">
                <a:effectLst/>
                <a:latin typeface="Calibri" panose="020F0502020204030204" pitchFamily="34" charset="0"/>
                <a:ea typeface="Calibri" panose="020F0502020204030204" pitchFamily="34" charset="0"/>
                <a:cs typeface="Times New Roman" panose="02020603050405020304" pitchFamily="18" charset="0"/>
              </a:rPr>
              <a:t>Matt. 5:12</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"Rejoice and be exceedingly glad, for great is your reward in heaven, for so they persecuted the prophets who were before you.</a:t>
            </a:r>
          </a:p>
        </p:txBody>
      </p:sp>
    </p:spTree>
    <p:extLst>
      <p:ext uri="{BB962C8B-B14F-4D97-AF65-F5344CB8AC3E}">
        <p14:creationId xmlns:p14="http://schemas.microsoft.com/office/powerpoint/2010/main" val="454047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284</TotalTime>
  <Words>1645</Words>
  <Application>Microsoft Office PowerPoint</Application>
  <PresentationFormat>On-screen Show (4:3)</PresentationFormat>
  <Paragraphs>111</Paragraphs>
  <Slides>18</Slides>
  <Notes>1</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18</vt:i4>
      </vt:variant>
    </vt:vector>
  </HeadingPairs>
  <TitlesOfParts>
    <vt:vector size="27" baseType="lpstr">
      <vt:lpstr>Arial</vt:lpstr>
      <vt:lpstr>Arial Unicode MS</vt:lpstr>
      <vt:lpstr>Calibri</vt:lpstr>
      <vt:lpstr>Calibri Light</vt:lpstr>
      <vt:lpstr>Ink Free</vt:lpstr>
      <vt:lpstr>Office Theme</vt:lpstr>
      <vt:lpstr>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ecurb hastings</dc:creator>
  <cp:lastModifiedBy>ecurb hastings</cp:lastModifiedBy>
  <cp:revision>26</cp:revision>
  <dcterms:created xsi:type="dcterms:W3CDTF">2025-08-19T19:05:23Z</dcterms:created>
  <dcterms:modified xsi:type="dcterms:W3CDTF">2026-08-23T09:49:01Z</dcterms:modified>
</cp:coreProperties>
</file>