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 id="2147483744" r:id="rId4"/>
  </p:sldMasterIdLst>
  <p:notesMasterIdLst>
    <p:notesMasterId r:id="rId32"/>
  </p:notesMasterIdLst>
  <p:sldIdLst>
    <p:sldId id="265" r:id="rId5"/>
    <p:sldId id="522" r:id="rId6"/>
    <p:sldId id="491" r:id="rId7"/>
    <p:sldId id="523" r:id="rId8"/>
    <p:sldId id="524" r:id="rId9"/>
    <p:sldId id="525" r:id="rId10"/>
    <p:sldId id="528" r:id="rId11"/>
    <p:sldId id="536" r:id="rId12"/>
    <p:sldId id="530" r:id="rId13"/>
    <p:sldId id="535" r:id="rId14"/>
    <p:sldId id="534" r:id="rId15"/>
    <p:sldId id="532" r:id="rId16"/>
    <p:sldId id="529" r:id="rId17"/>
    <p:sldId id="527" r:id="rId18"/>
    <p:sldId id="526" r:id="rId19"/>
    <p:sldId id="541" r:id="rId20"/>
    <p:sldId id="540" r:id="rId21"/>
    <p:sldId id="539" r:id="rId22"/>
    <p:sldId id="538" r:id="rId23"/>
    <p:sldId id="544" r:id="rId24"/>
    <p:sldId id="543" r:id="rId25"/>
    <p:sldId id="542" r:id="rId26"/>
    <p:sldId id="545" r:id="rId27"/>
    <p:sldId id="537" r:id="rId28"/>
    <p:sldId id="546" r:id="rId29"/>
    <p:sldId id="548" r:id="rId30"/>
    <p:sldId id="276"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dKejGCrmaBWu7yV4Y2iOzw==" hashData="anqBZl7S6SevJwPFxW9FwM+EVK6cdTckLuodj3cB8Bje39v1g8KVQt5T/H4y6rlzNc+gu+2MXVzCPV2fAoyuB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19" d="100"/>
          <a:sy n="119" d="100"/>
        </p:scale>
        <p:origin x="1356" y="10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01AF-3EEC-4B9D-9A0C-673CD1CCCEE0}" type="datetimeFigureOut">
              <a:rPr lang="en-US" smtClean="0"/>
              <a:t>8/15/2026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20C0B-D68F-44CE-AE3B-0BD4C2A8F63E}" type="slidenum">
              <a:rPr lang="en-US" smtClean="0"/>
              <a:t>‹#›</a:t>
            </a:fld>
            <a:endParaRPr lang="en-US"/>
          </a:p>
        </p:txBody>
      </p:sp>
    </p:spTree>
    <p:extLst>
      <p:ext uri="{BB962C8B-B14F-4D97-AF65-F5344CB8AC3E}">
        <p14:creationId xmlns:p14="http://schemas.microsoft.com/office/powerpoint/2010/main" val="33490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82025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592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90377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92896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834442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97531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426547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85604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92070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453741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39656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0348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97299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743018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127260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764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91705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23291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15253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55677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4793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4611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765107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561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152672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19806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3875373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3F7D631-701F-4046-9E27-CF7D871A4A19}" type="datetimeFigureOut">
              <a:rPr lang="en-US" smtClean="0"/>
              <a:pPr/>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90607160"/>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F7D631-701F-4046-9E27-CF7D871A4A19}" type="datetimeFigureOut">
              <a:rPr lang="en-US" smtClean="0"/>
              <a:pPr/>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2909425320"/>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F7D631-701F-4046-9E27-CF7D871A4A19}" type="datetimeFigureOut">
              <a:rPr lang="en-US" smtClean="0"/>
              <a:pPr/>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1040839380"/>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3F7D631-701F-4046-9E27-CF7D871A4A19}" type="datetimeFigureOut">
              <a:rPr lang="en-US" smtClean="0"/>
              <a:pPr/>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1127318184"/>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3F7D631-701F-4046-9E27-CF7D871A4A19}" type="datetimeFigureOut">
              <a:rPr lang="en-US" smtClean="0"/>
              <a:pPr/>
              <a:t>8/15/2026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3049960712"/>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3F7D631-701F-4046-9E27-CF7D871A4A19}" type="datetimeFigureOut">
              <a:rPr lang="en-US" smtClean="0"/>
              <a:pPr/>
              <a:t>8/15/2026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303879596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2121912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D631-701F-4046-9E27-CF7D871A4A19}" type="datetimeFigureOut">
              <a:rPr lang="en-US" smtClean="0"/>
              <a:pPr/>
              <a:t>8/15/2026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2931088702"/>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F7D631-701F-4046-9E27-CF7D871A4A19}" type="datetimeFigureOut">
              <a:rPr lang="en-US" smtClean="0"/>
              <a:pPr/>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1143803667"/>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F7D631-701F-4046-9E27-CF7D871A4A19}" type="datetimeFigureOut">
              <a:rPr lang="en-US" smtClean="0"/>
              <a:pPr/>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686047106"/>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F7D631-701F-4046-9E27-CF7D871A4A19}" type="datetimeFigureOut">
              <a:rPr lang="en-US" smtClean="0"/>
              <a:pPr/>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3760348507"/>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F7D631-701F-4046-9E27-CF7D871A4A19}" type="datetimeFigureOut">
              <a:rPr lang="en-US" smtClean="0"/>
              <a:pPr/>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256069617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15453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58817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2436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7996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96114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8/15/2026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a:p>
        </p:txBody>
      </p:sp>
    </p:spTree>
    <p:extLst>
      <p:ext uri="{BB962C8B-B14F-4D97-AF65-F5344CB8AC3E}">
        <p14:creationId xmlns:p14="http://schemas.microsoft.com/office/powerpoint/2010/main" val="420333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8/15/2026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180559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C3792-2440-40FD-9B76-92D5F06CAC8C}" type="datetimeFigureOut">
              <a:rPr lang="en-US" smtClean="0"/>
              <a:t>8/15/2026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DB039-D147-4386-BC2D-5E6DB0D999C4}" type="slidenum">
              <a:rPr lang="en-US" smtClean="0"/>
              <a:t>‹#›</a:t>
            </a:fld>
            <a:endParaRPr lang="en-US" dirty="0"/>
          </a:p>
        </p:txBody>
      </p:sp>
    </p:spTree>
    <p:extLst>
      <p:ext uri="{BB962C8B-B14F-4D97-AF65-F5344CB8AC3E}">
        <p14:creationId xmlns:p14="http://schemas.microsoft.com/office/powerpoint/2010/main" val="1726644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EAB75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F7D631-701F-4046-9E27-CF7D871A4A19}" type="datetimeFigureOut">
              <a:rPr lang="en-US" smtClean="0"/>
              <a:pPr/>
              <a:t>8/15/2026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591E1F-A0F5-40CD-A4FF-6D865D44E276}" type="slidenum">
              <a:rPr lang="en-US" smtClean="0"/>
              <a:pPr/>
              <a:t>‹#›</a:t>
            </a:fld>
            <a:endParaRPr lang="en-US" dirty="0"/>
          </a:p>
        </p:txBody>
      </p:sp>
    </p:spTree>
    <p:extLst>
      <p:ext uri="{BB962C8B-B14F-4D97-AF65-F5344CB8AC3E}">
        <p14:creationId xmlns:p14="http://schemas.microsoft.com/office/powerpoint/2010/main" val="78204712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7BFA6-9B4B-E699-EE71-63E8C3D8637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0C0ECCD-66CA-CA44-CA26-A597EE74C61D}"/>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3D274930-551A-C2A5-0567-27483CDF83D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022FDF2D-C209-64F8-CFE9-B2804921A9F1}"/>
              </a:ext>
            </a:extLst>
          </p:cNvPr>
          <p:cNvSpPr txBox="1"/>
          <p:nvPr/>
        </p:nvSpPr>
        <p:spPr>
          <a:xfrm>
            <a:off x="561473" y="930442"/>
            <a:ext cx="7780421" cy="5427127"/>
          </a:xfrm>
          <a:prstGeom prst="rect">
            <a:avLst/>
          </a:prstGeom>
          <a:noFill/>
          <a:ln>
            <a:solidFill>
              <a:schemeClr val="tx1"/>
            </a:solidFill>
          </a:ln>
        </p:spPr>
        <p:txBody>
          <a:bodyPr wrap="square">
            <a:spAutoFit/>
          </a:bodyPr>
          <a:lstStyle/>
          <a:p>
            <a:pPr marL="0" marR="0" algn="just">
              <a:spcAft>
                <a:spcPts val="800"/>
              </a:spcAft>
              <a:buNone/>
            </a:pPr>
            <a:r>
              <a:rPr lang="en-US" sz="3200" b="1" kern="1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11:13 </a:t>
            </a:r>
            <a:r>
              <a:rPr lang="en-US" sz="2400" kern="100" dirty="0">
                <a:effectLst/>
                <a:latin typeface="Calibri" panose="020F0502020204030204" pitchFamily="34" charset="0"/>
                <a:ea typeface="Calibri" panose="020F0502020204030204" pitchFamily="34" charset="0"/>
                <a:cs typeface="Calibri" panose="020F0502020204030204" pitchFamily="34" charset="0"/>
              </a:rPr>
              <a:t>These all died in faith, not having received the promises, but having seen them afar off were assured of them, embraced them and confessed that they were strangers and pilgrims on the earth.</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2400" kern="100" dirty="0">
                <a:effectLst/>
                <a:latin typeface="Calibri" panose="020F0502020204030204" pitchFamily="34" charset="0"/>
                <a:ea typeface="Calibri" panose="020F0502020204030204" pitchFamily="34" charset="0"/>
                <a:cs typeface="Calibri" panose="020F0502020204030204" pitchFamily="34" charset="0"/>
              </a:rPr>
              <a:t> 14 For those who say such things declare plainly that they seek a homeland.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2400" kern="100" dirty="0">
                <a:effectLst/>
                <a:latin typeface="Calibri" panose="020F0502020204030204" pitchFamily="34" charset="0"/>
                <a:ea typeface="Calibri" panose="020F0502020204030204" pitchFamily="34" charset="0"/>
                <a:cs typeface="Calibri" panose="020F0502020204030204" pitchFamily="34"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2400" kern="100" dirty="0">
                <a:effectLst/>
                <a:latin typeface="Calibri" panose="020F0502020204030204" pitchFamily="34" charset="0"/>
                <a:ea typeface="Calibri" panose="020F0502020204030204" pitchFamily="34" charset="0"/>
                <a:cs typeface="Calibri" panose="020F0502020204030204" pitchFamily="34" charset="0"/>
              </a:rPr>
              <a:t> 15 And truly if they had called to mind that country from which they had come out, they would have had opportunity to return.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2400" kern="100" dirty="0">
                <a:effectLst/>
                <a:latin typeface="Calibri" panose="020F0502020204030204" pitchFamily="34" charset="0"/>
                <a:ea typeface="Calibri" panose="020F0502020204030204" pitchFamily="34" charset="0"/>
                <a:cs typeface="Calibri" panose="020F0502020204030204" pitchFamily="34" charset="0"/>
              </a:rPr>
              <a:t>But now they desire a better, that is, a heavenly country. Therefore God is not ashamed to be called their God, for He has prepared a city for them.</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8192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4477D-E0AE-B036-A736-D8B02647D60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D679D1F-F1AE-C247-500A-6A3CFFCDFB41}"/>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F92B9EA0-97FC-0DE6-35A2-F9D4D59D5D38}"/>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A1FC2194-C7CA-37D3-160D-845F4DF09DEC}"/>
              </a:ext>
            </a:extLst>
          </p:cNvPr>
          <p:cNvSpPr txBox="1"/>
          <p:nvPr/>
        </p:nvSpPr>
        <p:spPr>
          <a:xfrm>
            <a:off x="617621" y="1058780"/>
            <a:ext cx="7932821" cy="954107"/>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11. </a:t>
            </a:r>
            <a:r>
              <a:rPr lang="en-US" sz="2800" b="1" u="sng" dirty="0">
                <a:solidFill>
                  <a:srgbClr val="0070C0"/>
                </a:solidFill>
                <a:effectLst/>
                <a:latin typeface="Calibri" panose="020F0502020204030204" pitchFamily="34" charset="0"/>
                <a:ea typeface="Calibri" panose="020F0502020204030204" pitchFamily="34" charset="0"/>
              </a:rPr>
              <a:t>Vision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13). </a:t>
            </a:r>
            <a:r>
              <a:rPr lang="en-US" sz="2800" dirty="0">
                <a:effectLst/>
                <a:latin typeface="Calibri" panose="020F0502020204030204" pitchFamily="34" charset="0"/>
                <a:ea typeface="Calibri" panose="020F0502020204030204" pitchFamily="34" charset="0"/>
              </a:rPr>
              <a:t>“Having seen them afar off.” </a:t>
            </a:r>
            <a:endParaRPr lang="en-US" sz="2800" dirty="0"/>
          </a:p>
        </p:txBody>
      </p:sp>
      <p:sp>
        <p:nvSpPr>
          <p:cNvPr id="7" name="TextBox 6">
            <a:extLst>
              <a:ext uri="{FF2B5EF4-FFF2-40B4-BE49-F238E27FC236}">
                <a16:creationId xmlns:a16="http://schemas.microsoft.com/office/drawing/2014/main" id="{F0856BF1-022B-EA2B-A2D1-6E64A620A4BE}"/>
              </a:ext>
            </a:extLst>
          </p:cNvPr>
          <p:cNvSpPr txBox="1"/>
          <p:nvPr/>
        </p:nvSpPr>
        <p:spPr>
          <a:xfrm>
            <a:off x="657726" y="2344219"/>
            <a:ext cx="7812506" cy="1815882"/>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12. </a:t>
            </a:r>
            <a:r>
              <a:rPr lang="en-US" sz="2800" b="1" u="sng" dirty="0">
                <a:solidFill>
                  <a:srgbClr val="0070C0"/>
                </a:solidFill>
                <a:effectLst/>
                <a:latin typeface="Calibri" panose="020F0502020204030204" pitchFamily="34" charset="0"/>
                <a:ea typeface="Calibri" panose="020F0502020204030204" pitchFamily="34" charset="0"/>
              </a:rPr>
              <a:t>Confession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13, 14). </a:t>
            </a:r>
            <a:r>
              <a:rPr lang="en-US" sz="2800" dirty="0">
                <a:effectLst/>
                <a:latin typeface="Calibri" panose="020F0502020204030204" pitchFamily="34" charset="0"/>
                <a:ea typeface="Calibri" panose="020F0502020204030204" pitchFamily="34" charset="0"/>
              </a:rPr>
              <a:t>“Confessed and declared plainly.” The faithful are not ashamed to confess that they are strangers and pilgrims on the earth. </a:t>
            </a:r>
            <a:endParaRPr lang="en-US" sz="2800" dirty="0"/>
          </a:p>
        </p:txBody>
      </p:sp>
      <p:sp>
        <p:nvSpPr>
          <p:cNvPr id="11" name="TextBox 10">
            <a:extLst>
              <a:ext uri="{FF2B5EF4-FFF2-40B4-BE49-F238E27FC236}">
                <a16:creationId xmlns:a16="http://schemas.microsoft.com/office/drawing/2014/main" id="{5BD3FED1-28C5-1114-B143-C79E23879824}"/>
              </a:ext>
            </a:extLst>
          </p:cNvPr>
          <p:cNvSpPr txBox="1"/>
          <p:nvPr/>
        </p:nvSpPr>
        <p:spPr>
          <a:xfrm>
            <a:off x="617620" y="4500483"/>
            <a:ext cx="7932821" cy="1815882"/>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13. </a:t>
            </a:r>
            <a:r>
              <a:rPr lang="en-US" sz="2800" b="1" u="sng" dirty="0">
                <a:solidFill>
                  <a:srgbClr val="0070C0"/>
                </a:solidFill>
                <a:effectLst/>
                <a:latin typeface="Calibri" panose="020F0502020204030204" pitchFamily="34" charset="0"/>
                <a:ea typeface="Calibri" panose="020F0502020204030204" pitchFamily="34" charset="0"/>
              </a:rPr>
              <a:t>Devotedness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(vs. 15, 16). </a:t>
            </a:r>
            <a:r>
              <a:rPr lang="en-US" sz="2800" dirty="0">
                <a:effectLst/>
                <a:latin typeface="Calibri" panose="020F0502020204030204" pitchFamily="34" charset="0"/>
                <a:ea typeface="Calibri" panose="020F0502020204030204" pitchFamily="34" charset="0"/>
              </a:rPr>
              <a:t>“If they had been mindful they might have returned, but now they desire a better country.” Faith has but one hand, and it reaches forth to those things which are before, </a:t>
            </a:r>
            <a:endParaRPr lang="en-US" sz="2800" dirty="0"/>
          </a:p>
        </p:txBody>
      </p:sp>
    </p:spTree>
    <p:extLst>
      <p:ext uri="{BB962C8B-B14F-4D97-AF65-F5344CB8AC3E}">
        <p14:creationId xmlns:p14="http://schemas.microsoft.com/office/powerpoint/2010/main" val="318517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86CBD-5FAB-C1AA-1892-1D00C1FEE8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3186065-2EB7-FD14-247D-357961311FF5}"/>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D7CE4515-FDB2-8948-C48A-99B071B8A32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62622D5B-D675-3B08-F875-2622715CFC49}"/>
              </a:ext>
            </a:extLst>
          </p:cNvPr>
          <p:cNvSpPr txBox="1"/>
          <p:nvPr/>
        </p:nvSpPr>
        <p:spPr>
          <a:xfrm>
            <a:off x="697833" y="1163052"/>
            <a:ext cx="7708231" cy="3170099"/>
          </a:xfrm>
          <a:prstGeom prst="rect">
            <a:avLst/>
          </a:prstGeom>
          <a:noFill/>
          <a:ln>
            <a:solidFill>
              <a:schemeClr val="tx1"/>
            </a:solidFill>
          </a:ln>
        </p:spPr>
        <p:txBody>
          <a:bodyPr wrap="square">
            <a:spAutoFit/>
          </a:bodyPr>
          <a:lstStyle/>
          <a:p>
            <a:pPr marL="0" marR="0">
              <a:spcAft>
                <a:spcPts val="800"/>
              </a:spcAft>
              <a:buNone/>
            </a:pPr>
            <a:r>
              <a:rPr lang="en-US" sz="3200" b="1" kern="1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11:17 </a:t>
            </a:r>
            <a:r>
              <a:rPr lang="en-US" sz="2800" kern="100" dirty="0">
                <a:effectLst/>
                <a:latin typeface="Calibri" panose="020F0502020204030204" pitchFamily="34" charset="0"/>
                <a:ea typeface="Calibri" panose="020F0502020204030204" pitchFamily="34" charset="0"/>
                <a:cs typeface="Calibri" panose="020F0502020204030204" pitchFamily="34" charset="0"/>
              </a:rPr>
              <a:t>By faith Abraham, when he was tested, offered up Isaac, and he who had received the promises offered up his only begotten son, 18 of whom it was said, "In Isaac your seed shall be called," 19 concluding that God was able to raise him up, even from the dead, from which he also received him in a figurative sense.</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1DFD7BD2-07E0-2C3B-FD3D-1951D4660E52}"/>
              </a:ext>
            </a:extLst>
          </p:cNvPr>
          <p:cNvSpPr txBox="1"/>
          <p:nvPr/>
        </p:nvSpPr>
        <p:spPr>
          <a:xfrm>
            <a:off x="842212" y="5133474"/>
            <a:ext cx="7876672" cy="954107"/>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14. </a:t>
            </a:r>
            <a:r>
              <a:rPr lang="en-US" sz="2800" b="1" u="sng" dirty="0">
                <a:solidFill>
                  <a:srgbClr val="0070C0"/>
                </a:solidFill>
                <a:effectLst/>
                <a:latin typeface="Calibri" panose="020F0502020204030204" pitchFamily="34" charset="0"/>
                <a:ea typeface="Calibri" panose="020F0502020204030204" pitchFamily="34" charset="0"/>
              </a:rPr>
              <a:t>Trial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17–19). </a:t>
            </a:r>
            <a:r>
              <a:rPr lang="en-US" sz="2800" dirty="0">
                <a:effectLst/>
                <a:latin typeface="Calibri" panose="020F0502020204030204" pitchFamily="34" charset="0"/>
                <a:ea typeface="Calibri" panose="020F0502020204030204" pitchFamily="34" charset="0"/>
              </a:rPr>
              <a:t>“By faith Abraham offered up Isaac.</a:t>
            </a:r>
            <a:endParaRPr lang="en-US" sz="2800" dirty="0"/>
          </a:p>
        </p:txBody>
      </p:sp>
    </p:spTree>
    <p:extLst>
      <p:ext uri="{BB962C8B-B14F-4D97-AF65-F5344CB8AC3E}">
        <p14:creationId xmlns:p14="http://schemas.microsoft.com/office/powerpoint/2010/main" val="201095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31A1E-C539-BD5B-011D-E7DD90759D9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D756069-BF76-BE9E-399F-7B45775ED7F2}"/>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FE7116E3-8296-82A7-EDF2-961C535A9F57}"/>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B5CDAA7D-0175-75EC-C1BA-3D5D427FB04C}"/>
              </a:ext>
            </a:extLst>
          </p:cNvPr>
          <p:cNvSpPr txBox="1"/>
          <p:nvPr/>
        </p:nvSpPr>
        <p:spPr>
          <a:xfrm>
            <a:off x="625643" y="1018674"/>
            <a:ext cx="7948862" cy="2718693"/>
          </a:xfrm>
          <a:prstGeom prst="rect">
            <a:avLst/>
          </a:prstGeom>
          <a:noFill/>
          <a:ln>
            <a:solidFill>
              <a:schemeClr val="tx1"/>
            </a:solidFill>
          </a:ln>
        </p:spPr>
        <p:txBody>
          <a:bodyPr wrap="square">
            <a:spAutoFit/>
          </a:bodyPr>
          <a:lstStyle/>
          <a:p>
            <a:pPr marL="0" marR="0" algn="just">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11:20 </a:t>
            </a:r>
            <a:r>
              <a:rPr lang="en-US" sz="3200" kern="100" dirty="0">
                <a:effectLst/>
                <a:latin typeface="Calibri" panose="020F0502020204030204" pitchFamily="34" charset="0"/>
                <a:ea typeface="Calibri" panose="020F0502020204030204" pitchFamily="34" charset="0"/>
                <a:cs typeface="Calibri" panose="020F0502020204030204" pitchFamily="34" charset="0"/>
              </a:rPr>
              <a:t>By faith Isaac blessed Jacob and Esau concerning things to come.</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3200" kern="100" dirty="0">
                <a:effectLst/>
                <a:latin typeface="Calibri" panose="020F0502020204030204" pitchFamily="34" charset="0"/>
                <a:ea typeface="Calibri" panose="020F0502020204030204" pitchFamily="34" charset="0"/>
                <a:cs typeface="Calibri" panose="020F0502020204030204" pitchFamily="34" charset="0"/>
              </a:rPr>
              <a:t> 21 By faith Jacob, when he was dying, blessed each of the sons of Joseph, and worshiped, leaning on the top of his staff.</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4F50D7F-722F-CEFD-F666-AA5A424E6D1F}"/>
              </a:ext>
            </a:extLst>
          </p:cNvPr>
          <p:cNvSpPr txBox="1"/>
          <p:nvPr/>
        </p:nvSpPr>
        <p:spPr>
          <a:xfrm>
            <a:off x="625643" y="5022211"/>
            <a:ext cx="7948862" cy="954107"/>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15. </a:t>
            </a:r>
            <a:r>
              <a:rPr lang="en-US" sz="2800" b="1" u="sng" dirty="0">
                <a:solidFill>
                  <a:srgbClr val="0070C0"/>
                </a:solidFill>
                <a:effectLst/>
                <a:latin typeface="Calibri" panose="020F0502020204030204" pitchFamily="34" charset="0"/>
                <a:ea typeface="Calibri" panose="020F0502020204030204" pitchFamily="34" charset="0"/>
              </a:rPr>
              <a:t>Blessings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20, 21). </a:t>
            </a:r>
            <a:r>
              <a:rPr lang="en-US" sz="2800" dirty="0">
                <a:effectLst/>
                <a:latin typeface="Calibri" panose="020F0502020204030204" pitchFamily="34" charset="0"/>
                <a:ea typeface="Calibri" panose="020F0502020204030204" pitchFamily="34" charset="0"/>
              </a:rPr>
              <a:t>“By faith Isaac and Jacob blessed.” </a:t>
            </a:r>
            <a:endParaRPr lang="en-US" sz="2800" dirty="0"/>
          </a:p>
        </p:txBody>
      </p:sp>
    </p:spTree>
    <p:extLst>
      <p:ext uri="{BB962C8B-B14F-4D97-AF65-F5344CB8AC3E}">
        <p14:creationId xmlns:p14="http://schemas.microsoft.com/office/powerpoint/2010/main" val="1329485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9F56D-5CAF-26B6-2F86-D58EB0B959C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7A40911-F2BF-4DAA-887D-ACEDDA56B14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17EAB1C-0BFF-A719-A3CC-E084A6907E4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5D73E497-BB74-7422-6310-9BBD7ABDB68E}"/>
              </a:ext>
            </a:extLst>
          </p:cNvPr>
          <p:cNvSpPr txBox="1"/>
          <p:nvPr/>
        </p:nvSpPr>
        <p:spPr>
          <a:xfrm>
            <a:off x="641684" y="1491913"/>
            <a:ext cx="7796463" cy="2123658"/>
          </a:xfrm>
          <a:prstGeom prst="rect">
            <a:avLst/>
          </a:prstGeom>
          <a:noFill/>
          <a:ln>
            <a:solidFill>
              <a:schemeClr val="tx1"/>
            </a:solidFill>
          </a:ln>
        </p:spPr>
        <p:txBody>
          <a:bodyPr wrap="square">
            <a:spAutoFit/>
          </a:bodyPr>
          <a:lstStyle/>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11:22 </a:t>
            </a:r>
            <a:r>
              <a:rPr lang="en-US" sz="3200" kern="100" dirty="0">
                <a:effectLst/>
                <a:latin typeface="Calibri" panose="020F0502020204030204" pitchFamily="34" charset="0"/>
                <a:ea typeface="Calibri" panose="020F0502020204030204" pitchFamily="34" charset="0"/>
                <a:cs typeface="Calibri" panose="020F0502020204030204" pitchFamily="34" charset="0"/>
              </a:rPr>
              <a:t>By faith Joseph, when he was dying, made mention of the departure of the children of Israel, and gave instructions concerning his bones.</a:t>
            </a:r>
          </a:p>
        </p:txBody>
      </p:sp>
      <p:sp>
        <p:nvSpPr>
          <p:cNvPr id="6" name="TextBox 5">
            <a:extLst>
              <a:ext uri="{FF2B5EF4-FFF2-40B4-BE49-F238E27FC236}">
                <a16:creationId xmlns:a16="http://schemas.microsoft.com/office/drawing/2014/main" id="{0074E0B1-57CD-D59C-2161-36FAD16FFD8E}"/>
              </a:ext>
            </a:extLst>
          </p:cNvPr>
          <p:cNvSpPr txBox="1"/>
          <p:nvPr/>
        </p:nvSpPr>
        <p:spPr>
          <a:xfrm>
            <a:off x="665747" y="4772524"/>
            <a:ext cx="8045116" cy="954107"/>
          </a:xfrm>
          <a:prstGeom prst="rect">
            <a:avLst/>
          </a:prstGeom>
          <a:noFill/>
        </p:spPr>
        <p:txBody>
          <a:bodyPr wrap="square">
            <a:spAutoFit/>
          </a:bodyPr>
          <a:lstStyle/>
          <a:p>
            <a:pPr>
              <a:buNone/>
            </a:pPr>
            <a:r>
              <a:rPr lang="en-US" sz="2800" dirty="0">
                <a:effectLst/>
                <a:latin typeface="Calibri" panose="020F0502020204030204" pitchFamily="34" charset="0"/>
                <a:ea typeface="Calibri" panose="020F0502020204030204" pitchFamily="34" charset="0"/>
              </a:rPr>
              <a:t>16. </a:t>
            </a:r>
            <a:r>
              <a:rPr lang="en-US" sz="2800" b="1" u="sng" dirty="0">
                <a:solidFill>
                  <a:srgbClr val="0070C0"/>
                </a:solidFill>
                <a:effectLst/>
                <a:latin typeface="Calibri" panose="020F0502020204030204" pitchFamily="34" charset="0"/>
                <a:ea typeface="Calibri" panose="020F0502020204030204" pitchFamily="34" charset="0"/>
              </a:rPr>
              <a:t>Remembrance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22</a:t>
            </a:r>
            <a:r>
              <a:rPr lang="en-US" sz="2800" dirty="0">
                <a:effectLst/>
                <a:latin typeface="Calibri" panose="020F0502020204030204" pitchFamily="34" charset="0"/>
                <a:ea typeface="Calibri" panose="020F0502020204030204" pitchFamily="34" charset="0"/>
              </a:rPr>
              <a:t>, margin). “By faith Joseph remembered the departing of Israel.” </a:t>
            </a:r>
            <a:endParaRPr lang="en-US" sz="2800" dirty="0"/>
          </a:p>
        </p:txBody>
      </p:sp>
    </p:spTree>
    <p:extLst>
      <p:ext uri="{BB962C8B-B14F-4D97-AF65-F5344CB8AC3E}">
        <p14:creationId xmlns:p14="http://schemas.microsoft.com/office/powerpoint/2010/main" val="3973375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1AF44-9380-2428-1B32-F9DA20DAFEE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197B8BE-B9AF-2D81-B7DA-6522B58D51C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79D2533-3E39-0979-F286-2DACA19142E5}"/>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97544F28-B0F8-48D0-FE17-7DA472EFC2B6}"/>
              </a:ext>
            </a:extLst>
          </p:cNvPr>
          <p:cNvSpPr txBox="1"/>
          <p:nvPr/>
        </p:nvSpPr>
        <p:spPr>
          <a:xfrm>
            <a:off x="577518" y="1010654"/>
            <a:ext cx="8101262" cy="5283498"/>
          </a:xfrm>
          <a:prstGeom prst="rect">
            <a:avLst/>
          </a:prstGeom>
          <a:noFill/>
          <a:ln>
            <a:solidFill>
              <a:schemeClr val="tx1"/>
            </a:solidFill>
          </a:ln>
        </p:spPr>
        <p:txBody>
          <a:bodyPr wrap="square">
            <a:spAutoFit/>
          </a:bodyPr>
          <a:lstStyle/>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11:23 </a:t>
            </a:r>
            <a:r>
              <a:rPr lang="en-US" sz="3200" kern="100" dirty="0">
                <a:effectLst/>
                <a:latin typeface="Calibri" panose="020F0502020204030204" pitchFamily="34" charset="0"/>
                <a:ea typeface="Calibri" panose="020F0502020204030204" pitchFamily="34" charset="0"/>
                <a:cs typeface="Calibri" panose="020F0502020204030204" pitchFamily="34" charset="0"/>
              </a:rPr>
              <a:t>By faith Moses, when he was born, was hidden three months by his parents, because they saw he was a beautiful child; and they were not afraid of the king's command.</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Calibri" panose="020F0502020204030204" pitchFamily="34" charset="0"/>
              </a:rPr>
              <a:t> 24 By faith Moses, when he became of age, refused to be called the son of Pharaoh's daughter,</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Calibri" panose="020F0502020204030204" pitchFamily="34" charset="0"/>
              </a:rPr>
              <a:t> 25 choosing rather to suffer affliction with the people of God than to enjoy the passing pleasures of sin,</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5399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E32EF-5F9C-89E0-6824-F70376B36E0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5448323-0F73-05A4-1396-D9461B5726EE}"/>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52F707C-79AB-D60A-BF50-F7BE183FC850}"/>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99FA6309-D9DA-9035-C480-C5D2756768E6}"/>
              </a:ext>
            </a:extLst>
          </p:cNvPr>
          <p:cNvSpPr txBox="1"/>
          <p:nvPr/>
        </p:nvSpPr>
        <p:spPr>
          <a:xfrm>
            <a:off x="1002631" y="1772649"/>
            <a:ext cx="7403432" cy="954107"/>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17. </a:t>
            </a:r>
            <a:r>
              <a:rPr lang="en-US" sz="2800" b="1" u="sng" dirty="0">
                <a:solidFill>
                  <a:srgbClr val="0070C0"/>
                </a:solidFill>
                <a:effectLst/>
                <a:latin typeface="Calibri" panose="020F0502020204030204" pitchFamily="34" charset="0"/>
                <a:ea typeface="Calibri" panose="020F0502020204030204" pitchFamily="34" charset="0"/>
              </a:rPr>
              <a:t>Secrets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23). </a:t>
            </a:r>
            <a:r>
              <a:rPr lang="en-US" sz="2800" dirty="0">
                <a:effectLst/>
                <a:latin typeface="Calibri" panose="020F0502020204030204" pitchFamily="34" charset="0"/>
                <a:ea typeface="Calibri" panose="020F0502020204030204" pitchFamily="34" charset="0"/>
              </a:rPr>
              <a:t>“By faith Moses was hid three months.” </a:t>
            </a:r>
            <a:endParaRPr lang="en-US" sz="2800" dirty="0"/>
          </a:p>
        </p:txBody>
      </p:sp>
      <p:sp>
        <p:nvSpPr>
          <p:cNvPr id="7" name="TextBox 6">
            <a:extLst>
              <a:ext uri="{FF2B5EF4-FFF2-40B4-BE49-F238E27FC236}">
                <a16:creationId xmlns:a16="http://schemas.microsoft.com/office/drawing/2014/main" id="{89C89620-168A-8E8E-D27D-F742627E6233}"/>
              </a:ext>
            </a:extLst>
          </p:cNvPr>
          <p:cNvSpPr txBox="1"/>
          <p:nvPr/>
        </p:nvSpPr>
        <p:spPr>
          <a:xfrm>
            <a:off x="1010653" y="3433010"/>
            <a:ext cx="7251031" cy="954107"/>
          </a:xfrm>
          <a:prstGeom prst="rect">
            <a:avLst/>
          </a:prstGeom>
          <a:noFill/>
        </p:spPr>
        <p:txBody>
          <a:bodyPr wrap="square">
            <a:spAutoFit/>
          </a:bodyPr>
          <a:lstStyle/>
          <a:p>
            <a:r>
              <a:rPr lang="en-US" sz="2800" kern="0" dirty="0">
                <a:effectLst/>
                <a:latin typeface="Calibri" panose="020F0502020204030204" pitchFamily="34" charset="0"/>
                <a:ea typeface="Calibri" panose="020F0502020204030204" pitchFamily="34" charset="0"/>
              </a:rPr>
              <a:t>18. </a:t>
            </a:r>
            <a:r>
              <a:rPr lang="en-US" sz="2800" b="1" u="sng" kern="0" dirty="0">
                <a:solidFill>
                  <a:srgbClr val="0070C0"/>
                </a:solidFill>
                <a:effectLst/>
                <a:latin typeface="Calibri" panose="020F0502020204030204" pitchFamily="34" charset="0"/>
                <a:ea typeface="Calibri" panose="020F0502020204030204" pitchFamily="34" charset="0"/>
              </a:rPr>
              <a:t>Choice of faith</a:t>
            </a:r>
            <a:r>
              <a:rPr lang="en-US" sz="2800" kern="0" dirty="0">
                <a:solidFill>
                  <a:srgbClr val="0070C0"/>
                </a:solidFill>
                <a:effectLst/>
                <a:latin typeface="Calibri" panose="020F0502020204030204" pitchFamily="34" charset="0"/>
                <a:ea typeface="Calibri" panose="020F0502020204030204" pitchFamily="34" charset="0"/>
              </a:rPr>
              <a:t> </a:t>
            </a:r>
            <a:r>
              <a:rPr lang="en-US" sz="2800" b="1" kern="0" dirty="0">
                <a:solidFill>
                  <a:srgbClr val="C00000"/>
                </a:solidFill>
                <a:effectLst/>
                <a:latin typeface="Calibri" panose="020F0502020204030204" pitchFamily="34" charset="0"/>
                <a:ea typeface="Calibri" panose="020F0502020204030204" pitchFamily="34" charset="0"/>
              </a:rPr>
              <a:t>(v. 24, 25). </a:t>
            </a:r>
            <a:r>
              <a:rPr lang="en-US" sz="2800" kern="0" dirty="0">
                <a:effectLst/>
                <a:latin typeface="Calibri" panose="020F0502020204030204" pitchFamily="34" charset="0"/>
                <a:ea typeface="Calibri" panose="020F0502020204030204" pitchFamily="34" charset="0"/>
              </a:rPr>
              <a:t>“By faith Moses refused, … choosing rather to suffer.” </a:t>
            </a:r>
            <a:endParaRPr lang="en-US" sz="2800" dirty="0"/>
          </a:p>
        </p:txBody>
      </p:sp>
    </p:spTree>
    <p:extLst>
      <p:ext uri="{BB962C8B-B14F-4D97-AF65-F5344CB8AC3E}">
        <p14:creationId xmlns:p14="http://schemas.microsoft.com/office/powerpoint/2010/main" val="190528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3AC52-99B1-D8D3-C1FC-1D6DEAD071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43ABD3-4E6A-D749-53AA-5150F0530A8A}"/>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03400FF-2A30-E916-A757-A13EAFECE675}"/>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D6500F8C-E1E2-35BA-B14F-B14ECB3C1947}"/>
              </a:ext>
            </a:extLst>
          </p:cNvPr>
          <p:cNvSpPr txBox="1"/>
          <p:nvPr/>
        </p:nvSpPr>
        <p:spPr>
          <a:xfrm>
            <a:off x="770022" y="1644314"/>
            <a:ext cx="7467600" cy="3211135"/>
          </a:xfrm>
          <a:prstGeom prst="rect">
            <a:avLst/>
          </a:prstGeom>
          <a:noFill/>
          <a:ln>
            <a:solidFill>
              <a:schemeClr val="tx1"/>
            </a:solidFill>
          </a:ln>
        </p:spPr>
        <p:txBody>
          <a:bodyPr wrap="square">
            <a:spAutoFit/>
          </a:bodyPr>
          <a:lstStyle/>
          <a:p>
            <a:pPr marL="0" marR="0" algn="just">
              <a:spcAft>
                <a:spcPts val="800"/>
              </a:spcAft>
              <a:buNone/>
            </a:pPr>
            <a:r>
              <a:rPr lang="en-US" sz="3600" b="1" kern="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11:26 </a:t>
            </a:r>
            <a:r>
              <a:rPr lang="en-US" sz="3200" kern="0" dirty="0">
                <a:effectLst/>
                <a:latin typeface="Calibri" panose="020F0502020204030204" pitchFamily="34" charset="0"/>
                <a:ea typeface="Calibri" panose="020F0502020204030204" pitchFamily="34" charset="0"/>
                <a:cs typeface="Calibri" panose="020F0502020204030204" pitchFamily="34" charset="0"/>
              </a:rPr>
              <a:t>esteeming the reproach of Christ greater riches than the treasures in Egypt; for he looked to the reward.</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Aft>
                <a:spcPts val="800"/>
              </a:spcAft>
              <a:buNone/>
            </a:pPr>
            <a:r>
              <a:rPr lang="en-US" sz="3200" kern="0" dirty="0">
                <a:effectLst/>
                <a:latin typeface="Calibri" panose="020F0502020204030204" pitchFamily="34" charset="0"/>
                <a:ea typeface="Calibri" panose="020F0502020204030204" pitchFamily="34" charset="0"/>
                <a:cs typeface="Calibri" panose="020F0502020204030204" pitchFamily="34" charset="0"/>
              </a:rPr>
              <a:t> 27 By faith he forsook Egypt, not fearing the wrath of the king; for he endured as seeing Him who is invisible.</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6779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83E33-867E-EC75-F11A-F2806BCE367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6846C6-C324-1971-75F6-57A0C51418A6}"/>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BC913B8-F4E1-B57F-76AE-40345DAF191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2BCF459D-C7D8-349D-2C0F-A461BDEF8858}"/>
              </a:ext>
            </a:extLst>
          </p:cNvPr>
          <p:cNvSpPr txBox="1"/>
          <p:nvPr/>
        </p:nvSpPr>
        <p:spPr>
          <a:xfrm>
            <a:off x="914401" y="1564103"/>
            <a:ext cx="7259052" cy="1384995"/>
          </a:xfrm>
          <a:prstGeom prst="rect">
            <a:avLst/>
          </a:prstGeom>
          <a:noFill/>
        </p:spPr>
        <p:txBody>
          <a:bodyPr wrap="square">
            <a:spAutoFit/>
          </a:bodyPr>
          <a:lstStyle/>
          <a:p>
            <a:r>
              <a:rPr lang="en-US" sz="2800" kern="0" dirty="0">
                <a:effectLst/>
                <a:latin typeface="Calibri" panose="020F0502020204030204" pitchFamily="34" charset="0"/>
                <a:ea typeface="Calibri" panose="020F0502020204030204" pitchFamily="34" charset="0"/>
              </a:rPr>
              <a:t>19. </a:t>
            </a:r>
            <a:r>
              <a:rPr lang="en-US" sz="2800" b="1" u="sng" kern="0" dirty="0">
                <a:solidFill>
                  <a:srgbClr val="0070C0"/>
                </a:solidFill>
                <a:effectLst/>
                <a:latin typeface="Calibri" panose="020F0502020204030204" pitchFamily="34" charset="0"/>
                <a:ea typeface="Calibri" panose="020F0502020204030204" pitchFamily="34" charset="0"/>
              </a:rPr>
              <a:t>Estimate of faith</a:t>
            </a:r>
            <a:r>
              <a:rPr lang="en-US" sz="2800" kern="0" dirty="0">
                <a:solidFill>
                  <a:srgbClr val="0070C0"/>
                </a:solidFill>
                <a:effectLst/>
                <a:latin typeface="Calibri" panose="020F0502020204030204" pitchFamily="34" charset="0"/>
                <a:ea typeface="Calibri" panose="020F0502020204030204" pitchFamily="34" charset="0"/>
              </a:rPr>
              <a:t> </a:t>
            </a:r>
            <a:r>
              <a:rPr lang="en-US" sz="2800" b="1" kern="0" dirty="0">
                <a:solidFill>
                  <a:srgbClr val="C00000"/>
                </a:solidFill>
                <a:effectLst/>
                <a:latin typeface="Calibri" panose="020F0502020204030204" pitchFamily="34" charset="0"/>
                <a:ea typeface="Calibri" panose="020F0502020204030204" pitchFamily="34" charset="0"/>
              </a:rPr>
              <a:t>(v. 26). </a:t>
            </a:r>
            <a:r>
              <a:rPr lang="en-US" sz="2800" kern="0" dirty="0">
                <a:effectLst/>
                <a:latin typeface="Calibri" panose="020F0502020204030204" pitchFamily="34" charset="0"/>
                <a:ea typeface="Calibri" panose="020F0502020204030204" pitchFamily="34" charset="0"/>
              </a:rPr>
              <a:t>Faith esteems the “reproach of Christ greater riches than all the treasures of Egypt.” </a:t>
            </a:r>
            <a:endParaRPr lang="en-US" sz="2800" dirty="0"/>
          </a:p>
        </p:txBody>
      </p:sp>
      <p:sp>
        <p:nvSpPr>
          <p:cNvPr id="7" name="TextBox 6">
            <a:extLst>
              <a:ext uri="{FF2B5EF4-FFF2-40B4-BE49-F238E27FC236}">
                <a16:creationId xmlns:a16="http://schemas.microsoft.com/office/drawing/2014/main" id="{96C0BCCA-E5AF-BB4D-82E1-3E79B7812E60}"/>
              </a:ext>
            </a:extLst>
          </p:cNvPr>
          <p:cNvSpPr txBox="1"/>
          <p:nvPr/>
        </p:nvSpPr>
        <p:spPr>
          <a:xfrm>
            <a:off x="914401" y="3815869"/>
            <a:ext cx="7074568" cy="1815882"/>
          </a:xfrm>
          <a:prstGeom prst="rect">
            <a:avLst/>
          </a:prstGeom>
          <a:noFill/>
        </p:spPr>
        <p:txBody>
          <a:bodyPr wrap="square">
            <a:spAutoFit/>
          </a:bodyPr>
          <a:lstStyle/>
          <a:p>
            <a:r>
              <a:rPr lang="en-US" sz="2800" kern="0" dirty="0">
                <a:effectLst/>
                <a:latin typeface="Calibri" panose="020F0502020204030204" pitchFamily="34" charset="0"/>
                <a:ea typeface="Calibri" panose="020F0502020204030204" pitchFamily="34" charset="0"/>
              </a:rPr>
              <a:t>20. </a:t>
            </a:r>
            <a:r>
              <a:rPr lang="en-US" sz="2800" b="1" u="sng" kern="0" dirty="0">
                <a:solidFill>
                  <a:srgbClr val="0070C0"/>
                </a:solidFill>
                <a:effectLst/>
                <a:latin typeface="Calibri" panose="020F0502020204030204" pitchFamily="34" charset="0"/>
                <a:ea typeface="Calibri" panose="020F0502020204030204" pitchFamily="34" charset="0"/>
              </a:rPr>
              <a:t>Flight of faith</a:t>
            </a:r>
            <a:r>
              <a:rPr lang="en-US" sz="2800" kern="0" dirty="0">
                <a:solidFill>
                  <a:srgbClr val="0070C0"/>
                </a:solidFill>
                <a:effectLst/>
                <a:latin typeface="Calibri" panose="020F0502020204030204" pitchFamily="34" charset="0"/>
                <a:ea typeface="Calibri" panose="020F0502020204030204" pitchFamily="34" charset="0"/>
              </a:rPr>
              <a:t> </a:t>
            </a:r>
            <a:r>
              <a:rPr lang="en-US" sz="2800" b="1" kern="0" dirty="0">
                <a:solidFill>
                  <a:srgbClr val="C00000"/>
                </a:solidFill>
                <a:effectLst/>
                <a:latin typeface="Calibri" panose="020F0502020204030204" pitchFamily="34" charset="0"/>
                <a:ea typeface="Calibri" panose="020F0502020204030204" pitchFamily="34" charset="0"/>
              </a:rPr>
              <a:t>(v. 27). </a:t>
            </a:r>
            <a:r>
              <a:rPr lang="en-US" sz="2800" kern="0" dirty="0">
                <a:effectLst/>
                <a:latin typeface="Calibri" panose="020F0502020204030204" pitchFamily="34" charset="0"/>
                <a:ea typeface="Calibri" panose="020F0502020204030204" pitchFamily="34" charset="0"/>
              </a:rPr>
              <a:t>“By faith he forsook Egypt.” This may look like cowardice, but faith never fears. “Not fearing the wrath of the king.”</a:t>
            </a:r>
            <a:endParaRPr lang="en-US" sz="2800" dirty="0"/>
          </a:p>
        </p:txBody>
      </p:sp>
    </p:spTree>
    <p:extLst>
      <p:ext uri="{BB962C8B-B14F-4D97-AF65-F5344CB8AC3E}">
        <p14:creationId xmlns:p14="http://schemas.microsoft.com/office/powerpoint/2010/main" val="3183527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2041D-EAC9-F092-1C13-1ABFADBFBE4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295A46F-57B0-8850-0E20-BE1EB723BD7B}"/>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61791B22-A957-5535-15FC-335C43ACA963}"/>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0E7564EE-97B6-D37C-B0EE-8078B7686EEA}"/>
              </a:ext>
            </a:extLst>
          </p:cNvPr>
          <p:cNvSpPr txBox="1"/>
          <p:nvPr/>
        </p:nvSpPr>
        <p:spPr>
          <a:xfrm>
            <a:off x="1010653" y="1556085"/>
            <a:ext cx="7170821" cy="3703578"/>
          </a:xfrm>
          <a:prstGeom prst="rect">
            <a:avLst/>
          </a:prstGeom>
          <a:noFill/>
          <a:ln>
            <a:solidFill>
              <a:schemeClr val="tx1"/>
            </a:solidFill>
          </a:ln>
        </p:spPr>
        <p:txBody>
          <a:bodyPr wrap="square">
            <a:spAutoFit/>
          </a:bodyPr>
          <a:lstStyle/>
          <a:p>
            <a:pPr marL="0" marR="0">
              <a:spcAft>
                <a:spcPts val="800"/>
              </a:spcAft>
              <a:buNone/>
            </a:pPr>
            <a:r>
              <a:rPr lang="en-US" sz="3600" b="1" kern="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11:28 </a:t>
            </a:r>
            <a:r>
              <a:rPr lang="en-US" sz="3200" kern="0" dirty="0">
                <a:effectLst/>
                <a:latin typeface="Calibri" panose="020F0502020204030204" pitchFamily="34" charset="0"/>
                <a:ea typeface="Calibri" panose="020F0502020204030204" pitchFamily="34" charset="0"/>
                <a:cs typeface="Calibri" panose="020F0502020204030204" pitchFamily="34" charset="0"/>
              </a:rPr>
              <a:t>By faith he kept the Passover and the sprinkling of blood, lest he who destroyed the firstborn should touch them.</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0" dirty="0">
                <a:effectLst/>
                <a:latin typeface="Calibri" panose="020F0502020204030204" pitchFamily="34" charset="0"/>
                <a:ea typeface="Calibri" panose="020F0502020204030204" pitchFamily="34" charset="0"/>
                <a:cs typeface="Calibri" panose="020F0502020204030204" pitchFamily="34" charset="0"/>
              </a:rPr>
              <a:t>29 By faith they passed through the Red Sea as by dry land, whereas the Egyptians, attempting to do so, were drowned. </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3813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C:\Users\sheila\Desktop\ULTIMATE Royality Free\4-Bib Pics-Misc\Bible MSS\Scriptures\10 Commandments_.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48" b="99420" l="261" r="99435">
                        <a14:foregroundMark x1="1522" y1="1681" x2="11652" y2="96870"/>
                        <a14:foregroundMark x1="5261" y1="30377" x2="14870" y2="1855"/>
                        <a14:foregroundMark x1="16261" y1="5913" x2="97522" y2="6667"/>
                        <a14:foregroundMark x1="88174" y1="10551" x2="96522" y2="97565"/>
                        <a14:foregroundMark x1="97652" y1="11652" x2="98043" y2="84058"/>
                        <a14:foregroundMark x1="88174" y1="77391" x2="93739" y2="97391"/>
                        <a14:foregroundMark x1="15826" y1="96116" x2="89435" y2="95188"/>
                        <a14:backgroundMark x1="14565" y1="12754" x2="49043" y2="87768"/>
                        <a14:backgroundMark x1="12348" y1="88870" x2="29174" y2="67420"/>
                      </a14:backgroundRemoval>
                    </a14:imgEffect>
                    <a14:imgEffect>
                      <a14:brightnessContrast bright="40000"/>
                    </a14:imgEffect>
                  </a14:imgLayer>
                </a14:imgProps>
              </a:ext>
            </a:extLst>
          </a:blip>
          <a:srcRect/>
          <a:stretch>
            <a:fillRect/>
          </a:stretch>
        </p:blipFill>
        <p:spPr bwMode="auto">
          <a:xfrm>
            <a:off x="0" y="0"/>
            <a:ext cx="9220200" cy="6858000"/>
          </a:xfrm>
          <a:prstGeom prst="rect">
            <a:avLst/>
          </a:prstGeom>
          <a:noFill/>
        </p:spPr>
      </p:pic>
      <p:sp>
        <p:nvSpPr>
          <p:cNvPr id="6" name="Rectangle 5"/>
          <p:cNvSpPr/>
          <p:nvPr/>
        </p:nvSpPr>
        <p:spPr>
          <a:xfrm>
            <a:off x="3733800" y="685800"/>
            <a:ext cx="1752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ectangle 6"/>
          <p:cNvSpPr/>
          <p:nvPr/>
        </p:nvSpPr>
        <p:spPr>
          <a:xfrm>
            <a:off x="6248400" y="762000"/>
            <a:ext cx="17526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4114800" y="5867400"/>
            <a:ext cx="1752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6235700" y="5867400"/>
            <a:ext cx="1752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ectangle 9"/>
          <p:cNvSpPr/>
          <p:nvPr/>
        </p:nvSpPr>
        <p:spPr>
          <a:xfrm>
            <a:off x="6248400" y="685800"/>
            <a:ext cx="1752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p:cNvSpPr/>
          <p:nvPr/>
        </p:nvSpPr>
        <p:spPr>
          <a:xfrm>
            <a:off x="1130300" y="723900"/>
            <a:ext cx="1752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Rectangle 1"/>
          <p:cNvSpPr/>
          <p:nvPr/>
        </p:nvSpPr>
        <p:spPr>
          <a:xfrm>
            <a:off x="1143000" y="685800"/>
            <a:ext cx="6858000" cy="5486400"/>
          </a:xfrm>
          <a:prstGeom prst="rect">
            <a:avLst/>
          </a:prstGeom>
          <a:noFill/>
          <a:ln w="76200">
            <a:solidFill>
              <a:srgbClr val="2F23CB"/>
            </a:solidFill>
          </a:ln>
          <a:effectLst>
            <a:glow rad="2286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4C2E2D31-18AA-E401-DFE5-0A1F5B66A9BE}"/>
              </a:ext>
            </a:extLst>
          </p:cNvPr>
          <p:cNvSpPr txBox="1"/>
          <p:nvPr/>
        </p:nvSpPr>
        <p:spPr>
          <a:xfrm>
            <a:off x="1588168" y="1028701"/>
            <a:ext cx="5927558" cy="4802298"/>
          </a:xfrm>
          <a:prstGeom prst="rect">
            <a:avLst/>
          </a:prstGeom>
          <a:noFill/>
        </p:spPr>
        <p:txBody>
          <a:bodyPr wrap="square">
            <a:spAutoFit/>
          </a:bodyPr>
          <a:lstStyle/>
          <a:p>
            <a:pPr marL="0" marR="0">
              <a:spcAft>
                <a:spcPts val="800"/>
              </a:spcAft>
              <a:buNone/>
            </a:pPr>
            <a:r>
              <a:rPr lang="en-US" sz="3200" b="1"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Heb 11:1 </a:t>
            </a:r>
            <a:r>
              <a:rPr lang="en-US" sz="2800" kern="100" dirty="0">
                <a:effectLst/>
                <a:latin typeface="Calibri" panose="020F0502020204030204" pitchFamily="34" charset="0"/>
                <a:ea typeface="Calibri" panose="020F0502020204030204" pitchFamily="34" charset="0"/>
                <a:cs typeface="Calibri" panose="020F0502020204030204" pitchFamily="34" charset="0"/>
              </a:rPr>
              <a:t>Now faith is the substance of things hoped for, the evidence of things not seen.</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100" dirty="0">
                <a:effectLst/>
                <a:latin typeface="Calibri" panose="020F0502020204030204" pitchFamily="34" charset="0"/>
                <a:ea typeface="Calibri" panose="020F0502020204030204" pitchFamily="34" charset="0"/>
                <a:cs typeface="Calibri" panose="020F0502020204030204" pitchFamily="34" charset="0"/>
              </a:rPr>
              <a:t> 2 For by it the elders obtained a good testimony.</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100" dirty="0">
                <a:effectLst/>
                <a:latin typeface="Calibri" panose="020F0502020204030204" pitchFamily="34" charset="0"/>
                <a:ea typeface="Calibri" panose="020F0502020204030204" pitchFamily="34" charset="0"/>
                <a:cs typeface="Calibri" panose="020F0502020204030204" pitchFamily="34" charset="0"/>
              </a:rPr>
              <a:t> 3 By faith we understand that the worlds were framed by the word of God, so that the things which are seen were not made of things which are visible.</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635524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B466E-7E9A-CEB2-D9DA-BCD89207806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922525D-5995-88DC-E55D-5378414AEB38}"/>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349EE837-8589-8E13-396B-2D6F8826E1A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8C801191-4382-60E8-2A2D-39329D8497FB}"/>
              </a:ext>
            </a:extLst>
          </p:cNvPr>
          <p:cNvSpPr txBox="1"/>
          <p:nvPr/>
        </p:nvSpPr>
        <p:spPr>
          <a:xfrm>
            <a:off x="842212" y="1965155"/>
            <a:ext cx="7339263" cy="954107"/>
          </a:xfrm>
          <a:prstGeom prst="rect">
            <a:avLst/>
          </a:prstGeom>
          <a:noFill/>
        </p:spPr>
        <p:txBody>
          <a:bodyPr wrap="square">
            <a:spAutoFit/>
          </a:bodyPr>
          <a:lstStyle/>
          <a:p>
            <a:r>
              <a:rPr lang="en-US" sz="2800" kern="0" dirty="0">
                <a:effectLst/>
                <a:latin typeface="Calibri" panose="020F0502020204030204" pitchFamily="34" charset="0"/>
                <a:ea typeface="Calibri" panose="020F0502020204030204" pitchFamily="34" charset="0"/>
              </a:rPr>
              <a:t>21. </a:t>
            </a:r>
            <a:r>
              <a:rPr lang="en-US" sz="2800" b="1" u="sng" kern="0" dirty="0">
                <a:solidFill>
                  <a:srgbClr val="0070C0"/>
                </a:solidFill>
                <a:effectLst/>
                <a:latin typeface="Calibri" panose="020F0502020204030204" pitchFamily="34" charset="0"/>
                <a:ea typeface="Calibri" panose="020F0502020204030204" pitchFamily="34" charset="0"/>
              </a:rPr>
              <a:t>Means of faith</a:t>
            </a:r>
            <a:r>
              <a:rPr lang="en-US" sz="2800" kern="0" dirty="0">
                <a:solidFill>
                  <a:srgbClr val="0070C0"/>
                </a:solidFill>
                <a:effectLst/>
                <a:latin typeface="Calibri" panose="020F0502020204030204" pitchFamily="34" charset="0"/>
                <a:ea typeface="Calibri" panose="020F0502020204030204" pitchFamily="34" charset="0"/>
              </a:rPr>
              <a:t> </a:t>
            </a:r>
            <a:r>
              <a:rPr lang="en-US" sz="2800" b="1" kern="0" dirty="0">
                <a:solidFill>
                  <a:srgbClr val="C00000"/>
                </a:solidFill>
                <a:effectLst/>
                <a:latin typeface="Calibri" panose="020F0502020204030204" pitchFamily="34" charset="0"/>
                <a:ea typeface="Calibri" panose="020F0502020204030204" pitchFamily="34" charset="0"/>
              </a:rPr>
              <a:t>(v. 28). </a:t>
            </a:r>
            <a:r>
              <a:rPr lang="en-US" sz="2800" kern="0" dirty="0">
                <a:effectLst/>
                <a:latin typeface="Calibri" panose="020F0502020204030204" pitchFamily="34" charset="0"/>
                <a:ea typeface="Calibri" panose="020F0502020204030204" pitchFamily="34" charset="0"/>
              </a:rPr>
              <a:t>“Through faith he kept … the sprinkling of blood.” </a:t>
            </a:r>
            <a:endParaRPr lang="en-US" sz="2800" dirty="0"/>
          </a:p>
        </p:txBody>
      </p:sp>
      <p:sp>
        <p:nvSpPr>
          <p:cNvPr id="7" name="TextBox 6">
            <a:extLst>
              <a:ext uri="{FF2B5EF4-FFF2-40B4-BE49-F238E27FC236}">
                <a16:creationId xmlns:a16="http://schemas.microsoft.com/office/drawing/2014/main" id="{2FAFAC8E-9721-8DBD-AB8F-6EE022875325}"/>
              </a:ext>
            </a:extLst>
          </p:cNvPr>
          <p:cNvSpPr txBox="1"/>
          <p:nvPr/>
        </p:nvSpPr>
        <p:spPr>
          <a:xfrm>
            <a:off x="858254" y="3754883"/>
            <a:ext cx="7098631" cy="954107"/>
          </a:xfrm>
          <a:prstGeom prst="rect">
            <a:avLst/>
          </a:prstGeom>
          <a:noFill/>
        </p:spPr>
        <p:txBody>
          <a:bodyPr wrap="square">
            <a:spAutoFit/>
          </a:bodyPr>
          <a:lstStyle/>
          <a:p>
            <a:r>
              <a:rPr lang="en-US" sz="2800" kern="0" dirty="0">
                <a:effectLst/>
                <a:latin typeface="Calibri" panose="020F0502020204030204" pitchFamily="34" charset="0"/>
                <a:ea typeface="Calibri" panose="020F0502020204030204" pitchFamily="34" charset="0"/>
              </a:rPr>
              <a:t>22. </a:t>
            </a:r>
            <a:r>
              <a:rPr lang="en-US" sz="2800" b="1" u="sng" kern="0" dirty="0">
                <a:solidFill>
                  <a:srgbClr val="0070C0"/>
                </a:solidFill>
                <a:effectLst/>
                <a:latin typeface="Calibri" panose="020F0502020204030204" pitchFamily="34" charset="0"/>
                <a:ea typeface="Calibri" panose="020F0502020204030204" pitchFamily="34" charset="0"/>
              </a:rPr>
              <a:t>Boldness of faith</a:t>
            </a:r>
            <a:r>
              <a:rPr lang="en-US" sz="2800" kern="0" dirty="0">
                <a:solidFill>
                  <a:srgbClr val="0070C0"/>
                </a:solidFill>
                <a:effectLst/>
                <a:latin typeface="Calibri" panose="020F0502020204030204" pitchFamily="34" charset="0"/>
                <a:ea typeface="Calibri" panose="020F0502020204030204" pitchFamily="34" charset="0"/>
              </a:rPr>
              <a:t> </a:t>
            </a:r>
            <a:r>
              <a:rPr lang="en-US" sz="2800" b="1" kern="0" dirty="0">
                <a:solidFill>
                  <a:srgbClr val="C00000"/>
                </a:solidFill>
                <a:effectLst/>
                <a:latin typeface="Calibri" panose="020F0502020204030204" pitchFamily="34" charset="0"/>
                <a:ea typeface="Calibri" panose="020F0502020204030204" pitchFamily="34" charset="0"/>
              </a:rPr>
              <a:t>(v. 29). </a:t>
            </a:r>
            <a:r>
              <a:rPr lang="en-US" sz="2800" kern="0" dirty="0">
                <a:effectLst/>
                <a:latin typeface="Calibri" panose="020F0502020204030204" pitchFamily="34" charset="0"/>
                <a:ea typeface="Calibri" panose="020F0502020204030204" pitchFamily="34" charset="0"/>
              </a:rPr>
              <a:t>“By faith they passed through the Red Sea.” </a:t>
            </a:r>
            <a:endParaRPr lang="en-US" sz="2800" dirty="0"/>
          </a:p>
        </p:txBody>
      </p:sp>
    </p:spTree>
    <p:extLst>
      <p:ext uri="{BB962C8B-B14F-4D97-AF65-F5344CB8AC3E}">
        <p14:creationId xmlns:p14="http://schemas.microsoft.com/office/powerpoint/2010/main" val="10105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1B564-5F57-A0A3-9FBC-D8BD88BAAE5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C7BD194-6761-65EF-E34E-B1E9D731869E}"/>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44337830-4873-117C-17B1-C74984D1012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EF2C61EC-1426-62A7-8852-5E0B3EE017F0}"/>
              </a:ext>
            </a:extLst>
          </p:cNvPr>
          <p:cNvSpPr txBox="1"/>
          <p:nvPr/>
        </p:nvSpPr>
        <p:spPr>
          <a:xfrm>
            <a:off x="745960" y="1395664"/>
            <a:ext cx="7523746" cy="3211135"/>
          </a:xfrm>
          <a:prstGeom prst="rect">
            <a:avLst/>
          </a:prstGeom>
          <a:noFill/>
          <a:ln>
            <a:solidFill>
              <a:schemeClr val="tx1"/>
            </a:solidFill>
          </a:ln>
        </p:spPr>
        <p:txBody>
          <a:bodyPr wrap="square">
            <a:spAutoFit/>
          </a:bodyPr>
          <a:lstStyle/>
          <a:p>
            <a:pPr marL="0" marR="0">
              <a:spcAft>
                <a:spcPts val="800"/>
              </a:spcAft>
              <a:buNone/>
            </a:pPr>
            <a:r>
              <a:rPr lang="en-US" sz="3600" b="1" kern="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11:30 </a:t>
            </a:r>
            <a:r>
              <a:rPr lang="en-US" sz="3200" kern="0" dirty="0">
                <a:effectLst/>
                <a:latin typeface="Calibri" panose="020F0502020204030204" pitchFamily="34" charset="0"/>
                <a:ea typeface="Calibri" panose="020F0502020204030204" pitchFamily="34" charset="0"/>
                <a:cs typeface="Calibri" panose="020F0502020204030204" pitchFamily="34" charset="0"/>
              </a:rPr>
              <a:t>By faith the walls of Jericho fell down after they were encircled for seven days.</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0" dirty="0">
                <a:effectLst/>
                <a:latin typeface="Calibri" panose="020F0502020204030204" pitchFamily="34" charset="0"/>
                <a:ea typeface="Calibri" panose="020F0502020204030204" pitchFamily="34" charset="0"/>
                <a:cs typeface="Calibri" panose="020F0502020204030204" pitchFamily="34" charset="0"/>
              </a:rPr>
              <a:t> 31 By faith the harlot Rahab did not perish with those who did not believe, when she had received the spies with peace.</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9857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9BCDA-7B66-DDAD-724A-21BF9B7E6B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A2FB78D-92E5-962E-3551-17E813BAB461}"/>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2A5BAB7D-3891-738A-6F73-210A517B4FB1}"/>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39165EF6-D9F0-D00E-1A22-AB68ADCB142C}"/>
              </a:ext>
            </a:extLst>
          </p:cNvPr>
          <p:cNvSpPr txBox="1"/>
          <p:nvPr/>
        </p:nvSpPr>
        <p:spPr>
          <a:xfrm>
            <a:off x="898358" y="1900987"/>
            <a:ext cx="7042484" cy="954107"/>
          </a:xfrm>
          <a:prstGeom prst="rect">
            <a:avLst/>
          </a:prstGeom>
          <a:noFill/>
        </p:spPr>
        <p:txBody>
          <a:bodyPr wrap="square">
            <a:spAutoFit/>
          </a:bodyPr>
          <a:lstStyle/>
          <a:p>
            <a:r>
              <a:rPr lang="en-US" sz="2800" kern="0" dirty="0">
                <a:effectLst/>
                <a:latin typeface="Calibri" panose="020F0502020204030204" pitchFamily="34" charset="0"/>
                <a:ea typeface="Calibri" panose="020F0502020204030204" pitchFamily="34" charset="0"/>
              </a:rPr>
              <a:t>23. </a:t>
            </a:r>
            <a:r>
              <a:rPr lang="en-US" sz="2800" b="1" u="sng" kern="0" dirty="0">
                <a:solidFill>
                  <a:srgbClr val="0070C0"/>
                </a:solidFill>
                <a:effectLst/>
                <a:latin typeface="Calibri" panose="020F0502020204030204" pitchFamily="34" charset="0"/>
                <a:ea typeface="Calibri" panose="020F0502020204030204" pitchFamily="34" charset="0"/>
              </a:rPr>
              <a:t>Victory of faith</a:t>
            </a:r>
            <a:r>
              <a:rPr lang="en-US" sz="2800" kern="0" dirty="0">
                <a:solidFill>
                  <a:srgbClr val="0070C0"/>
                </a:solidFill>
                <a:effectLst/>
                <a:latin typeface="Calibri" panose="020F0502020204030204" pitchFamily="34" charset="0"/>
                <a:ea typeface="Calibri" panose="020F0502020204030204" pitchFamily="34" charset="0"/>
              </a:rPr>
              <a:t> </a:t>
            </a:r>
            <a:r>
              <a:rPr lang="en-US" sz="2800" b="1" kern="0" dirty="0">
                <a:solidFill>
                  <a:srgbClr val="C00000"/>
                </a:solidFill>
                <a:effectLst/>
                <a:latin typeface="Calibri" panose="020F0502020204030204" pitchFamily="34" charset="0"/>
                <a:ea typeface="Calibri" panose="020F0502020204030204" pitchFamily="34" charset="0"/>
              </a:rPr>
              <a:t>(v. 30). </a:t>
            </a:r>
            <a:r>
              <a:rPr lang="en-US" sz="2800" kern="0" dirty="0">
                <a:effectLst/>
                <a:latin typeface="Calibri" panose="020F0502020204030204" pitchFamily="34" charset="0"/>
                <a:ea typeface="Calibri" panose="020F0502020204030204" pitchFamily="34" charset="0"/>
              </a:rPr>
              <a:t>“By faith the walls of Jericho fell</a:t>
            </a:r>
            <a:endParaRPr lang="en-US" sz="2800" dirty="0"/>
          </a:p>
        </p:txBody>
      </p:sp>
      <p:sp>
        <p:nvSpPr>
          <p:cNvPr id="7" name="TextBox 6">
            <a:extLst>
              <a:ext uri="{FF2B5EF4-FFF2-40B4-BE49-F238E27FC236}">
                <a16:creationId xmlns:a16="http://schemas.microsoft.com/office/drawing/2014/main" id="{74D31AE9-D1EA-7522-E9DD-833311E931DF}"/>
              </a:ext>
            </a:extLst>
          </p:cNvPr>
          <p:cNvSpPr txBox="1"/>
          <p:nvPr/>
        </p:nvSpPr>
        <p:spPr>
          <a:xfrm>
            <a:off x="986590" y="3882183"/>
            <a:ext cx="6793831" cy="954107"/>
          </a:xfrm>
          <a:prstGeom prst="rect">
            <a:avLst/>
          </a:prstGeom>
          <a:noFill/>
        </p:spPr>
        <p:txBody>
          <a:bodyPr wrap="square">
            <a:spAutoFit/>
          </a:bodyPr>
          <a:lstStyle/>
          <a:p>
            <a:r>
              <a:rPr lang="en-US" sz="2800" kern="0" dirty="0">
                <a:effectLst/>
                <a:latin typeface="Calibri" panose="020F0502020204030204" pitchFamily="34" charset="0"/>
                <a:ea typeface="Calibri" panose="020F0502020204030204" pitchFamily="34" charset="0"/>
              </a:rPr>
              <a:t>24. </a:t>
            </a:r>
            <a:r>
              <a:rPr lang="en-US" sz="2800" b="1" u="sng" kern="0" dirty="0">
                <a:solidFill>
                  <a:srgbClr val="0070C0"/>
                </a:solidFill>
                <a:effectLst/>
                <a:latin typeface="Calibri" panose="020F0502020204030204" pitchFamily="34" charset="0"/>
                <a:ea typeface="Calibri" panose="020F0502020204030204" pitchFamily="34" charset="0"/>
              </a:rPr>
              <a:t>Salvation of faith</a:t>
            </a:r>
            <a:r>
              <a:rPr lang="en-US" sz="2800" kern="0" dirty="0">
                <a:solidFill>
                  <a:srgbClr val="0070C0"/>
                </a:solidFill>
                <a:effectLst/>
                <a:latin typeface="Calibri" panose="020F0502020204030204" pitchFamily="34" charset="0"/>
                <a:ea typeface="Calibri" panose="020F0502020204030204" pitchFamily="34" charset="0"/>
              </a:rPr>
              <a:t> </a:t>
            </a:r>
            <a:r>
              <a:rPr lang="en-US" sz="2800" b="1" kern="0" dirty="0">
                <a:solidFill>
                  <a:srgbClr val="C00000"/>
                </a:solidFill>
                <a:effectLst/>
                <a:latin typeface="Calibri" panose="020F0502020204030204" pitchFamily="34" charset="0"/>
                <a:ea typeface="Calibri" panose="020F0502020204030204" pitchFamily="34" charset="0"/>
              </a:rPr>
              <a:t>(v. 31). </a:t>
            </a:r>
            <a:r>
              <a:rPr lang="en-US" sz="2800" kern="0" dirty="0">
                <a:effectLst/>
                <a:latin typeface="Calibri" panose="020F0502020204030204" pitchFamily="34" charset="0"/>
                <a:ea typeface="Calibri" panose="020F0502020204030204" pitchFamily="34" charset="0"/>
              </a:rPr>
              <a:t>“By faith Rahab perished not.” </a:t>
            </a:r>
            <a:endParaRPr lang="en-US" sz="2800" dirty="0"/>
          </a:p>
        </p:txBody>
      </p:sp>
    </p:spTree>
    <p:extLst>
      <p:ext uri="{BB962C8B-B14F-4D97-AF65-F5344CB8AC3E}">
        <p14:creationId xmlns:p14="http://schemas.microsoft.com/office/powerpoint/2010/main" val="107629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5E1E8-F5CC-A8F8-B0B0-6481FBA6A62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E6659C-90AB-B4B7-9AED-3068DA3CF33B}"/>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B9C95713-9896-C4C3-C8C5-75EC7E7DB56B}"/>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F2E560C1-9072-C501-67F4-2ED1D85C928C}"/>
              </a:ext>
            </a:extLst>
          </p:cNvPr>
          <p:cNvSpPr txBox="1"/>
          <p:nvPr/>
        </p:nvSpPr>
        <p:spPr>
          <a:xfrm>
            <a:off x="513347" y="1018672"/>
            <a:ext cx="8029074" cy="5355312"/>
          </a:xfrm>
          <a:prstGeom prst="rect">
            <a:avLst/>
          </a:prstGeom>
          <a:noFill/>
          <a:ln>
            <a:solidFill>
              <a:schemeClr val="tx1"/>
            </a:solidFill>
          </a:ln>
        </p:spPr>
        <p:txBody>
          <a:bodyPr wrap="square">
            <a:spAutoFit/>
          </a:bodyPr>
          <a:lstStyle/>
          <a:p>
            <a:pPr marL="0" marR="0">
              <a:spcAft>
                <a:spcPts val="800"/>
              </a:spcAft>
              <a:buNone/>
            </a:pPr>
            <a:r>
              <a:rPr lang="en-US" sz="3600" b="1" kern="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11:32 </a:t>
            </a:r>
            <a:r>
              <a:rPr lang="en-US" sz="2600" kern="0" dirty="0">
                <a:effectLst/>
                <a:latin typeface="Calibri" panose="020F0502020204030204" pitchFamily="34" charset="0"/>
                <a:ea typeface="Calibri" panose="020F0502020204030204" pitchFamily="34" charset="0"/>
                <a:cs typeface="Calibri" panose="020F0502020204030204" pitchFamily="34" charset="0"/>
              </a:rPr>
              <a:t>And what more shall I say? For the time would fail me to tell of Gideon and Barak and Samson and Jephthah, also of David and Samuel and the prophets:</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600" kern="0" dirty="0">
                <a:effectLst/>
                <a:latin typeface="Calibri" panose="020F0502020204030204" pitchFamily="34" charset="0"/>
                <a:ea typeface="Calibri" panose="020F0502020204030204" pitchFamily="34" charset="0"/>
                <a:cs typeface="Calibri" panose="020F0502020204030204" pitchFamily="34" charset="0"/>
              </a:rPr>
              <a:t> 33 who through faith subdued kingdoms, worked righteousness, obtained promises, stopped the mouths of lions,</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600" kern="0" dirty="0">
                <a:effectLst/>
                <a:latin typeface="Calibri" panose="020F0502020204030204" pitchFamily="34" charset="0"/>
                <a:ea typeface="Calibri" panose="020F0502020204030204" pitchFamily="34" charset="0"/>
                <a:cs typeface="Calibri" panose="020F0502020204030204" pitchFamily="34" charset="0"/>
              </a:rPr>
              <a:t> 34 quenched the violence of fire, escaped the edge of the sword, out of weakness were made strong, became valiant in battle, turned to flight the armies of the aliens.</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600" kern="0" dirty="0">
                <a:effectLst/>
                <a:latin typeface="Calibri" panose="020F0502020204030204" pitchFamily="34" charset="0"/>
                <a:ea typeface="Calibri" panose="020F0502020204030204" pitchFamily="34" charset="0"/>
                <a:cs typeface="Calibri" panose="020F0502020204030204" pitchFamily="34" charset="0"/>
              </a:rPr>
              <a:t> 35 Women received their dead raised to life again. And others were tortured, not accepting deliverance, that they might obtain a better resurrection.</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3729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0E7C3-BB60-6AE0-16C7-4288A1E3B3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37E7CD1-264A-E9D8-1ABC-D026F3110FF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C07B5860-4642-E51F-E39E-3D215EB19467}"/>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A9C1F0F4-01DB-7900-39AE-BA0465EAE067}"/>
              </a:ext>
            </a:extLst>
          </p:cNvPr>
          <p:cNvSpPr txBox="1"/>
          <p:nvPr/>
        </p:nvSpPr>
        <p:spPr>
          <a:xfrm>
            <a:off x="762001" y="1620253"/>
            <a:ext cx="7154778" cy="3211135"/>
          </a:xfrm>
          <a:prstGeom prst="rect">
            <a:avLst/>
          </a:prstGeom>
          <a:noFill/>
        </p:spPr>
        <p:txBody>
          <a:bodyPr wrap="square">
            <a:spAutoFit/>
          </a:bodyPr>
          <a:lstStyle/>
          <a:p>
            <a:pPr marL="0" marR="0">
              <a:spcAft>
                <a:spcPts val="800"/>
              </a:spcAft>
              <a:buNone/>
            </a:pPr>
            <a:r>
              <a:rPr lang="en-US" sz="2800" kern="0" dirty="0">
                <a:effectLst/>
                <a:latin typeface="Calibri" panose="020F0502020204030204" pitchFamily="34" charset="0"/>
                <a:ea typeface="Calibri" panose="020F0502020204030204" pitchFamily="34" charset="0"/>
                <a:cs typeface="Calibri" panose="020F0502020204030204" pitchFamily="34" charset="0"/>
              </a:rPr>
              <a:t>25. </a:t>
            </a:r>
            <a:r>
              <a:rPr lang="en-US" sz="2800" b="1" u="sng" kern="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All-sufficiency of faith</a:t>
            </a:r>
            <a:r>
              <a:rPr lang="en-US" sz="2800" kern="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r>
              <a:rPr lang="en-US" sz="2800" b="1" kern="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(v. 32–35). </a:t>
            </a:r>
            <a:r>
              <a:rPr lang="en-US" sz="2800" kern="0" dirty="0">
                <a:effectLst/>
                <a:latin typeface="Calibri" panose="020F0502020204030204" pitchFamily="34" charset="0"/>
                <a:ea typeface="Calibri" panose="020F0502020204030204" pitchFamily="34" charset="0"/>
                <a:cs typeface="Calibri" panose="020F0502020204030204" pitchFamily="34" charset="0"/>
              </a:rPr>
              <a:t>“What shall I say more, time would fail me to tell of … who through faith.” Faith is one of the three that never fails. If you can believe, all things are possible to him that believes. What will you that I should do unto thee? </a:t>
            </a:r>
          </a:p>
          <a:p>
            <a:pPr marL="0" marR="0">
              <a:spcAft>
                <a:spcPts val="800"/>
              </a:spcAft>
              <a:buNone/>
            </a:pPr>
            <a:r>
              <a:rPr lang="en-US" sz="2800" kern="0" dirty="0">
                <a:effectLst/>
                <a:latin typeface="Calibri" panose="020F0502020204030204" pitchFamily="34" charset="0"/>
                <a:ea typeface="Calibri" panose="020F0502020204030204" pitchFamily="34" charset="0"/>
                <a:cs typeface="Calibri" panose="020F0502020204030204" pitchFamily="34" charset="0"/>
              </a:rPr>
              <a:t>According to your faith, it will be </a:t>
            </a:r>
            <a:r>
              <a:rPr lang="en-US" sz="2800" kern="0">
                <a:effectLst/>
                <a:latin typeface="Calibri" panose="020F0502020204030204" pitchFamily="34" charset="0"/>
                <a:ea typeface="Calibri" panose="020F0502020204030204" pitchFamily="34" charset="0"/>
                <a:cs typeface="Calibri" panose="020F0502020204030204" pitchFamily="34" charset="0"/>
              </a:rPr>
              <a:t>done.</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5777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8DFDF-A829-25EE-A81B-DE38EE113F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65B5EF4-DEEB-F4A1-2721-F9EB3E1242A4}"/>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D4039424-8D36-3C8D-6717-B10D7E6B8277}"/>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37E501B2-847F-1CE5-93BE-AE31C7C46262}"/>
              </a:ext>
            </a:extLst>
          </p:cNvPr>
          <p:cNvSpPr txBox="1"/>
          <p:nvPr/>
        </p:nvSpPr>
        <p:spPr>
          <a:xfrm>
            <a:off x="593559" y="1026694"/>
            <a:ext cx="8045116" cy="5262979"/>
          </a:xfrm>
          <a:prstGeom prst="rect">
            <a:avLst/>
          </a:prstGeom>
          <a:noFill/>
          <a:ln>
            <a:solidFill>
              <a:schemeClr val="tx1"/>
            </a:solidFill>
          </a:ln>
        </p:spPr>
        <p:txBody>
          <a:bodyPr wrap="square">
            <a:spAutoFit/>
          </a:bodyPr>
          <a:lstStyle/>
          <a:p>
            <a:pPr marL="0" marR="0">
              <a:spcAft>
                <a:spcPts val="800"/>
              </a:spcAft>
              <a:buNone/>
            </a:pPr>
            <a:r>
              <a:rPr lang="en-US" sz="3600" b="1" kern="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11:36 </a:t>
            </a:r>
            <a:r>
              <a:rPr lang="en-US" sz="2800" kern="0" dirty="0">
                <a:effectLst/>
                <a:latin typeface="Calibri" panose="020F0502020204030204" pitchFamily="34" charset="0"/>
                <a:ea typeface="Calibri" panose="020F0502020204030204" pitchFamily="34" charset="0"/>
                <a:cs typeface="Calibri" panose="020F0502020204030204" pitchFamily="34" charset="0"/>
              </a:rPr>
              <a:t>Still others had trial of </a:t>
            </a:r>
            <a:r>
              <a:rPr lang="en-US" sz="2800" kern="0" dirty="0" err="1">
                <a:effectLst/>
                <a:latin typeface="Calibri" panose="020F0502020204030204" pitchFamily="34" charset="0"/>
                <a:ea typeface="Calibri" panose="020F0502020204030204" pitchFamily="34" charset="0"/>
                <a:cs typeface="Calibri" panose="020F0502020204030204" pitchFamily="34" charset="0"/>
              </a:rPr>
              <a:t>mockings</a:t>
            </a:r>
            <a:r>
              <a:rPr lang="en-US" sz="2800" kern="0" dirty="0">
                <a:effectLst/>
                <a:latin typeface="Calibri" panose="020F0502020204030204" pitchFamily="34" charset="0"/>
                <a:ea typeface="Calibri" panose="020F0502020204030204" pitchFamily="34" charset="0"/>
                <a:cs typeface="Calibri" panose="020F0502020204030204" pitchFamily="34" charset="0"/>
              </a:rPr>
              <a:t> and </a:t>
            </a:r>
            <a:r>
              <a:rPr lang="en-US" sz="2800" kern="0" dirty="0" err="1">
                <a:effectLst/>
                <a:latin typeface="Calibri" panose="020F0502020204030204" pitchFamily="34" charset="0"/>
                <a:ea typeface="Calibri" panose="020F0502020204030204" pitchFamily="34" charset="0"/>
                <a:cs typeface="Calibri" panose="020F0502020204030204" pitchFamily="34" charset="0"/>
              </a:rPr>
              <a:t>scourgings</a:t>
            </a:r>
            <a:r>
              <a:rPr lang="en-US" sz="2800" kern="0" dirty="0">
                <a:effectLst/>
                <a:latin typeface="Calibri" panose="020F0502020204030204" pitchFamily="34" charset="0"/>
                <a:ea typeface="Calibri" panose="020F0502020204030204" pitchFamily="34" charset="0"/>
                <a:cs typeface="Calibri" panose="020F0502020204030204" pitchFamily="34" charset="0"/>
              </a:rPr>
              <a:t>, yes, and of chains and imprisonment.</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0" dirty="0">
                <a:effectLst/>
                <a:latin typeface="Calibri" panose="020F0502020204030204" pitchFamily="34" charset="0"/>
                <a:ea typeface="Calibri" panose="020F0502020204030204" pitchFamily="34" charset="0"/>
                <a:cs typeface="Calibri" panose="020F0502020204030204" pitchFamily="34" charset="0"/>
              </a:rPr>
              <a:t> 37 They were stoned, they were sawn in two, were tempted, were slain with the sword. They wandered about in sheepskins and goatskins, being destitute, afflicted, tormented--</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0" dirty="0">
                <a:effectLst/>
                <a:latin typeface="Calibri" panose="020F0502020204030204" pitchFamily="34" charset="0"/>
                <a:ea typeface="Calibri" panose="020F0502020204030204" pitchFamily="34" charset="0"/>
                <a:cs typeface="Calibri" panose="020F0502020204030204" pitchFamily="34" charset="0"/>
              </a:rPr>
              <a:t> 38 of whom the world was not worthy. They wandered in deserts and mountains, in dens and caves of the earth.</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0" dirty="0">
                <a:effectLst/>
                <a:latin typeface="Calibri" panose="020F0502020204030204" pitchFamily="34" charset="0"/>
                <a:ea typeface="Calibri" panose="020F0502020204030204" pitchFamily="34" charset="0"/>
                <a:cs typeface="Calibri" panose="020F0502020204030204" pitchFamily="34" charset="0"/>
              </a:rPr>
              <a:t> 39 And all these, having obtained a good testimony through faith, did not receive the promise,</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0847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CE5CA-68BD-93B3-1186-33829E4ABBC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202F2F4-E4AB-B4D2-14B6-C1AD45DE3317}"/>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4DED9E8E-E0C8-2326-118D-3E426963E50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7C6441C2-379B-60C9-8878-A16C59C527DC}"/>
              </a:ext>
            </a:extLst>
          </p:cNvPr>
          <p:cNvSpPr txBox="1"/>
          <p:nvPr/>
        </p:nvSpPr>
        <p:spPr>
          <a:xfrm>
            <a:off x="802106" y="1796712"/>
            <a:ext cx="7291136" cy="3559564"/>
          </a:xfrm>
          <a:prstGeom prst="rect">
            <a:avLst/>
          </a:prstGeom>
          <a:noFill/>
        </p:spPr>
        <p:txBody>
          <a:bodyPr wrap="square">
            <a:spAutoFit/>
          </a:bodyPr>
          <a:lstStyle/>
          <a:p>
            <a:pPr marL="0" marR="0">
              <a:lnSpc>
                <a:spcPct val="115000"/>
              </a:lnSpc>
              <a:spcAft>
                <a:spcPts val="800"/>
              </a:spcAft>
              <a:buNone/>
            </a:pPr>
            <a:r>
              <a:rPr lang="en-US" sz="3200" kern="0" dirty="0">
                <a:effectLst/>
                <a:latin typeface="Calibri" panose="020F0502020204030204" pitchFamily="34" charset="0"/>
                <a:ea typeface="Calibri" panose="020F0502020204030204" pitchFamily="34" charset="0"/>
                <a:cs typeface="Calibri" panose="020F0502020204030204" pitchFamily="34" charset="0"/>
              </a:rPr>
              <a:t>26. </a:t>
            </a:r>
            <a:r>
              <a:rPr lang="en-US" sz="3200" b="1" u="sng" kern="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Sufferings of faith</a:t>
            </a:r>
            <a:r>
              <a:rPr lang="en-US" sz="3200" kern="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r>
              <a:rPr lang="en-US" sz="3200" b="1" kern="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(v. 36–38). </a:t>
            </a:r>
            <a:r>
              <a:rPr lang="en-US" sz="3200" kern="0" dirty="0">
                <a:effectLst/>
                <a:latin typeface="Calibri" panose="020F0502020204030204" pitchFamily="34" charset="0"/>
                <a:ea typeface="Calibri" panose="020F0502020204030204" pitchFamily="34" charset="0"/>
                <a:cs typeface="Calibri" panose="020F0502020204030204" pitchFamily="34" charset="0"/>
              </a:rPr>
              <a:t>Mocked, scourged, imprisoned, stoned, sawn, destitute, afflicted, tormented. We have left all and followed Thee. What shall we have? </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3200" u="none" strike="noStrike" kern="0" dirty="0">
                <a:effectLst/>
                <a:latin typeface="Calibri" panose="020F0502020204030204" pitchFamily="34" charset="0"/>
                <a:ea typeface="Calibri" panose="020F0502020204030204" pitchFamily="34" charset="0"/>
                <a:cs typeface="Calibri" panose="020F0502020204030204" pitchFamily="34" charset="0"/>
              </a:rPr>
              <a:t> </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53292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6794" y="2133086"/>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pic>
        <p:nvPicPr>
          <p:cNvPr id="7" name="Picture 6"/>
          <p:cNvPicPr>
            <a:picLocks noChangeAspect="1"/>
          </p:cNvPicPr>
          <p:nvPr/>
        </p:nvPicPr>
        <p:blipFill rotWithShape="1">
          <a:blip r:embed="rId2"/>
          <a:srcRect l="23112" t="21263" r="23729" b="49217"/>
          <a:stretch/>
        </p:blipFill>
        <p:spPr>
          <a:xfrm>
            <a:off x="-22034" y="3152045"/>
            <a:ext cx="9166033" cy="2863273"/>
          </a:xfrm>
          <a:prstGeom prst="rect">
            <a:avLst/>
          </a:prstGeom>
        </p:spPr>
      </p:pic>
      <p:sp>
        <p:nvSpPr>
          <p:cNvPr id="4" name="TextBox 3"/>
          <p:cNvSpPr txBox="1"/>
          <p:nvPr/>
        </p:nvSpPr>
        <p:spPr>
          <a:xfrm>
            <a:off x="1786475" y="3053616"/>
            <a:ext cx="38489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6" name="TextBox 5"/>
          <p:cNvSpPr txBox="1"/>
          <p:nvPr/>
        </p:nvSpPr>
        <p:spPr>
          <a:xfrm>
            <a:off x="0" y="17932"/>
            <a:ext cx="9143999" cy="209288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Want to learn more about the Bible?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rPr>
              <a:t>We will be glad to study the Bible with you.</a:t>
            </a:r>
          </a:p>
        </p:txBody>
      </p:sp>
      <p:sp>
        <p:nvSpPr>
          <p:cNvPr id="2" name="Rectangle 1"/>
          <p:cNvSpPr/>
          <p:nvPr/>
        </p:nvSpPr>
        <p:spPr>
          <a:xfrm>
            <a:off x="1602724" y="2179207"/>
            <a:ext cx="5867370" cy="1847248"/>
          </a:xfrm>
          <a:prstGeom prst="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0" y="5943602"/>
            <a:ext cx="916603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newlebanoncoc@gmail.com</a:t>
            </a:r>
          </a:p>
        </p:txBody>
      </p:sp>
      <p:sp>
        <p:nvSpPr>
          <p:cNvPr id="9" name="TextBox 8"/>
          <p:cNvSpPr txBox="1"/>
          <p:nvPr/>
        </p:nvSpPr>
        <p:spPr>
          <a:xfrm>
            <a:off x="1618159" y="2123994"/>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sp>
        <p:nvSpPr>
          <p:cNvPr id="10" name="TextBox 9"/>
          <p:cNvSpPr txBox="1"/>
          <p:nvPr/>
        </p:nvSpPr>
        <p:spPr>
          <a:xfrm>
            <a:off x="1660969" y="2981897"/>
            <a:ext cx="3848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11" name="TextBox 10"/>
          <p:cNvSpPr txBox="1"/>
          <p:nvPr/>
        </p:nvSpPr>
        <p:spPr>
          <a:xfrm>
            <a:off x="4591216" y="3478861"/>
            <a:ext cx="326419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New Lebanon, OH</a:t>
            </a:r>
          </a:p>
        </p:txBody>
      </p:sp>
    </p:spTree>
    <p:extLst>
      <p:ext uri="{BB962C8B-B14F-4D97-AF65-F5344CB8AC3E}">
        <p14:creationId xmlns:p14="http://schemas.microsoft.com/office/powerpoint/2010/main" val="3678384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91848-AEE0-7790-2308-C015113C534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8431E36-EF92-7677-554A-21E79C37075C}"/>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2987B13-E495-7227-4754-261BBB58C7EE}"/>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CA917A46-D496-F978-21B9-657D831ED683}"/>
              </a:ext>
            </a:extLst>
          </p:cNvPr>
          <p:cNvSpPr txBox="1"/>
          <p:nvPr/>
        </p:nvSpPr>
        <p:spPr>
          <a:xfrm>
            <a:off x="1010653" y="1283368"/>
            <a:ext cx="7218947" cy="2062103"/>
          </a:xfrm>
          <a:prstGeom prst="rect">
            <a:avLst/>
          </a:prstGeom>
          <a:noFill/>
        </p:spPr>
        <p:txBody>
          <a:bodyPr wrap="square">
            <a:spAutoFit/>
          </a:bodyPr>
          <a:lstStyle/>
          <a:p>
            <a:r>
              <a:rPr lang="en-US" sz="3200" dirty="0">
                <a:effectLst/>
                <a:latin typeface="Calibri" panose="020F0502020204030204" pitchFamily="34" charset="0"/>
                <a:ea typeface="Calibri" panose="020F0502020204030204" pitchFamily="34" charset="0"/>
              </a:rPr>
              <a:t>1. </a:t>
            </a:r>
            <a:r>
              <a:rPr lang="en-US" sz="3200" b="1" u="sng" dirty="0">
                <a:solidFill>
                  <a:srgbClr val="0070C0"/>
                </a:solidFill>
                <a:effectLst/>
                <a:latin typeface="Calibri" panose="020F0502020204030204" pitchFamily="34" charset="0"/>
                <a:ea typeface="Calibri" panose="020F0502020204030204" pitchFamily="34" charset="0"/>
              </a:rPr>
              <a:t>Nature of faith</a:t>
            </a:r>
            <a:r>
              <a:rPr lang="en-US" sz="3200" dirty="0">
                <a:solidFill>
                  <a:srgbClr val="0070C0"/>
                </a:solidFill>
                <a:effectLst/>
                <a:latin typeface="Calibri" panose="020F0502020204030204" pitchFamily="34" charset="0"/>
                <a:ea typeface="Calibri" panose="020F0502020204030204" pitchFamily="34" charset="0"/>
              </a:rPr>
              <a:t> </a:t>
            </a:r>
            <a:r>
              <a:rPr lang="en-US" sz="3200" b="1" dirty="0">
                <a:solidFill>
                  <a:srgbClr val="C00000"/>
                </a:solidFill>
                <a:effectLst/>
                <a:latin typeface="Calibri" panose="020F0502020204030204" pitchFamily="34" charset="0"/>
                <a:ea typeface="Calibri" panose="020F0502020204030204" pitchFamily="34" charset="0"/>
              </a:rPr>
              <a:t>(v. 1, 2). </a:t>
            </a:r>
            <a:r>
              <a:rPr lang="en-US" sz="3200" dirty="0">
                <a:effectLst/>
                <a:latin typeface="Calibri" panose="020F0502020204030204" pitchFamily="34" charset="0"/>
                <a:ea typeface="Calibri" panose="020F0502020204030204" pitchFamily="34" charset="0"/>
              </a:rPr>
              <a:t>It is the substance or ground of things hoped for; it is neither a shadow nor a feeling; it is the evidence of things not seen</a:t>
            </a:r>
            <a:endParaRPr lang="en-US" sz="3200" dirty="0"/>
          </a:p>
        </p:txBody>
      </p:sp>
      <p:sp>
        <p:nvSpPr>
          <p:cNvPr id="7" name="TextBox 6">
            <a:extLst>
              <a:ext uri="{FF2B5EF4-FFF2-40B4-BE49-F238E27FC236}">
                <a16:creationId xmlns:a16="http://schemas.microsoft.com/office/drawing/2014/main" id="{AE3227FE-73FB-338E-09C4-BDDD14634B3C}"/>
              </a:ext>
            </a:extLst>
          </p:cNvPr>
          <p:cNvSpPr txBox="1"/>
          <p:nvPr/>
        </p:nvSpPr>
        <p:spPr>
          <a:xfrm>
            <a:off x="1074821" y="4300312"/>
            <a:ext cx="6922168" cy="1569660"/>
          </a:xfrm>
          <a:prstGeom prst="rect">
            <a:avLst/>
          </a:prstGeom>
          <a:noFill/>
        </p:spPr>
        <p:txBody>
          <a:bodyPr wrap="square">
            <a:spAutoFit/>
          </a:bodyPr>
          <a:lstStyle/>
          <a:p>
            <a:r>
              <a:rPr lang="en-US" sz="3200" dirty="0">
                <a:effectLst/>
                <a:latin typeface="Calibri" panose="020F0502020204030204" pitchFamily="34" charset="0"/>
                <a:ea typeface="Calibri" panose="020F0502020204030204" pitchFamily="34" charset="0"/>
              </a:rPr>
              <a:t>2.</a:t>
            </a:r>
            <a:r>
              <a:rPr lang="en-US" sz="3200" u="sng" dirty="0">
                <a:effectLst/>
                <a:latin typeface="Calibri" panose="020F0502020204030204" pitchFamily="34" charset="0"/>
                <a:ea typeface="Calibri" panose="020F0502020204030204" pitchFamily="34" charset="0"/>
              </a:rPr>
              <a:t> </a:t>
            </a:r>
            <a:r>
              <a:rPr lang="en-US" sz="3200" b="1" u="sng" dirty="0">
                <a:solidFill>
                  <a:srgbClr val="0070C0"/>
                </a:solidFill>
                <a:effectLst/>
                <a:latin typeface="Calibri" panose="020F0502020204030204" pitchFamily="34" charset="0"/>
                <a:ea typeface="Calibri" panose="020F0502020204030204" pitchFamily="34" charset="0"/>
              </a:rPr>
              <a:t>Knowledge of faith</a:t>
            </a:r>
            <a:r>
              <a:rPr lang="en-US" sz="3200" dirty="0">
                <a:solidFill>
                  <a:srgbClr val="0070C0"/>
                </a:solidFill>
                <a:effectLst/>
                <a:latin typeface="Calibri" panose="020F0502020204030204" pitchFamily="34" charset="0"/>
                <a:ea typeface="Calibri" panose="020F0502020204030204" pitchFamily="34" charset="0"/>
              </a:rPr>
              <a:t> </a:t>
            </a:r>
            <a:r>
              <a:rPr lang="en-US" sz="3200" b="1" dirty="0">
                <a:solidFill>
                  <a:srgbClr val="C00000"/>
                </a:solidFill>
                <a:effectLst/>
                <a:latin typeface="Calibri" panose="020F0502020204030204" pitchFamily="34" charset="0"/>
                <a:ea typeface="Calibri" panose="020F0502020204030204" pitchFamily="34" charset="0"/>
              </a:rPr>
              <a:t>(v. 3). </a:t>
            </a:r>
            <a:r>
              <a:rPr lang="en-US" sz="3200" dirty="0">
                <a:effectLst/>
                <a:latin typeface="Calibri" panose="020F0502020204030204" pitchFamily="34" charset="0"/>
                <a:ea typeface="Calibri" panose="020F0502020204030204" pitchFamily="34" charset="0"/>
              </a:rPr>
              <a:t>“Through faith we understand.” Seeing is believing, says the world</a:t>
            </a:r>
            <a:endParaRPr lang="en-US" sz="3200" dirty="0"/>
          </a:p>
        </p:txBody>
      </p:sp>
    </p:spTree>
    <p:extLst>
      <p:ext uri="{BB962C8B-B14F-4D97-AF65-F5344CB8AC3E}">
        <p14:creationId xmlns:p14="http://schemas.microsoft.com/office/powerpoint/2010/main" val="1482249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76666-96BA-19EC-4FD2-C9D1F7DDD55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EDDF5F-0CF9-C076-46B0-8EB804C198F2}"/>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1A654C23-AD80-37E9-7BBC-891DD261A71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FA0B0E6A-DED7-F8B6-DC2D-B7F3579336D9}"/>
              </a:ext>
            </a:extLst>
          </p:cNvPr>
          <p:cNvSpPr txBox="1"/>
          <p:nvPr/>
        </p:nvSpPr>
        <p:spPr>
          <a:xfrm>
            <a:off x="553453" y="1090862"/>
            <a:ext cx="8109284" cy="5098832"/>
          </a:xfrm>
          <a:prstGeom prst="rect">
            <a:avLst/>
          </a:prstGeom>
          <a:noFill/>
          <a:ln w="3175">
            <a:solidFill>
              <a:schemeClr val="tx1"/>
            </a:solidFill>
          </a:ln>
        </p:spPr>
        <p:txBody>
          <a:bodyPr wrap="square">
            <a:spAutoFit/>
          </a:bodyPr>
          <a:lstStyle/>
          <a:p>
            <a:pPr marL="0" marR="0">
              <a:spcAft>
                <a:spcPts val="800"/>
              </a:spcAft>
              <a:buNone/>
            </a:pPr>
            <a:r>
              <a:rPr lang="en-US" sz="3200" b="1" kern="1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11:4 </a:t>
            </a:r>
            <a:r>
              <a:rPr lang="en-US" sz="2800" kern="100" dirty="0">
                <a:effectLst/>
                <a:latin typeface="Calibri" panose="020F0502020204030204" pitchFamily="34" charset="0"/>
                <a:ea typeface="Calibri" panose="020F0502020204030204" pitchFamily="34" charset="0"/>
                <a:cs typeface="Calibri" panose="020F0502020204030204" pitchFamily="34" charset="0"/>
              </a:rPr>
              <a:t>By faith Abel offered to God a more excellent sacrifice than Cain, through which he obtained witness that he was righteous, God testifying of his gifts; and through it he being dead still speaks.</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100" dirty="0">
                <a:effectLst/>
                <a:latin typeface="Calibri" panose="020F0502020204030204" pitchFamily="34" charset="0"/>
                <a:ea typeface="Calibri" panose="020F0502020204030204" pitchFamily="34" charset="0"/>
                <a:cs typeface="Calibri" panose="020F0502020204030204" pitchFamily="34" charset="0"/>
              </a:rPr>
              <a:t> 5 By faith Enoch was taken away so that he did not see death, "and was not found, because God had taken him"; for before he was taken he had this testimony, that he pleased God.</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100" dirty="0">
                <a:effectLst/>
                <a:latin typeface="Calibri" panose="020F0502020204030204" pitchFamily="34" charset="0"/>
                <a:ea typeface="Calibri" panose="020F0502020204030204" pitchFamily="34" charset="0"/>
                <a:cs typeface="Calibri" panose="020F0502020204030204" pitchFamily="34" charset="0"/>
              </a:rPr>
              <a:t> 6 But without faith it is impossible to please Him, for he who comes to God must believe that He is, and that He is a rewarder of those who diligently seek Him.</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6446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E20ED-9944-5C7E-48DD-402231C970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92E5C0C-A11F-6894-70DF-44E5B46EA76B}"/>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65FB41EC-7604-3841-3913-65E750A084FD}"/>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7DC7DE94-5F9B-C24D-F47D-838E1937600D}"/>
              </a:ext>
            </a:extLst>
          </p:cNvPr>
          <p:cNvSpPr txBox="1"/>
          <p:nvPr/>
        </p:nvSpPr>
        <p:spPr>
          <a:xfrm>
            <a:off x="705852" y="972537"/>
            <a:ext cx="7732294" cy="954107"/>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3.</a:t>
            </a:r>
            <a:r>
              <a:rPr lang="en-US" sz="2800" u="sng" dirty="0">
                <a:effectLst/>
                <a:latin typeface="Calibri" panose="020F0502020204030204" pitchFamily="34" charset="0"/>
                <a:ea typeface="Calibri" panose="020F0502020204030204" pitchFamily="34" charset="0"/>
              </a:rPr>
              <a:t> </a:t>
            </a:r>
            <a:r>
              <a:rPr lang="en-US" sz="2800" b="1" u="sng" dirty="0">
                <a:solidFill>
                  <a:srgbClr val="0070C0"/>
                </a:solidFill>
                <a:effectLst/>
                <a:latin typeface="Calibri" panose="020F0502020204030204" pitchFamily="34" charset="0"/>
                <a:ea typeface="Calibri" panose="020F0502020204030204" pitchFamily="34" charset="0"/>
              </a:rPr>
              <a:t>Worship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4). </a:t>
            </a:r>
            <a:r>
              <a:rPr lang="en-US" sz="2800" dirty="0">
                <a:effectLst/>
                <a:latin typeface="Calibri" panose="020F0502020204030204" pitchFamily="34" charset="0"/>
                <a:ea typeface="Calibri" panose="020F0502020204030204" pitchFamily="34" charset="0"/>
              </a:rPr>
              <a:t>“By faith Abel offered unto God.” </a:t>
            </a:r>
            <a:endParaRPr lang="en-US" sz="2800" dirty="0"/>
          </a:p>
        </p:txBody>
      </p:sp>
      <p:sp>
        <p:nvSpPr>
          <p:cNvPr id="7" name="TextBox 6">
            <a:extLst>
              <a:ext uri="{FF2B5EF4-FFF2-40B4-BE49-F238E27FC236}">
                <a16:creationId xmlns:a16="http://schemas.microsoft.com/office/drawing/2014/main" id="{FE491BC4-CB79-2E1C-0E9E-6E85C4A38A9C}"/>
              </a:ext>
            </a:extLst>
          </p:cNvPr>
          <p:cNvSpPr txBox="1"/>
          <p:nvPr/>
        </p:nvSpPr>
        <p:spPr>
          <a:xfrm>
            <a:off x="753979" y="2247969"/>
            <a:ext cx="8021052" cy="2246769"/>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4.</a:t>
            </a:r>
            <a:r>
              <a:rPr lang="en-US" sz="2800" u="sng" dirty="0">
                <a:effectLst/>
                <a:latin typeface="Calibri" panose="020F0502020204030204" pitchFamily="34" charset="0"/>
                <a:ea typeface="Calibri" panose="020F0502020204030204" pitchFamily="34" charset="0"/>
              </a:rPr>
              <a:t> </a:t>
            </a:r>
            <a:r>
              <a:rPr lang="en-US" sz="2800" b="1" u="sng" dirty="0">
                <a:solidFill>
                  <a:srgbClr val="0070C0"/>
                </a:solidFill>
                <a:effectLst/>
                <a:latin typeface="Calibri" panose="020F0502020204030204" pitchFamily="34" charset="0"/>
                <a:ea typeface="Calibri" panose="020F0502020204030204" pitchFamily="34" charset="0"/>
              </a:rPr>
              <a:t>Translation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5). </a:t>
            </a:r>
            <a:r>
              <a:rPr lang="en-US" sz="2800" dirty="0">
                <a:effectLst/>
                <a:latin typeface="Calibri" panose="020F0502020204030204" pitchFamily="34" charset="0"/>
                <a:ea typeface="Calibri" panose="020F0502020204030204" pitchFamily="34" charset="0"/>
              </a:rPr>
              <a:t>“By faith Enoch was translated.” We often speak of justification by faith, but seldom of translation by faith; every believer has been translated by faith into the kingdom of His dear Son (Col. 1:13), </a:t>
            </a:r>
            <a:endParaRPr lang="en-US" sz="2800" dirty="0"/>
          </a:p>
        </p:txBody>
      </p:sp>
      <p:sp>
        <p:nvSpPr>
          <p:cNvPr id="9" name="TextBox 8">
            <a:extLst>
              <a:ext uri="{FF2B5EF4-FFF2-40B4-BE49-F238E27FC236}">
                <a16:creationId xmlns:a16="http://schemas.microsoft.com/office/drawing/2014/main" id="{44B43AB0-EBB5-DD67-6F0A-0980D8370DA2}"/>
              </a:ext>
            </a:extLst>
          </p:cNvPr>
          <p:cNvSpPr txBox="1"/>
          <p:nvPr/>
        </p:nvSpPr>
        <p:spPr>
          <a:xfrm>
            <a:off x="745957" y="4947216"/>
            <a:ext cx="7644063" cy="1384995"/>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5.</a:t>
            </a:r>
            <a:r>
              <a:rPr lang="en-US" sz="2800" u="sng" dirty="0">
                <a:effectLst/>
                <a:latin typeface="Calibri" panose="020F0502020204030204" pitchFamily="34" charset="0"/>
                <a:ea typeface="Calibri" panose="020F0502020204030204" pitchFamily="34" charset="0"/>
              </a:rPr>
              <a:t> </a:t>
            </a:r>
            <a:r>
              <a:rPr lang="en-US" sz="2800" b="1" u="sng" dirty="0">
                <a:solidFill>
                  <a:srgbClr val="0070C0"/>
                </a:solidFill>
                <a:effectLst/>
                <a:latin typeface="Calibri" panose="020F0502020204030204" pitchFamily="34" charset="0"/>
                <a:ea typeface="Calibri" panose="020F0502020204030204" pitchFamily="34" charset="0"/>
              </a:rPr>
              <a:t>Preciousness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6). </a:t>
            </a:r>
            <a:r>
              <a:rPr lang="en-US" sz="2800" dirty="0">
                <a:effectLst/>
                <a:latin typeface="Calibri" panose="020F0502020204030204" pitchFamily="34" charset="0"/>
                <a:ea typeface="Calibri" panose="020F0502020204030204" pitchFamily="34" charset="0"/>
              </a:rPr>
              <a:t>“Without faith it is impossible to please God.” Faith is precious because it pleases God</a:t>
            </a:r>
            <a:endParaRPr lang="en-US" sz="2800" dirty="0"/>
          </a:p>
        </p:txBody>
      </p:sp>
    </p:spTree>
    <p:extLst>
      <p:ext uri="{BB962C8B-B14F-4D97-AF65-F5344CB8AC3E}">
        <p14:creationId xmlns:p14="http://schemas.microsoft.com/office/powerpoint/2010/main" val="178679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200AA-14F2-FA1B-9CE6-3A95EF6B2EA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4B3E71-B02E-0B6E-0380-5878873FFE8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C82821E7-CDC6-4AC5-BD38-4FC86809E6F3}"/>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3AD64846-230C-BB3D-8830-CCBE53435A74}"/>
              </a:ext>
            </a:extLst>
          </p:cNvPr>
          <p:cNvSpPr txBox="1"/>
          <p:nvPr/>
        </p:nvSpPr>
        <p:spPr>
          <a:xfrm>
            <a:off x="449179" y="874296"/>
            <a:ext cx="8237621" cy="5666078"/>
          </a:xfrm>
          <a:prstGeom prst="rect">
            <a:avLst/>
          </a:prstGeom>
          <a:noFill/>
        </p:spPr>
        <p:txBody>
          <a:bodyPr wrap="square">
            <a:spAutoFit/>
          </a:bodyPr>
          <a:lstStyle/>
          <a:p>
            <a:pPr marL="0" marR="0">
              <a:spcAft>
                <a:spcPts val="800"/>
              </a:spcAft>
              <a:buNone/>
            </a:pPr>
            <a:r>
              <a:rPr lang="en-US" sz="3200" b="1" kern="1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11:7 </a:t>
            </a:r>
            <a:r>
              <a:rPr lang="en-US" sz="2800" kern="100" dirty="0">
                <a:effectLst/>
                <a:latin typeface="Calibri" panose="020F0502020204030204" pitchFamily="34" charset="0"/>
                <a:ea typeface="Calibri" panose="020F0502020204030204" pitchFamily="34" charset="0"/>
                <a:cs typeface="Calibri" panose="020F0502020204030204" pitchFamily="34" charset="0"/>
              </a:rPr>
              <a:t>By faith Noah, being divinely warned of things not yet seen, moved with godly fear, prepared an ark for the saving of his household, by which he condemned the world and became heir of the righteousness which is according to faith.</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100" dirty="0">
                <a:effectLst/>
                <a:latin typeface="Calibri" panose="020F0502020204030204" pitchFamily="34" charset="0"/>
                <a:ea typeface="Calibri" panose="020F0502020204030204" pitchFamily="34" charset="0"/>
                <a:cs typeface="Calibri" panose="020F0502020204030204" pitchFamily="34" charset="0"/>
              </a:rPr>
              <a:t> 8 By faith Abraham obeyed when he was called to go out to the place which he would receive as an inheritance. And he went out, not knowing where he was going.</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100" dirty="0">
                <a:effectLst/>
                <a:latin typeface="Calibri" panose="020F0502020204030204" pitchFamily="34" charset="0"/>
                <a:ea typeface="Calibri" panose="020F0502020204030204" pitchFamily="34" charset="0"/>
                <a:cs typeface="Calibri" panose="020F0502020204030204" pitchFamily="34" charset="0"/>
              </a:rPr>
              <a:t> 9 By faith he dwelt in the land of promise as in a foreign country, dwelling in tents with Isaac and Jacob, the heirs with him of the same promise;</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3339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2A505-C085-2F67-7A98-E022BC302D5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4DFE4A-4FF0-BB40-7FE8-505A92F754D8}"/>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49BB2763-E1B6-319E-28CC-574E38E8AFE9}"/>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E82F48FD-62C2-40A9-9BEA-FD458D3E6C81}"/>
              </a:ext>
            </a:extLst>
          </p:cNvPr>
          <p:cNvSpPr txBox="1"/>
          <p:nvPr/>
        </p:nvSpPr>
        <p:spPr>
          <a:xfrm>
            <a:off x="593558" y="970547"/>
            <a:ext cx="7892716" cy="1384995"/>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6.</a:t>
            </a:r>
            <a:r>
              <a:rPr lang="en-US" sz="2800" u="sng" dirty="0">
                <a:effectLst/>
                <a:latin typeface="Calibri" panose="020F0502020204030204" pitchFamily="34" charset="0"/>
                <a:ea typeface="Calibri" panose="020F0502020204030204" pitchFamily="34" charset="0"/>
              </a:rPr>
              <a:t> </a:t>
            </a:r>
            <a:r>
              <a:rPr lang="en-US" sz="2800" b="1" u="sng" dirty="0">
                <a:solidFill>
                  <a:srgbClr val="0070C0"/>
                </a:solidFill>
                <a:effectLst/>
                <a:latin typeface="Calibri" panose="020F0502020204030204" pitchFamily="34" charset="0"/>
                <a:ea typeface="Calibri" panose="020F0502020204030204" pitchFamily="34" charset="0"/>
              </a:rPr>
              <a:t>Testimony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7). </a:t>
            </a:r>
            <a:r>
              <a:rPr lang="en-US" sz="2800" dirty="0">
                <a:effectLst/>
                <a:latin typeface="Calibri" panose="020F0502020204030204" pitchFamily="34" charset="0"/>
                <a:ea typeface="Calibri" panose="020F0502020204030204" pitchFamily="34" charset="0"/>
              </a:rPr>
              <a:t>“Noah prepared an ark, by the which He condemned the world.” The works of every believer should condemn the world. </a:t>
            </a:r>
            <a:endParaRPr lang="en-US" sz="2800" dirty="0"/>
          </a:p>
        </p:txBody>
      </p:sp>
      <p:sp>
        <p:nvSpPr>
          <p:cNvPr id="7" name="TextBox 6">
            <a:extLst>
              <a:ext uri="{FF2B5EF4-FFF2-40B4-BE49-F238E27FC236}">
                <a16:creationId xmlns:a16="http://schemas.microsoft.com/office/drawing/2014/main" id="{3AB1A85E-E0AB-382D-B59B-2171CE4126A4}"/>
              </a:ext>
            </a:extLst>
          </p:cNvPr>
          <p:cNvSpPr txBox="1"/>
          <p:nvPr/>
        </p:nvSpPr>
        <p:spPr>
          <a:xfrm>
            <a:off x="657726" y="3039975"/>
            <a:ext cx="7828548" cy="1384995"/>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7. </a:t>
            </a:r>
            <a:r>
              <a:rPr lang="en-US" sz="2800" b="1" u="sng" dirty="0">
                <a:solidFill>
                  <a:srgbClr val="0070C0"/>
                </a:solidFill>
                <a:effectLst/>
                <a:latin typeface="Calibri" panose="020F0502020204030204" pitchFamily="34" charset="0"/>
                <a:ea typeface="Calibri" panose="020F0502020204030204" pitchFamily="34" charset="0"/>
              </a:rPr>
              <a:t>Obedience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8). </a:t>
            </a:r>
            <a:r>
              <a:rPr lang="en-US" sz="2800" dirty="0">
                <a:effectLst/>
                <a:latin typeface="Calibri" panose="020F0502020204030204" pitchFamily="34" charset="0"/>
                <a:ea typeface="Calibri" panose="020F0502020204030204" pitchFamily="34" charset="0"/>
              </a:rPr>
              <a:t>“Abraham when he was called went, not knowing whither he went.” Faith does not question, but follows</a:t>
            </a:r>
            <a:endParaRPr lang="en-US" sz="2800" dirty="0"/>
          </a:p>
        </p:txBody>
      </p:sp>
      <p:sp>
        <p:nvSpPr>
          <p:cNvPr id="9" name="TextBox 8">
            <a:extLst>
              <a:ext uri="{FF2B5EF4-FFF2-40B4-BE49-F238E27FC236}">
                <a16:creationId xmlns:a16="http://schemas.microsoft.com/office/drawing/2014/main" id="{F7F730B0-73AF-E0E7-FA45-435EA040E6F7}"/>
              </a:ext>
            </a:extLst>
          </p:cNvPr>
          <p:cNvSpPr txBox="1"/>
          <p:nvPr/>
        </p:nvSpPr>
        <p:spPr>
          <a:xfrm>
            <a:off x="697832" y="4907118"/>
            <a:ext cx="7660105" cy="1384995"/>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8. </a:t>
            </a:r>
            <a:r>
              <a:rPr lang="en-US" sz="2800" b="1" u="sng" dirty="0">
                <a:solidFill>
                  <a:srgbClr val="0070C0"/>
                </a:solidFill>
                <a:effectLst/>
                <a:latin typeface="Calibri" panose="020F0502020204030204" pitchFamily="34" charset="0"/>
                <a:ea typeface="Calibri" panose="020F0502020204030204" pitchFamily="34" charset="0"/>
              </a:rPr>
              <a:t>Walk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9). </a:t>
            </a:r>
            <a:r>
              <a:rPr lang="en-US" sz="2800" dirty="0">
                <a:effectLst/>
                <a:latin typeface="Calibri" panose="020F0502020204030204" pitchFamily="34" charset="0"/>
                <a:ea typeface="Calibri" panose="020F0502020204030204" pitchFamily="34" charset="0"/>
              </a:rPr>
              <a:t>“By faith he sojourned in the land of promise.” Every believer has been called out from the world to be a sojourner with God </a:t>
            </a:r>
            <a:endParaRPr lang="en-US" sz="2800" dirty="0"/>
          </a:p>
        </p:txBody>
      </p:sp>
    </p:spTree>
    <p:extLst>
      <p:ext uri="{BB962C8B-B14F-4D97-AF65-F5344CB8AC3E}">
        <p14:creationId xmlns:p14="http://schemas.microsoft.com/office/powerpoint/2010/main" val="176968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5EB17-C5A3-58B1-28B9-3D586989A3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7E4DE87-3A22-65E1-DDCD-E61757D092CD}"/>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BBC62D3-F968-B810-3662-723CF353001D}"/>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1576F32A-6BD0-6872-1451-11BA0A2E44CB}"/>
              </a:ext>
            </a:extLst>
          </p:cNvPr>
          <p:cNvSpPr txBox="1"/>
          <p:nvPr/>
        </p:nvSpPr>
        <p:spPr>
          <a:xfrm>
            <a:off x="697831" y="1090863"/>
            <a:ext cx="7539789" cy="4667945"/>
          </a:xfrm>
          <a:prstGeom prst="rect">
            <a:avLst/>
          </a:prstGeom>
          <a:noFill/>
          <a:ln>
            <a:solidFill>
              <a:schemeClr val="tx1"/>
            </a:solidFill>
          </a:ln>
        </p:spPr>
        <p:txBody>
          <a:bodyPr wrap="square">
            <a:spAutoFit/>
          </a:bodyPr>
          <a:lstStyle/>
          <a:p>
            <a:pPr marL="0" marR="0">
              <a:spcAft>
                <a:spcPts val="800"/>
              </a:spcAft>
              <a:buNone/>
            </a:pPr>
            <a:r>
              <a:rPr lang="en-US" sz="3200" b="1" kern="1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Heb 11:10 </a:t>
            </a:r>
            <a:r>
              <a:rPr lang="en-US" sz="2800" kern="100" dirty="0">
                <a:effectLst/>
                <a:latin typeface="Calibri" panose="020F0502020204030204" pitchFamily="34" charset="0"/>
                <a:ea typeface="Calibri" panose="020F0502020204030204" pitchFamily="34" charset="0"/>
                <a:cs typeface="Calibri" panose="020F0502020204030204" pitchFamily="34" charset="0"/>
              </a:rPr>
              <a:t>for he waited for the city which has foundations, whose builder and maker is God.</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100" dirty="0">
                <a:effectLst/>
                <a:latin typeface="Calibri" panose="020F0502020204030204" pitchFamily="34" charset="0"/>
                <a:ea typeface="Calibri" panose="020F0502020204030204" pitchFamily="34" charset="0"/>
                <a:cs typeface="Calibri" panose="020F0502020204030204" pitchFamily="34" charset="0"/>
              </a:rPr>
              <a:t> 11 By faith Sarah herself also received strength to conceive seed, and she bore a child when she was past the age, because she judged Him faithful who had promised.</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2800" kern="100" dirty="0">
                <a:effectLst/>
                <a:latin typeface="Calibri" panose="020F0502020204030204" pitchFamily="34" charset="0"/>
                <a:ea typeface="Calibri" panose="020F0502020204030204" pitchFamily="34" charset="0"/>
                <a:cs typeface="Calibri" panose="020F0502020204030204" pitchFamily="34" charset="0"/>
              </a:rPr>
              <a:t> 12 Therefore from one man, and him as good as dead, were born as many as the stars of the sky in multitude--innumerable as the sand which is by the seashore.</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2487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5B752-7823-D6E1-08CA-85CA27E2FA2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6501CC-6DC1-8CF8-AAC2-3863913B6EAF}"/>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4B1F6FD8-51BE-6B06-DB3A-161ECE80AFF7}"/>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Elements Of Faith</a:t>
            </a:r>
          </a:p>
        </p:txBody>
      </p:sp>
      <p:sp>
        <p:nvSpPr>
          <p:cNvPr id="5" name="TextBox 4">
            <a:extLst>
              <a:ext uri="{FF2B5EF4-FFF2-40B4-BE49-F238E27FC236}">
                <a16:creationId xmlns:a16="http://schemas.microsoft.com/office/drawing/2014/main" id="{7658273A-E581-0D39-C0EE-5638DD7FE2F5}"/>
              </a:ext>
            </a:extLst>
          </p:cNvPr>
          <p:cNvSpPr txBox="1"/>
          <p:nvPr/>
        </p:nvSpPr>
        <p:spPr>
          <a:xfrm>
            <a:off x="633663" y="1612230"/>
            <a:ext cx="7563853" cy="1384995"/>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9. </a:t>
            </a:r>
            <a:r>
              <a:rPr lang="en-US" sz="2800" b="1" u="sng" dirty="0">
                <a:solidFill>
                  <a:srgbClr val="0070C0"/>
                </a:solidFill>
                <a:effectLst/>
                <a:latin typeface="Calibri" panose="020F0502020204030204" pitchFamily="34" charset="0"/>
                <a:ea typeface="Calibri" panose="020F0502020204030204" pitchFamily="34" charset="0"/>
              </a:rPr>
              <a:t>Aspiration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10). </a:t>
            </a:r>
            <a:r>
              <a:rPr lang="en-US" sz="2800" dirty="0">
                <a:effectLst/>
                <a:latin typeface="Calibri" panose="020F0502020204030204" pitchFamily="34" charset="0"/>
                <a:ea typeface="Calibri" panose="020F0502020204030204" pitchFamily="34" charset="0"/>
              </a:rPr>
              <a:t>“Looks for a city whose Builder and Maker is God.” Faith will not be satisfied with temples made with hands. </a:t>
            </a:r>
            <a:endParaRPr lang="en-US" sz="2800" dirty="0"/>
          </a:p>
        </p:txBody>
      </p:sp>
      <p:sp>
        <p:nvSpPr>
          <p:cNvPr id="7" name="TextBox 6">
            <a:extLst>
              <a:ext uri="{FF2B5EF4-FFF2-40B4-BE49-F238E27FC236}">
                <a16:creationId xmlns:a16="http://schemas.microsoft.com/office/drawing/2014/main" id="{78C0574B-231A-94D8-AD94-30B0F267B334}"/>
              </a:ext>
            </a:extLst>
          </p:cNvPr>
          <p:cNvSpPr txBox="1"/>
          <p:nvPr/>
        </p:nvSpPr>
        <p:spPr>
          <a:xfrm>
            <a:off x="665747" y="4082711"/>
            <a:ext cx="7419473" cy="954107"/>
          </a:xfrm>
          <a:prstGeom prst="rect">
            <a:avLst/>
          </a:prstGeom>
          <a:noFill/>
        </p:spPr>
        <p:txBody>
          <a:bodyPr wrap="square">
            <a:spAutoFit/>
          </a:bodyPr>
          <a:lstStyle/>
          <a:p>
            <a:r>
              <a:rPr lang="en-US" sz="2800" dirty="0">
                <a:effectLst/>
                <a:latin typeface="Calibri" panose="020F0502020204030204" pitchFamily="34" charset="0"/>
                <a:ea typeface="Calibri" panose="020F0502020204030204" pitchFamily="34" charset="0"/>
              </a:rPr>
              <a:t>10. </a:t>
            </a:r>
            <a:r>
              <a:rPr lang="en-US" sz="2800" b="1" u="sng" dirty="0">
                <a:solidFill>
                  <a:srgbClr val="0070C0"/>
                </a:solidFill>
                <a:effectLst/>
                <a:latin typeface="Calibri" panose="020F0502020204030204" pitchFamily="34" charset="0"/>
                <a:ea typeface="Calibri" panose="020F0502020204030204" pitchFamily="34" charset="0"/>
              </a:rPr>
              <a:t>Fruit of faith</a:t>
            </a:r>
            <a:r>
              <a:rPr lang="en-US" sz="2800" dirty="0">
                <a:solidFill>
                  <a:srgbClr val="0070C0"/>
                </a:solidFill>
                <a:effectLst/>
                <a:latin typeface="Calibri" panose="020F0502020204030204" pitchFamily="34" charset="0"/>
                <a:ea typeface="Calibri" panose="020F0502020204030204" pitchFamily="34" charset="0"/>
              </a:rPr>
              <a:t> </a:t>
            </a:r>
            <a:r>
              <a:rPr lang="en-US" sz="2800" b="1" dirty="0">
                <a:solidFill>
                  <a:srgbClr val="C00000"/>
                </a:solidFill>
                <a:effectLst/>
                <a:latin typeface="Calibri" panose="020F0502020204030204" pitchFamily="34" charset="0"/>
                <a:ea typeface="Calibri" panose="020F0502020204030204" pitchFamily="34" charset="0"/>
              </a:rPr>
              <a:t>(v. 11, 12). </a:t>
            </a:r>
            <a:r>
              <a:rPr lang="en-US" sz="2800" dirty="0">
                <a:effectLst/>
                <a:latin typeface="Calibri" panose="020F0502020204030204" pitchFamily="34" charset="0"/>
                <a:ea typeface="Calibri" panose="020F0502020204030204" pitchFamily="34" charset="0"/>
              </a:rPr>
              <a:t>“Through faith Sara conceived seed.” </a:t>
            </a:r>
            <a:endParaRPr lang="en-US" sz="2800" dirty="0"/>
          </a:p>
        </p:txBody>
      </p:sp>
    </p:spTree>
    <p:extLst>
      <p:ext uri="{BB962C8B-B14F-4D97-AF65-F5344CB8AC3E}">
        <p14:creationId xmlns:p14="http://schemas.microsoft.com/office/powerpoint/2010/main" val="2318489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236</TotalTime>
  <Words>2094</Words>
  <Application>Microsoft Office PowerPoint</Application>
  <PresentationFormat>On-screen Show (4:3)</PresentationFormat>
  <Paragraphs>130</Paragraphs>
  <Slides>27</Slides>
  <Notes>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27</vt:i4>
      </vt:variant>
    </vt:vector>
  </HeadingPairs>
  <TitlesOfParts>
    <vt:vector size="36" baseType="lpstr">
      <vt:lpstr>Arial</vt:lpstr>
      <vt:lpstr>Arial Unicode MS</vt:lpstr>
      <vt:lpstr>Calibri</vt:lpstr>
      <vt:lpstr>Calibri Light</vt:lpstr>
      <vt:lpstr>Ink Free</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28</cp:revision>
  <dcterms:created xsi:type="dcterms:W3CDTF">2025-08-19T19:05:23Z</dcterms:created>
  <dcterms:modified xsi:type="dcterms:W3CDTF">2026-08-15T20:51:43Z</dcterms:modified>
</cp:coreProperties>
</file>