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 id="2147483744" r:id="rId4"/>
    <p:sldMasterId id="2147483757" r:id="rId5"/>
  </p:sldMasterIdLst>
  <p:notesMasterIdLst>
    <p:notesMasterId r:id="rId27"/>
  </p:notesMasterIdLst>
  <p:sldIdLst>
    <p:sldId id="265" r:id="rId6"/>
    <p:sldId id="501" r:id="rId7"/>
    <p:sldId id="316" r:id="rId8"/>
    <p:sldId id="597" r:id="rId9"/>
    <p:sldId id="596" r:id="rId10"/>
    <p:sldId id="657" r:id="rId11"/>
    <p:sldId id="387" r:id="rId12"/>
    <p:sldId id="367" r:id="rId13"/>
    <p:sldId id="502" r:id="rId14"/>
    <p:sldId id="658" r:id="rId15"/>
    <p:sldId id="659" r:id="rId16"/>
    <p:sldId id="504" r:id="rId17"/>
    <p:sldId id="660" r:id="rId18"/>
    <p:sldId id="508" r:id="rId19"/>
    <p:sldId id="656" r:id="rId20"/>
    <p:sldId id="507" r:id="rId21"/>
    <p:sldId id="661" r:id="rId22"/>
    <p:sldId id="663" r:id="rId23"/>
    <p:sldId id="662" r:id="rId24"/>
    <p:sldId id="665" r:id="rId25"/>
    <p:sldId id="27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C2JP0NU8hpl9AZu5rrd4Q==" hashData="sa5Ky17hzBvicD/9KGtwonOe5XHP782wfWP8N2qZwo5RUVAES5BeiNV1HXtpNEqpwjIfJXLecT4pD4ge/NXKO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9" d="100"/>
          <a:sy n="119" d="100"/>
        </p:scale>
        <p:origin x="1356" y="108"/>
      </p:cViewPr>
      <p:guideLst/>
    </p:cSldViewPr>
  </p:slideViewPr>
  <p:notesTextViewPr>
    <p:cViewPr>
      <p:scale>
        <a:sx n="1" d="1"/>
        <a:sy n="1" d="1"/>
      </p:scale>
      <p:origin x="0" y="0"/>
    </p:cViewPr>
  </p:notesTextViewPr>
  <p:sorterViewPr>
    <p:cViewPr varScale="1">
      <p:scale>
        <a:sx n="100" d="100"/>
        <a:sy n="100" d="100"/>
      </p:scale>
      <p:origin x="0" y="-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801AF-3EEC-4B9D-9A0C-673CD1CCCEE0}" type="datetimeFigureOut">
              <a:rPr lang="en-US" smtClean="0"/>
              <a:t>7/12/2026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20C0B-D68F-44CE-AE3B-0BD4C2A8F63E}" type="slidenum">
              <a:rPr lang="en-US" smtClean="0"/>
              <a:t>‹#›</a:t>
            </a:fld>
            <a:endParaRPr lang="en-US"/>
          </a:p>
        </p:txBody>
      </p:sp>
    </p:spTree>
    <p:extLst>
      <p:ext uri="{BB962C8B-B14F-4D97-AF65-F5344CB8AC3E}">
        <p14:creationId xmlns:p14="http://schemas.microsoft.com/office/powerpoint/2010/main" val="334900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64457-DA45-17A6-2968-0F8C0A50DD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E7993-CBD0-B95F-553C-CA50025FA9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0971F9-79F7-8AA1-13EF-99049EAF2B02}"/>
              </a:ext>
            </a:extLst>
          </p:cNvPr>
          <p:cNvSpPr>
            <a:spLocks noGrp="1"/>
          </p:cNvSpPr>
          <p:nvPr>
            <p:ph type="body" idx="1"/>
          </p:nvPr>
        </p:nvSpPr>
        <p:spPr/>
        <p:txBody>
          <a:bodyPr/>
          <a:lstStyle/>
          <a:p>
            <a:r>
              <a:rPr lang="en-US" dirty="0"/>
              <a:t>In his Gospel, John also connects light with God and His</a:t>
            </a:r>
            <a:r>
              <a:rPr lang="en-US" baseline="0" dirty="0"/>
              <a:t> act of creation</a:t>
            </a:r>
            <a:r>
              <a:rPr lang="en-US" dirty="0"/>
              <a:t>. “In the beginning was the Word, and the Word was with God, and the Word was God. He was with God in the beginning. Through him all things were made; without him nothing was made that has been made. In him was life, and that life was the </a:t>
            </a:r>
            <a:r>
              <a:rPr lang="en-US" b="1" dirty="0"/>
              <a:t>light of all mankind</a:t>
            </a:r>
            <a:r>
              <a:rPr lang="en-US" dirty="0"/>
              <a:t>. The </a:t>
            </a:r>
            <a:r>
              <a:rPr lang="en-US" b="1" dirty="0"/>
              <a:t>light</a:t>
            </a:r>
            <a:r>
              <a:rPr lang="en-US" dirty="0"/>
              <a:t> shines in the darkness, and the darkness has not overcome it” (John 1:1-5, NIV). This photo was taken from Jebel</a:t>
            </a:r>
            <a:r>
              <a:rPr lang="en-US" baseline="0" dirty="0"/>
              <a:t> Musa, the traditional Mount Sinai.</a:t>
            </a:r>
            <a:endParaRPr lang="en-US" dirty="0"/>
          </a:p>
          <a:p>
            <a:endParaRPr lang="en-US" dirty="0"/>
          </a:p>
          <a:p>
            <a:r>
              <a:rPr lang="en-US" dirty="0"/>
              <a:t>tb030400500</a:t>
            </a:r>
          </a:p>
        </p:txBody>
      </p:sp>
      <p:sp>
        <p:nvSpPr>
          <p:cNvPr id="4" name="Slide Number Placeholder 3">
            <a:extLst>
              <a:ext uri="{FF2B5EF4-FFF2-40B4-BE49-F238E27FC236}">
                <a16:creationId xmlns:a16="http://schemas.microsoft.com/office/drawing/2014/main" id="{FDB834D2-1779-07C6-279B-EB3E206F745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56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F98A0-E16C-5F78-A175-2DFE92DA2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3E695D-9E27-8066-0F86-F77846F4A8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CF0883-243E-A1C6-F890-7464658D1017}"/>
              </a:ext>
            </a:extLst>
          </p:cNvPr>
          <p:cNvSpPr>
            <a:spLocks noGrp="1"/>
          </p:cNvSpPr>
          <p:nvPr>
            <p:ph type="body" idx="1"/>
          </p:nvPr>
        </p:nvSpPr>
        <p:spPr/>
        <p:txBody>
          <a:bodyPr/>
          <a:lstStyle/>
          <a:p>
            <a:r>
              <a:rPr lang="en-US" dirty="0"/>
              <a:t>In his Gospel, John also connects light with God and His</a:t>
            </a:r>
            <a:r>
              <a:rPr lang="en-US" baseline="0" dirty="0"/>
              <a:t> act of creation</a:t>
            </a:r>
            <a:r>
              <a:rPr lang="en-US" dirty="0"/>
              <a:t>. “In the beginning was the Word, and the Word was with God, and the Word was God. He was with God in the beginning. Through him all things were made; without him nothing was made that has been made. In him was life, and that life was the </a:t>
            </a:r>
            <a:r>
              <a:rPr lang="en-US" b="1" dirty="0"/>
              <a:t>light of all mankind</a:t>
            </a:r>
            <a:r>
              <a:rPr lang="en-US" dirty="0"/>
              <a:t>. The </a:t>
            </a:r>
            <a:r>
              <a:rPr lang="en-US" b="1" dirty="0"/>
              <a:t>light</a:t>
            </a:r>
            <a:r>
              <a:rPr lang="en-US" dirty="0"/>
              <a:t> shines in the darkness, and the darkness has not overcome it” (John 1:1-5, NIV). This photo was taken from Jebel</a:t>
            </a:r>
            <a:r>
              <a:rPr lang="en-US" baseline="0" dirty="0"/>
              <a:t> Musa, the traditional Mount Sinai.</a:t>
            </a:r>
            <a:endParaRPr lang="en-US" dirty="0"/>
          </a:p>
          <a:p>
            <a:endParaRPr lang="en-US" dirty="0"/>
          </a:p>
          <a:p>
            <a:r>
              <a:rPr lang="en-US" dirty="0"/>
              <a:t>tb030400500</a:t>
            </a:r>
          </a:p>
        </p:txBody>
      </p:sp>
      <p:sp>
        <p:nvSpPr>
          <p:cNvPr id="4" name="Slide Number Placeholder 3">
            <a:extLst>
              <a:ext uri="{FF2B5EF4-FFF2-40B4-BE49-F238E27FC236}">
                <a16:creationId xmlns:a16="http://schemas.microsoft.com/office/drawing/2014/main" id="{A3487F51-893F-7B6E-79EC-B8BF575DAFA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241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word “favoritism,” (Gk. </a:t>
            </a:r>
            <a:r>
              <a:rPr lang="en-US" i="1" dirty="0" err="1">
                <a:cs typeface="Calibri"/>
              </a:rPr>
              <a:t>prosōpolēmpsia</a:t>
            </a:r>
            <a:r>
              <a:rPr lang="en-US" dirty="0">
                <a:cs typeface="Calibri"/>
              </a:rPr>
              <a:t>, </a:t>
            </a:r>
            <a:r>
              <a:rPr lang="el-GR" sz="1200" b="0" i="0" u="none" strike="noStrike" kern="1200" baseline="0" dirty="0">
                <a:solidFill>
                  <a:schemeClr val="tx1"/>
                </a:solidFill>
                <a:latin typeface="+mn-lt"/>
                <a:ea typeface="+mn-ea"/>
                <a:cs typeface="+mn-cs"/>
              </a:rPr>
              <a:t>προσωπολημψία</a:t>
            </a:r>
            <a:r>
              <a:rPr lang="en-US" dirty="0">
                <a:cs typeface="Calibri"/>
              </a:rPr>
              <a:t>) could be rendered woodenly “to receive a face.” It seems to describe the practice</a:t>
            </a:r>
            <a:r>
              <a:rPr lang="en-US" baseline="0" dirty="0">
                <a:cs typeface="Calibri"/>
              </a:rPr>
              <a:t> of giving preference to certain persons based on outward characteristics such as appearance or perceived social status. The issue was that the outward appearance is ephemeral, even unimportant, since Jesus has broken down the normal social barriers. What mattered instead was the heart or the inward man.</a:t>
            </a: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By</a:t>
            </a:r>
            <a:r>
              <a:rPr lang="en-US" sz="1200" b="0" baseline="0" dirty="0"/>
              <a:t> way of analogy, t</a:t>
            </a:r>
            <a:r>
              <a:rPr lang="en-US" sz="1200" b="0" dirty="0"/>
              <a:t>he use of masks </a:t>
            </a:r>
            <a:r>
              <a:rPr lang="en-US" sz="1200" b="0" baseline="0" dirty="0"/>
              <a:t>allowed a theatrical actor to portray someone whom they were not, as with this female holding the mask of a bearded male. In a related vein, Paul considered Peter’s actions to be hypocritical because he put on one face with the Gentiles when James was not there, but a different face when James was present (Gal 2:13).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It is thought that this 2nd century AD statue is a copy of a 5th century BC original. This statue was photographed at the</a:t>
            </a:r>
            <a:r>
              <a:rPr lang="en-US" sz="1200" b="0" dirty="0"/>
              <a:t> Naples Archaeological Museum.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tb0515171184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2982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71DFB-4943-4537-842F-CAE432A7283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dirty="0"/>
              <a:t>Jesus was notorious for His willingness to fellowship with people of low social status, including people like tax</a:t>
            </a:r>
            <a:r>
              <a:rPr lang="en-US" baseline="0" dirty="0"/>
              <a:t> collectors, those who were diseased, and those who were considered outcasts, and non-Jews. This painting depicts the woman with the hemorrhage who touched the hem of Jesus’s garment and was healed because of her faith (Mark 5:25-34). James will go on to argue that faith makes believers equal, brothers and sisters in Christ, and that divisions based on things like social status are sinful. </a:t>
            </a:r>
            <a:endParaRPr lang="en-US" dirty="0"/>
          </a:p>
          <a:p>
            <a:endParaRPr lang="en-US" dirty="0"/>
          </a:p>
          <a:p>
            <a:r>
              <a:rPr lang="en-US" b="0" dirty="0"/>
              <a:t>tb053116468</a:t>
            </a:r>
            <a:endParaRPr lang="en-US" sz="1200" b="0" dirty="0"/>
          </a:p>
        </p:txBody>
      </p:sp>
    </p:spTree>
    <p:extLst>
      <p:ext uri="{BB962C8B-B14F-4D97-AF65-F5344CB8AC3E}">
        <p14:creationId xmlns:p14="http://schemas.microsoft.com/office/powerpoint/2010/main" val="84754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71DFB-4943-4537-842F-CAE432A7283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dirty="0"/>
              <a:t>Clothing in the ancient world was a sign of status and wealth. Clothing was expensive particularly robes that were dyed with purple (from murex shells). This wool tunic, which dates to less than a century after the writing of the Book of James, was found in Nahal </a:t>
            </a:r>
            <a:r>
              <a:rPr lang="en-US" dirty="0" err="1"/>
              <a:t>Hever</a:t>
            </a:r>
            <a:r>
              <a:rPr lang="en-US" dirty="0"/>
              <a:t>. It was preserved due to the arid conditions of the Judean Wilderness. It</a:t>
            </a:r>
            <a:r>
              <a:rPr lang="en-US" baseline="0" dirty="0"/>
              <a:t> was photographed at the Bible Lands Museum in Jerusalem.</a:t>
            </a:r>
            <a:endParaRPr lang="en-US" dirty="0"/>
          </a:p>
          <a:p>
            <a:endParaRPr lang="en-US" dirty="0"/>
          </a:p>
          <a:p>
            <a:r>
              <a:rPr lang="en-US" dirty="0"/>
              <a:t>adr1806274484</a:t>
            </a:r>
          </a:p>
        </p:txBody>
      </p:sp>
    </p:spTree>
    <p:extLst>
      <p:ext uri="{BB962C8B-B14F-4D97-AF65-F5344CB8AC3E}">
        <p14:creationId xmlns:p14="http://schemas.microsoft.com/office/powerpoint/2010/main" val="255948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a:t>
            </a:r>
            <a:r>
              <a:rPr lang="en-US" baseline="0" dirty="0"/>
              <a:t> theater at Priene, the special seats are those in the front row, and a number of seats with back and arm rests are visible.</a:t>
            </a:r>
          </a:p>
          <a:p>
            <a:endParaRPr lang="en-US" dirty="0"/>
          </a:p>
          <a:p>
            <a:r>
              <a:rPr lang="en-US" dirty="0"/>
              <a:t>tb010401874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122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shows what remains of </a:t>
            </a:r>
            <a:r>
              <a:rPr lang="en-US" baseline="0" dirty="0"/>
              <a:t>the Roman road at the Ascent of Scorpions. Steps have been cut into the path at some points to ease travel, but even these steps could cause the absent-minded traveler to stumble.</a:t>
            </a:r>
            <a:endParaRPr lang="en-US" dirty="0"/>
          </a:p>
          <a:p>
            <a:endParaRPr lang="en-US" dirty="0"/>
          </a:p>
          <a:p>
            <a:r>
              <a:rPr lang="en-US" dirty="0"/>
              <a:t>tb010712170</a:t>
            </a:r>
          </a:p>
        </p:txBody>
      </p:sp>
      <p:sp>
        <p:nvSpPr>
          <p:cNvPr id="4" name="Slide Number Placeholder 3"/>
          <p:cNvSpPr>
            <a:spLocks noGrp="1"/>
          </p:cNvSpPr>
          <p:nvPr>
            <p:ph type="sldNum" sz="quarter" idx="10"/>
          </p:nvPr>
        </p:nvSpPr>
        <p:spPr/>
        <p:txBody>
          <a:bodyPr/>
          <a:lstStyle/>
          <a:p>
            <a:fld id="{4E4946A3-FD68-4E77-9DEF-1E7536A4AD96}" type="slidenum">
              <a:rPr lang="en-US" smtClean="0"/>
              <a:t>15</a:t>
            </a:fld>
            <a:endParaRPr lang="en-US"/>
          </a:p>
        </p:txBody>
      </p:sp>
    </p:spTree>
    <p:extLst>
      <p:ext uri="{BB962C8B-B14F-4D97-AF65-F5344CB8AC3E}">
        <p14:creationId xmlns:p14="http://schemas.microsoft.com/office/powerpoint/2010/main" val="14583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82025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5925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90377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9289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34442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7/12/2026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9753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7/12/2026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26547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7/12/2026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85604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7/12/2026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20705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7/12/2026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53741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7/12/2026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3965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03483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7/12/2026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7299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43018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27260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7/12/2026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7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7/12/2026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91705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C3792-2440-40FD-9B76-92D5F06CAC8C}" type="datetimeFigureOut">
              <a:rPr lang="en-US" smtClean="0"/>
              <a:t>7/12/2026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23291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C3792-2440-40FD-9B76-92D5F06CAC8C}" type="datetimeFigureOut">
              <a:rPr lang="en-US" smtClean="0"/>
              <a:t>7/12/2026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15253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C3792-2440-40FD-9B76-92D5F06CAC8C}" type="datetimeFigureOut">
              <a:rPr lang="en-US" smtClean="0"/>
              <a:t>7/12/2026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5567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C3792-2440-40FD-9B76-92D5F06CAC8C}" type="datetimeFigureOut">
              <a:rPr lang="en-US" smtClean="0"/>
              <a:t>7/12/2026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4793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3792-2440-40FD-9B76-92D5F06CAC8C}" type="datetimeFigureOut">
              <a:rPr lang="en-US" smtClean="0"/>
              <a:t>7/12/2026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4611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ABED5-DFFD-47C9-8E1A-6EEE62D3C275}"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765107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7/12/2026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5618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7/12/2026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152672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7/12/2026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19806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7/12/2026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387537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266460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893130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ABED5-DFFD-47C9-8E1A-6EEE62D3C275}"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209440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ABED5-DFFD-47C9-8E1A-6EEE62D3C275}"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276172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ABED5-DFFD-47C9-8E1A-6EEE62D3C275}" type="datetimeFigureOut">
              <a:rPr lang="en-US" smtClean="0"/>
              <a:t>7/12/2026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089388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DABED5-DFFD-47C9-8E1A-6EEE62D3C275}" type="datetimeFigureOut">
              <a:rPr lang="en-US" smtClean="0"/>
              <a:t>7/12/2026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22185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ABED5-DFFD-47C9-8E1A-6EEE62D3C275}"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2121912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ABED5-DFFD-47C9-8E1A-6EEE62D3C275}" type="datetimeFigureOut">
              <a:rPr lang="en-US" smtClean="0"/>
              <a:t>7/12/2026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556178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6885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9876289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923567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80338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i="0">
                <a:solidFill>
                  <a:srgbClr val="FEFFFF"/>
                </a:solidFill>
                <a:latin typeface="Calibri" panose="020F0502020204030204" pitchFamily="34" charset="0"/>
                <a:cs typeface="Calibri" panose="020F0502020204030204" pitchFamily="34" charset="0"/>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Calibri" panose="020F0502020204030204" pitchFamily="34" charset="0"/>
                <a:ea typeface="+mn-ea"/>
                <a:cs typeface="Calibri" panose="020F0502020204030204" pitchFamily="34" charset="0"/>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248937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54077-4F67-407A-91D1-C0F87332270D}"/>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946CDFF6-DC76-4CE0-8A46-71F5DB7AC7D6}"/>
              </a:ext>
            </a:extLst>
          </p:cNvPr>
          <p:cNvSpPr>
            <a:spLocks noGrp="1"/>
          </p:cNvSpPr>
          <p:nvPr>
            <p:ph type="title" hasCustomPrompt="1"/>
          </p:nvPr>
        </p:nvSpPr>
        <p:spPr>
          <a:xfrm>
            <a:off x="0" y="3227832"/>
            <a:ext cx="9144000" cy="585216"/>
          </a:xfrm>
          <a:noFill/>
        </p:spPr>
        <p:txBody>
          <a:bodyPr anchor="ctr" anchorCtr="0">
            <a:noAutofit/>
          </a:bodyPr>
          <a:lstStyle>
            <a:lvl1pPr marL="0" algn="ctr" defTabSz="914400" rtl="0" eaLnBrk="1" fontAlgn="base" latinLnBrk="0" hangingPunct="1">
              <a:spcBef>
                <a:spcPct val="0"/>
              </a:spcBef>
              <a:spcAft>
                <a:spcPct val="0"/>
              </a:spcAft>
              <a:defRPr lang="en-US" sz="2800" b="1" i="0" cap="all" spc="300" baseline="0" dirty="0">
                <a:solidFill>
                  <a:srgbClr val="FEFFFF"/>
                </a:solidFill>
                <a:latin typeface="+mj-lt"/>
                <a:cs typeface="Calibri" panose="020F0502020204030204" pitchFamily="34" charset="0"/>
              </a:defRPr>
            </a:lvl1pPr>
          </a:lstStyle>
          <a:p>
            <a:r>
              <a:rPr lang="en-US" dirty="0"/>
              <a:t>Chapter</a:t>
            </a:r>
          </a:p>
        </p:txBody>
      </p:sp>
    </p:spTree>
    <p:extLst>
      <p:ext uri="{BB962C8B-B14F-4D97-AF65-F5344CB8AC3E}">
        <p14:creationId xmlns:p14="http://schemas.microsoft.com/office/powerpoint/2010/main" val="1457587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i="0">
                <a:solidFill>
                  <a:srgbClr val="FEFFFF"/>
                </a:solidFill>
                <a:latin typeface="Calibri" panose="020F0502020204030204" pitchFamily="34" charset="0"/>
                <a:cs typeface="Calibri" panose="020F0502020204030204" pitchFamily="34" charset="0"/>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Calibri" panose="020F0502020204030204" pitchFamily="34" charset="0"/>
                <a:ea typeface="+mn-ea"/>
                <a:cs typeface="Calibri" panose="020F0502020204030204" pitchFamily="34" charset="0"/>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490437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9774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ABED5-DFFD-47C9-8E1A-6EEE62D3C275}" type="datetimeFigureOut">
              <a:rPr lang="en-US" smtClean="0"/>
              <a:t>7/12/2026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15453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DABED5-DFFD-47C9-8E1A-6EEE62D3C275}" type="datetimeFigureOut">
              <a:rPr lang="en-US" smtClean="0"/>
              <a:t>7/12/2026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58817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ABED5-DFFD-47C9-8E1A-6EEE62D3C275}" type="datetimeFigureOut">
              <a:rPr lang="en-US" smtClean="0"/>
              <a:t>7/12/2026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2436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7996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96114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ABED5-DFFD-47C9-8E1A-6EEE62D3C275}" type="datetimeFigureOut">
              <a:rPr lang="en-US" smtClean="0"/>
              <a:t>7/12/2026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3EE42-34CC-42C4-A54D-966296F9059B}" type="slidenum">
              <a:rPr lang="en-US" smtClean="0"/>
              <a:t>‹#›</a:t>
            </a:fld>
            <a:endParaRPr lang="en-US"/>
          </a:p>
        </p:txBody>
      </p:sp>
    </p:spTree>
    <p:extLst>
      <p:ext uri="{BB962C8B-B14F-4D97-AF65-F5344CB8AC3E}">
        <p14:creationId xmlns:p14="http://schemas.microsoft.com/office/powerpoint/2010/main" val="420333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7/12/2026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805592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3792-2440-40FD-9B76-92D5F06CAC8C}" type="datetimeFigureOut">
              <a:rPr lang="en-US" smtClean="0"/>
              <a:t>7/12/2026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DB039-D147-4386-BC2D-5E6DB0D999C4}" type="slidenum">
              <a:rPr lang="en-US" smtClean="0"/>
              <a:t>‹#›</a:t>
            </a:fld>
            <a:endParaRPr lang="en-US" dirty="0"/>
          </a:p>
        </p:txBody>
      </p:sp>
    </p:spTree>
    <p:extLst>
      <p:ext uri="{BB962C8B-B14F-4D97-AF65-F5344CB8AC3E}">
        <p14:creationId xmlns:p14="http://schemas.microsoft.com/office/powerpoint/2010/main" val="1726644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ABED5-DFFD-47C9-8E1A-6EEE62D3C275}" type="datetimeFigureOut">
              <a:rPr lang="en-US" smtClean="0"/>
              <a:t>7/12/2026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3EE42-34CC-42C4-A54D-966296F9059B}" type="slidenum">
              <a:rPr lang="en-US" smtClean="0"/>
              <a:t>‹#›</a:t>
            </a:fld>
            <a:endParaRPr lang="en-US"/>
          </a:p>
        </p:txBody>
      </p:sp>
    </p:spTree>
    <p:extLst>
      <p:ext uri="{BB962C8B-B14F-4D97-AF65-F5344CB8AC3E}">
        <p14:creationId xmlns:p14="http://schemas.microsoft.com/office/powerpoint/2010/main" val="4730001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7/12/2026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1997175227"/>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927C5A-B9C8-285B-08D3-44E1EFFDAEBB}"/>
              </a:ext>
            </a:extLst>
          </p:cNvPr>
          <p:cNvSpPr txBox="1"/>
          <p:nvPr/>
        </p:nvSpPr>
        <p:spPr>
          <a:xfrm>
            <a:off x="296780" y="368968"/>
            <a:ext cx="8630652" cy="1077218"/>
          </a:xfrm>
          <a:prstGeom prst="rect">
            <a:avLst/>
          </a:prstGeom>
          <a:noFill/>
        </p:spPr>
        <p:txBody>
          <a:bodyPr wrap="square">
            <a:spAutoFit/>
          </a:bodyPr>
          <a:lstStyle/>
          <a:p>
            <a:r>
              <a:rPr lang="en-US" sz="3200" dirty="0">
                <a:solidFill>
                  <a:schemeClr val="bg1"/>
                </a:solidFill>
              </a:rPr>
              <a:t>4 have you not shown partiality among yourselves, and become judges with evil thoughts?</a:t>
            </a:r>
          </a:p>
        </p:txBody>
      </p:sp>
      <p:pic>
        <p:nvPicPr>
          <p:cNvPr id="5" name="Picture 4">
            <a:extLst>
              <a:ext uri="{FF2B5EF4-FFF2-40B4-BE49-F238E27FC236}">
                <a16:creationId xmlns:a16="http://schemas.microsoft.com/office/drawing/2014/main" id="{F7D43AAC-4E11-8CDE-7E29-D67EC38FE090}"/>
              </a:ext>
            </a:extLst>
          </p:cNvPr>
          <p:cNvPicPr>
            <a:picLocks noChangeAspect="1"/>
          </p:cNvPicPr>
          <p:nvPr/>
        </p:nvPicPr>
        <p:blipFill>
          <a:blip r:embed="rId2"/>
          <a:stretch>
            <a:fillRect/>
          </a:stretch>
        </p:blipFill>
        <p:spPr>
          <a:xfrm>
            <a:off x="1155032" y="1481888"/>
            <a:ext cx="6858000" cy="5143501"/>
          </a:xfrm>
          <a:prstGeom prst="rect">
            <a:avLst/>
          </a:prstGeom>
        </p:spPr>
      </p:pic>
    </p:spTree>
    <p:extLst>
      <p:ext uri="{BB962C8B-B14F-4D97-AF65-F5344CB8AC3E}">
        <p14:creationId xmlns:p14="http://schemas.microsoft.com/office/powerpoint/2010/main" val="3121265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95E2A6-4BFE-E12F-C30C-52C42EF7886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F7AAFFA-5C3D-42D0-DB4A-F174911BE970}"/>
              </a:ext>
            </a:extLst>
          </p:cNvPr>
          <p:cNvSpPr txBox="1"/>
          <p:nvPr/>
        </p:nvSpPr>
        <p:spPr>
          <a:xfrm>
            <a:off x="296780" y="368968"/>
            <a:ext cx="8630652" cy="1077218"/>
          </a:xfrm>
          <a:prstGeom prst="rect">
            <a:avLst/>
          </a:prstGeom>
          <a:noFill/>
        </p:spPr>
        <p:txBody>
          <a:bodyPr wrap="square">
            <a:spAutoFit/>
          </a:bodyPr>
          <a:lstStyle/>
          <a:p>
            <a:r>
              <a:rPr lang="en-US" sz="3200" dirty="0">
                <a:solidFill>
                  <a:schemeClr val="bg1"/>
                </a:solidFill>
              </a:rPr>
              <a:t>4 have you not shown partiality among yourselves, and become judges with </a:t>
            </a:r>
            <a:r>
              <a:rPr lang="en-US" sz="3200" b="1" dirty="0">
                <a:solidFill>
                  <a:schemeClr val="bg1"/>
                </a:solidFill>
              </a:rPr>
              <a:t>evil</a:t>
            </a:r>
            <a:r>
              <a:rPr lang="en-US" sz="3200" dirty="0">
                <a:solidFill>
                  <a:schemeClr val="bg1"/>
                </a:solidFill>
              </a:rPr>
              <a:t> thoughts?</a:t>
            </a:r>
          </a:p>
        </p:txBody>
      </p:sp>
      <p:pic>
        <p:nvPicPr>
          <p:cNvPr id="4" name="Picture 3">
            <a:extLst>
              <a:ext uri="{FF2B5EF4-FFF2-40B4-BE49-F238E27FC236}">
                <a16:creationId xmlns:a16="http://schemas.microsoft.com/office/drawing/2014/main" id="{78C38DBC-0D94-75A4-D0BA-498F7BE8CF53}"/>
              </a:ext>
            </a:extLst>
          </p:cNvPr>
          <p:cNvPicPr>
            <a:picLocks noChangeAspect="1"/>
          </p:cNvPicPr>
          <p:nvPr/>
        </p:nvPicPr>
        <p:blipFill>
          <a:blip r:embed="rId2"/>
          <a:stretch>
            <a:fillRect/>
          </a:stretch>
        </p:blipFill>
        <p:spPr>
          <a:xfrm>
            <a:off x="933114" y="1446186"/>
            <a:ext cx="6823243" cy="5117432"/>
          </a:xfrm>
          <a:prstGeom prst="rect">
            <a:avLst/>
          </a:prstGeom>
        </p:spPr>
      </p:pic>
    </p:spTree>
    <p:extLst>
      <p:ext uri="{BB962C8B-B14F-4D97-AF65-F5344CB8AC3E}">
        <p14:creationId xmlns:p14="http://schemas.microsoft.com/office/powerpoint/2010/main" val="1139931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DE9A9-292C-2D01-69AC-8657D9C235A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C885F2C-3241-9E69-BF1A-2A9C73184DEA}"/>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55C2D642-C723-DA2C-1798-5AF75A1C93DC}"/>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The Sin Of Partiality</a:t>
            </a:r>
          </a:p>
        </p:txBody>
      </p:sp>
      <p:sp>
        <p:nvSpPr>
          <p:cNvPr id="5" name="TextBox 4">
            <a:extLst>
              <a:ext uri="{FF2B5EF4-FFF2-40B4-BE49-F238E27FC236}">
                <a16:creationId xmlns:a16="http://schemas.microsoft.com/office/drawing/2014/main" id="{0FF829EB-F930-0A85-B8C8-D47BAEDF8B2A}"/>
              </a:ext>
            </a:extLst>
          </p:cNvPr>
          <p:cNvSpPr txBox="1"/>
          <p:nvPr/>
        </p:nvSpPr>
        <p:spPr>
          <a:xfrm>
            <a:off x="705853" y="1195138"/>
            <a:ext cx="7668126" cy="4794774"/>
          </a:xfrm>
          <a:prstGeom prst="rect">
            <a:avLst/>
          </a:prstGeom>
          <a:noFill/>
        </p:spPr>
        <p:txBody>
          <a:bodyPr wrap="square">
            <a:spAutoFit/>
          </a:bodyPr>
          <a:lstStyle/>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7 Do they not blaspheme that noble name by which you are called?</a:t>
            </a:r>
          </a:p>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8 If you really fulfill the royal law according to the Scripture, "You shall love your neighbor as yourself," you do well;</a:t>
            </a:r>
          </a:p>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9 but if you show partiality, you commit sin, and are convicted by the law as transgressors.</a:t>
            </a:r>
          </a:p>
        </p:txBody>
      </p:sp>
    </p:spTree>
    <p:extLst>
      <p:ext uri="{BB962C8B-B14F-4D97-AF65-F5344CB8AC3E}">
        <p14:creationId xmlns:p14="http://schemas.microsoft.com/office/powerpoint/2010/main" val="127955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5206B2-BF6F-51EE-532B-17769807F18F}"/>
              </a:ext>
            </a:extLst>
          </p:cNvPr>
          <p:cNvSpPr txBox="1"/>
          <p:nvPr/>
        </p:nvSpPr>
        <p:spPr>
          <a:xfrm>
            <a:off x="5550562" y="673767"/>
            <a:ext cx="3304675" cy="5513945"/>
          </a:xfrm>
          <a:prstGeom prst="rect">
            <a:avLst/>
          </a:prstGeom>
          <a:noFill/>
        </p:spPr>
        <p:txBody>
          <a:bodyPr wrap="square">
            <a:spAutoFit/>
          </a:bodyPr>
          <a:lstStyle/>
          <a:p>
            <a:pPr marL="0" marR="0">
              <a:lnSpc>
                <a:spcPct val="115000"/>
              </a:lnSpc>
              <a:spcAft>
                <a:spcPts val="800"/>
              </a:spcAft>
              <a:buNone/>
            </a:pPr>
            <a:r>
              <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 If you really fulfill the royal law according to the Scripture, "You shall love your neighbor as yourself," you do well; 9 but if you show partiality, you commit sin, and are convicted by the law as transgressors.</a:t>
            </a:r>
          </a:p>
        </p:txBody>
      </p:sp>
      <p:pic>
        <p:nvPicPr>
          <p:cNvPr id="4" name="Picture 2">
            <a:extLst>
              <a:ext uri="{FF2B5EF4-FFF2-40B4-BE49-F238E27FC236}">
                <a16:creationId xmlns:a16="http://schemas.microsoft.com/office/drawing/2014/main" id="{6452FF39-A406-34B7-7A7E-31FC5D5F5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63" y="352044"/>
            <a:ext cx="4915695" cy="61539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Rectangle: Rounded Corners 6">
            <a:extLst>
              <a:ext uri="{FF2B5EF4-FFF2-40B4-BE49-F238E27FC236}">
                <a16:creationId xmlns:a16="http://schemas.microsoft.com/office/drawing/2014/main" id="{DF337FAA-12AE-A524-8814-F05FB1949C0C}"/>
              </a:ext>
            </a:extLst>
          </p:cNvPr>
          <p:cNvSpPr/>
          <p:nvPr/>
        </p:nvSpPr>
        <p:spPr>
          <a:xfrm>
            <a:off x="1596188" y="2302042"/>
            <a:ext cx="1283369" cy="106680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617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A3F20-C4CB-3A9D-1CCD-1F08D8B1B36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5AAFF14-480D-BB59-FC1E-8EB70BF3293A}"/>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05F5D19F-1B3F-D1F3-A878-29F02E5FB811}"/>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The Sin Of Partiality</a:t>
            </a:r>
          </a:p>
        </p:txBody>
      </p:sp>
      <p:sp>
        <p:nvSpPr>
          <p:cNvPr id="5" name="TextBox 4">
            <a:extLst>
              <a:ext uri="{FF2B5EF4-FFF2-40B4-BE49-F238E27FC236}">
                <a16:creationId xmlns:a16="http://schemas.microsoft.com/office/drawing/2014/main" id="{D78502A1-29E9-90B9-6CFD-67C64D609362}"/>
              </a:ext>
            </a:extLst>
          </p:cNvPr>
          <p:cNvSpPr txBox="1"/>
          <p:nvPr/>
        </p:nvSpPr>
        <p:spPr>
          <a:xfrm>
            <a:off x="697833" y="1082842"/>
            <a:ext cx="7395410" cy="4796456"/>
          </a:xfrm>
          <a:prstGeom prst="rect">
            <a:avLst/>
          </a:prstGeom>
          <a:noFill/>
        </p:spPr>
        <p:txBody>
          <a:bodyPr wrap="square">
            <a:spAutoFit/>
          </a:bodyPr>
          <a:lstStyle/>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10 For whoever shall keep the whole law, and yet stumble in one point, he is guilty of all.</a:t>
            </a:r>
          </a:p>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11 For He who said, "Do not commit adultery," also said, "Do not murder." Now if you do not commit adultery, but you do murder, you have become a transgressor of the law.</a:t>
            </a:r>
          </a:p>
        </p:txBody>
      </p:sp>
    </p:spTree>
    <p:extLst>
      <p:ext uri="{BB962C8B-B14F-4D97-AF65-F5344CB8AC3E}">
        <p14:creationId xmlns:p14="http://schemas.microsoft.com/office/powerpoint/2010/main" val="270431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Roman road and steps at the Ascent of Scorpions (</a:t>
            </a:r>
            <a:r>
              <a:rPr lang="en-US" dirty="0" err="1"/>
              <a:t>Maale</a:t>
            </a:r>
            <a:r>
              <a:rPr lang="en-US" dirty="0"/>
              <a:t> </a:t>
            </a:r>
            <a:r>
              <a:rPr lang="en-US" dirty="0" err="1"/>
              <a:t>Aqrabbim</a:t>
            </a:r>
            <a:r>
              <a:rPr lang="en-US" dirty="0"/>
              <a:t>)</a:t>
            </a:r>
          </a:p>
        </p:txBody>
      </p:sp>
      <p:sp>
        <p:nvSpPr>
          <p:cNvPr id="7" name="Text Placeholder 6"/>
          <p:cNvSpPr>
            <a:spLocks noGrp="1"/>
          </p:cNvSpPr>
          <p:nvPr>
            <p:ph type="body" sz="quarter" idx="12"/>
          </p:nvPr>
        </p:nvSpPr>
        <p:spPr/>
        <p:txBody>
          <a:bodyPr/>
          <a:lstStyle/>
          <a:p>
            <a:r>
              <a:rPr lang="en-US" dirty="0"/>
              <a:t>2:10</a:t>
            </a:r>
          </a:p>
        </p:txBody>
      </p:sp>
      <p:sp>
        <p:nvSpPr>
          <p:cNvPr id="4" name="Title 3"/>
          <p:cNvSpPr>
            <a:spLocks noGrp="1"/>
          </p:cNvSpPr>
          <p:nvPr>
            <p:ph type="title"/>
          </p:nvPr>
        </p:nvSpPr>
        <p:spPr/>
        <p:txBody>
          <a:bodyPr/>
          <a:lstStyle/>
          <a:p>
            <a:r>
              <a:rPr lang="en-US" dirty="0"/>
              <a:t>For whoever keeps the whole law, but stumbles in one point, he has become guilty of all</a:t>
            </a:r>
          </a:p>
        </p:txBody>
      </p:sp>
      <p:pic>
        <p:nvPicPr>
          <p:cNvPr id="6146" name="Picture 2" descr="C:\Users\Kris\Documents\Bolen\01b PLBL, PCB size\05 Negev and the Wilderness\Arabah-West\Ascent of Scorpions, Maale Aqrabbim, Roman steps, tb010712170.jpg"/>
          <p:cNvPicPr>
            <a:picLocks noChangeAspect="1" noChangeArrowheads="1"/>
          </p:cNvPicPr>
          <p:nvPr/>
        </p:nvPicPr>
        <p:blipFill rotWithShape="1">
          <a:blip r:embed="rId3">
            <a:extLst>
              <a:ext uri="{28A0092B-C50C-407E-A947-70E740481C1C}">
                <a14:useLocalDpi xmlns:a14="http://schemas.microsoft.com/office/drawing/2010/main" val="0"/>
              </a:ext>
            </a:extLst>
          </a:blip>
          <a:srcRect r="547"/>
          <a:stretch/>
        </p:blipFill>
        <p:spPr bwMode="auto">
          <a:xfrm>
            <a:off x="-1" y="369332"/>
            <a:ext cx="9144001" cy="615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408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FAB55-38F3-26CE-F75F-096F24BCB34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6770EC1-8B06-E2DE-079B-4CD54144530A}"/>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E0780BD1-A1CB-57F0-F755-546C308EF1D3}"/>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The Sin Of Partiality</a:t>
            </a:r>
          </a:p>
        </p:txBody>
      </p:sp>
      <p:sp>
        <p:nvSpPr>
          <p:cNvPr id="5" name="TextBox 4">
            <a:extLst>
              <a:ext uri="{FF2B5EF4-FFF2-40B4-BE49-F238E27FC236}">
                <a16:creationId xmlns:a16="http://schemas.microsoft.com/office/drawing/2014/main" id="{8E5470E9-2F16-8844-69EB-FBE33FC57303}"/>
              </a:ext>
            </a:extLst>
          </p:cNvPr>
          <p:cNvSpPr txBox="1"/>
          <p:nvPr/>
        </p:nvSpPr>
        <p:spPr>
          <a:xfrm>
            <a:off x="914400" y="1211180"/>
            <a:ext cx="7467599" cy="3662156"/>
          </a:xfrm>
          <a:prstGeom prst="rect">
            <a:avLst/>
          </a:prstGeom>
          <a:noFill/>
        </p:spPr>
        <p:txBody>
          <a:bodyPr wrap="square">
            <a:spAutoFit/>
          </a:bodyPr>
          <a:lstStyle/>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12 So speak and so do as those who will be judged by the law of liberty. </a:t>
            </a:r>
          </a:p>
          <a:p>
            <a:pPr marL="0" marR="0">
              <a:lnSpc>
                <a:spcPct val="115000"/>
              </a:lnSpc>
              <a:spcAft>
                <a:spcPts val="800"/>
              </a:spcAft>
              <a:buNone/>
            </a:pP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13 For judgment is without mercy to the one who has shown no mercy. Mercy triumphs over judgment.</a:t>
            </a:r>
          </a:p>
        </p:txBody>
      </p:sp>
    </p:spTree>
    <p:extLst>
      <p:ext uri="{BB962C8B-B14F-4D97-AF65-F5344CB8AC3E}">
        <p14:creationId xmlns:p14="http://schemas.microsoft.com/office/powerpoint/2010/main" val="470956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B2B68-07E2-3D1D-D7FF-62985E59CBB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012F60B-2E82-CD21-FE39-FEFCFA8B0535}"/>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C59EC5FD-1763-0E56-D10B-743773812AED}"/>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The Sin Of Partiality</a:t>
            </a:r>
          </a:p>
        </p:txBody>
      </p:sp>
      <p:sp>
        <p:nvSpPr>
          <p:cNvPr id="8" name="TextBox 7">
            <a:extLst>
              <a:ext uri="{FF2B5EF4-FFF2-40B4-BE49-F238E27FC236}">
                <a16:creationId xmlns:a16="http://schemas.microsoft.com/office/drawing/2014/main" id="{AFF7A9D0-FFAA-1F07-87D1-DC3FB6F47EC8}"/>
              </a:ext>
            </a:extLst>
          </p:cNvPr>
          <p:cNvSpPr txBox="1"/>
          <p:nvPr/>
        </p:nvSpPr>
        <p:spPr>
          <a:xfrm>
            <a:off x="368968" y="1074820"/>
            <a:ext cx="8261686" cy="4925003"/>
          </a:xfrm>
          <a:prstGeom prst="rect">
            <a:avLst/>
          </a:prstGeom>
          <a:noFill/>
        </p:spPr>
        <p:txBody>
          <a:bodyPr wrap="square">
            <a:spAutoFit/>
          </a:bodyPr>
          <a:lstStyle/>
          <a:p>
            <a:pPr marL="0" marR="0">
              <a:lnSpc>
                <a:spcPct val="115000"/>
              </a:lnSpc>
              <a:spcAft>
                <a:spcPts val="800"/>
              </a:spcAft>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It is impossible to keep from recognizing differences in people,</a:t>
            </a:r>
          </a:p>
          <a:p>
            <a:pPr marL="0" marR="0">
              <a:lnSpc>
                <a:spcPct val="115000"/>
              </a:lnSpc>
              <a:spcAft>
                <a:spcPts val="800"/>
              </a:spcAft>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Aft>
                <a:spcPts val="800"/>
              </a:spcAft>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It is not wrong to notice those differences, </a:t>
            </a:r>
          </a:p>
          <a:p>
            <a:pPr marL="0" marR="0">
              <a:lnSpc>
                <a:spcPct val="115000"/>
              </a:lnSpc>
              <a:spcAft>
                <a:spcPts val="800"/>
              </a:spcAft>
              <a:buNone/>
            </a:pP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The wrong is to respect that difference  Gal. 2:6.</a:t>
            </a:r>
          </a:p>
        </p:txBody>
      </p:sp>
    </p:spTree>
    <p:extLst>
      <p:ext uri="{BB962C8B-B14F-4D97-AF65-F5344CB8AC3E}">
        <p14:creationId xmlns:p14="http://schemas.microsoft.com/office/powerpoint/2010/main" val="329044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5694D-56F7-C052-18DB-A7D3A237810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C6074FB-06A1-7C9A-25C3-7CAB786342E5}"/>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C0452C1C-F11A-51D9-3D46-90B74DA8197F}"/>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The Sin Of Partiality</a:t>
            </a:r>
          </a:p>
        </p:txBody>
      </p:sp>
      <p:sp>
        <p:nvSpPr>
          <p:cNvPr id="5" name="TextBox 4">
            <a:extLst>
              <a:ext uri="{FF2B5EF4-FFF2-40B4-BE49-F238E27FC236}">
                <a16:creationId xmlns:a16="http://schemas.microsoft.com/office/drawing/2014/main" id="{9C1DE6C7-7E55-FAB4-EB81-14BB7AB7B12F}"/>
              </a:ext>
            </a:extLst>
          </p:cNvPr>
          <p:cNvSpPr txBox="1"/>
          <p:nvPr/>
        </p:nvSpPr>
        <p:spPr>
          <a:xfrm>
            <a:off x="368968" y="1371599"/>
            <a:ext cx="8462211" cy="4144211"/>
          </a:xfrm>
          <a:prstGeom prst="rect">
            <a:avLst/>
          </a:prstGeom>
          <a:noFill/>
        </p:spPr>
        <p:txBody>
          <a:bodyPr wrap="square">
            <a:spAutoFit/>
          </a:bodyPr>
          <a:lstStyle/>
          <a:p>
            <a:pPr marL="0" marR="0">
              <a:lnSpc>
                <a:spcPct val="150000"/>
              </a:lnSpc>
              <a:spcAft>
                <a:spcPts val="800"/>
              </a:spcAft>
              <a:buNone/>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We are not to judge by appearance (John 7:24; Phil. 3:2). </a:t>
            </a:r>
          </a:p>
          <a:p>
            <a:pPr marL="0" marR="0">
              <a:lnSpc>
                <a:spcPct val="150000"/>
              </a:lnSpc>
              <a:spcAft>
                <a:spcPts val="800"/>
              </a:spcAft>
              <a:buNone/>
            </a:pPr>
            <a:r>
              <a:rPr lang="en-US" sz="2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 are not to make hypocritical judgements (Matt. 7:1-5).</a:t>
            </a:r>
          </a:p>
          <a:p>
            <a:pPr marL="0" marR="0">
              <a:lnSpc>
                <a:spcPct val="150000"/>
              </a:lnSpc>
              <a:spcAft>
                <a:spcPts val="800"/>
              </a:spcAft>
              <a:buNone/>
            </a:pPr>
            <a:r>
              <a:rPr lang="en-US" sz="2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are not to be guilty of harsh judgments (Matt. 5:7). </a:t>
            </a:r>
          </a:p>
          <a:p>
            <a:pPr marL="0" marR="0">
              <a:lnSpc>
                <a:spcPct val="150000"/>
              </a:lnSpc>
              <a:spcAft>
                <a:spcPts val="800"/>
              </a:spcAft>
              <a:buNone/>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We are not to judge falsely (Prov.19:5). </a:t>
            </a:r>
          </a:p>
          <a:p>
            <a:pPr marL="0" marR="0">
              <a:lnSpc>
                <a:spcPct val="150000"/>
              </a:lnSpc>
              <a:spcAft>
                <a:spcPts val="800"/>
              </a:spcAft>
              <a:buNone/>
            </a:pPr>
            <a:r>
              <a:rPr lang="en-US" sz="2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 are not to make self-righteous judgments (Luke 18:9-11).</a:t>
            </a:r>
          </a:p>
          <a:p>
            <a:pPr>
              <a:lnSpc>
                <a:spcPct val="150000"/>
              </a:lnSpc>
              <a:buNone/>
            </a:pPr>
            <a:r>
              <a:rPr lang="en-US"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are not to (and not able to) judge motives.</a:t>
            </a:r>
            <a:endParaRPr lang="en-US" sz="2600" dirty="0">
              <a:solidFill>
                <a:srgbClr val="0070C0"/>
              </a:solidFill>
            </a:endParaRPr>
          </a:p>
        </p:txBody>
      </p:sp>
    </p:spTree>
    <p:extLst>
      <p:ext uri="{BB962C8B-B14F-4D97-AF65-F5344CB8AC3E}">
        <p14:creationId xmlns:p14="http://schemas.microsoft.com/office/powerpoint/2010/main" val="105663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A05D6-F8A6-2E31-0E5E-EEDF280BB0D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81336E9-AE09-4CB6-7D0B-44920DBAB83A}"/>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0B41F74E-74CC-2D55-D72A-B3A1E53EE032}"/>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The Sin Of Partiality</a:t>
            </a:r>
          </a:p>
        </p:txBody>
      </p:sp>
      <p:sp>
        <p:nvSpPr>
          <p:cNvPr id="5" name="TextBox 4">
            <a:extLst>
              <a:ext uri="{FF2B5EF4-FFF2-40B4-BE49-F238E27FC236}">
                <a16:creationId xmlns:a16="http://schemas.microsoft.com/office/drawing/2014/main" id="{F5223EC9-392A-D856-A8FE-7F33EB154D99}"/>
              </a:ext>
            </a:extLst>
          </p:cNvPr>
          <p:cNvSpPr txBox="1"/>
          <p:nvPr/>
        </p:nvSpPr>
        <p:spPr>
          <a:xfrm>
            <a:off x="705853" y="1379618"/>
            <a:ext cx="7708231" cy="4228465"/>
          </a:xfrm>
          <a:prstGeom prst="rect">
            <a:avLst/>
          </a:prstGeom>
          <a:noFill/>
        </p:spPr>
        <p:txBody>
          <a:bodyPr wrap="square">
            <a:spAutoFit/>
          </a:bodyPr>
          <a:lstStyle/>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fact that this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occurs in the meeting place for the church shows that no place is safe from temptation</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Aft>
                <a:spcPts val="800"/>
              </a:spcAft>
              <a:buNone/>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It is implied that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both of these are strangers to the assembly</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since they have both been judged by their appearances.  </a:t>
            </a:r>
          </a:p>
        </p:txBody>
      </p:sp>
    </p:spTree>
    <p:extLst>
      <p:ext uri="{BB962C8B-B14F-4D97-AF65-F5344CB8AC3E}">
        <p14:creationId xmlns:p14="http://schemas.microsoft.com/office/powerpoint/2010/main" val="399360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36FA1-6816-229D-BF74-05ADF286497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737CBA2-D5E8-197D-66E7-8C6CD07F0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7148A385-A965-A472-4B0F-C6CBA26D8AD6}"/>
              </a:ext>
            </a:extLst>
          </p:cNvPr>
          <p:cNvSpPr txBox="1"/>
          <p:nvPr/>
        </p:nvSpPr>
        <p:spPr>
          <a:xfrm>
            <a:off x="0" y="184299"/>
            <a:ext cx="9144000"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James</a:t>
            </a:r>
          </a:p>
        </p:txBody>
      </p:sp>
      <p:sp>
        <p:nvSpPr>
          <p:cNvPr id="3" name="TextBox 2">
            <a:extLst>
              <a:ext uri="{FF2B5EF4-FFF2-40B4-BE49-F238E27FC236}">
                <a16:creationId xmlns:a16="http://schemas.microsoft.com/office/drawing/2014/main" id="{E2CDF26B-4354-E25A-F80A-16208029E8C5}"/>
              </a:ext>
            </a:extLst>
          </p:cNvPr>
          <p:cNvSpPr txBox="1"/>
          <p:nvPr/>
        </p:nvSpPr>
        <p:spPr>
          <a:xfrm>
            <a:off x="0" y="897394"/>
            <a:ext cx="9144000" cy="9848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latin typeface="Calibri" panose="020F0502020204030204"/>
              </a:rPr>
              <a:t>Lesson Four – Showing Partiality</a:t>
            </a:r>
            <a:endParaRPr kumimoji="0" lang="en-US" sz="4000" b="0" i="0" u="none" strike="noStrike" kern="1200" cap="none" spc="0" normalizeH="0" baseline="0" noProof="0" dirty="0">
              <a:ln>
                <a:noFill/>
              </a:ln>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45C0F88-A0B4-7796-9E62-2C46C265CBE6}"/>
              </a:ext>
            </a:extLst>
          </p:cNvPr>
          <p:cNvSpPr txBox="1"/>
          <p:nvPr/>
        </p:nvSpPr>
        <p:spPr>
          <a:xfrm>
            <a:off x="874294" y="4017261"/>
            <a:ext cx="7732295" cy="1966244"/>
          </a:xfrm>
          <a:prstGeom prst="rect">
            <a:avLst/>
          </a:prstGeom>
          <a:noFill/>
        </p:spPr>
        <p:txBody>
          <a:bodyPr wrap="square">
            <a:spAutoFit/>
          </a:bodyPr>
          <a:lstStyle/>
          <a:p>
            <a:pPr marL="0" marR="0">
              <a:lnSpc>
                <a:spcPct val="115000"/>
              </a:lnSpc>
              <a:spcAft>
                <a:spcPts val="800"/>
              </a:spcAft>
              <a:buNone/>
            </a:pPr>
            <a:r>
              <a:rPr lang="en-US" sz="36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James 2:1 My brethren, do not hold the faith of our Lord Jesus Christ, the Lord of glory, with partiality.</a:t>
            </a:r>
          </a:p>
        </p:txBody>
      </p:sp>
    </p:spTree>
    <p:extLst>
      <p:ext uri="{BB962C8B-B14F-4D97-AF65-F5344CB8AC3E}">
        <p14:creationId xmlns:p14="http://schemas.microsoft.com/office/powerpoint/2010/main" val="428468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80365-66B2-537A-FE27-E3855D9989E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1AD53D1-9E90-DDE5-665C-8B7B043D436A}"/>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1C4D1596-D306-4BB5-CAB4-984BFDC6074B}"/>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The Sin Of Partiality</a:t>
            </a:r>
          </a:p>
        </p:txBody>
      </p:sp>
      <p:sp>
        <p:nvSpPr>
          <p:cNvPr id="5" name="TextBox 4">
            <a:extLst>
              <a:ext uri="{FF2B5EF4-FFF2-40B4-BE49-F238E27FC236}">
                <a16:creationId xmlns:a16="http://schemas.microsoft.com/office/drawing/2014/main" id="{E02A3163-BE66-8256-CF1F-0FBA09968430}"/>
              </a:ext>
            </a:extLst>
          </p:cNvPr>
          <p:cNvSpPr txBox="1"/>
          <p:nvPr/>
        </p:nvSpPr>
        <p:spPr>
          <a:xfrm>
            <a:off x="1411700" y="1965158"/>
            <a:ext cx="7932821" cy="1446550"/>
          </a:xfrm>
          <a:prstGeom prst="rect">
            <a:avLst/>
          </a:prstGeom>
          <a:noFill/>
        </p:spPr>
        <p:txBody>
          <a:bodyPr wrap="square">
            <a:spAutoFit/>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If you love God, </a:t>
            </a:r>
          </a:p>
          <a:p>
            <a:r>
              <a:rPr lang="en-US" sz="4400" dirty="0">
                <a:effectLst/>
                <a:latin typeface="Calibri" panose="020F0502020204030204" pitchFamily="34" charset="0"/>
                <a:ea typeface="Calibri" panose="020F0502020204030204" pitchFamily="34" charset="0"/>
                <a:cs typeface="Times New Roman" panose="02020603050405020304" pitchFamily="18" charset="0"/>
              </a:rPr>
              <a:t>stop showing partiality</a:t>
            </a:r>
            <a:endParaRPr lang="en-US" sz="4400" dirty="0"/>
          </a:p>
        </p:txBody>
      </p:sp>
    </p:spTree>
    <p:extLst>
      <p:ext uri="{BB962C8B-B14F-4D97-AF65-F5344CB8AC3E}">
        <p14:creationId xmlns:p14="http://schemas.microsoft.com/office/powerpoint/2010/main" val="681191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6794" y="2133086"/>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pic>
        <p:nvPicPr>
          <p:cNvPr id="7" name="Picture 6"/>
          <p:cNvPicPr>
            <a:picLocks noChangeAspect="1"/>
          </p:cNvPicPr>
          <p:nvPr/>
        </p:nvPicPr>
        <p:blipFill rotWithShape="1">
          <a:blip r:embed="rId2"/>
          <a:srcRect l="23112" t="21263" r="23729" b="49217"/>
          <a:stretch/>
        </p:blipFill>
        <p:spPr>
          <a:xfrm>
            <a:off x="-22034" y="3152045"/>
            <a:ext cx="9166033" cy="2863273"/>
          </a:xfrm>
          <a:prstGeom prst="rect">
            <a:avLst/>
          </a:prstGeom>
        </p:spPr>
      </p:pic>
      <p:sp>
        <p:nvSpPr>
          <p:cNvPr id="4" name="TextBox 3"/>
          <p:cNvSpPr txBox="1"/>
          <p:nvPr/>
        </p:nvSpPr>
        <p:spPr>
          <a:xfrm>
            <a:off x="1786475" y="3053616"/>
            <a:ext cx="3848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6" name="TextBox 5"/>
          <p:cNvSpPr txBox="1"/>
          <p:nvPr/>
        </p:nvSpPr>
        <p:spPr>
          <a:xfrm>
            <a:off x="0" y="17932"/>
            <a:ext cx="9143999" cy="209288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Want to learn more about the Bible?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a:ea typeface="+mn-ea"/>
                <a:cs typeface="+mn-cs"/>
              </a:rPr>
              <a:t>We will be glad to study the Bible with you.</a:t>
            </a:r>
          </a:p>
        </p:txBody>
      </p:sp>
      <p:sp>
        <p:nvSpPr>
          <p:cNvPr id="2" name="Rectangle 1"/>
          <p:cNvSpPr/>
          <p:nvPr/>
        </p:nvSpPr>
        <p:spPr>
          <a:xfrm>
            <a:off x="1602724" y="2179207"/>
            <a:ext cx="5867370" cy="1847248"/>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5943602"/>
            <a:ext cx="91660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newlebanoncoc@gmail.com</a:t>
            </a:r>
          </a:p>
        </p:txBody>
      </p:sp>
      <p:sp>
        <p:nvSpPr>
          <p:cNvPr id="9" name="TextBox 8"/>
          <p:cNvSpPr txBox="1"/>
          <p:nvPr/>
        </p:nvSpPr>
        <p:spPr>
          <a:xfrm>
            <a:off x="1618159" y="2123994"/>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sp>
        <p:nvSpPr>
          <p:cNvPr id="10" name="TextBox 9"/>
          <p:cNvSpPr txBox="1"/>
          <p:nvPr/>
        </p:nvSpPr>
        <p:spPr>
          <a:xfrm>
            <a:off x="1660969" y="2981897"/>
            <a:ext cx="38489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11" name="TextBox 10"/>
          <p:cNvSpPr txBox="1"/>
          <p:nvPr/>
        </p:nvSpPr>
        <p:spPr>
          <a:xfrm>
            <a:off x="4591216" y="3478861"/>
            <a:ext cx="32641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New Lebanon, OH</a:t>
            </a:r>
          </a:p>
        </p:txBody>
      </p:sp>
    </p:spTree>
    <p:extLst>
      <p:ext uri="{BB962C8B-B14F-4D97-AF65-F5344CB8AC3E}">
        <p14:creationId xmlns:p14="http://schemas.microsoft.com/office/powerpoint/2010/main" val="367838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E11F1-9AD6-2938-9CA1-F8A17434856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F29AB99-8414-32A2-A9C3-5BAAC975B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21"/>
            <a:ext cx="9144000" cy="6858000"/>
          </a:xfrm>
          <a:prstGeom prst="rect">
            <a:avLst/>
          </a:prstGeom>
        </p:spPr>
      </p:pic>
      <p:sp>
        <p:nvSpPr>
          <p:cNvPr id="2" name="TextBox 1">
            <a:extLst>
              <a:ext uri="{FF2B5EF4-FFF2-40B4-BE49-F238E27FC236}">
                <a16:creationId xmlns:a16="http://schemas.microsoft.com/office/drawing/2014/main" id="{03F5F842-0823-AA48-6182-FAEF58A0BA04}"/>
              </a:ext>
            </a:extLst>
          </p:cNvPr>
          <p:cNvSpPr txBox="1"/>
          <p:nvPr/>
        </p:nvSpPr>
        <p:spPr>
          <a:xfrm>
            <a:off x="0" y="184299"/>
            <a:ext cx="9144000"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James</a:t>
            </a:r>
          </a:p>
        </p:txBody>
      </p:sp>
      <p:sp>
        <p:nvSpPr>
          <p:cNvPr id="3" name="TextBox 2">
            <a:extLst>
              <a:ext uri="{FF2B5EF4-FFF2-40B4-BE49-F238E27FC236}">
                <a16:creationId xmlns:a16="http://schemas.microsoft.com/office/drawing/2014/main" id="{C86F8EF8-8D49-EBAB-2C7E-BD7369645089}"/>
              </a:ext>
            </a:extLst>
          </p:cNvPr>
          <p:cNvSpPr txBox="1"/>
          <p:nvPr/>
        </p:nvSpPr>
        <p:spPr>
          <a:xfrm>
            <a:off x="1138989" y="1475873"/>
            <a:ext cx="7122695" cy="233910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Lesson One – James And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Lesson Two – James And Temptations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Lesson Three - But Be Doers Of The Word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a:solidFill>
                  <a:schemeClr val="bg2"/>
                </a:solidFill>
                <a:latin typeface="Calibri" panose="020F0502020204030204"/>
              </a:rPr>
              <a:t>Lesson Four – Showing Partiality</a:t>
            </a:r>
            <a:endParaRPr kumimoji="0" lang="en-US" sz="3200" b="0" i="0" u="none" strike="noStrike" kern="1200" cap="none" spc="0" normalizeH="0" baseline="0" noProof="0" dirty="0">
              <a:ln>
                <a:noFill/>
              </a:ln>
              <a:solidFill>
                <a:schemeClr val="bg2"/>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81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ris\Documents\Bolen\04 0Adds 2012\19 Museum\Rome Museums\Naples Museum\Farnese Collection\Female deity holding mask, late 2nd c AD copy of 5th c BC original, tb0515171184.jpg"/>
          <p:cNvPicPr>
            <a:picLocks noChangeAspect="1" noChangeArrowheads="1"/>
          </p:cNvPicPr>
          <p:nvPr/>
        </p:nvPicPr>
        <p:blipFill rotWithShape="1">
          <a:blip r:embed="rId3">
            <a:extLst>
              <a:ext uri="{28A0092B-C50C-407E-A947-70E740481C1C}">
                <a14:useLocalDpi xmlns:a14="http://schemas.microsoft.com/office/drawing/2010/main" val="0"/>
              </a:ext>
            </a:extLst>
          </a:blip>
          <a:srcRect t="8825"/>
          <a:stretch/>
        </p:blipFill>
        <p:spPr bwMode="auto">
          <a:xfrm>
            <a:off x="0" y="167950"/>
            <a:ext cx="9144000" cy="639461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426C2742-10DF-4D6B-AA33-89E7440FFFF1}"/>
              </a:ext>
            </a:extLst>
          </p:cNvPr>
          <p:cNvSpPr>
            <a:spLocks noGrp="1"/>
          </p:cNvSpPr>
          <p:nvPr>
            <p:ph type="body" sz="quarter" idx="10"/>
          </p:nvPr>
        </p:nvSpPr>
        <p:spPr/>
        <p:txBody>
          <a:bodyPr/>
          <a:lstStyle/>
          <a:p>
            <a:r>
              <a:rPr lang="en-US" dirty="0"/>
              <a:t>Female holding a theatrical mask, 2nd century AD</a:t>
            </a:r>
          </a:p>
        </p:txBody>
      </p:sp>
      <p:sp>
        <p:nvSpPr>
          <p:cNvPr id="3" name="Text Placeholder 2">
            <a:extLst>
              <a:ext uri="{FF2B5EF4-FFF2-40B4-BE49-F238E27FC236}">
                <a16:creationId xmlns:a16="http://schemas.microsoft.com/office/drawing/2014/main" id="{83315E01-9526-425F-9EF7-B91EE34B7009}"/>
              </a:ext>
            </a:extLst>
          </p:cNvPr>
          <p:cNvSpPr>
            <a:spLocks noGrp="1"/>
          </p:cNvSpPr>
          <p:nvPr>
            <p:ph type="body" sz="quarter" idx="12"/>
          </p:nvPr>
        </p:nvSpPr>
        <p:spPr/>
        <p:txBody>
          <a:bodyPr/>
          <a:lstStyle/>
          <a:p>
            <a:r>
              <a:rPr lang="en-US" dirty="0"/>
              <a:t>2:1</a:t>
            </a:r>
          </a:p>
        </p:txBody>
      </p:sp>
      <p:sp>
        <p:nvSpPr>
          <p:cNvPr id="4" name="Title 3">
            <a:extLst>
              <a:ext uri="{FF2B5EF4-FFF2-40B4-BE49-F238E27FC236}">
                <a16:creationId xmlns:a16="http://schemas.microsoft.com/office/drawing/2014/main" id="{84D4BE34-9C3D-4D10-82DA-063CD086E371}"/>
              </a:ext>
            </a:extLst>
          </p:cNvPr>
          <p:cNvSpPr>
            <a:spLocks noGrp="1"/>
          </p:cNvSpPr>
          <p:nvPr>
            <p:ph type="title"/>
          </p:nvPr>
        </p:nvSpPr>
        <p:spPr/>
        <p:txBody>
          <a:bodyPr/>
          <a:lstStyle/>
          <a:p>
            <a:r>
              <a:rPr lang="en-US" dirty="0"/>
              <a:t>My brothers, do not hold the faith of our glorious Lord Jesus Christ with favoritism</a:t>
            </a:r>
          </a:p>
        </p:txBody>
      </p:sp>
    </p:spTree>
    <p:extLst>
      <p:ext uri="{BB962C8B-B14F-4D97-AF65-F5344CB8AC3E}">
        <p14:creationId xmlns:p14="http://schemas.microsoft.com/office/powerpoint/2010/main" val="2501860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Painting of the woman touching Jesus’s garment, in the Duc In </a:t>
            </a:r>
            <a:r>
              <a:rPr lang="en-US" dirty="0" err="1"/>
              <a:t>Altum</a:t>
            </a:r>
            <a:r>
              <a:rPr lang="en-US" dirty="0"/>
              <a:t> chapel at Magdala</a:t>
            </a:r>
          </a:p>
        </p:txBody>
      </p:sp>
      <p:sp>
        <p:nvSpPr>
          <p:cNvPr id="4" name="Text Placeholder 3"/>
          <p:cNvSpPr>
            <a:spLocks noGrp="1"/>
          </p:cNvSpPr>
          <p:nvPr>
            <p:ph type="body" sz="quarter" idx="12"/>
          </p:nvPr>
        </p:nvSpPr>
        <p:spPr/>
        <p:txBody>
          <a:bodyPr/>
          <a:lstStyle/>
          <a:p>
            <a:r>
              <a:rPr lang="en-US" dirty="0"/>
              <a:t>2:1</a:t>
            </a:r>
          </a:p>
        </p:txBody>
      </p:sp>
      <p:sp>
        <p:nvSpPr>
          <p:cNvPr id="2" name="Title 1"/>
          <p:cNvSpPr>
            <a:spLocks noGrp="1"/>
          </p:cNvSpPr>
          <p:nvPr>
            <p:ph type="title"/>
          </p:nvPr>
        </p:nvSpPr>
        <p:spPr/>
        <p:txBody>
          <a:bodyPr/>
          <a:lstStyle/>
          <a:p>
            <a:r>
              <a:rPr lang="en-US" dirty="0"/>
              <a:t>My brothers, do not hold the faith of our glorious Lord Jesus Christ with favoritism</a:t>
            </a:r>
          </a:p>
        </p:txBody>
      </p:sp>
      <p:pic>
        <p:nvPicPr>
          <p:cNvPr id="6" name="Picture 5" descr="A picture containing indoor, tray, table, food&#10;&#10;Description automatically generated">
            <a:extLst>
              <a:ext uri="{FF2B5EF4-FFF2-40B4-BE49-F238E27FC236}">
                <a16:creationId xmlns:a16="http://schemas.microsoft.com/office/drawing/2014/main" id="{5D92ABE2-43DF-C448-8B28-95A8C3FC1FBC}"/>
              </a:ext>
            </a:extLst>
          </p:cNvPr>
          <p:cNvPicPr>
            <a:picLocks noChangeAspect="1"/>
          </p:cNvPicPr>
          <p:nvPr/>
        </p:nvPicPr>
        <p:blipFill rotWithShape="1">
          <a:blip r:embed="rId3">
            <a:extLst>
              <a:ext uri="{28A0092B-C50C-407E-A947-70E740481C1C}">
                <a14:useLocalDpi xmlns:a14="http://schemas.microsoft.com/office/drawing/2010/main" val="0"/>
              </a:ext>
            </a:extLst>
          </a:blip>
          <a:srcRect l="1875"/>
          <a:stretch/>
        </p:blipFill>
        <p:spPr>
          <a:xfrm>
            <a:off x="0" y="369332"/>
            <a:ext cx="9144000" cy="6150340"/>
          </a:xfrm>
          <a:prstGeom prst="rect">
            <a:avLst/>
          </a:prstGeom>
        </p:spPr>
      </p:pic>
    </p:spTree>
    <p:extLst>
      <p:ext uri="{BB962C8B-B14F-4D97-AF65-F5344CB8AC3E}">
        <p14:creationId xmlns:p14="http://schemas.microsoft.com/office/powerpoint/2010/main" val="2731755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90097A-1E56-0534-BD7B-3AF4EBE8F891}"/>
              </a:ext>
            </a:extLst>
          </p:cNvPr>
          <p:cNvSpPr txBox="1"/>
          <p:nvPr/>
        </p:nvSpPr>
        <p:spPr>
          <a:xfrm>
            <a:off x="713874" y="425117"/>
            <a:ext cx="8005010" cy="6162064"/>
          </a:xfrm>
          <a:prstGeom prst="rect">
            <a:avLst/>
          </a:prstGeom>
          <a:noFill/>
        </p:spPr>
        <p:txBody>
          <a:bodyPr wrap="square">
            <a:spAutoFit/>
          </a:bodyPr>
          <a:lstStyle/>
          <a:p>
            <a:r>
              <a:rPr lang="en-US" sz="3200" dirty="0"/>
              <a:t>2 For if there should </a:t>
            </a:r>
            <a:r>
              <a:rPr lang="en-US" sz="3200" dirty="0">
                <a:latin typeface="Arial Black" panose="020B0A04020102020204" pitchFamily="34" charset="0"/>
              </a:rPr>
              <a:t>come into your assembly </a:t>
            </a:r>
            <a:r>
              <a:rPr lang="en-US" sz="3200" dirty="0"/>
              <a:t>a man with gold rings, </a:t>
            </a:r>
            <a:r>
              <a:rPr lang="en-US" sz="3200" b="1" u="sng" dirty="0"/>
              <a:t>in fine apparel</a:t>
            </a:r>
            <a:r>
              <a:rPr lang="en-US" sz="3200" dirty="0"/>
              <a:t>, and there should also come in a poor man in filthy clothes, 3 and you pay attention to the one wearing the fine clothes and say to him, "You sit here in a good place," and say to the poor man, "</a:t>
            </a:r>
            <a:r>
              <a:rPr lang="en-US" sz="3200" b="1" u="sng" dirty="0"/>
              <a:t>You stand there," or, "Sit here at my footstool</a:t>
            </a:r>
            <a:r>
              <a:rPr lang="en-US" sz="3200" dirty="0"/>
              <a:t>," </a:t>
            </a:r>
          </a:p>
          <a:p>
            <a:endParaRPr lang="en-US" sz="3200" dirty="0"/>
          </a:p>
          <a:p>
            <a:r>
              <a:rPr lang="en-US" sz="3200" dirty="0"/>
              <a:t>4 have you not shown partiality among yourselves, and become judges with </a:t>
            </a:r>
            <a:r>
              <a:rPr lang="en-US" sz="3200" dirty="0">
                <a:latin typeface="Arial Black" panose="020B0A04020102020204" pitchFamily="34" charset="0"/>
              </a:rPr>
              <a:t>evil </a:t>
            </a:r>
            <a:r>
              <a:rPr lang="en-US" sz="3200" dirty="0"/>
              <a:t>thoughts?</a:t>
            </a:r>
          </a:p>
        </p:txBody>
      </p:sp>
    </p:spTree>
    <p:extLst>
      <p:ext uri="{BB962C8B-B14F-4D97-AF65-F5344CB8AC3E}">
        <p14:creationId xmlns:p14="http://schemas.microsoft.com/office/powerpoint/2010/main" val="399062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uilding, piece, snow, photo&#10;&#10;Description automatically generated">
            <a:extLst>
              <a:ext uri="{FF2B5EF4-FFF2-40B4-BE49-F238E27FC236}">
                <a16:creationId xmlns:a16="http://schemas.microsoft.com/office/drawing/2014/main" id="{9306F6D8-4C68-6349-B9B9-8390E3D51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89753" y="-1110124"/>
            <a:ext cx="6164494" cy="9144000"/>
          </a:xfrm>
          <a:prstGeom prst="rect">
            <a:avLst/>
          </a:prstGeom>
        </p:spPr>
      </p:pic>
      <p:sp>
        <p:nvSpPr>
          <p:cNvPr id="3" name="Text Placeholder 2"/>
          <p:cNvSpPr>
            <a:spLocks noGrp="1"/>
          </p:cNvSpPr>
          <p:nvPr>
            <p:ph type="body" sz="quarter" idx="10"/>
          </p:nvPr>
        </p:nvSpPr>
        <p:spPr/>
        <p:txBody>
          <a:bodyPr/>
          <a:lstStyle/>
          <a:p>
            <a:r>
              <a:rPr lang="en-US" dirty="0"/>
              <a:t>Wool tunic with purple stripes, from the Cave of the Letters in Nahal </a:t>
            </a:r>
            <a:r>
              <a:rPr lang="en-US" dirty="0" err="1"/>
              <a:t>Hever</a:t>
            </a:r>
            <a:r>
              <a:rPr lang="en-US" dirty="0"/>
              <a:t>, circa AD 132</a:t>
            </a:r>
          </a:p>
        </p:txBody>
      </p:sp>
      <p:sp>
        <p:nvSpPr>
          <p:cNvPr id="4" name="Text Placeholder 3"/>
          <p:cNvSpPr>
            <a:spLocks noGrp="1"/>
          </p:cNvSpPr>
          <p:nvPr>
            <p:ph type="body" sz="quarter" idx="12"/>
          </p:nvPr>
        </p:nvSpPr>
        <p:spPr/>
        <p:txBody>
          <a:bodyPr/>
          <a:lstStyle/>
          <a:p>
            <a:r>
              <a:rPr lang="en-US"/>
              <a:t>2:2</a:t>
            </a:r>
            <a:endParaRPr lang="en-US" dirty="0"/>
          </a:p>
        </p:txBody>
      </p:sp>
      <p:sp>
        <p:nvSpPr>
          <p:cNvPr id="2" name="Title 1"/>
          <p:cNvSpPr>
            <a:spLocks noGrp="1"/>
          </p:cNvSpPr>
          <p:nvPr>
            <p:ph type="title"/>
          </p:nvPr>
        </p:nvSpPr>
        <p:spPr/>
        <p:txBody>
          <a:bodyPr/>
          <a:lstStyle/>
          <a:p>
            <a:r>
              <a:rPr lang="en-US" dirty="0"/>
              <a:t>If a man comes into your assembly with a gold ring, and dressed in fine clothing</a:t>
            </a:r>
          </a:p>
        </p:txBody>
      </p:sp>
    </p:spTree>
    <p:extLst>
      <p:ext uri="{BB962C8B-B14F-4D97-AF65-F5344CB8AC3E}">
        <p14:creationId xmlns:p14="http://schemas.microsoft.com/office/powerpoint/2010/main" val="280735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FEF109-10FD-4DD7-B5C1-336F85AF5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sz="quarter" idx="10"/>
          </p:nvPr>
        </p:nvSpPr>
        <p:spPr/>
        <p:txBody>
          <a:bodyPr/>
          <a:lstStyle/>
          <a:p>
            <a:r>
              <a:rPr lang="en-US" dirty="0"/>
              <a:t>Luxury seating in the theater at Priene</a:t>
            </a:r>
          </a:p>
        </p:txBody>
      </p:sp>
      <p:sp>
        <p:nvSpPr>
          <p:cNvPr id="3" name="Text Placeholder 2"/>
          <p:cNvSpPr>
            <a:spLocks noGrp="1"/>
          </p:cNvSpPr>
          <p:nvPr>
            <p:ph type="body" sz="quarter" idx="12"/>
          </p:nvPr>
        </p:nvSpPr>
        <p:spPr/>
        <p:txBody>
          <a:bodyPr/>
          <a:lstStyle/>
          <a:p>
            <a:r>
              <a:rPr lang="en-US" dirty="0"/>
              <a:t>2:3</a:t>
            </a:r>
          </a:p>
        </p:txBody>
      </p:sp>
      <p:sp>
        <p:nvSpPr>
          <p:cNvPr id="4" name="Title 3"/>
          <p:cNvSpPr>
            <a:spLocks noGrp="1"/>
          </p:cNvSpPr>
          <p:nvPr>
            <p:ph type="title"/>
          </p:nvPr>
        </p:nvSpPr>
        <p:spPr/>
        <p:txBody>
          <a:bodyPr/>
          <a:lstStyle/>
          <a:p>
            <a:r>
              <a:rPr lang="en-US" dirty="0"/>
              <a:t>You show regard to the one wearing the fine clothes, and say, “You sit here in a good place”</a:t>
            </a:r>
          </a:p>
        </p:txBody>
      </p:sp>
    </p:spTree>
    <p:extLst>
      <p:ext uri="{BB962C8B-B14F-4D97-AF65-F5344CB8AC3E}">
        <p14:creationId xmlns:p14="http://schemas.microsoft.com/office/powerpoint/2010/main" val="1294566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2DAB5-7BED-FD03-EE47-F9410EA4E3E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288152C-3477-B25D-D0D1-C838F0490B36}"/>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FB208B7E-580C-22C5-40BE-86DA1571E7ED}"/>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The Sin Of Partiality</a:t>
            </a:r>
          </a:p>
        </p:txBody>
      </p:sp>
      <p:sp>
        <p:nvSpPr>
          <p:cNvPr id="5" name="TextBox 4">
            <a:extLst>
              <a:ext uri="{FF2B5EF4-FFF2-40B4-BE49-F238E27FC236}">
                <a16:creationId xmlns:a16="http://schemas.microsoft.com/office/drawing/2014/main" id="{F58E84D3-E914-631E-A152-E8760DBCECA7}"/>
              </a:ext>
            </a:extLst>
          </p:cNvPr>
          <p:cNvSpPr txBox="1"/>
          <p:nvPr/>
        </p:nvSpPr>
        <p:spPr>
          <a:xfrm>
            <a:off x="826167" y="1195138"/>
            <a:ext cx="7628021" cy="5463675"/>
          </a:xfrm>
          <a:prstGeom prst="rect">
            <a:avLst/>
          </a:prstGeom>
          <a:noFill/>
        </p:spPr>
        <p:txBody>
          <a:bodyPr wrap="square">
            <a:spAutoFit/>
          </a:bodyPr>
          <a:lstStyle/>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5 Listen, my beloved brethren: Has God not chosen the poor of this world to be rich in faith and heirs of the kingdom which He promised to those who love Him?</a:t>
            </a:r>
          </a:p>
          <a:p>
            <a:pPr marL="0" marR="0">
              <a:lnSpc>
                <a:spcPct val="115000"/>
              </a:lnSpc>
              <a:spcAft>
                <a:spcPts val="800"/>
              </a:spcAft>
              <a:buNone/>
            </a:pP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6 But you have dishonored the poor man. Do not the rich oppress you and drag you into the courts?</a:t>
            </a:r>
          </a:p>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849092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hotoCompan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potx" id="{156FBC7D-6AC8-4052-8D38-BB651D9D29B5}" vid="{07EA9D4B-09B1-4793-8212-CF3BEBDEEA4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504</TotalTime>
  <Words>1568</Words>
  <Application>Microsoft Office PowerPoint</Application>
  <PresentationFormat>On-screen Show (4:3)</PresentationFormat>
  <Paragraphs>121</Paragraphs>
  <Slides>21</Slides>
  <Notes>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21</vt:i4>
      </vt:variant>
    </vt:vector>
  </HeadingPairs>
  <TitlesOfParts>
    <vt:vector size="32" baseType="lpstr">
      <vt:lpstr>Arial</vt:lpstr>
      <vt:lpstr>Arial Black</vt:lpstr>
      <vt:lpstr>Arial Unicode MS</vt:lpstr>
      <vt:lpstr>Calibri</vt:lpstr>
      <vt:lpstr>Calibri Light</vt:lpstr>
      <vt:lpstr>Ink Free</vt:lpstr>
      <vt:lpstr>Office Theme</vt:lpstr>
      <vt:lpstr>1_Office Theme</vt:lpstr>
      <vt:lpstr>2_Office Theme</vt:lpstr>
      <vt:lpstr>3_Office Theme</vt:lpstr>
      <vt:lpstr>PhotoCompanion</vt:lpstr>
      <vt:lpstr>PowerPoint Presentation</vt:lpstr>
      <vt:lpstr>PowerPoint Presentation</vt:lpstr>
      <vt:lpstr>PowerPoint Presentation</vt:lpstr>
      <vt:lpstr>My brothers, do not hold the faith of our glorious Lord Jesus Christ with favoritism</vt:lpstr>
      <vt:lpstr>My brothers, do not hold the faith of our glorious Lord Jesus Christ with favoritism</vt:lpstr>
      <vt:lpstr>PowerPoint Presentation</vt:lpstr>
      <vt:lpstr>If a man comes into your assembly with a gold ring, and dressed in fine clothing</vt:lpstr>
      <vt:lpstr>You show regard to the one wearing the fine clothes, and say, “You sit here in a good place”</vt:lpstr>
      <vt:lpstr>PowerPoint Presentation</vt:lpstr>
      <vt:lpstr>PowerPoint Presentation</vt:lpstr>
      <vt:lpstr>PowerPoint Presentation</vt:lpstr>
      <vt:lpstr>PowerPoint Presentation</vt:lpstr>
      <vt:lpstr>PowerPoint Presentation</vt:lpstr>
      <vt:lpstr>PowerPoint Presentation</vt:lpstr>
      <vt:lpstr>For whoever keeps the whole law, but stumbles in one point, he has become guilty of all</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23</cp:revision>
  <dcterms:created xsi:type="dcterms:W3CDTF">2025-08-19T19:05:23Z</dcterms:created>
  <dcterms:modified xsi:type="dcterms:W3CDTF">2026-07-12T09:06:18Z</dcterms:modified>
</cp:coreProperties>
</file>