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44" r:id="rId4"/>
    <p:sldMasterId id="2147483757" r:id="rId5"/>
  </p:sldMasterIdLst>
  <p:notesMasterIdLst>
    <p:notesMasterId r:id="rId43"/>
  </p:notesMasterIdLst>
  <p:sldIdLst>
    <p:sldId id="265" r:id="rId6"/>
    <p:sldId id="704" r:id="rId7"/>
    <p:sldId id="316" r:id="rId8"/>
    <p:sldId id="507" r:id="rId9"/>
    <p:sldId id="582" r:id="rId10"/>
    <p:sldId id="593" r:id="rId11"/>
    <p:sldId id="669" r:id="rId12"/>
    <p:sldId id="541" r:id="rId13"/>
    <p:sldId id="668" r:id="rId14"/>
    <p:sldId id="550" r:id="rId15"/>
    <p:sldId id="670" r:id="rId16"/>
    <p:sldId id="705" r:id="rId17"/>
    <p:sldId id="674" r:id="rId18"/>
    <p:sldId id="671" r:id="rId19"/>
    <p:sldId id="707" r:id="rId20"/>
    <p:sldId id="706" r:id="rId21"/>
    <p:sldId id="672" r:id="rId22"/>
    <p:sldId id="673" r:id="rId23"/>
    <p:sldId id="708" r:id="rId24"/>
    <p:sldId id="676" r:id="rId25"/>
    <p:sldId id="675" r:id="rId26"/>
    <p:sldId id="677" r:id="rId27"/>
    <p:sldId id="678" r:id="rId28"/>
    <p:sldId id="709" r:id="rId29"/>
    <p:sldId id="681" r:id="rId30"/>
    <p:sldId id="683" r:id="rId31"/>
    <p:sldId id="686" r:id="rId32"/>
    <p:sldId id="691" r:id="rId33"/>
    <p:sldId id="692" r:id="rId34"/>
    <p:sldId id="693" r:id="rId35"/>
    <p:sldId id="694" r:id="rId36"/>
    <p:sldId id="697" r:id="rId37"/>
    <p:sldId id="699" r:id="rId38"/>
    <p:sldId id="701" r:id="rId39"/>
    <p:sldId id="679" r:id="rId40"/>
    <p:sldId id="547" r:id="rId41"/>
    <p:sldId id="276"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EXv9cAcrdvs0oyv8DA3Ntw==" hashData="jerk2My+bpkRaTNsjr/5tAKvcbOSfMLGevkXCfQhctsBJwuYk1Z8dkciyn7/zQvmala3grfU9M/WScWyWrlVA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19" d="100"/>
          <a:sy n="119" d="100"/>
        </p:scale>
        <p:origin x="1356" y="1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801AF-3EEC-4B9D-9A0C-673CD1CCCEE0}" type="datetimeFigureOut">
              <a:rPr lang="en-US" smtClean="0"/>
              <a:t>7/19/2026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B20C0B-D68F-44CE-AE3B-0BD4C2A8F63E}" type="slidenum">
              <a:rPr lang="en-US" smtClean="0"/>
              <a:t>‹#›</a:t>
            </a:fld>
            <a:endParaRPr lang="en-US"/>
          </a:p>
        </p:txBody>
      </p:sp>
    </p:spTree>
    <p:extLst>
      <p:ext uri="{BB962C8B-B14F-4D97-AF65-F5344CB8AC3E}">
        <p14:creationId xmlns:p14="http://schemas.microsoft.com/office/powerpoint/2010/main" val="3349006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08F51-070D-4BE5-2C7D-C712D8AE3C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D7891-874F-5EC9-8BD9-5E7A7D5DF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7CB4DD-EBE5-9D26-8536-423D1188DDAC}"/>
              </a:ext>
            </a:extLst>
          </p:cNvPr>
          <p:cNvSpPr>
            <a:spLocks noGrp="1"/>
          </p:cNvSpPr>
          <p:nvPr>
            <p:ph type="body" idx="1"/>
          </p:nvPr>
        </p:nvSpPr>
        <p:spPr/>
        <p:txBody>
          <a:bodyPr/>
          <a:lstStyle/>
          <a:p>
            <a:r>
              <a:rPr lang="en-US" dirty="0"/>
              <a:t>In his Gospel, John also connects light with God and His</a:t>
            </a:r>
            <a:r>
              <a:rPr lang="en-US" baseline="0" dirty="0"/>
              <a:t> act of creation</a:t>
            </a:r>
            <a:r>
              <a:rPr lang="en-US" dirty="0"/>
              <a:t>. “In the beginning was the Word, and the Word was with God, and the Word was God. He was with God in the beginning. Through him all things were made; without him nothing was made that has been made. In him was life, and that life was the </a:t>
            </a:r>
            <a:r>
              <a:rPr lang="en-US" b="1" dirty="0"/>
              <a:t>light of all mankind</a:t>
            </a:r>
            <a:r>
              <a:rPr lang="en-US" dirty="0"/>
              <a:t>. The </a:t>
            </a:r>
            <a:r>
              <a:rPr lang="en-US" b="1" dirty="0"/>
              <a:t>light</a:t>
            </a:r>
            <a:r>
              <a:rPr lang="en-US" dirty="0"/>
              <a:t> shines in the darkness, and the darkness has not overcome it” (John 1:1-5, NIV). This photo was taken from Jebel</a:t>
            </a:r>
            <a:r>
              <a:rPr lang="en-US" baseline="0" dirty="0"/>
              <a:t> Musa, the traditional Mount Sinai.</a:t>
            </a:r>
            <a:endParaRPr lang="en-US" dirty="0"/>
          </a:p>
          <a:p>
            <a:endParaRPr lang="en-US" dirty="0"/>
          </a:p>
          <a:p>
            <a:r>
              <a:rPr lang="en-US" dirty="0"/>
              <a:t>tb030400500</a:t>
            </a:r>
          </a:p>
        </p:txBody>
      </p:sp>
      <p:sp>
        <p:nvSpPr>
          <p:cNvPr id="4" name="Slide Number Placeholder 3">
            <a:extLst>
              <a:ext uri="{FF2B5EF4-FFF2-40B4-BE49-F238E27FC236}">
                <a16:creationId xmlns:a16="http://schemas.microsoft.com/office/drawing/2014/main" id="{E2E03610-7270-8A5D-517F-2E37AF7177F4}"/>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68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F98A0-E16C-5F78-A175-2DFE92DA2C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3E695D-9E27-8066-0F86-F77846F4A8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CF0883-243E-A1C6-F890-7464658D1017}"/>
              </a:ext>
            </a:extLst>
          </p:cNvPr>
          <p:cNvSpPr>
            <a:spLocks noGrp="1"/>
          </p:cNvSpPr>
          <p:nvPr>
            <p:ph type="body" idx="1"/>
          </p:nvPr>
        </p:nvSpPr>
        <p:spPr/>
        <p:txBody>
          <a:bodyPr/>
          <a:lstStyle/>
          <a:p>
            <a:r>
              <a:rPr lang="en-US" dirty="0"/>
              <a:t>In his Gospel, John also connects light with God and His</a:t>
            </a:r>
            <a:r>
              <a:rPr lang="en-US" baseline="0" dirty="0"/>
              <a:t> act of creation</a:t>
            </a:r>
            <a:r>
              <a:rPr lang="en-US" dirty="0"/>
              <a:t>. “In the beginning was the Word, and the Word was with God, and the Word was God. He was with God in the beginning. Through him all things were made; without him nothing was made that has been made. In him was life, and that life was the </a:t>
            </a:r>
            <a:r>
              <a:rPr lang="en-US" b="1" dirty="0"/>
              <a:t>light of all mankind</a:t>
            </a:r>
            <a:r>
              <a:rPr lang="en-US" dirty="0"/>
              <a:t>. The </a:t>
            </a:r>
            <a:r>
              <a:rPr lang="en-US" b="1" dirty="0"/>
              <a:t>light</a:t>
            </a:r>
            <a:r>
              <a:rPr lang="en-US" dirty="0"/>
              <a:t> shines in the darkness, and the darkness has not overcome it” (John 1:1-5, NIV). This photo was taken from Jebel</a:t>
            </a:r>
            <a:r>
              <a:rPr lang="en-US" baseline="0" dirty="0"/>
              <a:t> Musa, the traditional Mount Sinai.</a:t>
            </a:r>
            <a:endParaRPr lang="en-US" dirty="0"/>
          </a:p>
          <a:p>
            <a:endParaRPr lang="en-US" dirty="0"/>
          </a:p>
          <a:p>
            <a:r>
              <a:rPr lang="en-US" dirty="0"/>
              <a:t>tb030400500</a:t>
            </a:r>
          </a:p>
        </p:txBody>
      </p:sp>
      <p:sp>
        <p:nvSpPr>
          <p:cNvPr id="4" name="Slide Number Placeholder 3">
            <a:extLst>
              <a:ext uri="{FF2B5EF4-FFF2-40B4-BE49-F238E27FC236}">
                <a16:creationId xmlns:a16="http://schemas.microsoft.com/office/drawing/2014/main" id="{A3487F51-893F-7B6E-79EC-B8BF575DAFAC}"/>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E4946A3-FD68-4E77-9DEF-1E7536A4A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241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picture taken at Nazareth Village illustrates the typical first-century AD diet.</a:t>
            </a:r>
            <a:endParaRPr lang="en-US" dirty="0"/>
          </a:p>
          <a:p>
            <a:endParaRPr lang="en-US" dirty="0"/>
          </a:p>
          <a:p>
            <a:r>
              <a:rPr lang="en-US" dirty="0"/>
              <a:t>tb102704380</a:t>
            </a:r>
            <a:endParaRPr lang="ja-JP" dirty="0"/>
          </a:p>
        </p:txBody>
      </p:sp>
      <p:sp>
        <p:nvSpPr>
          <p:cNvPr id="4" name="Slide Number Placeholder 3"/>
          <p:cNvSpPr>
            <a:spLocks noGrp="1"/>
          </p:cNvSpPr>
          <p:nvPr>
            <p:ph type="sldNum" sz="quarter" idx="5"/>
          </p:nvPr>
        </p:nvSpPr>
        <p:spPr/>
        <p:txBody>
          <a:bodyPr/>
          <a:lstStyle/>
          <a:p>
            <a:fld id="{4E4946A3-FD68-4E77-9DEF-1E7536A4AD96}" type="slidenum">
              <a:rPr lang="en-US" smtClean="0"/>
              <a:t>5</a:t>
            </a:fld>
            <a:endParaRPr lang="en-US" dirty="0"/>
          </a:p>
        </p:txBody>
      </p:sp>
    </p:spTree>
    <p:extLst>
      <p:ext uri="{BB962C8B-B14F-4D97-AF65-F5344CB8AC3E}">
        <p14:creationId xmlns:p14="http://schemas.microsoft.com/office/powerpoint/2010/main" val="316049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cs typeface="Calibri"/>
              </a:rPr>
              <a:t>This picture shows a</a:t>
            </a:r>
            <a:r>
              <a:rPr lang="en-US" baseline="0" dirty="0">
                <a:cs typeface="Calibri"/>
              </a:rPr>
              <a:t> B</a:t>
            </a:r>
            <a:r>
              <a:rPr lang="en-US" dirty="0">
                <a:cs typeface="Calibri"/>
              </a:rPr>
              <a:t>edouin cooking bread over a fire, illustrating both warmth and having food with which to be filled.</a:t>
            </a:r>
          </a:p>
          <a:p>
            <a:pPr>
              <a:defRPr/>
            </a:pPr>
            <a:endParaRPr lang="en-US" dirty="0"/>
          </a:p>
          <a:p>
            <a:pPr marL="0" marR="0" lvl="0" indent="0" algn="l" defTabSz="914400">
              <a:lnSpc>
                <a:spcPct val="100000"/>
              </a:lnSpc>
              <a:spcBef>
                <a:spcPts val="0"/>
              </a:spcBef>
              <a:spcAft>
                <a:spcPts val="0"/>
              </a:spcAft>
              <a:buNone/>
              <a:tabLst/>
              <a:defRPr/>
            </a:pPr>
            <a:r>
              <a:rPr lang="en-US" dirty="0"/>
              <a:t>tb062005835</a:t>
            </a:r>
            <a:endParaRPr lang="en-US" dirty="0">
              <a:cs typeface="Calibri"/>
            </a:endParaRPr>
          </a:p>
        </p:txBody>
      </p:sp>
      <p:sp>
        <p:nvSpPr>
          <p:cNvPr id="4" name="Slide Number Placeholder 3"/>
          <p:cNvSpPr>
            <a:spLocks noGrp="1"/>
          </p:cNvSpPr>
          <p:nvPr>
            <p:ph type="sldNum" sz="quarter" idx="5"/>
          </p:nvPr>
        </p:nvSpPr>
        <p:spPr/>
        <p:txBody>
          <a:bodyPr/>
          <a:lstStyle/>
          <a:p>
            <a:fld id="{4E4946A3-FD68-4E77-9DEF-1E7536A4AD96}" type="slidenum">
              <a:rPr lang="en-US" smtClean="0"/>
              <a:t>6</a:t>
            </a:fld>
            <a:endParaRPr lang="en-US" dirty="0"/>
          </a:p>
        </p:txBody>
      </p:sp>
    </p:spTree>
    <p:extLst>
      <p:ext uri="{BB962C8B-B14F-4D97-AF65-F5344CB8AC3E}">
        <p14:creationId xmlns:p14="http://schemas.microsoft.com/office/powerpoint/2010/main" val="136117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James may have been present at the synagogue in Capernaum when a man with an unclean spirit met Jesus; the unclean spirit recognized Jesus and expressed great fear of Him (Mark 1:21-26). Thus James may have been speaking here from</a:t>
            </a:r>
            <a:r>
              <a:rPr lang="en-US" sz="1200" kern="1200" baseline="0" dirty="0">
                <a:solidFill>
                  <a:schemeClr val="tx1"/>
                </a:solidFill>
                <a:effectLst/>
                <a:latin typeface="+mn-lt"/>
                <a:ea typeface="+mn-ea"/>
                <a:cs typeface="+mn-cs"/>
              </a:rPr>
              <a:t> personal experience. The white building in the foreground of this aerial photo is a synagogue at Capernaum. Though the visible limestone synagogue is several centuries after the time of Jesus and James, it is built on the foundations of an earlier synagogue from the 1st century.</a:t>
            </a:r>
          </a:p>
          <a:p>
            <a:endParaRPr lang="en-US" sz="1200" kern="1200" dirty="0">
              <a:solidFill>
                <a:schemeClr val="tx1"/>
              </a:solidFill>
              <a:effectLst/>
              <a:latin typeface="+mn-lt"/>
              <a:ea typeface="+mn-ea"/>
              <a:cs typeface="+mn-cs"/>
            </a:endParaRPr>
          </a:p>
          <a:p>
            <a:r>
              <a:rPr lang="en-US" dirty="0"/>
              <a:t>ws040416942</a:t>
            </a:r>
          </a:p>
        </p:txBody>
      </p:sp>
      <p:sp>
        <p:nvSpPr>
          <p:cNvPr id="4" name="Slide Number Placeholder 3"/>
          <p:cNvSpPr>
            <a:spLocks noGrp="1"/>
          </p:cNvSpPr>
          <p:nvPr>
            <p:ph type="sldNum" sz="quarter" idx="10"/>
          </p:nvPr>
        </p:nvSpPr>
        <p:spPr/>
        <p:txBody>
          <a:bodyPr/>
          <a:lstStyle/>
          <a:p>
            <a:fld id="{4E4946A3-FD68-4E77-9DEF-1E7536A4AD96}" type="slidenum">
              <a:rPr lang="en-US" smtClean="0"/>
              <a:t>8</a:t>
            </a:fld>
            <a:endParaRPr lang="en-US" dirty="0"/>
          </a:p>
        </p:txBody>
      </p:sp>
    </p:spTree>
    <p:extLst>
      <p:ext uri="{BB962C8B-B14F-4D97-AF65-F5344CB8AC3E}">
        <p14:creationId xmlns:p14="http://schemas.microsoft.com/office/powerpoint/2010/main" val="223344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verb “to perfect” (Gk. </a:t>
            </a:r>
            <a:r>
              <a:rPr lang="en-US" i="1" baseline="0" dirty="0" err="1"/>
              <a:t>teleioō</a:t>
            </a:r>
            <a:r>
              <a:rPr lang="en-US" baseline="0" dirty="0"/>
              <a:t>, </a:t>
            </a:r>
            <a:r>
              <a:rPr lang="el-GR" sz="1200" b="0" i="0" u="none" strike="noStrike" kern="1200" baseline="0" dirty="0">
                <a:solidFill>
                  <a:schemeClr val="tx1"/>
                </a:solidFill>
                <a:latin typeface="+mn-lt"/>
                <a:ea typeface="+mn-ea"/>
                <a:cs typeface="+mn-cs"/>
              </a:rPr>
              <a:t>τελειόω</a:t>
            </a:r>
            <a:r>
              <a:rPr lang="en-US" baseline="0" dirty="0"/>
              <a:t>) should probably be understood in the sense of bringing something (i.e., faith) to its goal or accomplishment. J</a:t>
            </a:r>
            <a:r>
              <a:rPr lang="en-US" dirty="0"/>
              <a:t>ames does</a:t>
            </a:r>
            <a:r>
              <a:rPr lang="en-US" baseline="0" dirty="0"/>
              <a:t> not replace faith with works as the means of justification, but argues that works perfect faith, bringing it to its fulfillment. </a:t>
            </a:r>
            <a:r>
              <a:rPr lang="en-US" dirty="0"/>
              <a:t>James returns to language that is reminiscent to the opening verse of the letter. “Consider it all joy, my brothers, when you encounter various trials, knowing that the testing of your </a:t>
            </a:r>
            <a:r>
              <a:rPr lang="en-US" b="1" dirty="0"/>
              <a:t>faith</a:t>
            </a:r>
            <a:r>
              <a:rPr lang="en-US" dirty="0"/>
              <a:t> brings about perseverance. And let perseverance have its </a:t>
            </a:r>
            <a:r>
              <a:rPr lang="en-US" b="1" dirty="0"/>
              <a:t>perfect</a:t>
            </a:r>
            <a:r>
              <a:rPr lang="en-US" dirty="0"/>
              <a:t> work, so that you may be </a:t>
            </a:r>
            <a:r>
              <a:rPr lang="en-US" b="1" dirty="0"/>
              <a:t>perfect</a:t>
            </a:r>
            <a:r>
              <a:rPr lang="en-US" dirty="0"/>
              <a:t> and complete, lacking in nothing” (1:2-4, LSB) This depiction comes from the </a:t>
            </a:r>
            <a:r>
              <a:rPr lang="en-US" i="1" dirty="0"/>
              <a:t>Bible Primer, Old Testament, for use in the primary department of Sunday schools</a:t>
            </a:r>
            <a:r>
              <a:rPr lang="en-US" dirty="0"/>
              <a:t>, by Adolf</a:t>
            </a:r>
            <a:r>
              <a:rPr lang="en-US" baseline="0" dirty="0"/>
              <a:t> </a:t>
            </a:r>
            <a:r>
              <a:rPr lang="en-US" baseline="0" dirty="0" err="1"/>
              <a:t>Hult</a:t>
            </a:r>
            <a:r>
              <a:rPr lang="en-US" baseline="0" dirty="0"/>
              <a:t>. </a:t>
            </a:r>
            <a:r>
              <a:rPr lang="en-US" dirty="0"/>
              <a:t>This image is in the public domain, via Wikimedia Commons: https://commons.wikimedia.org/wiki/File:Bible_primer,_Old_Testament,_for_use_in_the_primary_department_of_Sunday_schools_(1919)_(14759064066).jpg.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wiki147590640661919</a:t>
            </a:r>
          </a:p>
        </p:txBody>
      </p:sp>
      <p:sp>
        <p:nvSpPr>
          <p:cNvPr id="4" name="Slide Number Placeholder 3"/>
          <p:cNvSpPr>
            <a:spLocks noGrp="1"/>
          </p:cNvSpPr>
          <p:nvPr>
            <p:ph type="sldNum" sz="quarter" idx="10"/>
          </p:nvPr>
        </p:nvSpPr>
        <p:spPr/>
        <p:txBody>
          <a:bodyPr/>
          <a:lstStyle/>
          <a:p>
            <a:fld id="{4E4946A3-FD68-4E77-9DEF-1E7536A4AD96}" type="slidenum">
              <a:rPr lang="en-US" smtClean="0"/>
              <a:t>10</a:t>
            </a:fld>
            <a:endParaRPr lang="en-US"/>
          </a:p>
        </p:txBody>
      </p:sp>
    </p:spTree>
    <p:extLst>
      <p:ext uri="{BB962C8B-B14F-4D97-AF65-F5344CB8AC3E}">
        <p14:creationId xmlns:p14="http://schemas.microsoft.com/office/powerpoint/2010/main" val="1963260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Abraham’s sacrifice took place in the region of Moriah (Gen 22:2),</a:t>
            </a:r>
            <a:r>
              <a:rPr lang="en-US" baseline="0" dirty="0"/>
              <a:t> and Solomon’s temple was later built on Mount Moriah (2 Chr 3:1). Abraham’s sacrifice foreshadowed both the ongoing temple sacrifices and the ultimate sacrifice of Jesus Christ. The temple sacrifices took place where the Dome of the Rock stands today, while the sacrifice of Jesus took place nearby but outside the city walls. The traditional location of Jesus’s crucifixion is marked by the Church of the Holy Sepulcher. </a:t>
            </a:r>
          </a:p>
          <a:p>
            <a:endParaRPr lang="en-US" baseline="0" dirty="0"/>
          </a:p>
          <a:p>
            <a:r>
              <a:rPr lang="en-US" dirty="0"/>
              <a:t>tb010703735</a:t>
            </a:r>
          </a:p>
        </p:txBody>
      </p:sp>
      <p:sp>
        <p:nvSpPr>
          <p:cNvPr id="4" name="Slide Number Placeholder 3"/>
          <p:cNvSpPr>
            <a:spLocks noGrp="1"/>
          </p:cNvSpPr>
          <p:nvPr>
            <p:ph type="sldNum" sz="quarter" idx="10"/>
          </p:nvPr>
        </p:nvSpPr>
        <p:spPr/>
        <p:txBody>
          <a:bodyPr/>
          <a:lstStyle/>
          <a:p>
            <a:fld id="{4E4946A3-FD68-4E77-9DEF-1E7536A4AD96}" type="slidenum">
              <a:rPr lang="en-US" smtClean="0"/>
              <a:t>36</a:t>
            </a:fld>
            <a:endParaRPr lang="en-US" dirty="0"/>
          </a:p>
        </p:txBody>
      </p:sp>
    </p:spTree>
    <p:extLst>
      <p:ext uri="{BB962C8B-B14F-4D97-AF65-F5344CB8AC3E}">
        <p14:creationId xmlns:p14="http://schemas.microsoft.com/office/powerpoint/2010/main" val="798913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2025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59251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03776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92896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834442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97531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426547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585604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2070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453741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739656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03483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972994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743018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12726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7641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9170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23291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15253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765567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147931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446110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7651071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35618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2152672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198060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BC3792-2440-40FD-9B76-92D5F06CAC8C}" type="datetimeFigureOut">
              <a:rPr lang="en-US" smtClean="0"/>
              <a:t>7/19/2026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1DB039-D147-4386-BC2D-5E6DB0D999C4}" type="slidenum">
              <a:rPr lang="en-US" smtClean="0"/>
              <a:t>‹#›</a:t>
            </a:fld>
            <a:endParaRPr lang="en-US" dirty="0"/>
          </a:p>
        </p:txBody>
      </p:sp>
    </p:spTree>
    <p:extLst>
      <p:ext uri="{BB962C8B-B14F-4D97-AF65-F5344CB8AC3E}">
        <p14:creationId xmlns:p14="http://schemas.microsoft.com/office/powerpoint/2010/main" val="13875373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66460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8931309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2094404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2761721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7/19/2026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089388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7/19/2026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22185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DABED5-DFFD-47C9-8E1A-6EEE62D3C275}"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21219124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7/19/2026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5561788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6885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876289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9235679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DABED5-DFFD-47C9-8E1A-6EEE62D3C275}" type="datetimeFigureOut">
              <a:rPr lang="en-US" smtClean="0"/>
              <a:t>7/19/2026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80338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24893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1457587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490437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6519672"/>
            <a:ext cx="8074152" cy="338328"/>
          </a:xfrm>
          <a:solidFill>
            <a:schemeClr val="bg1"/>
          </a:solidFill>
        </p:spPr>
        <p:txBody>
          <a:bodyPr>
            <a:spAutoFit/>
          </a:bodyPr>
          <a:lstStyle>
            <a:lvl1pPr marL="0" indent="0">
              <a:spcBef>
                <a:spcPts val="0"/>
              </a:spcBef>
              <a:buNone/>
              <a:defRPr sz="1600"/>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chemeClr val="bg1"/>
          </a:solidFill>
        </p:spPr>
        <p:txBody>
          <a:bodyPr>
            <a:spAutoFit/>
          </a:bodyPr>
          <a:lstStyle>
            <a:lvl1pPr marL="342900" indent="-342900" algn="r">
              <a:spcBef>
                <a:spcPts val="0"/>
              </a:spcBef>
              <a:buFont typeface="+mj-lt"/>
              <a:buNone/>
              <a:defRPr lang="en-US" sz="1600" kern="1200" dirty="0">
                <a:solidFill>
                  <a:schemeClr val="tx1"/>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5760"/>
          </a:xfrm>
          <a:solidFill>
            <a:schemeClr val="bg1"/>
          </a:solidFill>
        </p:spPr>
        <p:txBody>
          <a:bodyPr anchor="t" anchorCtr="0">
            <a:spAutoFit/>
          </a:bodyPr>
          <a:lstStyle>
            <a:lvl1pPr marL="0" algn="l" defTabSz="914400" rtl="0" eaLnBrk="1" fontAlgn="base" latinLnBrk="0" hangingPunct="1">
              <a:spcBef>
                <a:spcPct val="0"/>
              </a:spcBef>
              <a:spcAft>
                <a:spcPct val="0"/>
              </a:spcAft>
              <a:defRPr lang="en-US" sz="1800" i="1" kern="1200" dirty="0">
                <a:solidFill>
                  <a:schemeClr val="tx1"/>
                </a:solidFill>
                <a:effectLst>
                  <a:glow rad="76200">
                    <a:schemeClr val="bg1">
                      <a:alpha val="60000"/>
                    </a:schemeClr>
                  </a:glow>
                </a:effectLst>
                <a:latin typeface="Calibri" pitchFamily="34" charset="0"/>
                <a:ea typeface="+mn-ea"/>
                <a:cs typeface="Calibr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97740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DABED5-DFFD-47C9-8E1A-6EEE62D3C275}" type="datetimeFigureOut">
              <a:rPr lang="en-US" smtClean="0"/>
              <a:t>7/19/2026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1545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DABED5-DFFD-47C9-8E1A-6EEE62D3C275}" type="datetimeFigureOut">
              <a:rPr lang="en-US" smtClean="0"/>
              <a:t>7/19/2026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588176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DABED5-DFFD-47C9-8E1A-6EEE62D3C275}" type="datetimeFigureOut">
              <a:rPr lang="en-US" smtClean="0"/>
              <a:t>7/19/2026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424365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3779966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DABED5-DFFD-47C9-8E1A-6EEE62D3C275}" type="datetimeFigureOut">
              <a:rPr lang="en-US" smtClean="0"/>
              <a:t>7/19/2026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3EE42-34CC-42C4-A54D-966296F9059B}" type="slidenum">
              <a:rPr lang="en-US" smtClean="0"/>
              <a:t>‹#›</a:t>
            </a:fld>
            <a:endParaRPr lang="en-US"/>
          </a:p>
        </p:txBody>
      </p:sp>
    </p:spTree>
    <p:extLst>
      <p:ext uri="{BB962C8B-B14F-4D97-AF65-F5344CB8AC3E}">
        <p14:creationId xmlns:p14="http://schemas.microsoft.com/office/powerpoint/2010/main" val="196114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7/19/2026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203334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7/19/2026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1805592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C3792-2440-40FD-9B76-92D5F06CAC8C}" type="datetimeFigureOut">
              <a:rPr lang="en-US" smtClean="0"/>
              <a:t>7/19/2026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1DB039-D147-4386-BC2D-5E6DB0D999C4}" type="slidenum">
              <a:rPr lang="en-US" smtClean="0"/>
              <a:t>‹#›</a:t>
            </a:fld>
            <a:endParaRPr lang="en-US" dirty="0"/>
          </a:p>
        </p:txBody>
      </p:sp>
    </p:spTree>
    <p:extLst>
      <p:ext uri="{BB962C8B-B14F-4D97-AF65-F5344CB8AC3E}">
        <p14:creationId xmlns:p14="http://schemas.microsoft.com/office/powerpoint/2010/main" val="1726644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ABED5-DFFD-47C9-8E1A-6EEE62D3C275}" type="datetimeFigureOut">
              <a:rPr lang="en-US" smtClean="0"/>
              <a:t>7/19/2026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3EE42-34CC-42C4-A54D-966296F9059B}" type="slidenum">
              <a:rPr lang="en-US" smtClean="0"/>
              <a:t>‹#›</a:t>
            </a:fld>
            <a:endParaRPr lang="en-US"/>
          </a:p>
        </p:txBody>
      </p:sp>
    </p:spTree>
    <p:extLst>
      <p:ext uri="{BB962C8B-B14F-4D97-AF65-F5344CB8AC3E}">
        <p14:creationId xmlns:p14="http://schemas.microsoft.com/office/powerpoint/2010/main" val="4730001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7/19/2026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1997175227"/>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5.xml"/><Relationship Id="rId5" Type="http://schemas.openxmlformats.org/officeDocument/2006/relationships/hyperlink" Target="https://www.publicdomainpictures.net/en/view-image.php?image=8210&amp;picture=casket-over-plot"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Abraham receiving back Isaac, from the </a:t>
            </a:r>
            <a:r>
              <a:rPr lang="en-US" i="1" dirty="0"/>
              <a:t>Bible Primer, Old Testament</a:t>
            </a:r>
            <a:r>
              <a:rPr lang="en-US" dirty="0"/>
              <a:t>, 1919</a:t>
            </a:r>
          </a:p>
        </p:txBody>
      </p:sp>
      <p:sp>
        <p:nvSpPr>
          <p:cNvPr id="3" name="Text Placeholder 2"/>
          <p:cNvSpPr>
            <a:spLocks noGrp="1"/>
          </p:cNvSpPr>
          <p:nvPr>
            <p:ph type="body" sz="quarter" idx="12"/>
          </p:nvPr>
        </p:nvSpPr>
        <p:spPr/>
        <p:txBody>
          <a:bodyPr/>
          <a:lstStyle/>
          <a:p>
            <a:r>
              <a:rPr lang="en-US" dirty="0"/>
              <a:t>2:22</a:t>
            </a:r>
          </a:p>
        </p:txBody>
      </p:sp>
      <p:sp>
        <p:nvSpPr>
          <p:cNvPr id="4" name="Title 3"/>
          <p:cNvSpPr>
            <a:spLocks noGrp="1"/>
          </p:cNvSpPr>
          <p:nvPr>
            <p:ph type="title"/>
          </p:nvPr>
        </p:nvSpPr>
        <p:spPr/>
        <p:txBody>
          <a:bodyPr/>
          <a:lstStyle/>
          <a:p>
            <a:r>
              <a:rPr lang="en-US" dirty="0"/>
              <a:t>You see that faith was active with his works, and by works faith was made perfect</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4"/>
          <a:stretch/>
        </p:blipFill>
        <p:spPr bwMode="auto">
          <a:xfrm>
            <a:off x="2105025" y="369332"/>
            <a:ext cx="5001017" cy="6150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055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4E183-E89C-94F5-F30E-B01E822F437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863D070-ED61-8096-B676-232342F857FE}"/>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6EB7DF9E-8B96-0542-577C-7538A3DE3A9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DEEB4207-BBFE-BD93-0A84-73401387241A}"/>
              </a:ext>
            </a:extLst>
          </p:cNvPr>
          <p:cNvSpPr txBox="1"/>
          <p:nvPr/>
        </p:nvSpPr>
        <p:spPr>
          <a:xfrm>
            <a:off x="842212" y="1275347"/>
            <a:ext cx="7419473" cy="4380686"/>
          </a:xfrm>
          <a:prstGeom prst="rect">
            <a:avLst/>
          </a:prstGeom>
          <a:noFill/>
        </p:spPr>
        <p:txBody>
          <a:bodyPr wrap="square">
            <a:spAutoFit/>
          </a:bodyPr>
          <a:lstStyle/>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24 You see then that a man is justified by works, and not by faith only.</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25 Likewise, was not </a:t>
            </a:r>
            <a:r>
              <a:rPr lang="en-US" sz="2800" b="1"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Rahab the harlot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also justified by works when she received the messengers and sent them out another way?</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26 For as the body without the spirit is dead, so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faith without works is dead also</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13703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24B85-01FB-67DF-695F-B53FD1601F9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C0B3AA3-B15E-60AA-A81A-D158CDBC8C54}"/>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B8779AE9-BEDC-0431-0881-93A211599AAF}"/>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6" name="TextBox 5">
            <a:extLst>
              <a:ext uri="{FF2B5EF4-FFF2-40B4-BE49-F238E27FC236}">
                <a16:creationId xmlns:a16="http://schemas.microsoft.com/office/drawing/2014/main" id="{59F46C15-BC5B-1984-C387-5CE4E30EF210}"/>
              </a:ext>
            </a:extLst>
          </p:cNvPr>
          <p:cNvSpPr txBox="1"/>
          <p:nvPr/>
        </p:nvSpPr>
        <p:spPr>
          <a:xfrm>
            <a:off x="457202" y="1219201"/>
            <a:ext cx="7956884" cy="4031873"/>
          </a:xfrm>
          <a:prstGeom prst="rect">
            <a:avLst/>
          </a:prstGeom>
          <a:noFill/>
        </p:spPr>
        <p:txBody>
          <a:bodyPr wrap="square">
            <a:spAutoFit/>
          </a:bodyPr>
          <a:lstStyle/>
          <a:p>
            <a:r>
              <a:rPr lang="en-US" sz="3200" b="1" dirty="0"/>
              <a:t>James 2:17 </a:t>
            </a:r>
            <a:r>
              <a:rPr lang="en-US" sz="3200" dirty="0"/>
              <a:t>Thus also </a:t>
            </a:r>
            <a:r>
              <a:rPr lang="en-US" sz="3200" u="sng" dirty="0"/>
              <a:t>faith by itself, if it does not have works, is dead.</a:t>
            </a:r>
          </a:p>
          <a:p>
            <a:endParaRPr lang="en-US" sz="3200" dirty="0"/>
          </a:p>
          <a:p>
            <a:r>
              <a:rPr lang="en-US" sz="3200" b="1" dirty="0"/>
              <a:t>James 2:20 </a:t>
            </a:r>
            <a:r>
              <a:rPr lang="en-US" sz="3200" dirty="0"/>
              <a:t>But do you want to know, O foolish man, </a:t>
            </a:r>
            <a:r>
              <a:rPr lang="en-US" sz="3200" u="sng" dirty="0"/>
              <a:t>that faith without works is dead</a:t>
            </a:r>
            <a:r>
              <a:rPr lang="en-US" sz="3200" dirty="0"/>
              <a:t>?</a:t>
            </a:r>
          </a:p>
          <a:p>
            <a:endParaRPr lang="en-US" sz="3200" dirty="0"/>
          </a:p>
          <a:p>
            <a:r>
              <a:rPr lang="en-US" sz="3200" b="1" dirty="0"/>
              <a:t>James 2:26 </a:t>
            </a:r>
            <a:r>
              <a:rPr lang="en-US" sz="3200" dirty="0"/>
              <a:t>For as the body without the spirit is dead, so </a:t>
            </a:r>
            <a:r>
              <a:rPr lang="en-US" sz="3200" u="sng" dirty="0"/>
              <a:t>faith without works is dead also</a:t>
            </a:r>
            <a:r>
              <a:rPr lang="en-US" sz="3200" dirty="0"/>
              <a:t>.</a:t>
            </a:r>
          </a:p>
        </p:txBody>
      </p:sp>
    </p:spTree>
    <p:extLst>
      <p:ext uri="{BB962C8B-B14F-4D97-AF65-F5344CB8AC3E}">
        <p14:creationId xmlns:p14="http://schemas.microsoft.com/office/powerpoint/2010/main" val="290330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52EE-2933-BF88-988A-F8FB1BE7ADD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33E63FA-9B31-8771-603B-192579764CF4}"/>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911576A4-04AA-6A92-6CF9-7D6EEED20622}"/>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F7B7F243-09EB-CA2B-3BE1-37A44A841EAD}"/>
              </a:ext>
            </a:extLst>
          </p:cNvPr>
          <p:cNvSpPr txBox="1"/>
          <p:nvPr/>
        </p:nvSpPr>
        <p:spPr>
          <a:xfrm>
            <a:off x="0" y="665759"/>
            <a:ext cx="9144000" cy="3139321"/>
          </a:xfrm>
          <a:prstGeom prst="rect">
            <a:avLst/>
          </a:prstGeom>
          <a:noFill/>
        </p:spPr>
        <p:txBody>
          <a:bodyPr wrap="square" rtlCol="0">
            <a:spAutoFit/>
          </a:bodyPr>
          <a:lstStyle/>
          <a:p>
            <a:pPr algn="ctr"/>
            <a:r>
              <a:rPr lang="en-US" sz="4400" dirty="0"/>
              <a:t>Faith without works is dead.</a:t>
            </a:r>
          </a:p>
          <a:p>
            <a:pPr algn="ctr"/>
            <a:r>
              <a:rPr lang="en-US" sz="4000" dirty="0"/>
              <a:t>Faith without works is dead.</a:t>
            </a:r>
          </a:p>
          <a:p>
            <a:pPr algn="ctr"/>
            <a:r>
              <a:rPr lang="en-US" sz="3600" dirty="0"/>
              <a:t>Faith without works is dead.</a:t>
            </a:r>
          </a:p>
          <a:p>
            <a:pPr algn="ctr"/>
            <a:r>
              <a:rPr lang="en-US" sz="3200" dirty="0"/>
              <a:t>Faith without works is dead.</a:t>
            </a:r>
          </a:p>
          <a:p>
            <a:pPr algn="ctr"/>
            <a:r>
              <a:rPr lang="en-US" sz="2800" dirty="0"/>
              <a:t>Faith without works is dead.</a:t>
            </a:r>
          </a:p>
          <a:p>
            <a:pPr marL="342900" indent="-342900">
              <a:buAutoNum type="alphaLcPeriod"/>
            </a:pPr>
            <a:endParaRPr lang="en-US" dirty="0"/>
          </a:p>
        </p:txBody>
      </p:sp>
      <p:pic>
        <p:nvPicPr>
          <p:cNvPr id="7" name="Picture 6">
            <a:extLst>
              <a:ext uri="{FF2B5EF4-FFF2-40B4-BE49-F238E27FC236}">
                <a16:creationId xmlns:a16="http://schemas.microsoft.com/office/drawing/2014/main" id="{93E239B6-F5DB-8525-EF21-7173BA5DD94A}"/>
              </a:ext>
            </a:extLst>
          </p:cNvPr>
          <p:cNvPicPr>
            <a:picLocks noChangeAspect="1"/>
          </p:cNvPicPr>
          <p:nvPr/>
        </p:nvPicPr>
        <p:blipFill>
          <a:blip r:embed="rId2"/>
          <a:srcRect t="31369" b="1918"/>
          <a:stretch>
            <a:fillRect/>
          </a:stretch>
        </p:blipFill>
        <p:spPr>
          <a:xfrm>
            <a:off x="1967632" y="3561345"/>
            <a:ext cx="5066832" cy="27913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83684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85C10-05A2-AFBB-B643-723AEC681F2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FC2382-D4FB-0020-D343-24AB8A0501ED}"/>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23E4FEBE-BCC6-27FE-F511-55BF0D86F45C}"/>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6" name="TextBox 5">
            <a:extLst>
              <a:ext uri="{FF2B5EF4-FFF2-40B4-BE49-F238E27FC236}">
                <a16:creationId xmlns:a16="http://schemas.microsoft.com/office/drawing/2014/main" id="{F8EC54EC-66EF-D679-E1EA-C57B4D2E28CA}"/>
              </a:ext>
            </a:extLst>
          </p:cNvPr>
          <p:cNvSpPr txBox="1"/>
          <p:nvPr/>
        </p:nvSpPr>
        <p:spPr>
          <a:xfrm>
            <a:off x="673768" y="1339516"/>
            <a:ext cx="7748337" cy="3416320"/>
          </a:xfrm>
          <a:prstGeom prst="rect">
            <a:avLst/>
          </a:prstGeom>
          <a:noFill/>
        </p:spPr>
        <p:txBody>
          <a:bodyPr wrap="square" rtlCol="0">
            <a:spAutoFit/>
          </a:bodyPr>
          <a:lstStyle/>
          <a:p>
            <a:r>
              <a:rPr lang="en-US" sz="3600" dirty="0"/>
              <a:t>Some will say Paul and James taught two different things.</a:t>
            </a:r>
          </a:p>
          <a:p>
            <a:endParaRPr lang="en-US" sz="3600" dirty="0"/>
          </a:p>
          <a:p>
            <a:r>
              <a:rPr lang="en-US" sz="3600" dirty="0"/>
              <a:t>Paul taught saved by faith.</a:t>
            </a:r>
          </a:p>
          <a:p>
            <a:endParaRPr lang="en-US" sz="3600" dirty="0"/>
          </a:p>
          <a:p>
            <a:r>
              <a:rPr lang="en-US" sz="3600" dirty="0"/>
              <a:t>James taught saved by works.</a:t>
            </a:r>
          </a:p>
        </p:txBody>
      </p:sp>
    </p:spTree>
    <p:extLst>
      <p:ext uri="{BB962C8B-B14F-4D97-AF65-F5344CB8AC3E}">
        <p14:creationId xmlns:p14="http://schemas.microsoft.com/office/powerpoint/2010/main" val="38965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01A7C-6C91-5D84-72AB-CEEE4A5BB9B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31796DC-D560-648B-C77B-FF5095EE0B5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93043275-87C1-24AE-4385-F764261DEB17}"/>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8" name="TextBox 7">
            <a:extLst>
              <a:ext uri="{FF2B5EF4-FFF2-40B4-BE49-F238E27FC236}">
                <a16:creationId xmlns:a16="http://schemas.microsoft.com/office/drawing/2014/main" id="{DF415AA7-2784-BFAD-A8D1-A220FDA58F7A}"/>
              </a:ext>
            </a:extLst>
          </p:cNvPr>
          <p:cNvSpPr txBox="1"/>
          <p:nvPr/>
        </p:nvSpPr>
        <p:spPr>
          <a:xfrm>
            <a:off x="401053" y="986589"/>
            <a:ext cx="8373979" cy="6278642"/>
          </a:xfrm>
          <a:prstGeom prst="rect">
            <a:avLst/>
          </a:prstGeom>
          <a:noFill/>
        </p:spPr>
        <p:txBody>
          <a:bodyPr wrap="square">
            <a:spAutoFit/>
          </a:bodyPr>
          <a:lstStyle/>
          <a:p>
            <a:r>
              <a:rPr lang="en-US" sz="2400" b="1" dirty="0">
                <a:solidFill>
                  <a:srgbClr val="FF0000"/>
                </a:solidFill>
              </a:rPr>
              <a:t>Romans 1:5 </a:t>
            </a:r>
            <a:r>
              <a:rPr lang="en-US" dirty="0"/>
              <a:t>Through Him we have received grace and apostleship </a:t>
            </a:r>
            <a:r>
              <a:rPr lang="en-US" sz="2400" b="1" u="sng" dirty="0"/>
              <a:t>for obedience to the faith </a:t>
            </a:r>
            <a:r>
              <a:rPr lang="en-US" dirty="0"/>
              <a:t>among all nations for His name,</a:t>
            </a:r>
          </a:p>
          <a:p>
            <a:endParaRPr lang="en-US" dirty="0"/>
          </a:p>
          <a:p>
            <a:endParaRPr lang="en-US" dirty="0"/>
          </a:p>
          <a:p>
            <a:r>
              <a:rPr lang="en-US" sz="2400" b="1" dirty="0">
                <a:solidFill>
                  <a:srgbClr val="FF0000"/>
                </a:solidFill>
              </a:rPr>
              <a:t>Romans 6:16</a:t>
            </a:r>
            <a:r>
              <a:rPr lang="en-US" sz="2400" dirty="0">
                <a:solidFill>
                  <a:srgbClr val="FF0000"/>
                </a:solidFill>
              </a:rPr>
              <a:t> </a:t>
            </a:r>
            <a:r>
              <a:rPr lang="en-US" dirty="0"/>
              <a:t>Do you not know that to whom you present yourselves slaves to obey, you are that one's slaves whom you obey, whether of sin leading to death, or </a:t>
            </a:r>
            <a:r>
              <a:rPr lang="en-US" sz="2400" b="1" u="sng" dirty="0"/>
              <a:t>of obedience leading to righteousness?</a:t>
            </a:r>
            <a:r>
              <a:rPr lang="en-US" dirty="0"/>
              <a:t> 17 But God be thanked that though you were slaves of sin, yet you obeyed from the heart that form of doctrine to which you were delivered.</a:t>
            </a:r>
          </a:p>
          <a:p>
            <a:endParaRPr lang="en-US" dirty="0"/>
          </a:p>
          <a:p>
            <a:endParaRPr lang="en-US" dirty="0"/>
          </a:p>
          <a:p>
            <a:r>
              <a:rPr lang="en-US" sz="2400" b="1" dirty="0">
                <a:solidFill>
                  <a:srgbClr val="FF0000"/>
                </a:solidFill>
              </a:rPr>
              <a:t>Romans 16:25 </a:t>
            </a:r>
            <a:r>
              <a:rPr lang="en-US" dirty="0"/>
              <a:t>Now to Him who is able to establish you according to my gospel and the preaching of Jesus Christ, according to the revelation of the mystery kept secret since the world began 26 but now has been made manifest, and by the prophetic Scriptures has been made known to all nations, according to the commandment of the everlasting God, </a:t>
            </a:r>
            <a:r>
              <a:rPr lang="en-US" sz="2400" b="1" u="sng" dirty="0"/>
              <a:t>for obedience to the faith--</a:t>
            </a:r>
            <a:r>
              <a:rPr lang="en-US" dirty="0"/>
              <a:t> 27 to God, alone wise, be glory through Jesus Christ forever. Amen.</a:t>
            </a:r>
          </a:p>
          <a:p>
            <a:endParaRPr lang="en-US" dirty="0"/>
          </a:p>
          <a:p>
            <a:endParaRPr lang="en-US" dirty="0"/>
          </a:p>
          <a:p>
            <a:endParaRPr lang="en-US" dirty="0"/>
          </a:p>
        </p:txBody>
      </p:sp>
    </p:spTree>
    <p:extLst>
      <p:ext uri="{BB962C8B-B14F-4D97-AF65-F5344CB8AC3E}">
        <p14:creationId xmlns:p14="http://schemas.microsoft.com/office/powerpoint/2010/main" val="424863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CBDF2-3161-37BE-89FC-7FA683377E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53F882C-FBF0-D43E-6D44-7694DBBB733D}"/>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7D37E92-4BE3-82C8-ECA6-49DE21740764}"/>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4" name="TextBox 3">
            <a:extLst>
              <a:ext uri="{FF2B5EF4-FFF2-40B4-BE49-F238E27FC236}">
                <a16:creationId xmlns:a16="http://schemas.microsoft.com/office/drawing/2014/main" id="{09F2BA28-EEAA-3DDC-6350-FC219126B5FC}"/>
              </a:ext>
            </a:extLst>
          </p:cNvPr>
          <p:cNvSpPr txBox="1"/>
          <p:nvPr/>
        </p:nvSpPr>
        <p:spPr>
          <a:xfrm>
            <a:off x="1" y="794087"/>
            <a:ext cx="9144000" cy="1446550"/>
          </a:xfrm>
          <a:prstGeom prst="rect">
            <a:avLst/>
          </a:prstGeom>
          <a:noFill/>
        </p:spPr>
        <p:txBody>
          <a:bodyPr wrap="square" rtlCol="0">
            <a:spAutoFit/>
          </a:bodyPr>
          <a:lstStyle/>
          <a:p>
            <a:pPr algn="ctr"/>
            <a:r>
              <a:rPr lang="en-US" sz="4400" dirty="0"/>
              <a:t>Two – Valued – Orientation</a:t>
            </a:r>
          </a:p>
          <a:p>
            <a:pPr algn="ctr"/>
            <a:r>
              <a:rPr lang="en-US" sz="4400" dirty="0"/>
              <a:t>Creates a faulty premise</a:t>
            </a:r>
          </a:p>
        </p:txBody>
      </p:sp>
      <p:sp>
        <p:nvSpPr>
          <p:cNvPr id="5" name="TextBox 4">
            <a:extLst>
              <a:ext uri="{FF2B5EF4-FFF2-40B4-BE49-F238E27FC236}">
                <a16:creationId xmlns:a16="http://schemas.microsoft.com/office/drawing/2014/main" id="{0491EFED-3D2B-8B8B-304B-900B778D2420}"/>
              </a:ext>
            </a:extLst>
          </p:cNvPr>
          <p:cNvSpPr txBox="1"/>
          <p:nvPr/>
        </p:nvSpPr>
        <p:spPr>
          <a:xfrm>
            <a:off x="385012" y="2237875"/>
            <a:ext cx="8590546" cy="4524315"/>
          </a:xfrm>
          <a:prstGeom prst="rect">
            <a:avLst/>
          </a:prstGeom>
          <a:noFill/>
        </p:spPr>
        <p:txBody>
          <a:bodyPr wrap="square" rtlCol="0">
            <a:spAutoFit/>
          </a:bodyPr>
          <a:lstStyle/>
          <a:p>
            <a:pPr marL="342900" indent="-342900">
              <a:lnSpc>
                <a:spcPct val="250000"/>
              </a:lnSpc>
              <a:buAutoNum type="alphaLcPeriod"/>
            </a:pPr>
            <a:r>
              <a:rPr lang="en-US" sz="3600" dirty="0"/>
              <a:t>One answer is right and the other is wrong</a:t>
            </a:r>
          </a:p>
          <a:p>
            <a:pPr marL="342900" indent="-342900">
              <a:lnSpc>
                <a:spcPct val="250000"/>
              </a:lnSpc>
              <a:buAutoNum type="alphaLcPeriod"/>
            </a:pPr>
            <a:r>
              <a:rPr lang="en-US" sz="3600" dirty="0"/>
              <a:t>Both answers could be wrong.</a:t>
            </a:r>
          </a:p>
          <a:p>
            <a:pPr marL="342900" indent="-342900">
              <a:lnSpc>
                <a:spcPct val="250000"/>
              </a:lnSpc>
              <a:buAutoNum type="alphaLcPeriod"/>
            </a:pPr>
            <a:r>
              <a:rPr lang="en-US" sz="3600" dirty="0"/>
              <a:t>Both answers could be right.</a:t>
            </a:r>
          </a:p>
          <a:p>
            <a:pPr marL="342900" indent="-342900">
              <a:buAutoNum type="alphaLcPeriod"/>
            </a:pPr>
            <a:endParaRPr lang="en-US" dirty="0"/>
          </a:p>
        </p:txBody>
      </p:sp>
    </p:spTree>
    <p:extLst>
      <p:ext uri="{BB962C8B-B14F-4D97-AF65-F5344CB8AC3E}">
        <p14:creationId xmlns:p14="http://schemas.microsoft.com/office/powerpoint/2010/main" val="308102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C42DB-296D-31D2-F7D0-14949B999C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60B5D5-4869-FAAC-E54D-4B278365C3F4}"/>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67609D38-D833-391C-DE9F-8685BEAF76FA}"/>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4" name="TextBox 3">
            <a:extLst>
              <a:ext uri="{FF2B5EF4-FFF2-40B4-BE49-F238E27FC236}">
                <a16:creationId xmlns:a16="http://schemas.microsoft.com/office/drawing/2014/main" id="{B4C27926-9B82-F189-C6D6-9093BC96FEFC}"/>
              </a:ext>
            </a:extLst>
          </p:cNvPr>
          <p:cNvSpPr txBox="1"/>
          <p:nvPr/>
        </p:nvSpPr>
        <p:spPr>
          <a:xfrm>
            <a:off x="1" y="794087"/>
            <a:ext cx="9144000" cy="769441"/>
          </a:xfrm>
          <a:prstGeom prst="rect">
            <a:avLst/>
          </a:prstGeom>
          <a:noFill/>
        </p:spPr>
        <p:txBody>
          <a:bodyPr wrap="square" rtlCol="0">
            <a:spAutoFit/>
          </a:bodyPr>
          <a:lstStyle/>
          <a:p>
            <a:pPr algn="ctr"/>
            <a:r>
              <a:rPr lang="en-US" sz="4400" dirty="0"/>
              <a:t>Two – Valued - Orientation</a:t>
            </a:r>
          </a:p>
        </p:txBody>
      </p:sp>
      <p:sp>
        <p:nvSpPr>
          <p:cNvPr id="5" name="TextBox 4">
            <a:extLst>
              <a:ext uri="{FF2B5EF4-FFF2-40B4-BE49-F238E27FC236}">
                <a16:creationId xmlns:a16="http://schemas.microsoft.com/office/drawing/2014/main" id="{927CCAF6-ABD6-50CB-B04F-2E602DAF884E}"/>
              </a:ext>
            </a:extLst>
          </p:cNvPr>
          <p:cNvSpPr txBox="1"/>
          <p:nvPr/>
        </p:nvSpPr>
        <p:spPr>
          <a:xfrm>
            <a:off x="473244" y="1700469"/>
            <a:ext cx="8590546" cy="4524315"/>
          </a:xfrm>
          <a:prstGeom prst="rect">
            <a:avLst/>
          </a:prstGeom>
          <a:noFill/>
        </p:spPr>
        <p:txBody>
          <a:bodyPr wrap="square" rtlCol="0">
            <a:spAutoFit/>
          </a:bodyPr>
          <a:lstStyle/>
          <a:p>
            <a:r>
              <a:rPr lang="en-US" sz="3600" dirty="0"/>
              <a:t>What is the capitol of Ohio?</a:t>
            </a:r>
          </a:p>
          <a:p>
            <a:r>
              <a:rPr lang="en-US" sz="3600" dirty="0"/>
              <a:t>	a) Cincinnati</a:t>
            </a:r>
          </a:p>
          <a:p>
            <a:r>
              <a:rPr lang="en-US" sz="3600" dirty="0"/>
              <a:t>	b) Columbus </a:t>
            </a:r>
          </a:p>
          <a:p>
            <a:endParaRPr lang="en-US" sz="3600" dirty="0"/>
          </a:p>
          <a:p>
            <a:r>
              <a:rPr lang="en-US" sz="3600" dirty="0">
                <a:solidFill>
                  <a:srgbClr val="FF0000"/>
                </a:solidFill>
              </a:rPr>
              <a:t>One answer is right and the other is wrong</a:t>
            </a:r>
          </a:p>
          <a:p>
            <a:pPr>
              <a:lnSpc>
                <a:spcPct val="250000"/>
              </a:lnSpc>
            </a:pPr>
            <a:endParaRPr lang="en-US" sz="3600" dirty="0"/>
          </a:p>
          <a:p>
            <a:pPr marL="342900" indent="-342900">
              <a:buAutoNum type="alphaLcPeriod"/>
            </a:pPr>
            <a:endParaRPr lang="en-US" dirty="0"/>
          </a:p>
        </p:txBody>
      </p:sp>
    </p:spTree>
    <p:extLst>
      <p:ext uri="{BB962C8B-B14F-4D97-AF65-F5344CB8AC3E}">
        <p14:creationId xmlns:p14="http://schemas.microsoft.com/office/powerpoint/2010/main" val="137214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372C3-55C9-C8C3-3478-50E9667463E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82F4FE6-0FEE-3365-E26B-C7C4D6C5CCC2}"/>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56C1D093-2FA6-B5B7-E8BC-D1BD46BAFA3E}"/>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4" name="TextBox 3">
            <a:extLst>
              <a:ext uri="{FF2B5EF4-FFF2-40B4-BE49-F238E27FC236}">
                <a16:creationId xmlns:a16="http://schemas.microsoft.com/office/drawing/2014/main" id="{41373688-1446-4B52-A304-45A8A54124C1}"/>
              </a:ext>
            </a:extLst>
          </p:cNvPr>
          <p:cNvSpPr txBox="1"/>
          <p:nvPr/>
        </p:nvSpPr>
        <p:spPr>
          <a:xfrm>
            <a:off x="1" y="794087"/>
            <a:ext cx="9144000" cy="769441"/>
          </a:xfrm>
          <a:prstGeom prst="rect">
            <a:avLst/>
          </a:prstGeom>
          <a:noFill/>
        </p:spPr>
        <p:txBody>
          <a:bodyPr wrap="square" rtlCol="0">
            <a:spAutoFit/>
          </a:bodyPr>
          <a:lstStyle/>
          <a:p>
            <a:pPr algn="ctr"/>
            <a:r>
              <a:rPr lang="en-US" sz="4400" dirty="0"/>
              <a:t>Two – Valued - Orientation</a:t>
            </a:r>
          </a:p>
        </p:txBody>
      </p:sp>
      <p:sp>
        <p:nvSpPr>
          <p:cNvPr id="5" name="TextBox 4">
            <a:extLst>
              <a:ext uri="{FF2B5EF4-FFF2-40B4-BE49-F238E27FC236}">
                <a16:creationId xmlns:a16="http://schemas.microsoft.com/office/drawing/2014/main" id="{4B38448D-029A-6F73-2CA7-10FB792A5539}"/>
              </a:ext>
            </a:extLst>
          </p:cNvPr>
          <p:cNvSpPr txBox="1"/>
          <p:nvPr/>
        </p:nvSpPr>
        <p:spPr>
          <a:xfrm>
            <a:off x="385012" y="1965161"/>
            <a:ext cx="8590546" cy="4247317"/>
          </a:xfrm>
          <a:prstGeom prst="rect">
            <a:avLst/>
          </a:prstGeom>
          <a:noFill/>
        </p:spPr>
        <p:txBody>
          <a:bodyPr wrap="square" rtlCol="0">
            <a:spAutoFit/>
          </a:bodyPr>
          <a:lstStyle/>
          <a:p>
            <a:r>
              <a:rPr lang="en-US" sz="3600" dirty="0"/>
              <a:t>How do you pronounce the capitol of Kentucky?</a:t>
            </a:r>
          </a:p>
          <a:p>
            <a:r>
              <a:rPr lang="en-US" sz="3600" dirty="0"/>
              <a:t>	a)  “Louis-</a:t>
            </a:r>
            <a:r>
              <a:rPr lang="en-US" sz="3600" dirty="0" err="1"/>
              <a:t>ville</a:t>
            </a:r>
            <a:r>
              <a:rPr lang="en-US" sz="3600" dirty="0"/>
              <a:t>”</a:t>
            </a:r>
          </a:p>
          <a:p>
            <a:r>
              <a:rPr lang="en-US" sz="3600" dirty="0"/>
              <a:t>	b)  “</a:t>
            </a:r>
            <a:r>
              <a:rPr lang="en-US" sz="3600" dirty="0" err="1"/>
              <a:t>Looy-vul</a:t>
            </a:r>
            <a:r>
              <a:rPr lang="en-US" sz="3600" dirty="0"/>
              <a:t>”</a:t>
            </a:r>
          </a:p>
          <a:p>
            <a:r>
              <a:rPr lang="en-US" sz="3600" dirty="0">
                <a:solidFill>
                  <a:srgbClr val="FF0000"/>
                </a:solidFill>
              </a:rPr>
              <a:t>Both answers are wrong.</a:t>
            </a:r>
          </a:p>
          <a:p>
            <a:r>
              <a:rPr lang="en-US" sz="3600" dirty="0">
                <a:solidFill>
                  <a:srgbClr val="FF0000"/>
                </a:solidFill>
              </a:rPr>
              <a:t>	Frankfort is the correct pronunciation</a:t>
            </a:r>
          </a:p>
          <a:p>
            <a:endParaRPr lang="en-US" sz="3600" dirty="0"/>
          </a:p>
          <a:p>
            <a:pPr marL="342900" indent="-342900">
              <a:buAutoNum type="alphaLcPeriod"/>
            </a:pPr>
            <a:endParaRPr lang="en-US" dirty="0"/>
          </a:p>
        </p:txBody>
      </p:sp>
    </p:spTree>
    <p:extLst>
      <p:ext uri="{BB962C8B-B14F-4D97-AF65-F5344CB8AC3E}">
        <p14:creationId xmlns:p14="http://schemas.microsoft.com/office/powerpoint/2010/main" val="24735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EB411-139A-C067-1B44-590AF06C5F2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C0C1549-30A5-07BB-0362-80AC63D72C2D}"/>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86202463-0158-FF7C-0E39-B2BA7D05F63D}"/>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4" name="TextBox 3">
            <a:extLst>
              <a:ext uri="{FF2B5EF4-FFF2-40B4-BE49-F238E27FC236}">
                <a16:creationId xmlns:a16="http://schemas.microsoft.com/office/drawing/2014/main" id="{5ED0335E-47AF-75DB-AE90-D8A133A142DB}"/>
              </a:ext>
            </a:extLst>
          </p:cNvPr>
          <p:cNvSpPr txBox="1"/>
          <p:nvPr/>
        </p:nvSpPr>
        <p:spPr>
          <a:xfrm>
            <a:off x="1" y="794087"/>
            <a:ext cx="9144000" cy="769441"/>
          </a:xfrm>
          <a:prstGeom prst="rect">
            <a:avLst/>
          </a:prstGeom>
          <a:noFill/>
        </p:spPr>
        <p:txBody>
          <a:bodyPr wrap="square" rtlCol="0">
            <a:spAutoFit/>
          </a:bodyPr>
          <a:lstStyle/>
          <a:p>
            <a:pPr algn="ctr"/>
            <a:r>
              <a:rPr lang="en-US" sz="4400" dirty="0"/>
              <a:t>Two – Valued - Orientation</a:t>
            </a:r>
          </a:p>
        </p:txBody>
      </p:sp>
      <p:sp>
        <p:nvSpPr>
          <p:cNvPr id="5" name="TextBox 4">
            <a:extLst>
              <a:ext uri="{FF2B5EF4-FFF2-40B4-BE49-F238E27FC236}">
                <a16:creationId xmlns:a16="http://schemas.microsoft.com/office/drawing/2014/main" id="{915B1D38-D4DD-905D-A228-47E88C4BDD9B}"/>
              </a:ext>
            </a:extLst>
          </p:cNvPr>
          <p:cNvSpPr txBox="1"/>
          <p:nvPr/>
        </p:nvSpPr>
        <p:spPr>
          <a:xfrm>
            <a:off x="385012" y="1612237"/>
            <a:ext cx="8590546" cy="2277547"/>
          </a:xfrm>
          <a:prstGeom prst="rect">
            <a:avLst/>
          </a:prstGeom>
          <a:noFill/>
        </p:spPr>
        <p:txBody>
          <a:bodyPr wrap="square" rtlCol="0">
            <a:spAutoFit/>
          </a:bodyPr>
          <a:lstStyle/>
          <a:p>
            <a:pPr algn="ctr"/>
            <a:r>
              <a:rPr lang="en-US" sz="3600" dirty="0"/>
              <a:t>Are we saved by Faith or by Works?</a:t>
            </a:r>
          </a:p>
          <a:p>
            <a:pPr algn="ctr"/>
            <a:r>
              <a:rPr lang="en-US" sz="4400" dirty="0">
                <a:solidFill>
                  <a:srgbClr val="FF0000"/>
                </a:solidFill>
                <a:latin typeface="Arial Black" panose="020B0A04020102020204" pitchFamily="34" charset="0"/>
              </a:rPr>
              <a:t>We are saved by BOTH.</a:t>
            </a:r>
          </a:p>
          <a:p>
            <a:pPr algn="ctr"/>
            <a:r>
              <a:rPr lang="en-US" sz="4400" dirty="0"/>
              <a:t>NOT one or the other</a:t>
            </a:r>
          </a:p>
          <a:p>
            <a:pPr marL="342900" indent="-342900">
              <a:buAutoNum type="alphaLcPeriod"/>
            </a:pPr>
            <a:endParaRPr lang="en-US" dirty="0"/>
          </a:p>
        </p:txBody>
      </p:sp>
      <p:pic>
        <p:nvPicPr>
          <p:cNvPr id="7" name="Picture 6">
            <a:extLst>
              <a:ext uri="{FF2B5EF4-FFF2-40B4-BE49-F238E27FC236}">
                <a16:creationId xmlns:a16="http://schemas.microsoft.com/office/drawing/2014/main" id="{ABF674EE-70E1-05EA-7359-5104CB68ABD5}"/>
              </a:ext>
            </a:extLst>
          </p:cNvPr>
          <p:cNvPicPr>
            <a:picLocks noChangeAspect="1"/>
          </p:cNvPicPr>
          <p:nvPr/>
        </p:nvPicPr>
        <p:blipFill>
          <a:blip r:embed="rId2"/>
          <a:srcRect t="31369" b="1918"/>
          <a:stretch>
            <a:fillRect/>
          </a:stretch>
        </p:blipFill>
        <p:spPr>
          <a:xfrm>
            <a:off x="1967632" y="3737807"/>
            <a:ext cx="5066832" cy="27913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57465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924CB-A252-6E69-4DDC-D0DB3A8B906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CC438AD-3AC8-FB1A-A4DC-2F06FCE024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569CF62F-C715-47F8-53CB-D19A624C415C}"/>
              </a:ext>
            </a:extLst>
          </p:cNvPr>
          <p:cNvSpPr txBox="1"/>
          <p:nvPr/>
        </p:nvSpPr>
        <p:spPr>
          <a:xfrm>
            <a:off x="0" y="184299"/>
            <a:ext cx="9144000"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James</a:t>
            </a:r>
          </a:p>
        </p:txBody>
      </p:sp>
      <p:sp>
        <p:nvSpPr>
          <p:cNvPr id="3" name="TextBox 2">
            <a:extLst>
              <a:ext uri="{FF2B5EF4-FFF2-40B4-BE49-F238E27FC236}">
                <a16:creationId xmlns:a16="http://schemas.microsoft.com/office/drawing/2014/main" id="{76848A9A-A2EA-FFE8-6141-BE015C1151CC}"/>
              </a:ext>
            </a:extLst>
          </p:cNvPr>
          <p:cNvSpPr txBox="1"/>
          <p:nvPr/>
        </p:nvSpPr>
        <p:spPr>
          <a:xfrm>
            <a:off x="0" y="897394"/>
            <a:ext cx="9144000" cy="160043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latin typeface="Calibri" panose="020F0502020204030204"/>
              </a:rPr>
              <a:t>Lesson Five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4000" dirty="0">
                <a:latin typeface="Calibri" panose="020F0502020204030204"/>
              </a:rPr>
              <a:t>The Relationship of Faith and Works</a:t>
            </a:r>
            <a:endParaRPr kumimoji="0" lang="en-US" sz="4000" b="0" i="0" u="none" strike="noStrike" kern="1200" cap="none" spc="0" normalizeH="0" baseline="0" noProof="0" dirty="0">
              <a:ln>
                <a:noFill/>
              </a:ln>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ABB534F4-843C-EE53-C8B6-8476444A5362}"/>
              </a:ext>
            </a:extLst>
          </p:cNvPr>
          <p:cNvPicPr>
            <a:picLocks noChangeAspect="1"/>
          </p:cNvPicPr>
          <p:nvPr/>
        </p:nvPicPr>
        <p:blipFill>
          <a:blip r:embed="rId4"/>
          <a:srcRect t="31369" b="1918"/>
          <a:stretch>
            <a:fillRect/>
          </a:stretch>
        </p:blipFill>
        <p:spPr>
          <a:xfrm>
            <a:off x="1967632" y="2326107"/>
            <a:ext cx="5066832" cy="27913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a:extLst>
              <a:ext uri="{FF2B5EF4-FFF2-40B4-BE49-F238E27FC236}">
                <a16:creationId xmlns:a16="http://schemas.microsoft.com/office/drawing/2014/main" id="{0B1894A5-1AC0-73EB-21CA-69CFA5C3DA5F}"/>
              </a:ext>
            </a:extLst>
          </p:cNvPr>
          <p:cNvSpPr txBox="1"/>
          <p:nvPr/>
        </p:nvSpPr>
        <p:spPr>
          <a:xfrm>
            <a:off x="5338010" y="4737416"/>
            <a:ext cx="4628146" cy="246671"/>
          </a:xfrm>
          <a:prstGeom prst="rect">
            <a:avLst/>
          </a:prstGeom>
          <a:noFill/>
        </p:spPr>
        <p:txBody>
          <a:bodyPr wrap="square">
            <a:spAutoFit/>
          </a:bodyPr>
          <a:lstStyle/>
          <a:p>
            <a:r>
              <a:rPr lang="en-US" sz="1003" b="0" i="0" u="none" strike="noStrike" spc="5" dirty="0">
                <a:solidFill>
                  <a:schemeClr val="bg1"/>
                </a:solidFill>
                <a:effectLst/>
                <a:latin typeface="DuckSansProduct"/>
                <a:hlinkClick r:id="rId5">
                  <a:extLst>
                    <a:ext uri="{A12FA001-AC4F-418D-AE19-62706E023703}">
                      <ahyp:hlinkClr xmlns:ahyp="http://schemas.microsoft.com/office/drawing/2018/hyperlinkcolor" val="tx"/>
                    </a:ext>
                  </a:extLst>
                </a:hlinkClick>
              </a:rPr>
              <a:t>publicdomainpictures.net</a:t>
            </a:r>
            <a:endParaRPr lang="en-US" dirty="0">
              <a:solidFill>
                <a:schemeClr val="bg1"/>
              </a:solidFill>
            </a:endParaRPr>
          </a:p>
        </p:txBody>
      </p:sp>
      <p:sp>
        <p:nvSpPr>
          <p:cNvPr id="10" name="TextBox 9">
            <a:extLst>
              <a:ext uri="{FF2B5EF4-FFF2-40B4-BE49-F238E27FC236}">
                <a16:creationId xmlns:a16="http://schemas.microsoft.com/office/drawing/2014/main" id="{34F6E9CF-34C2-0A91-51E6-FB8F1E8029EE}"/>
              </a:ext>
            </a:extLst>
          </p:cNvPr>
          <p:cNvSpPr txBox="1"/>
          <p:nvPr/>
        </p:nvSpPr>
        <p:spPr>
          <a:xfrm>
            <a:off x="713874" y="5478383"/>
            <a:ext cx="7948863" cy="1077218"/>
          </a:xfrm>
          <a:prstGeom prst="rect">
            <a:avLst/>
          </a:prstGeom>
          <a:noFill/>
        </p:spPr>
        <p:txBody>
          <a:bodyPr wrap="square" rtlCol="0">
            <a:spAutoFit/>
          </a:bodyPr>
          <a:lstStyle/>
          <a:p>
            <a:pPr algn="ctr"/>
            <a:r>
              <a:rPr lang="en-US" sz="3200" dirty="0">
                <a:solidFill>
                  <a:schemeClr val="bg1"/>
                </a:solidFill>
              </a:rPr>
              <a:t>James 2:26 For as the body without the spirit is dead, so faith without works is dead also.</a:t>
            </a:r>
          </a:p>
        </p:txBody>
      </p:sp>
    </p:spTree>
    <p:extLst>
      <p:ext uri="{BB962C8B-B14F-4D97-AF65-F5344CB8AC3E}">
        <p14:creationId xmlns:p14="http://schemas.microsoft.com/office/powerpoint/2010/main" val="716899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45B21-DA5A-A1BF-0C77-635B8A2E3A3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89718F-68DA-68D8-8395-AE817E476D4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4A3810D4-1485-B94A-A955-DCAA9F9A024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6B5BB7DA-F1E4-AABA-F9DD-1172FA276CA6}"/>
              </a:ext>
            </a:extLst>
          </p:cNvPr>
          <p:cNvSpPr txBox="1"/>
          <p:nvPr/>
        </p:nvSpPr>
        <p:spPr>
          <a:xfrm>
            <a:off x="553453" y="1098885"/>
            <a:ext cx="8197515" cy="2390398"/>
          </a:xfrm>
          <a:prstGeom prst="rect">
            <a:avLst/>
          </a:prstGeom>
          <a:noFill/>
        </p:spPr>
        <p:txBody>
          <a:bodyPr wrap="square">
            <a:spAutoFit/>
          </a:bodyPr>
          <a:lstStyle/>
          <a:p>
            <a:pPr marL="0" marR="0">
              <a:spcAft>
                <a:spcPts val="800"/>
              </a:spcAft>
              <a:buNone/>
            </a:pPr>
            <a:r>
              <a:rPr lang="en-US" sz="3400" kern="0" dirty="0">
                <a:effectLst/>
                <a:latin typeface="Calibri" panose="020F0502020204030204" pitchFamily="34" charset="0"/>
                <a:ea typeface="Calibri" panose="020F0502020204030204" pitchFamily="34" charset="0"/>
                <a:cs typeface="Calibri" panose="020F0502020204030204" pitchFamily="34" charset="0"/>
              </a:rPr>
              <a:t>We are justified “by both,” and </a:t>
            </a:r>
            <a:r>
              <a:rPr lang="en-US" sz="3400" u="sng" kern="0" dirty="0">
                <a:effectLst/>
                <a:latin typeface="Calibri" panose="020F0502020204030204" pitchFamily="34" charset="0"/>
                <a:ea typeface="Calibri" panose="020F0502020204030204" pitchFamily="34" charset="0"/>
                <a:cs typeface="Calibri" panose="020F0502020204030204" pitchFamily="34" charset="0"/>
              </a:rPr>
              <a:t>it is a sin to assert </a:t>
            </a:r>
            <a:r>
              <a:rPr lang="en-US" sz="3400" kern="0" dirty="0">
                <a:effectLst/>
                <a:latin typeface="Calibri" panose="020F0502020204030204" pitchFamily="34" charset="0"/>
                <a:ea typeface="Calibri" panose="020F0502020204030204" pitchFamily="34" charset="0"/>
                <a:cs typeface="Calibri" panose="020F0502020204030204" pitchFamily="34" charset="0"/>
              </a:rPr>
              <a:t>that men are justified either</a:t>
            </a:r>
          </a:p>
          <a:p>
            <a:pPr marL="742950" marR="0" indent="-742950">
              <a:spcAft>
                <a:spcPts val="800"/>
              </a:spcAft>
              <a:buAutoNum type="alphaLcParenBoth"/>
            </a:pPr>
            <a:r>
              <a:rPr lang="en-US" sz="3400" kern="0" dirty="0">
                <a:effectLst/>
                <a:latin typeface="Calibri" panose="020F0502020204030204" pitchFamily="34" charset="0"/>
                <a:ea typeface="Calibri" panose="020F0502020204030204" pitchFamily="34" charset="0"/>
                <a:cs typeface="Calibri" panose="020F0502020204030204" pitchFamily="34" charset="0"/>
              </a:rPr>
              <a:t>“by faith alone” </a:t>
            </a:r>
          </a:p>
          <a:p>
            <a:pPr marL="742950" marR="0" indent="-742950">
              <a:spcAft>
                <a:spcPts val="800"/>
              </a:spcAft>
              <a:buAutoNum type="alphaLcParenBoth"/>
            </a:pPr>
            <a:r>
              <a:rPr lang="en-US" sz="3400" kern="0" dirty="0">
                <a:effectLst/>
                <a:latin typeface="Calibri" panose="020F0502020204030204" pitchFamily="34" charset="0"/>
                <a:ea typeface="Calibri" panose="020F0502020204030204" pitchFamily="34" charset="0"/>
                <a:cs typeface="Calibri" panose="020F0502020204030204" pitchFamily="34" charset="0"/>
              </a:rPr>
              <a:t>“by works alone” </a:t>
            </a:r>
            <a:endParaRPr lang="en-US" sz="3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429B105A-6627-8C3F-80B2-E68DDE2E7495}"/>
              </a:ext>
            </a:extLst>
          </p:cNvPr>
          <p:cNvPicPr>
            <a:picLocks noChangeAspect="1"/>
          </p:cNvPicPr>
          <p:nvPr/>
        </p:nvPicPr>
        <p:blipFill>
          <a:blip r:embed="rId2"/>
          <a:srcRect t="31369" b="1918"/>
          <a:stretch>
            <a:fillRect/>
          </a:stretch>
        </p:blipFill>
        <p:spPr>
          <a:xfrm>
            <a:off x="1967632" y="3737807"/>
            <a:ext cx="5066832" cy="279132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42466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5B26C-B2D9-4B1F-070D-7BBFDF7DD9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1584E0-0DD1-3B0E-31D9-005735289748}"/>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33344E25-63EB-29FC-74D9-DFB6480B3A9D}"/>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AC6E710C-4EEC-71F9-0855-05292C1F7613}"/>
              </a:ext>
            </a:extLst>
          </p:cNvPr>
          <p:cNvSpPr txBox="1"/>
          <p:nvPr/>
        </p:nvSpPr>
        <p:spPr>
          <a:xfrm>
            <a:off x="288760" y="1371599"/>
            <a:ext cx="8478252" cy="4791055"/>
          </a:xfrm>
          <a:prstGeom prst="rect">
            <a:avLst/>
          </a:prstGeom>
          <a:noFill/>
        </p:spPr>
        <p:txBody>
          <a:bodyPr wrap="square">
            <a:spAutoFit/>
          </a:bodyPr>
          <a:lstStyle/>
          <a:p>
            <a:pPr marL="0" marR="0">
              <a:lnSpc>
                <a:spcPct val="150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Many people seem to have a faith with no object. </a:t>
            </a:r>
          </a:p>
          <a:p>
            <a:pPr marL="0" marR="0">
              <a:lnSpc>
                <a:spcPct val="150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Their faith is really faith in faith. </a:t>
            </a:r>
          </a:p>
          <a:p>
            <a:pPr marL="0" marR="0">
              <a:lnSpc>
                <a:spcPct val="150000"/>
              </a:lnSpc>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They believe that believing will make it so. </a:t>
            </a:r>
          </a:p>
          <a:p>
            <a:pPr marL="0" marR="0">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This is a form of wishful thinking that enables a person to live completely in a make-believe world.</a:t>
            </a:r>
          </a:p>
          <a:p>
            <a:pPr marL="0" marR="0">
              <a:spcAft>
                <a:spcPts val="800"/>
              </a:spcAft>
              <a:buNone/>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Aft>
                <a:spcPts val="800"/>
              </a:spcAft>
              <a:buNone/>
            </a:pPr>
            <a:r>
              <a:rPr lang="en-US" sz="3200" kern="100" dirty="0">
                <a:latin typeface="Calibri" panose="020F0502020204030204" pitchFamily="34" charset="0"/>
                <a:ea typeface="Calibri" panose="020F0502020204030204" pitchFamily="34" charset="0"/>
                <a:cs typeface="Times New Roman" panose="02020603050405020304" pitchFamily="18" charset="0"/>
              </a:rPr>
              <a:t>(the power of positive thinking)</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4461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01D2D-9205-E9E6-15D1-0DA55557AE8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15EC183-30C4-C2EE-5612-5FF9D1E4478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FC228E00-07DB-3EDF-3CFE-62EC23885C98}"/>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78CD57C3-3426-7335-932D-9900B72E5FAA}"/>
              </a:ext>
            </a:extLst>
          </p:cNvPr>
          <p:cNvSpPr txBox="1"/>
          <p:nvPr/>
        </p:nvSpPr>
        <p:spPr>
          <a:xfrm>
            <a:off x="425116" y="930441"/>
            <a:ext cx="8245643" cy="5242461"/>
          </a:xfrm>
          <a:prstGeom prst="rect">
            <a:avLst/>
          </a:prstGeom>
          <a:noFill/>
        </p:spPr>
        <p:txBody>
          <a:bodyPr wrap="square">
            <a:spAutoFit/>
          </a:bodyPr>
          <a:lstStyle/>
          <a:p>
            <a:pPr marL="0" marR="0">
              <a:spcAft>
                <a:spcPts val="800"/>
              </a:spcAft>
              <a:buNone/>
            </a:pP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Faith may be put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an idol made of stone, and the idol would still do absolutely nothing.</a:t>
            </a:r>
          </a:p>
          <a:p>
            <a:pPr marL="0" marR="0" algn="ctr">
              <a:spcAft>
                <a:spcPts val="800"/>
              </a:spcAft>
              <a:buNone/>
            </a:pPr>
            <a:r>
              <a:rPr lang="en-US" sz="2800" kern="100" dirty="0">
                <a:latin typeface="Calibri" panose="020F0502020204030204" pitchFamily="34" charset="0"/>
                <a:ea typeface="Calibri" panose="020F0502020204030204" pitchFamily="34" charset="0"/>
                <a:cs typeface="Times New Roman" panose="02020603050405020304" pitchFamily="18" charset="0"/>
              </a:rPr>
              <a:t>(dashboard idol / figurine)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b="1" u="sng" kern="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Faith may be put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a god fabricated out of one’s imagination, and since this god is non-existent and is not Jehovah God, nothing will be accomplished by that god. </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b="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Faith may be put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a system of salvation or forgiveness not ordained by God and this system will promise nothing to the believer. (The teachings of men)</a:t>
            </a:r>
          </a:p>
        </p:txBody>
      </p:sp>
    </p:spTree>
    <p:extLst>
      <p:ext uri="{BB962C8B-B14F-4D97-AF65-F5344CB8AC3E}">
        <p14:creationId xmlns:p14="http://schemas.microsoft.com/office/powerpoint/2010/main" val="44485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64B11-36F3-7158-E45F-F9F0D058F6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A971559-A93A-588F-320C-6B6DFECC82DE}"/>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B43F27B-8EB7-5281-ECD0-8DE69358B601}"/>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4" name="TextBox 3">
            <a:extLst>
              <a:ext uri="{FF2B5EF4-FFF2-40B4-BE49-F238E27FC236}">
                <a16:creationId xmlns:a16="http://schemas.microsoft.com/office/drawing/2014/main" id="{C6844C0D-84F2-EE69-EC22-83AB397C15C4}"/>
              </a:ext>
            </a:extLst>
          </p:cNvPr>
          <p:cNvSpPr txBox="1"/>
          <p:nvPr/>
        </p:nvSpPr>
        <p:spPr>
          <a:xfrm>
            <a:off x="0" y="1427747"/>
            <a:ext cx="9144000" cy="1569660"/>
          </a:xfrm>
          <a:prstGeom prst="rect">
            <a:avLst/>
          </a:prstGeom>
          <a:noFill/>
        </p:spPr>
        <p:txBody>
          <a:bodyPr wrap="square" rtlCol="0">
            <a:spAutoFit/>
          </a:bodyPr>
          <a:lstStyle/>
          <a:p>
            <a:pPr algn="ctr"/>
            <a:r>
              <a:rPr lang="en-US" sz="4800" dirty="0"/>
              <a:t>What are the works under consideration?</a:t>
            </a:r>
          </a:p>
        </p:txBody>
      </p:sp>
    </p:spTree>
    <p:extLst>
      <p:ext uri="{BB962C8B-B14F-4D97-AF65-F5344CB8AC3E}">
        <p14:creationId xmlns:p14="http://schemas.microsoft.com/office/powerpoint/2010/main" val="412948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FFDF6-BB02-516E-BB8D-E963FBEE6C3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50A9159-6C36-1AAF-70BE-78DCAE319676}"/>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5BDB4147-F83C-1ABC-18D3-EDF42465138E}"/>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070A0F2F-1B84-AE7B-6A4B-9850468DF215}"/>
              </a:ext>
            </a:extLst>
          </p:cNvPr>
          <p:cNvSpPr txBox="1"/>
          <p:nvPr/>
        </p:nvSpPr>
        <p:spPr>
          <a:xfrm>
            <a:off x="689811" y="986589"/>
            <a:ext cx="7764378" cy="6222088"/>
          </a:xfrm>
          <a:prstGeom prst="rect">
            <a:avLst/>
          </a:prstGeom>
          <a:noFill/>
        </p:spPr>
        <p:txBody>
          <a:bodyPr wrap="square">
            <a:spAutoFit/>
          </a:bodyPr>
          <a:lstStyle/>
          <a:p>
            <a:pPr marL="0" marR="0">
              <a:spcAft>
                <a:spcPts val="800"/>
              </a:spcAft>
              <a:buNone/>
            </a:pPr>
            <a:r>
              <a:rPr lang="en-US" sz="3200" kern="100" dirty="0">
                <a:solidFill>
                  <a:srgbClr val="EE0000"/>
                </a:solidFill>
                <a:effectLst/>
                <a:latin typeface="Calibri" panose="020F0502020204030204" pitchFamily="34" charset="0"/>
                <a:ea typeface="Calibri" panose="020F0502020204030204" pitchFamily="34" charset="0"/>
                <a:cs typeface="Times New Roman" panose="02020603050405020304" pitchFamily="18" charset="0"/>
              </a:rPr>
              <a:t>James 2:14 What does it profit, my brethren, if someone says he has faith but does not have </a:t>
            </a:r>
            <a:r>
              <a:rPr lang="en-US" sz="3200" u="sng" kern="100" dirty="0">
                <a:solidFill>
                  <a:srgbClr val="EE0000"/>
                </a:solidFill>
                <a:effectLst/>
                <a:latin typeface="Calibri" panose="020F0502020204030204" pitchFamily="34" charset="0"/>
                <a:ea typeface="Calibri" panose="020F0502020204030204" pitchFamily="34" charset="0"/>
                <a:cs typeface="Times New Roman" panose="02020603050405020304" pitchFamily="18" charset="0"/>
              </a:rPr>
              <a:t>works</a:t>
            </a:r>
            <a:r>
              <a:rPr lang="en-US" sz="3200" kern="100" dirty="0">
                <a:solidFill>
                  <a:srgbClr val="EE0000"/>
                </a:solidFill>
                <a:effectLst/>
                <a:latin typeface="Calibri" panose="020F0502020204030204" pitchFamily="34" charset="0"/>
                <a:ea typeface="Calibri" panose="020F0502020204030204" pitchFamily="34" charset="0"/>
                <a:cs typeface="Times New Roman" panose="02020603050405020304" pitchFamily="18" charset="0"/>
              </a:rPr>
              <a:t>? Can faith save him?</a:t>
            </a:r>
            <a:endParaRPr lang="en-US" sz="3200" kern="100" dirty="0">
              <a:solidFill>
                <a:srgbClr val="EE0000"/>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3200" b="1" dirty="0"/>
              <a:t>James is </a:t>
            </a:r>
            <a:r>
              <a:rPr lang="en-US" sz="3200" b="1" u="sng" dirty="0"/>
              <a:t>speaking of works of obedience, not works of merit</a:t>
            </a:r>
            <a:r>
              <a:rPr lang="en-US" sz="3200" b="1" dirty="0"/>
              <a:t>. </a:t>
            </a:r>
          </a:p>
          <a:p>
            <a:pPr>
              <a:spcAft>
                <a:spcPts val="800"/>
              </a:spcAft>
            </a:pPr>
            <a:endParaRPr lang="en-US" sz="3200" b="1" dirty="0"/>
          </a:p>
          <a:p>
            <a:pPr>
              <a:spcAft>
                <a:spcPts val="800"/>
              </a:spcAft>
            </a:pPr>
            <a:r>
              <a:rPr lang="en-US" sz="3200" kern="100" dirty="0">
                <a:latin typeface="Calibri" panose="020F0502020204030204" pitchFamily="34" charset="0"/>
                <a:ea typeface="Calibri" panose="020F0502020204030204" pitchFamily="34" charset="0"/>
                <a:cs typeface="Times New Roman" panose="02020603050405020304" pitchFamily="18" charset="0"/>
              </a:rPr>
              <a:t>In John 6:29 - </a:t>
            </a:r>
            <a:r>
              <a:rPr lang="en-US" sz="3200" u="sng" kern="100" dirty="0">
                <a:latin typeface="Calibri" panose="020F0502020204030204" pitchFamily="34" charset="0"/>
                <a:ea typeface="Calibri" panose="020F0502020204030204" pitchFamily="34" charset="0"/>
                <a:cs typeface="Times New Roman" panose="02020603050405020304" pitchFamily="18" charset="0"/>
              </a:rPr>
              <a:t>belief is called a work by Jesus</a:t>
            </a:r>
            <a:r>
              <a:rPr lang="en-US" sz="3200" kern="100" dirty="0">
                <a:latin typeface="Calibri" panose="020F0502020204030204" pitchFamily="34" charset="0"/>
                <a:ea typeface="Calibri" panose="020F0502020204030204" pitchFamily="34" charset="0"/>
                <a:cs typeface="Times New Roman" panose="02020603050405020304" pitchFamily="18" charset="0"/>
              </a:rPr>
              <a:t>. This is the same type of work as repentance and baptism. Works of obedience, not works of merit.</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endParaRPr lang="en-US" sz="3200" dirty="0"/>
          </a:p>
          <a:p>
            <a:pPr marL="0" marR="0">
              <a:lnSpc>
                <a:spcPct val="115000"/>
              </a:lnSpc>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485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4F7F-4CA9-B919-E30D-1E5BB28315D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9B8D91-4C85-5FD2-4034-827FAEE0990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635A22B9-E9E9-35AA-D010-617C740BC088}"/>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7D1FF2A2-554F-F5C3-B543-DC177C8B2783}"/>
              </a:ext>
            </a:extLst>
          </p:cNvPr>
          <p:cNvSpPr txBox="1"/>
          <p:nvPr/>
        </p:nvSpPr>
        <p:spPr>
          <a:xfrm>
            <a:off x="457200" y="906379"/>
            <a:ext cx="8470232" cy="5468164"/>
          </a:xfrm>
          <a:prstGeom prst="rect">
            <a:avLst/>
          </a:prstGeom>
          <a:noFill/>
        </p:spPr>
        <p:txBody>
          <a:bodyPr wrap="square">
            <a:spAutoFit/>
          </a:bodyPr>
          <a:lstStyle/>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Matt.7:21-23 is a good section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to show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works of merit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versus works of obedience. Without </a:t>
            </a:r>
            <a:r>
              <a:rPr lang="en-US" sz="2800" b="1"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works of obedience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these are still lost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Aft>
                <a:spcPts val="800"/>
              </a:spcAft>
              <a:buNone/>
            </a:pP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Matthew</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7:21-23, "Not everyone who says to Me, 'Lord, Lord,' shall enter the kingdom of heaven,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but he who does the will of My Father in heaven</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Many will say to Me in that day, 'Lord, Lord, have we not prophesied in Your name, cast out demons in Your name, and done many wonders in Your name?' And then I will declare to them, 'I never knew you; </a:t>
            </a: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depart from Me, you who practice lawlessness!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4577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3131B-8BC7-B9FE-C3B6-0DB8EAF5690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A7D79A-5BE7-4F68-8F5D-83FE44FFF5E2}"/>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2EA833D4-8E2C-827B-2F1D-1E3FE378B449}"/>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74C724D9-C382-288D-7808-18440E0B53F0}"/>
              </a:ext>
            </a:extLst>
          </p:cNvPr>
          <p:cNvSpPr txBox="1"/>
          <p:nvPr/>
        </p:nvSpPr>
        <p:spPr>
          <a:xfrm>
            <a:off x="681789" y="1074819"/>
            <a:ext cx="7980948" cy="6526530"/>
          </a:xfrm>
          <a:prstGeom prst="rect">
            <a:avLst/>
          </a:prstGeom>
          <a:noFill/>
        </p:spPr>
        <p:txBody>
          <a:bodyPr wrap="square">
            <a:spAutoFit/>
          </a:bodyPr>
          <a:lstStyle/>
          <a:p>
            <a:pPr marL="0" marR="0">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Those who are trying the teach </a:t>
            </a: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the false doctrine of "faith only" most often point to the book of Romans as proof</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but the book begins and ends with obedience to the faith.</a:t>
            </a:r>
          </a:p>
          <a:p>
            <a:pPr marL="0" marR="0">
              <a:spcAft>
                <a:spcPts val="800"/>
              </a:spcAft>
              <a:buNone/>
            </a:pP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US" sz="3200" kern="100" dirty="0">
                <a:latin typeface="Calibri" panose="020F0502020204030204" pitchFamily="34" charset="0"/>
                <a:ea typeface="Calibri" panose="020F0502020204030204" pitchFamily="34" charset="0"/>
                <a:cs typeface="Times New Roman" panose="02020603050405020304" pitchFamily="18" charset="0"/>
              </a:rPr>
              <a:t>The "works" being addressed in </a:t>
            </a:r>
            <a:r>
              <a:rPr lang="en-US" sz="3200" u="sng" kern="100" dirty="0">
                <a:latin typeface="Calibri" panose="020F0502020204030204" pitchFamily="34" charset="0"/>
                <a:ea typeface="Calibri" panose="020F0502020204030204" pitchFamily="34" charset="0"/>
                <a:cs typeface="Times New Roman" panose="02020603050405020304" pitchFamily="18" charset="0"/>
              </a:rPr>
              <a:t>the book of Romans are the works of the old law.</a:t>
            </a:r>
            <a:r>
              <a:rPr lang="en-US" sz="3200" kern="100" dirty="0">
                <a:latin typeface="Calibri" panose="020F0502020204030204" pitchFamily="34" charset="0"/>
                <a:ea typeface="Calibri" panose="020F0502020204030204" pitchFamily="34" charset="0"/>
                <a:cs typeface="Times New Roman" panose="02020603050405020304" pitchFamily="18" charset="0"/>
              </a:rPr>
              <a:t> Paul was telling the Jews who had become Christians that the "works" in the law of Moses will not save. </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endParaRPr lang="en-US" sz="3200" kern="100" dirty="0">
              <a:solidFill>
                <a:srgbClr val="3886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3200" kern="100" dirty="0">
                <a:solidFill>
                  <a:srgbClr val="3886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65199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FF784-41D4-2F87-3A72-2B829B3B48F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DF8CAE4-D484-62B6-201D-73CF61895E0F}"/>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7EA335C3-A8F3-42F1-AFCE-00BFF9ADEC60}"/>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72330652-D681-3EC0-7F6A-F1380E466ED7}"/>
              </a:ext>
            </a:extLst>
          </p:cNvPr>
          <p:cNvSpPr txBox="1"/>
          <p:nvPr/>
        </p:nvSpPr>
        <p:spPr>
          <a:xfrm>
            <a:off x="453190" y="986588"/>
            <a:ext cx="8237620" cy="4725076"/>
          </a:xfrm>
          <a:prstGeom prst="rect">
            <a:avLst/>
          </a:prstGeom>
          <a:noFill/>
        </p:spPr>
        <p:txBody>
          <a:bodyPr wrap="square">
            <a:spAutoFit/>
          </a:bodyPr>
          <a:lstStyle/>
          <a:p>
            <a:pPr>
              <a:lnSpc>
                <a:spcPct val="115000"/>
              </a:lnSpc>
              <a:spcAft>
                <a:spcPts val="800"/>
              </a:spcAft>
            </a:pPr>
            <a:r>
              <a:rPr lang="en-US" sz="2400" kern="100" dirty="0">
                <a:latin typeface="Calibri" panose="020F0502020204030204" pitchFamily="34" charset="0"/>
                <a:ea typeface="Calibri" panose="020F0502020204030204" pitchFamily="34" charset="0"/>
                <a:cs typeface="Times New Roman" panose="02020603050405020304" pitchFamily="18" charset="0"/>
              </a:rPr>
              <a:t>Faith is demonstrated only through works! One who boasts about his faith, but never does any good works must be doubted. </a:t>
            </a:r>
            <a:endParaRPr lang="en-US" sz="2400" b="1" kern="100" dirty="0">
              <a:solidFill>
                <a:srgbClr val="3F0065"/>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pPr>
            <a:endParaRPr lang="en-US" sz="2400" b="1" kern="100" dirty="0">
              <a:solidFill>
                <a:srgbClr val="3F006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2:19 You believe that there is one God. You do well. Even the demons believe—and tremble!</a:t>
            </a:r>
          </a:p>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Aft>
                <a:spcPts val="800"/>
              </a:spcAft>
              <a:buNone/>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James has selected the greatest fundamental doctrine of all religion — the Existence of One Supreme Being! James shows that even if one believed this, it is also believed by demons and cannot save you (without the required works of obedience). </a:t>
            </a:r>
          </a:p>
        </p:txBody>
      </p:sp>
    </p:spTree>
    <p:extLst>
      <p:ext uri="{BB962C8B-B14F-4D97-AF65-F5344CB8AC3E}">
        <p14:creationId xmlns:p14="http://schemas.microsoft.com/office/powerpoint/2010/main" val="15205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4DDA9-278D-D4B6-60E0-A4EDF67CAD2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6C54C71-86F0-BEE9-04C2-8E23DEA900B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7CAF3CE5-9DB7-4BC6-DF2F-A10AE26793CC}"/>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B9099EED-E3AF-435B-83EE-EFC37DD18DD7}"/>
              </a:ext>
            </a:extLst>
          </p:cNvPr>
          <p:cNvSpPr txBox="1"/>
          <p:nvPr/>
        </p:nvSpPr>
        <p:spPr>
          <a:xfrm>
            <a:off x="898357" y="1018674"/>
            <a:ext cx="7443537" cy="5345053"/>
          </a:xfrm>
          <a:prstGeom prst="rect">
            <a:avLst/>
          </a:prstGeom>
          <a:noFill/>
        </p:spPr>
        <p:txBody>
          <a:bodyPr wrap="square">
            <a:spAutoFit/>
          </a:bodyPr>
          <a:lstStyle/>
          <a:p>
            <a:pPr marL="0" marR="0" algn="ctr">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 James does not belittle faith, he encourages it. –</a:t>
            </a:r>
          </a:p>
          <a:p>
            <a:pPr marL="0" marR="0" algn="ctr">
              <a:spcAft>
                <a:spcPts val="800"/>
              </a:spcAft>
              <a:buNone/>
            </a:pPr>
            <a:r>
              <a:rPr lang="en-US" sz="2800" kern="100" dirty="0">
                <a:latin typeface="Calibri" panose="020F0502020204030204" pitchFamily="34" charset="0"/>
                <a:ea typeface="Calibri" panose="020F0502020204030204" pitchFamily="34" charset="0"/>
                <a:cs typeface="Times New Roman" panose="02020603050405020304" pitchFamily="18" charset="0"/>
              </a:rPr>
              <a:t>The right kind of faith.</a:t>
            </a:r>
          </a:p>
          <a:p>
            <a:pPr marL="0" marR="0" algn="ctr">
              <a:spcAft>
                <a:spcPts val="800"/>
              </a:spcAft>
              <a:buNone/>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Matt.8:29 we find one account of the demons believing and crying out in fear, but their belief and fear did not bring them any benefit.</a:t>
            </a:r>
          </a:p>
          <a:p>
            <a:pPr marL="0" marR="0">
              <a:spcAft>
                <a:spcPts val="800"/>
              </a:spcAft>
              <a:buNone/>
            </a:pP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Matt.8:29, And suddenly they cried out, saying, 'What have we to do with You, Jesus, You Son of God? Have You come here to torment us before the time?</a:t>
            </a:r>
          </a:p>
        </p:txBody>
      </p:sp>
    </p:spTree>
    <p:extLst>
      <p:ext uri="{BB962C8B-B14F-4D97-AF65-F5344CB8AC3E}">
        <p14:creationId xmlns:p14="http://schemas.microsoft.com/office/powerpoint/2010/main" val="3685506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32C52-126E-BB3B-7E2E-D99827D7C41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7C4CCC5-7988-2467-1DB5-FD694D150CA9}"/>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387420D-4AD8-04D8-5F09-21BB286DB375}"/>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5EEEA6BE-65BC-7F79-561D-38D7B028EAE9}"/>
              </a:ext>
            </a:extLst>
          </p:cNvPr>
          <p:cNvSpPr txBox="1"/>
          <p:nvPr/>
        </p:nvSpPr>
        <p:spPr>
          <a:xfrm>
            <a:off x="272717" y="1082841"/>
            <a:ext cx="8558462" cy="5135380"/>
          </a:xfrm>
          <a:prstGeom prst="rect">
            <a:avLst/>
          </a:prstGeom>
          <a:noFill/>
        </p:spPr>
        <p:txBody>
          <a:bodyPr wrap="square">
            <a:spAutoFit/>
          </a:bodyPr>
          <a:lstStyle/>
          <a:p>
            <a:pPr marL="0" marR="0">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This shows that strong belief, that could even cause trembling in fear, is not enough by itself without works of obedience. </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3200" u="sng"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Things Demons Do</a:t>
            </a:r>
            <a:r>
              <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marR="0" indent="-457200">
              <a:lnSpc>
                <a:spcPct val="115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Pray (beseech) (Mark 5:10)</a:t>
            </a:r>
          </a:p>
          <a:p>
            <a:pPr marL="457200" marR="0" indent="-457200">
              <a:lnSpc>
                <a:spcPct val="115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Have knowledge about God and Jesus (Matthew 8:29) </a:t>
            </a:r>
          </a:p>
          <a:p>
            <a:pPr marL="457200" marR="0" indent="-457200">
              <a:lnSpc>
                <a:spcPct val="115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Have faith (James 2:19)</a:t>
            </a:r>
          </a:p>
          <a:p>
            <a:pPr marL="457200" marR="0" indent="-457200">
              <a:lnSpc>
                <a:spcPct val="115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Confess their faith (Luke 4:34) </a:t>
            </a:r>
          </a:p>
        </p:txBody>
      </p:sp>
    </p:spTree>
    <p:extLst>
      <p:ext uri="{BB962C8B-B14F-4D97-AF65-F5344CB8AC3E}">
        <p14:creationId xmlns:p14="http://schemas.microsoft.com/office/powerpoint/2010/main" val="21935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E11F1-9AD6-2938-9CA1-F8A17434856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F29AB99-8414-32A2-A9C3-5BAAC975B6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21"/>
            <a:ext cx="9144000" cy="6858000"/>
          </a:xfrm>
          <a:prstGeom prst="rect">
            <a:avLst/>
          </a:prstGeom>
        </p:spPr>
      </p:pic>
      <p:sp>
        <p:nvSpPr>
          <p:cNvPr id="2" name="TextBox 1">
            <a:extLst>
              <a:ext uri="{FF2B5EF4-FFF2-40B4-BE49-F238E27FC236}">
                <a16:creationId xmlns:a16="http://schemas.microsoft.com/office/drawing/2014/main" id="{03F5F842-0823-AA48-6182-FAEF58A0BA04}"/>
              </a:ext>
            </a:extLst>
          </p:cNvPr>
          <p:cNvSpPr txBox="1"/>
          <p:nvPr/>
        </p:nvSpPr>
        <p:spPr>
          <a:xfrm>
            <a:off x="0" y="184299"/>
            <a:ext cx="9144000" cy="76944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rPr>
              <a:t>James</a:t>
            </a:r>
          </a:p>
        </p:txBody>
      </p:sp>
      <p:sp>
        <p:nvSpPr>
          <p:cNvPr id="3" name="TextBox 2">
            <a:extLst>
              <a:ext uri="{FF2B5EF4-FFF2-40B4-BE49-F238E27FC236}">
                <a16:creationId xmlns:a16="http://schemas.microsoft.com/office/drawing/2014/main" id="{C86F8EF8-8D49-EBAB-2C7E-BD7369645089}"/>
              </a:ext>
            </a:extLst>
          </p:cNvPr>
          <p:cNvSpPr txBox="1"/>
          <p:nvPr/>
        </p:nvSpPr>
        <p:spPr>
          <a:xfrm>
            <a:off x="858254" y="1475873"/>
            <a:ext cx="7948864" cy="28315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Lesson One – James And Jesus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Lesson Two – James And Temptations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Lesson Three - But Be Doers Of The Word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dirty="0">
                <a:solidFill>
                  <a:schemeClr val="bg2"/>
                </a:solidFill>
                <a:latin typeface="Calibri" panose="020F0502020204030204"/>
              </a:rPr>
              <a:t>Lesson Four – Showing Partiality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2"/>
                </a:solidFill>
                <a:effectLst/>
                <a:uLnTx/>
                <a:uFillTx/>
                <a:latin typeface="Calibri" panose="020F0502020204030204"/>
                <a:ea typeface="+mn-ea"/>
                <a:cs typeface="+mn-cs"/>
              </a:rPr>
              <a:t>Lesson Five – Relationship of Faith and Works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8138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D076F-8747-051B-19F3-7CF165CEC50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26F0EB-5D45-BCAA-3B0F-F2FA2B6F98FD}"/>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54AEA7BD-1923-0963-6019-A99D09D38226}"/>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EFF4C8F2-7156-3231-4F9F-E1E7F3F613F4}"/>
              </a:ext>
            </a:extLst>
          </p:cNvPr>
          <p:cNvSpPr txBox="1"/>
          <p:nvPr/>
        </p:nvSpPr>
        <p:spPr>
          <a:xfrm>
            <a:off x="1371599" y="1740569"/>
            <a:ext cx="5678905" cy="2171428"/>
          </a:xfrm>
          <a:prstGeom prst="rect">
            <a:avLst/>
          </a:prstGeom>
          <a:noFill/>
        </p:spPr>
        <p:txBody>
          <a:bodyPr wrap="square">
            <a:spAutoFit/>
          </a:bodyPr>
          <a:lstStyle/>
          <a:p>
            <a:pPr marL="0" marR="0">
              <a:lnSpc>
                <a:spcPct val="115000"/>
              </a:lnSpc>
              <a:spcAft>
                <a:spcPts val="800"/>
              </a:spcAft>
              <a:buNone/>
            </a:pP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Things Demons Do Not Do</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a:p>
            <a:pPr marL="571500" marR="0" indent="-571500">
              <a:lnSpc>
                <a:spcPct val="115000"/>
              </a:lnSpc>
              <a:spcAft>
                <a:spcPts val="800"/>
              </a:spcAft>
              <a:buFont typeface="Arial" panose="020B0604020202020204" pitchFamily="34" charset="0"/>
              <a:buChar char="•"/>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Show signs of repentance </a:t>
            </a:r>
          </a:p>
          <a:p>
            <a:pPr marL="571500" marR="0" indent="-571500">
              <a:lnSpc>
                <a:spcPct val="115000"/>
              </a:lnSpc>
              <a:spcAft>
                <a:spcPts val="800"/>
              </a:spcAft>
              <a:buFont typeface="Arial" panose="020B0604020202020204" pitchFamily="34" charset="0"/>
              <a:buChar char="•"/>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Seek to do the will of God</a:t>
            </a:r>
          </a:p>
        </p:txBody>
      </p:sp>
    </p:spTree>
    <p:extLst>
      <p:ext uri="{BB962C8B-B14F-4D97-AF65-F5344CB8AC3E}">
        <p14:creationId xmlns:p14="http://schemas.microsoft.com/office/powerpoint/2010/main" val="193310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565BD-497A-BB9D-2CF7-B6F61DD1C11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91C8F8-9AE2-558A-46DA-775393DF7BC9}"/>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97B4FC21-845C-2C35-FDB7-DF5A4AFFBE21}"/>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D23D8B9B-2CB0-108E-A8C7-3975C2518964}"/>
              </a:ext>
            </a:extLst>
          </p:cNvPr>
          <p:cNvSpPr txBox="1"/>
          <p:nvPr/>
        </p:nvSpPr>
        <p:spPr>
          <a:xfrm>
            <a:off x="465221" y="994612"/>
            <a:ext cx="8029074" cy="4811574"/>
          </a:xfrm>
          <a:prstGeom prst="rect">
            <a:avLst/>
          </a:prstGeom>
          <a:noFill/>
        </p:spPr>
        <p:txBody>
          <a:bodyPr wrap="square">
            <a:spAutoFit/>
          </a:bodyPr>
          <a:lstStyle/>
          <a:p>
            <a:pPr marL="0" marR="0">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2:21 Was not Abraham our father justified by works when he offered Isaac his son on the altar?</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This is a rhetorical question that implies an answer of "yes." The fact that Abraham is used shows that even the father of the faithful had to obey. </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It is possible that this point is being made because the Jews believed that being a descendant of Abraham was all that was needed for salvation (Matt. 3:9-10).</a:t>
            </a:r>
          </a:p>
        </p:txBody>
      </p:sp>
    </p:spTree>
    <p:extLst>
      <p:ext uri="{BB962C8B-B14F-4D97-AF65-F5344CB8AC3E}">
        <p14:creationId xmlns:p14="http://schemas.microsoft.com/office/powerpoint/2010/main" val="1147401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441AC7-ECA8-1F7C-D065-87971B1B9F2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0617312-95B5-9ADA-B1B1-AF7CB0EE0F73}"/>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0E613FBC-953C-6DA3-92D6-C1D36F1FC43F}"/>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B9F81FA7-9289-AAC6-AB52-7B0E3D8BCD6E}"/>
              </a:ext>
            </a:extLst>
          </p:cNvPr>
          <p:cNvSpPr txBox="1"/>
          <p:nvPr/>
        </p:nvSpPr>
        <p:spPr>
          <a:xfrm>
            <a:off x="794084" y="1203158"/>
            <a:ext cx="7780420" cy="4833774"/>
          </a:xfrm>
          <a:prstGeom prst="rect">
            <a:avLst/>
          </a:prstGeom>
          <a:noFill/>
        </p:spPr>
        <p:txBody>
          <a:bodyPr wrap="square">
            <a:spAutoFit/>
          </a:bodyPr>
          <a:lstStyle/>
          <a:p>
            <a:pPr marL="0" marR="0">
              <a:spcAft>
                <a:spcPts val="800"/>
              </a:spcAft>
              <a:buNone/>
            </a:pP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The only kind of work that brings justification is a work done in obedience to a command of God</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Abraham had faith in God but it was not accounted to him for righteousness until it proved itself in works.</a:t>
            </a:r>
          </a:p>
          <a:p>
            <a:pPr marL="0" marR="0">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Aft>
                <a:spcPts val="800"/>
              </a:spcAft>
              <a:buNone/>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Abraham recognized that it was his obligation to obey God and to trust God to keep His promises. </a:t>
            </a:r>
          </a:p>
        </p:txBody>
      </p:sp>
    </p:spTree>
    <p:extLst>
      <p:ext uri="{BB962C8B-B14F-4D97-AF65-F5344CB8AC3E}">
        <p14:creationId xmlns:p14="http://schemas.microsoft.com/office/powerpoint/2010/main" val="3593517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56172-D56A-B01C-954D-19B0DA98C2A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F314331-D07E-D3EE-5EC3-E6FF36EEB17F}"/>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513B0B00-E468-83B7-8DAB-D616E836631A}"/>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4" name="TextBox 3">
            <a:extLst>
              <a:ext uri="{FF2B5EF4-FFF2-40B4-BE49-F238E27FC236}">
                <a16:creationId xmlns:a16="http://schemas.microsoft.com/office/drawing/2014/main" id="{806855D4-0AE9-82A2-EB07-30D83317EC43}"/>
              </a:ext>
            </a:extLst>
          </p:cNvPr>
          <p:cNvSpPr txBox="1"/>
          <p:nvPr/>
        </p:nvSpPr>
        <p:spPr>
          <a:xfrm>
            <a:off x="417094" y="1507954"/>
            <a:ext cx="8398041" cy="3170099"/>
          </a:xfrm>
          <a:prstGeom prst="rect">
            <a:avLst/>
          </a:prstGeom>
          <a:noFill/>
        </p:spPr>
        <p:txBody>
          <a:bodyPr wrap="square" rtlCol="0">
            <a:spAutoFit/>
          </a:bodyPr>
          <a:lstStyle/>
          <a:p>
            <a:r>
              <a:rPr lang="en-US" sz="4000" dirty="0"/>
              <a:t>So we see different kinds of works.</a:t>
            </a:r>
          </a:p>
          <a:p>
            <a:endParaRPr lang="en-US" sz="4000" dirty="0"/>
          </a:p>
          <a:p>
            <a:pPr marL="571500" indent="-571500">
              <a:buFont typeface="Arial" panose="020B0604020202020204" pitchFamily="34" charset="0"/>
              <a:buChar char="•"/>
            </a:pPr>
            <a:r>
              <a:rPr lang="en-US" sz="4000" dirty="0"/>
              <a:t>Works of law of Moses  (Romans)</a:t>
            </a:r>
          </a:p>
          <a:p>
            <a:pPr marL="571500" indent="-571500">
              <a:buFont typeface="Arial" panose="020B0604020202020204" pitchFamily="34" charset="0"/>
              <a:buChar char="•"/>
            </a:pPr>
            <a:r>
              <a:rPr lang="en-US" sz="4000" dirty="0"/>
              <a:t>Works of merit  (Matt 7)</a:t>
            </a:r>
          </a:p>
          <a:p>
            <a:pPr marL="571500" indent="-571500">
              <a:buFont typeface="Arial" panose="020B0604020202020204" pitchFamily="34" charset="0"/>
              <a:buChar char="•"/>
            </a:pPr>
            <a:r>
              <a:rPr lang="en-US" sz="4000" dirty="0"/>
              <a:t>Works of obedience (belief is a work)</a:t>
            </a:r>
          </a:p>
        </p:txBody>
      </p:sp>
    </p:spTree>
    <p:extLst>
      <p:ext uri="{BB962C8B-B14F-4D97-AF65-F5344CB8AC3E}">
        <p14:creationId xmlns:p14="http://schemas.microsoft.com/office/powerpoint/2010/main" val="55551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4B7B9-E4B3-2945-FC4A-F7718A231A0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7B5CDF7-1BAA-AA37-2D30-35B8EEA20BC5}"/>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FD1DCCD8-2863-D3CA-96D2-FE98387FDDB5}"/>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25C5FE52-DE7C-D11D-2A7B-77D599E6AD78}"/>
              </a:ext>
            </a:extLst>
          </p:cNvPr>
          <p:cNvSpPr txBox="1"/>
          <p:nvPr/>
        </p:nvSpPr>
        <p:spPr>
          <a:xfrm>
            <a:off x="585537" y="3312691"/>
            <a:ext cx="8069179" cy="3098284"/>
          </a:xfrm>
          <a:prstGeom prst="rect">
            <a:avLst/>
          </a:prstGeom>
          <a:noFill/>
        </p:spPr>
        <p:txBody>
          <a:bodyPr wrap="square">
            <a:spAutoFit/>
          </a:bodyPr>
          <a:lstStyle/>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Paul states that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Abraham’s justification was before the law of Moses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and apart from it, just as he insisted it was before circumcision (Romans 4:10-12). </a:t>
            </a:r>
          </a:p>
          <a:p>
            <a:pPr marL="0" marR="0">
              <a:spcAft>
                <a:spcPts val="800"/>
              </a:spcAft>
              <a:buNone/>
            </a:pPr>
            <a:endParaRPr lang="en-US" sz="1400" kern="100" dirty="0">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Therefore, Paul and James agree that a work of obedience growing out of one's faith in God and Christ is the basis of justification.</a:t>
            </a:r>
          </a:p>
        </p:txBody>
      </p:sp>
      <p:sp>
        <p:nvSpPr>
          <p:cNvPr id="6" name="TextBox 5">
            <a:extLst>
              <a:ext uri="{FF2B5EF4-FFF2-40B4-BE49-F238E27FC236}">
                <a16:creationId xmlns:a16="http://schemas.microsoft.com/office/drawing/2014/main" id="{5E2FF221-0341-2855-D635-D552961AE558}"/>
              </a:ext>
            </a:extLst>
          </p:cNvPr>
          <p:cNvSpPr txBox="1"/>
          <p:nvPr/>
        </p:nvSpPr>
        <p:spPr>
          <a:xfrm>
            <a:off x="585537" y="842211"/>
            <a:ext cx="8069179" cy="2062103"/>
          </a:xfrm>
          <a:prstGeom prst="rect">
            <a:avLst/>
          </a:prstGeom>
          <a:noFill/>
        </p:spPr>
        <p:txBody>
          <a:bodyPr wrap="square">
            <a:spAutoFit/>
          </a:bodyPr>
          <a:lstStyle/>
          <a:p>
            <a:r>
              <a:rPr lang="en-US" sz="2400" dirty="0"/>
              <a:t>Gal. 2:16 "knowing that </a:t>
            </a:r>
            <a:r>
              <a:rPr lang="en-US" sz="2800" u="sng" dirty="0"/>
              <a:t>a man is not justified by the works of the law</a:t>
            </a:r>
            <a:r>
              <a:rPr lang="en-US" sz="2400" dirty="0"/>
              <a:t>  </a:t>
            </a:r>
            <a:r>
              <a:rPr lang="en-US" sz="2800" b="1" u="sng" dirty="0">
                <a:solidFill>
                  <a:srgbClr val="FF0000"/>
                </a:solidFill>
              </a:rPr>
              <a:t>but by faith in Jesus Christ</a:t>
            </a:r>
            <a:r>
              <a:rPr lang="en-US" sz="2400" dirty="0"/>
              <a:t>, even we have believed in Christ Jesus, that we might be </a:t>
            </a:r>
            <a:r>
              <a:rPr lang="en-US" sz="2400" u="sng" dirty="0"/>
              <a:t>justified by faith </a:t>
            </a:r>
            <a:r>
              <a:rPr lang="en-US" sz="2400" dirty="0"/>
              <a:t>in Christ and not by </a:t>
            </a:r>
            <a:r>
              <a:rPr lang="en-US" sz="2400" u="sng" dirty="0"/>
              <a:t>the works of the law</a:t>
            </a:r>
            <a:r>
              <a:rPr lang="en-US" sz="2400" dirty="0"/>
              <a:t>; </a:t>
            </a:r>
            <a:r>
              <a:rPr lang="en-US" sz="2400" b="1" dirty="0">
                <a:solidFill>
                  <a:srgbClr val="FF0000"/>
                </a:solidFill>
              </a:rPr>
              <a:t>for by the works of the law no flesh shall be justified</a:t>
            </a:r>
            <a:r>
              <a:rPr lang="en-US" sz="2400" dirty="0"/>
              <a:t>.</a:t>
            </a:r>
          </a:p>
        </p:txBody>
      </p:sp>
    </p:spTree>
    <p:extLst>
      <p:ext uri="{BB962C8B-B14F-4D97-AF65-F5344CB8AC3E}">
        <p14:creationId xmlns:p14="http://schemas.microsoft.com/office/powerpoint/2010/main" val="1320636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A98CA8-D5EC-C0B4-6C5D-45738B14478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D886F27-406F-C272-F88A-D4F4C103AC21}"/>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34F2FCE-47AE-9BE2-3EB6-840D6F966964}"/>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AA2F883C-B2C7-9693-E2C9-65F3769FB3EB}"/>
              </a:ext>
            </a:extLst>
          </p:cNvPr>
          <p:cNvSpPr txBox="1"/>
          <p:nvPr/>
        </p:nvSpPr>
        <p:spPr>
          <a:xfrm>
            <a:off x="657727" y="1050758"/>
            <a:ext cx="7764378" cy="4832092"/>
          </a:xfrm>
          <a:prstGeom prst="rect">
            <a:avLst/>
          </a:prstGeom>
          <a:noFill/>
        </p:spPr>
        <p:txBody>
          <a:bodyPr wrap="square">
            <a:spAutoFit/>
          </a:bodyPr>
          <a:lstStyle/>
          <a:p>
            <a:r>
              <a:rPr lang="en-US" sz="2800" dirty="0"/>
              <a:t>Abraham’s sacrifice took place in the region of Moriah (Gen 22:2),</a:t>
            </a:r>
            <a:r>
              <a:rPr lang="en-US" sz="2800" baseline="0" dirty="0"/>
              <a:t> and Solomon’s temple was later built on Mount Moriah (2 Chr 3:1).</a:t>
            </a:r>
          </a:p>
          <a:p>
            <a:endParaRPr lang="en-US" sz="2800" dirty="0"/>
          </a:p>
          <a:p>
            <a:r>
              <a:rPr lang="en-US" sz="2800" baseline="0" dirty="0"/>
              <a:t>Abraham’s sacrifice foreshadowed both the ongoing temple sacrifices and the ultimate sacrifice of Jesus Christ.</a:t>
            </a:r>
          </a:p>
          <a:p>
            <a:endParaRPr lang="en-US" sz="2800" dirty="0"/>
          </a:p>
          <a:p>
            <a:r>
              <a:rPr lang="en-US" sz="2800" baseline="0" dirty="0"/>
              <a:t>The temple sacrifices took place where the Dome of the Rock stands today, while the sacrifice of Jesus took place nearby but outside the city walls. </a:t>
            </a:r>
          </a:p>
        </p:txBody>
      </p:sp>
    </p:spTree>
    <p:extLst>
      <p:ext uri="{BB962C8B-B14F-4D97-AF65-F5344CB8AC3E}">
        <p14:creationId xmlns:p14="http://schemas.microsoft.com/office/powerpoint/2010/main" val="936048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sz="quarter" idx="10"/>
          </p:nvPr>
        </p:nvSpPr>
        <p:spPr/>
        <p:txBody>
          <a:bodyPr/>
          <a:lstStyle/>
          <a:p>
            <a:r>
              <a:rPr lang="en-US" dirty="0"/>
              <a:t>Jerusalem (aerial view from the east)</a:t>
            </a:r>
          </a:p>
        </p:txBody>
      </p:sp>
      <p:sp>
        <p:nvSpPr>
          <p:cNvPr id="3" name="Text Placeholder 2"/>
          <p:cNvSpPr>
            <a:spLocks noGrp="1"/>
          </p:cNvSpPr>
          <p:nvPr>
            <p:ph type="body" sz="quarter" idx="12"/>
          </p:nvPr>
        </p:nvSpPr>
        <p:spPr/>
        <p:txBody>
          <a:bodyPr/>
          <a:lstStyle/>
          <a:p>
            <a:r>
              <a:rPr lang="en-US" dirty="0"/>
              <a:t>2:21</a:t>
            </a:r>
          </a:p>
        </p:txBody>
      </p:sp>
      <p:sp>
        <p:nvSpPr>
          <p:cNvPr id="4" name="Title 3"/>
          <p:cNvSpPr>
            <a:spLocks noGrp="1"/>
          </p:cNvSpPr>
          <p:nvPr>
            <p:ph type="title"/>
          </p:nvPr>
        </p:nvSpPr>
        <p:spPr/>
        <p:txBody>
          <a:bodyPr/>
          <a:lstStyle/>
          <a:p>
            <a:r>
              <a:rPr lang="en-US" dirty="0"/>
              <a:t>Was not Abraham our father justified by works when he offered up his son Isaac on the altar?</a:t>
            </a:r>
          </a:p>
        </p:txBody>
      </p:sp>
      <p:sp>
        <p:nvSpPr>
          <p:cNvPr id="7" name="Text Box 9"/>
          <p:cNvSpPr txBox="1">
            <a:spLocks noChangeArrowheads="1"/>
          </p:cNvSpPr>
          <p:nvPr/>
        </p:nvSpPr>
        <p:spPr bwMode="auto">
          <a:xfrm>
            <a:off x="5383328" y="2238345"/>
            <a:ext cx="1749198" cy="400110"/>
          </a:xfrm>
          <a:prstGeom prst="rect">
            <a:avLst/>
          </a:prstGeom>
          <a:noFill/>
          <a:ln w="9525">
            <a:noFill/>
            <a:miter lim="800000"/>
            <a:headEnd/>
            <a:tailEnd/>
          </a:ln>
          <a:effectLst/>
        </p:spPr>
        <p:txBody>
          <a:bodyPr wrap="none">
            <a:spAutoFit/>
          </a:bodyPr>
          <a:lstStyle/>
          <a:p>
            <a:pPr algn="ctr">
              <a:defRPr/>
            </a:pPr>
            <a:r>
              <a:rPr lang="en-US" sz="2000" dirty="0">
                <a:solidFill>
                  <a:srgbClr val="FEFF00"/>
                </a:solidFill>
                <a:effectLst>
                  <a:glow rad="76200">
                    <a:srgbClr val="010000">
                      <a:alpha val="60000"/>
                    </a:srgbClr>
                  </a:glow>
                </a:effectLst>
                <a:latin typeface="Calibri" pitchFamily="34" charset="0"/>
                <a:cs typeface="Calibri" pitchFamily="34" charset="0"/>
              </a:rPr>
              <a:t>Holy Sepulcher</a:t>
            </a:r>
          </a:p>
        </p:txBody>
      </p:sp>
      <p:sp>
        <p:nvSpPr>
          <p:cNvPr id="8" name="Text Box 10"/>
          <p:cNvSpPr txBox="1">
            <a:spLocks noChangeArrowheads="1"/>
          </p:cNvSpPr>
          <p:nvPr/>
        </p:nvSpPr>
        <p:spPr bwMode="auto">
          <a:xfrm rot="20973454">
            <a:off x="1828800" y="2587795"/>
            <a:ext cx="1685077" cy="400110"/>
          </a:xfrm>
          <a:prstGeom prst="rect">
            <a:avLst/>
          </a:prstGeom>
          <a:noFill/>
          <a:ln w="9525">
            <a:noFill/>
            <a:miter lim="800000"/>
            <a:headEnd/>
            <a:tailEnd/>
          </a:ln>
          <a:effectLst/>
        </p:spPr>
        <p:txBody>
          <a:bodyPr wrap="none">
            <a:spAutoFit/>
          </a:bodyPr>
          <a:lstStyle/>
          <a:p>
            <a:pPr algn="ctr">
              <a:defRPr/>
            </a:pPr>
            <a:r>
              <a:rPr lang="en-US" sz="2000" dirty="0">
                <a:solidFill>
                  <a:srgbClr val="FEFFFF"/>
                </a:solidFill>
                <a:effectLst>
                  <a:glow rad="76200">
                    <a:srgbClr val="010000">
                      <a:alpha val="60000"/>
                    </a:srgbClr>
                  </a:glow>
                </a:effectLst>
                <a:latin typeface="Calibri" pitchFamily="34" charset="0"/>
                <a:cs typeface="Calibri" pitchFamily="34" charset="0"/>
              </a:rPr>
              <a:t>Hinnom Valley</a:t>
            </a:r>
          </a:p>
        </p:txBody>
      </p:sp>
      <p:sp>
        <p:nvSpPr>
          <p:cNvPr id="9" name="Text Box 12"/>
          <p:cNvSpPr txBox="1">
            <a:spLocks noChangeArrowheads="1"/>
          </p:cNvSpPr>
          <p:nvPr/>
        </p:nvSpPr>
        <p:spPr bwMode="auto">
          <a:xfrm rot="21247520">
            <a:off x="3293022" y="4376145"/>
            <a:ext cx="1544012" cy="400110"/>
          </a:xfrm>
          <a:prstGeom prst="rect">
            <a:avLst/>
          </a:prstGeom>
          <a:noFill/>
          <a:ln w="9525">
            <a:noFill/>
            <a:miter lim="800000"/>
            <a:headEnd/>
            <a:tailEnd/>
          </a:ln>
          <a:effectLst/>
        </p:spPr>
        <p:txBody>
          <a:bodyPr wrap="none">
            <a:spAutoFit/>
          </a:bodyPr>
          <a:lstStyle>
            <a:defPPr>
              <a:defRPr lang="en-US"/>
            </a:defPPr>
            <a:lvl1pPr algn="ctr">
              <a:defRPr sz="2000">
                <a:solidFill>
                  <a:srgbClr val="FEFFFF"/>
                </a:solidFill>
                <a:effectLst>
                  <a:glow rad="76200">
                    <a:srgbClr val="010000">
                      <a:alpha val="60000"/>
                    </a:srgbClr>
                  </a:glow>
                </a:effectLst>
                <a:latin typeface="Calibri" pitchFamily="34" charset="0"/>
                <a:cs typeface="Calibri" pitchFamily="34" charset="0"/>
              </a:defRPr>
            </a:lvl1pPr>
          </a:lstStyle>
          <a:p>
            <a:r>
              <a:rPr lang="en-US" dirty="0"/>
              <a:t>Kidron Valley</a:t>
            </a:r>
          </a:p>
        </p:txBody>
      </p:sp>
      <p:sp>
        <p:nvSpPr>
          <p:cNvPr id="10" name="Freeform 9"/>
          <p:cNvSpPr/>
          <p:nvPr/>
        </p:nvSpPr>
        <p:spPr>
          <a:xfrm>
            <a:off x="339482" y="4617060"/>
            <a:ext cx="7103967" cy="941017"/>
          </a:xfrm>
          <a:custGeom>
            <a:avLst/>
            <a:gdLst>
              <a:gd name="connsiteX0" fmla="*/ 7103967 w 7103967"/>
              <a:gd name="connsiteY0" fmla="*/ 73353 h 941017"/>
              <a:gd name="connsiteX1" fmla="*/ 5481999 w 7103967"/>
              <a:gd name="connsiteY1" fmla="*/ 236826 h 941017"/>
              <a:gd name="connsiteX2" fmla="*/ 4916196 w 7103967"/>
              <a:gd name="connsiteY2" fmla="*/ 10479 h 941017"/>
              <a:gd name="connsiteX3" fmla="*/ 3809738 w 7103967"/>
              <a:gd name="connsiteY3" fmla="*/ 173952 h 941017"/>
              <a:gd name="connsiteX4" fmla="*/ 2527252 w 7103967"/>
              <a:gd name="connsiteY4" fmla="*/ 236826 h 941017"/>
              <a:gd name="connsiteX5" fmla="*/ 1546527 w 7103967"/>
              <a:gd name="connsiteY5" fmla="*/ 111078 h 941017"/>
              <a:gd name="connsiteX6" fmla="*/ 1181899 w 7103967"/>
              <a:gd name="connsiteY6" fmla="*/ 412874 h 941017"/>
              <a:gd name="connsiteX7" fmla="*/ 0 w 7103967"/>
              <a:gd name="connsiteY7" fmla="*/ 941017 h 94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03967" h="941017">
                <a:moveTo>
                  <a:pt x="7103967" y="73353"/>
                </a:moveTo>
                <a:cubicBezTo>
                  <a:pt x="6475297" y="160329"/>
                  <a:pt x="5846627" y="247305"/>
                  <a:pt x="5481999" y="236826"/>
                </a:cubicBezTo>
                <a:cubicBezTo>
                  <a:pt x="5117371" y="226347"/>
                  <a:pt x="5194906" y="20958"/>
                  <a:pt x="4916196" y="10479"/>
                </a:cubicBezTo>
                <a:cubicBezTo>
                  <a:pt x="4637486" y="0"/>
                  <a:pt x="4207895" y="136228"/>
                  <a:pt x="3809738" y="173952"/>
                </a:cubicBezTo>
                <a:cubicBezTo>
                  <a:pt x="3411581" y="211676"/>
                  <a:pt x="2904454" y="247305"/>
                  <a:pt x="2527252" y="236826"/>
                </a:cubicBezTo>
                <a:cubicBezTo>
                  <a:pt x="2150050" y="226347"/>
                  <a:pt x="1770753" y="81737"/>
                  <a:pt x="1546527" y="111078"/>
                </a:cubicBezTo>
                <a:cubicBezTo>
                  <a:pt x="1322302" y="140419"/>
                  <a:pt x="1439654" y="274551"/>
                  <a:pt x="1181899" y="412874"/>
                </a:cubicBezTo>
                <a:cubicBezTo>
                  <a:pt x="924144" y="551197"/>
                  <a:pt x="0" y="941017"/>
                  <a:pt x="0" y="941017"/>
                </a:cubicBezTo>
              </a:path>
            </a:pathLst>
          </a:custGeom>
          <a:ln w="22225" cap="flat" cmpd="sng" algn="ctr">
            <a:solidFill>
              <a:srgbClr val="FEFFFF"/>
            </a:solidFill>
            <a:prstDash val="solid"/>
            <a:round/>
            <a:headEnd type="none" w="med" len="med"/>
            <a:tailEnd type="triangle" w="med" len="med"/>
          </a:ln>
          <a:effectLst>
            <a:glow rad="50800">
              <a:srgbClr val="010000">
                <a:alpha val="6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endParaRPr lang="en-US" dirty="0">
              <a:latin typeface="Calibri" pitchFamily="34" charset="0"/>
            </a:endParaRPr>
          </a:p>
        </p:txBody>
      </p:sp>
      <p:sp>
        <p:nvSpPr>
          <p:cNvPr id="11" name="Freeform 10"/>
          <p:cNvSpPr/>
          <p:nvPr/>
        </p:nvSpPr>
        <p:spPr>
          <a:xfrm>
            <a:off x="1389360" y="2534125"/>
            <a:ext cx="3715438" cy="1961675"/>
          </a:xfrm>
          <a:custGeom>
            <a:avLst/>
            <a:gdLst>
              <a:gd name="connsiteX0" fmla="*/ 3715438 w 3715438"/>
              <a:gd name="connsiteY0" fmla="*/ 0 h 1961675"/>
              <a:gd name="connsiteX1" fmla="*/ 3413676 w 3715438"/>
              <a:gd name="connsiteY1" fmla="*/ 289222 h 1961675"/>
              <a:gd name="connsiteX2" fmla="*/ 2810153 w 3715438"/>
              <a:gd name="connsiteY2" fmla="*/ 339521 h 1961675"/>
              <a:gd name="connsiteX3" fmla="*/ 2068323 w 3715438"/>
              <a:gd name="connsiteY3" fmla="*/ 377245 h 1961675"/>
              <a:gd name="connsiteX4" fmla="*/ 1351640 w 3715438"/>
              <a:gd name="connsiteY4" fmla="*/ 465269 h 1961675"/>
              <a:gd name="connsiteX5" fmla="*/ 810984 w 3715438"/>
              <a:gd name="connsiteY5" fmla="*/ 591018 h 1961675"/>
              <a:gd name="connsiteX6" fmla="*/ 270328 w 3715438"/>
              <a:gd name="connsiteY6" fmla="*/ 829939 h 1961675"/>
              <a:gd name="connsiteX7" fmla="*/ 56580 w 3715438"/>
              <a:gd name="connsiteY7" fmla="*/ 1144310 h 1961675"/>
              <a:gd name="connsiteX8" fmla="*/ 44007 w 3715438"/>
              <a:gd name="connsiteY8" fmla="*/ 1446106 h 1961675"/>
              <a:gd name="connsiteX9" fmla="*/ 320621 w 3715438"/>
              <a:gd name="connsiteY9" fmla="*/ 1961675 h 196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15438" h="1961675">
                <a:moveTo>
                  <a:pt x="3715438" y="0"/>
                </a:moveTo>
                <a:cubicBezTo>
                  <a:pt x="3639997" y="116317"/>
                  <a:pt x="3564557" y="232635"/>
                  <a:pt x="3413676" y="289222"/>
                </a:cubicBezTo>
                <a:cubicBezTo>
                  <a:pt x="3262795" y="345809"/>
                  <a:pt x="3034378" y="324851"/>
                  <a:pt x="2810153" y="339521"/>
                </a:cubicBezTo>
                <a:cubicBezTo>
                  <a:pt x="2585928" y="354191"/>
                  <a:pt x="2311408" y="356287"/>
                  <a:pt x="2068323" y="377245"/>
                </a:cubicBezTo>
                <a:cubicBezTo>
                  <a:pt x="1825238" y="398203"/>
                  <a:pt x="1561197" y="429640"/>
                  <a:pt x="1351640" y="465269"/>
                </a:cubicBezTo>
                <a:cubicBezTo>
                  <a:pt x="1142084" y="500898"/>
                  <a:pt x="991203" y="530240"/>
                  <a:pt x="810984" y="591018"/>
                </a:cubicBezTo>
                <a:cubicBezTo>
                  <a:pt x="630765" y="651796"/>
                  <a:pt x="396062" y="737724"/>
                  <a:pt x="270328" y="829939"/>
                </a:cubicBezTo>
                <a:cubicBezTo>
                  <a:pt x="144594" y="922154"/>
                  <a:pt x="94300" y="1041615"/>
                  <a:pt x="56580" y="1144310"/>
                </a:cubicBezTo>
                <a:cubicBezTo>
                  <a:pt x="18860" y="1247005"/>
                  <a:pt x="0" y="1309879"/>
                  <a:pt x="44007" y="1446106"/>
                </a:cubicBezTo>
                <a:cubicBezTo>
                  <a:pt x="88014" y="1582334"/>
                  <a:pt x="320621" y="1961675"/>
                  <a:pt x="320621" y="1961675"/>
                </a:cubicBezTo>
              </a:path>
            </a:pathLst>
          </a:custGeom>
          <a:ln w="22225" cap="flat" cmpd="sng" algn="ctr">
            <a:solidFill>
              <a:srgbClr val="FEFFFF"/>
            </a:solidFill>
            <a:prstDash val="solid"/>
            <a:round/>
            <a:headEnd type="none" w="med" len="med"/>
            <a:tailEnd type="triangle" w="med" len="med"/>
          </a:ln>
          <a:effectLst>
            <a:glow rad="50800">
              <a:srgbClr val="010000">
                <a:alpha val="6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2" name="Freeform 11"/>
          <p:cNvSpPr/>
          <p:nvPr/>
        </p:nvSpPr>
        <p:spPr>
          <a:xfrm>
            <a:off x="2879307" y="3634127"/>
            <a:ext cx="3130775" cy="943113"/>
          </a:xfrm>
          <a:custGeom>
            <a:avLst/>
            <a:gdLst>
              <a:gd name="connsiteX0" fmla="*/ 3130775 w 3130775"/>
              <a:gd name="connsiteY0" fmla="*/ 0 h 943113"/>
              <a:gd name="connsiteX1" fmla="*/ 1785422 w 3130775"/>
              <a:gd name="connsiteY1" fmla="*/ 339520 h 943113"/>
              <a:gd name="connsiteX2" fmla="*/ 716683 w 3130775"/>
              <a:gd name="connsiteY2" fmla="*/ 440119 h 943113"/>
              <a:gd name="connsiteX3" fmla="*/ 0 w 3130775"/>
              <a:gd name="connsiteY3" fmla="*/ 943113 h 943113"/>
            </a:gdLst>
            <a:ahLst/>
            <a:cxnLst>
              <a:cxn ang="0">
                <a:pos x="connsiteX0" y="connsiteY0"/>
              </a:cxn>
              <a:cxn ang="0">
                <a:pos x="connsiteX1" y="connsiteY1"/>
              </a:cxn>
              <a:cxn ang="0">
                <a:pos x="connsiteX2" y="connsiteY2"/>
              </a:cxn>
              <a:cxn ang="0">
                <a:pos x="connsiteX3" y="connsiteY3"/>
              </a:cxn>
            </a:cxnLst>
            <a:rect l="l" t="t" r="r" b="b"/>
            <a:pathLst>
              <a:path w="3130775" h="943113">
                <a:moveTo>
                  <a:pt x="3130775" y="0"/>
                </a:moveTo>
                <a:cubicBezTo>
                  <a:pt x="2659273" y="133083"/>
                  <a:pt x="2187771" y="266167"/>
                  <a:pt x="1785422" y="339520"/>
                </a:cubicBezTo>
                <a:cubicBezTo>
                  <a:pt x="1383073" y="412873"/>
                  <a:pt x="1014253" y="339520"/>
                  <a:pt x="716683" y="440119"/>
                </a:cubicBezTo>
                <a:cubicBezTo>
                  <a:pt x="419113" y="540718"/>
                  <a:pt x="0" y="943113"/>
                  <a:pt x="0" y="943113"/>
                </a:cubicBezTo>
              </a:path>
            </a:pathLst>
          </a:custGeom>
          <a:ln w="22225" cap="flat" cmpd="sng" algn="ctr">
            <a:solidFill>
              <a:srgbClr val="FEFFFF"/>
            </a:solidFill>
            <a:prstDash val="solid"/>
            <a:round/>
            <a:headEnd type="none" w="med" len="med"/>
            <a:tailEnd type="triangle" w="med" len="med"/>
          </a:ln>
          <a:effectLst>
            <a:glow rad="50800">
              <a:srgbClr val="010000">
                <a:alpha val="6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endParaRPr lang="en-US" dirty="0">
              <a:latin typeface="Calibri" pitchFamily="34" charset="0"/>
            </a:endParaRPr>
          </a:p>
        </p:txBody>
      </p:sp>
      <p:sp>
        <p:nvSpPr>
          <p:cNvPr id="13" name="Text Box 15"/>
          <p:cNvSpPr txBox="1">
            <a:spLocks noChangeArrowheads="1"/>
          </p:cNvSpPr>
          <p:nvPr/>
        </p:nvSpPr>
        <p:spPr bwMode="auto">
          <a:xfrm rot="20813941">
            <a:off x="4311049" y="3453650"/>
            <a:ext cx="1608133" cy="400110"/>
          </a:xfrm>
          <a:prstGeom prst="rect">
            <a:avLst/>
          </a:prstGeom>
          <a:noFill/>
          <a:ln w="9525">
            <a:noFill/>
            <a:miter lim="800000"/>
            <a:headEnd/>
            <a:tailEnd/>
          </a:ln>
          <a:effectLst/>
        </p:spPr>
        <p:txBody>
          <a:bodyPr wrap="none">
            <a:spAutoFit/>
          </a:bodyPr>
          <a:lstStyle>
            <a:defPPr>
              <a:defRPr lang="en-US"/>
            </a:defPPr>
            <a:lvl1pPr algn="ctr">
              <a:defRPr sz="2000">
                <a:solidFill>
                  <a:srgbClr val="FEFFFF"/>
                </a:solidFill>
                <a:effectLst>
                  <a:glow rad="76200">
                    <a:srgbClr val="010000">
                      <a:alpha val="60000"/>
                    </a:srgbClr>
                  </a:glow>
                </a:effectLst>
                <a:latin typeface="Calibri" pitchFamily="34" charset="0"/>
                <a:cs typeface="Calibri" pitchFamily="34" charset="0"/>
              </a:defRPr>
            </a:lvl1pPr>
          </a:lstStyle>
          <a:p>
            <a:r>
              <a:rPr lang="en-US" dirty="0"/>
              <a:t>Central Valley</a:t>
            </a:r>
          </a:p>
        </p:txBody>
      </p:sp>
      <p:sp>
        <p:nvSpPr>
          <p:cNvPr id="14" name="Oval 13"/>
          <p:cNvSpPr/>
          <p:nvPr/>
        </p:nvSpPr>
        <p:spPr>
          <a:xfrm>
            <a:off x="5943600" y="2694018"/>
            <a:ext cx="609600" cy="533400"/>
          </a:xfrm>
          <a:prstGeom prst="ellipse">
            <a:avLst/>
          </a:prstGeom>
          <a:ln w="22225" cap="flat" cmpd="sng" algn="ctr">
            <a:solidFill>
              <a:srgbClr val="FEFF00"/>
            </a:solidFill>
            <a:prstDash val="solid"/>
            <a:round/>
            <a:headEnd type="none" w="med" len="med"/>
            <a:tailEnd type="triangle" w="med" len="med"/>
          </a:ln>
          <a:effectLst>
            <a:glow rad="50800">
              <a:srgbClr val="010000">
                <a:alpha val="6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pPr>
              <a:defRPr/>
            </a:pPr>
            <a:endParaRPr lang="en-US" dirty="0">
              <a:latin typeface="Calibri" pitchFamily="34" charset="0"/>
            </a:endParaRPr>
          </a:p>
        </p:txBody>
      </p:sp>
      <p:sp>
        <p:nvSpPr>
          <p:cNvPr id="15" name="Oval 14"/>
          <p:cNvSpPr/>
          <p:nvPr/>
        </p:nvSpPr>
        <p:spPr>
          <a:xfrm>
            <a:off x="6629400" y="3476625"/>
            <a:ext cx="609600" cy="533400"/>
          </a:xfrm>
          <a:prstGeom prst="ellipse">
            <a:avLst/>
          </a:prstGeom>
          <a:ln w="22225" cap="flat" cmpd="sng" algn="ctr">
            <a:solidFill>
              <a:srgbClr val="FEFF00"/>
            </a:solidFill>
            <a:prstDash val="solid"/>
            <a:round/>
            <a:headEnd type="none" w="med" len="med"/>
            <a:tailEnd type="triangle" w="med" len="med"/>
          </a:ln>
          <a:effectLst>
            <a:glow rad="50800">
              <a:srgbClr val="010000">
                <a:alpha val="60000"/>
              </a:srgb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lstStyle/>
          <a:p>
            <a:endParaRPr lang="en-US" dirty="0">
              <a:latin typeface="Calibri" pitchFamily="34" charset="0"/>
            </a:endParaRPr>
          </a:p>
        </p:txBody>
      </p:sp>
      <p:sp>
        <p:nvSpPr>
          <p:cNvPr id="16" name="Text Box 9"/>
          <p:cNvSpPr txBox="1">
            <a:spLocks noChangeArrowheads="1"/>
          </p:cNvSpPr>
          <p:nvPr/>
        </p:nvSpPr>
        <p:spPr bwMode="auto">
          <a:xfrm>
            <a:off x="6883409" y="3038475"/>
            <a:ext cx="1708033" cy="400110"/>
          </a:xfrm>
          <a:prstGeom prst="rect">
            <a:avLst/>
          </a:prstGeom>
          <a:noFill/>
          <a:ln w="9525">
            <a:noFill/>
            <a:miter lim="800000"/>
            <a:headEnd/>
            <a:tailEnd/>
          </a:ln>
          <a:effectLst/>
        </p:spPr>
        <p:txBody>
          <a:bodyPr wrap="none">
            <a:spAutoFit/>
          </a:bodyPr>
          <a:lstStyle>
            <a:defPPr>
              <a:defRPr lang="en-US"/>
            </a:defPPr>
            <a:lvl1pPr algn="ctr">
              <a:defRPr sz="2000">
                <a:solidFill>
                  <a:srgbClr val="FEFF00"/>
                </a:solidFill>
                <a:effectLst>
                  <a:glow rad="76200">
                    <a:srgbClr val="010000">
                      <a:alpha val="60000"/>
                    </a:srgbClr>
                  </a:glow>
                </a:effectLst>
                <a:latin typeface="Calibri" pitchFamily="34" charset="0"/>
                <a:cs typeface="Calibri" pitchFamily="34" charset="0"/>
              </a:defRPr>
            </a:lvl1pPr>
          </a:lstStyle>
          <a:p>
            <a:r>
              <a:rPr lang="en-US" dirty="0"/>
              <a:t>Temple Mount</a:t>
            </a:r>
          </a:p>
        </p:txBody>
      </p:sp>
    </p:spTree>
    <p:extLst>
      <p:ext uri="{BB962C8B-B14F-4D97-AF65-F5344CB8AC3E}">
        <p14:creationId xmlns:p14="http://schemas.microsoft.com/office/powerpoint/2010/main" val="1450665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86794" y="2133086"/>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pic>
        <p:nvPicPr>
          <p:cNvPr id="7" name="Picture 6"/>
          <p:cNvPicPr>
            <a:picLocks noChangeAspect="1"/>
          </p:cNvPicPr>
          <p:nvPr/>
        </p:nvPicPr>
        <p:blipFill rotWithShape="1">
          <a:blip r:embed="rId2"/>
          <a:srcRect l="23112" t="21263" r="23729" b="49217"/>
          <a:stretch/>
        </p:blipFill>
        <p:spPr>
          <a:xfrm>
            <a:off x="-22034" y="3152045"/>
            <a:ext cx="9166033" cy="2863273"/>
          </a:xfrm>
          <a:prstGeom prst="rect">
            <a:avLst/>
          </a:prstGeom>
        </p:spPr>
      </p:pic>
      <p:sp>
        <p:nvSpPr>
          <p:cNvPr id="4" name="TextBox 3"/>
          <p:cNvSpPr txBox="1"/>
          <p:nvPr/>
        </p:nvSpPr>
        <p:spPr>
          <a:xfrm>
            <a:off x="1786475" y="3053616"/>
            <a:ext cx="384898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6" name="TextBox 5"/>
          <p:cNvSpPr txBox="1"/>
          <p:nvPr/>
        </p:nvSpPr>
        <p:spPr>
          <a:xfrm>
            <a:off x="0" y="17932"/>
            <a:ext cx="9143999" cy="209288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a:ea typeface="+mn-ea"/>
                <a:cs typeface="+mn-cs"/>
              </a:rPr>
              <a:t>Questions?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Want to learn more about the Bible?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a:ea typeface="+mn-ea"/>
                <a:cs typeface="+mn-cs"/>
              </a:rPr>
              <a:t>We will be glad to study the Bible with you.</a:t>
            </a:r>
          </a:p>
        </p:txBody>
      </p:sp>
      <p:sp>
        <p:nvSpPr>
          <p:cNvPr id="2" name="Rectangle 1"/>
          <p:cNvSpPr/>
          <p:nvPr/>
        </p:nvSpPr>
        <p:spPr>
          <a:xfrm>
            <a:off x="1602724" y="2179207"/>
            <a:ext cx="5867370" cy="1847248"/>
          </a:xfrm>
          <a:prstGeom prst="rect">
            <a:avLst/>
          </a:prstGeom>
          <a:solidFill>
            <a:schemeClr val="bg1"/>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0" y="5943602"/>
            <a:ext cx="9166033"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newlebanoncoc@gmail.com</a:t>
            </a:r>
          </a:p>
        </p:txBody>
      </p:sp>
      <p:sp>
        <p:nvSpPr>
          <p:cNvPr id="9" name="TextBox 8"/>
          <p:cNvSpPr txBox="1"/>
          <p:nvPr/>
        </p:nvSpPr>
        <p:spPr>
          <a:xfrm>
            <a:off x="1618159" y="2123994"/>
            <a:ext cx="829733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0070C0"/>
                </a:solidFill>
                <a:effectLst/>
                <a:uLnTx/>
                <a:uFillTx/>
                <a:latin typeface="Ink Free" panose="03080402000500000000" pitchFamily="66" charset="0"/>
                <a:ea typeface="+mn-ea"/>
                <a:cs typeface="+mn-cs"/>
              </a:rPr>
              <a:t>New Lebanon</a:t>
            </a:r>
          </a:p>
        </p:txBody>
      </p:sp>
      <p:sp>
        <p:nvSpPr>
          <p:cNvPr id="10" name="TextBox 9"/>
          <p:cNvSpPr txBox="1"/>
          <p:nvPr/>
        </p:nvSpPr>
        <p:spPr>
          <a:xfrm>
            <a:off x="1660969" y="2981897"/>
            <a:ext cx="38489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latin typeface="Calibri" panose="020F0502020204030204"/>
                <a:ea typeface="+mn-ea"/>
                <a:cs typeface="+mn-cs"/>
              </a:rPr>
              <a:t>Church of Christ</a:t>
            </a:r>
          </a:p>
        </p:txBody>
      </p:sp>
      <p:sp>
        <p:nvSpPr>
          <p:cNvPr id="11" name="TextBox 10"/>
          <p:cNvSpPr txBox="1"/>
          <p:nvPr/>
        </p:nvSpPr>
        <p:spPr>
          <a:xfrm>
            <a:off x="4591216" y="3478861"/>
            <a:ext cx="326419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Ink Free" panose="03080402000500000000" pitchFamily="66" charset="0"/>
                <a:ea typeface="+mn-ea"/>
                <a:cs typeface="+mn-cs"/>
              </a:rPr>
              <a:t>New Lebanon, OH</a:t>
            </a:r>
          </a:p>
        </p:txBody>
      </p:sp>
    </p:spTree>
    <p:extLst>
      <p:ext uri="{BB962C8B-B14F-4D97-AF65-F5344CB8AC3E}">
        <p14:creationId xmlns:p14="http://schemas.microsoft.com/office/powerpoint/2010/main" val="367838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FAB55-38F3-26CE-F75F-096F24BCB34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770EC1-8B06-E2DE-079B-4CD54144530A}"/>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E0780BD1-A1CB-57F0-F755-546C308EF1D3}"/>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6" name="TextBox 5">
            <a:extLst>
              <a:ext uri="{FF2B5EF4-FFF2-40B4-BE49-F238E27FC236}">
                <a16:creationId xmlns:a16="http://schemas.microsoft.com/office/drawing/2014/main" id="{A9C0800A-833A-579D-5EB7-3980DD49C0EA}"/>
              </a:ext>
            </a:extLst>
          </p:cNvPr>
          <p:cNvSpPr txBox="1"/>
          <p:nvPr/>
        </p:nvSpPr>
        <p:spPr>
          <a:xfrm>
            <a:off x="569495" y="1147008"/>
            <a:ext cx="7956884" cy="5180905"/>
          </a:xfrm>
          <a:prstGeom prst="rect">
            <a:avLst/>
          </a:prstGeom>
          <a:noFill/>
        </p:spPr>
        <p:txBody>
          <a:bodyPr wrap="square">
            <a:spAutoFit/>
          </a:bodyPr>
          <a:lstStyle/>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James 2:14 What does it profit, my brethren, if someone says he has faith but does not have works? Can faith save him?</a:t>
            </a:r>
          </a:p>
          <a:p>
            <a:pPr marL="0" marR="0">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15 If a brother or sister is naked and destitute of daily food,</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16 and one of you says to them, "Depart in peace, be warmed and filled," but you do not give them the things which are needed for the body, what does it profit?</a:t>
            </a:r>
          </a:p>
          <a:p>
            <a:pPr marL="0" marR="0">
              <a:spcAft>
                <a:spcPts val="800"/>
              </a:spcAft>
              <a:buNone/>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17 Thus also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faith by itself, if it does not have works, is dead.</a:t>
            </a:r>
          </a:p>
        </p:txBody>
      </p:sp>
    </p:spTree>
    <p:extLst>
      <p:ext uri="{BB962C8B-B14F-4D97-AF65-F5344CB8AC3E}">
        <p14:creationId xmlns:p14="http://schemas.microsoft.com/office/powerpoint/2010/main" val="470956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6" descr="屋外, 食品, 石, 破壊 が含まれている画像&#10;&#10;説明は自動で生成されたものです">
            <a:extLst>
              <a:ext uri="{FF2B5EF4-FFF2-40B4-BE49-F238E27FC236}">
                <a16:creationId xmlns:a16="http://schemas.microsoft.com/office/drawing/2014/main" id="{C75B641C-1403-49BA-834C-B61E44FDA5D9}"/>
              </a:ext>
            </a:extLst>
          </p:cNvPr>
          <p:cNvPicPr>
            <a:picLocks noChangeAspect="1"/>
          </p:cNvPicPr>
          <p:nvPr/>
        </p:nvPicPr>
        <p:blipFill>
          <a:blip r:embed="rId3"/>
          <a:stretch>
            <a:fillRect/>
          </a:stretch>
        </p:blipFill>
        <p:spPr>
          <a:xfrm>
            <a:off x="0" y="390405"/>
            <a:ext cx="9146671" cy="6082536"/>
          </a:xfrm>
          <a:prstGeom prst="rect">
            <a:avLst/>
          </a:prstGeom>
        </p:spPr>
      </p:pic>
      <p:sp>
        <p:nvSpPr>
          <p:cNvPr id="2" name="Text Placeholder 1">
            <a:extLst>
              <a:ext uri="{FF2B5EF4-FFF2-40B4-BE49-F238E27FC236}">
                <a16:creationId xmlns:a16="http://schemas.microsoft.com/office/drawing/2014/main" id="{C2956A1F-423A-484D-92DE-456149B6018D}"/>
              </a:ext>
            </a:extLst>
          </p:cNvPr>
          <p:cNvSpPr>
            <a:spLocks noGrp="1"/>
          </p:cNvSpPr>
          <p:nvPr>
            <p:ph type="body" sz="quarter" idx="10"/>
          </p:nvPr>
        </p:nvSpPr>
        <p:spPr/>
        <p:txBody>
          <a:bodyPr/>
          <a:lstStyle/>
          <a:p>
            <a:r>
              <a:rPr lang="en-US" dirty="0">
                <a:latin typeface="Calibri"/>
                <a:cs typeface="Calibri"/>
              </a:rPr>
              <a:t>Reconstruction of first-century table with food in Nazareth</a:t>
            </a:r>
            <a:endParaRPr lang="ja-JP" dirty="0"/>
          </a:p>
        </p:txBody>
      </p:sp>
      <p:sp>
        <p:nvSpPr>
          <p:cNvPr id="3" name="Text Placeholder 2">
            <a:extLst>
              <a:ext uri="{FF2B5EF4-FFF2-40B4-BE49-F238E27FC236}">
                <a16:creationId xmlns:a16="http://schemas.microsoft.com/office/drawing/2014/main" id="{DD93D438-A6D7-449E-A82A-2D7A8C47DB9A}"/>
              </a:ext>
            </a:extLst>
          </p:cNvPr>
          <p:cNvSpPr>
            <a:spLocks noGrp="1"/>
          </p:cNvSpPr>
          <p:nvPr>
            <p:ph type="body" sz="quarter" idx="12"/>
          </p:nvPr>
        </p:nvSpPr>
        <p:spPr/>
        <p:txBody>
          <a:bodyPr/>
          <a:lstStyle/>
          <a:p>
            <a:r>
              <a:rPr lang="en-US" dirty="0"/>
              <a:t>2:15</a:t>
            </a:r>
          </a:p>
        </p:txBody>
      </p:sp>
      <p:sp>
        <p:nvSpPr>
          <p:cNvPr id="4" name="Title 3">
            <a:extLst>
              <a:ext uri="{FF2B5EF4-FFF2-40B4-BE49-F238E27FC236}">
                <a16:creationId xmlns:a16="http://schemas.microsoft.com/office/drawing/2014/main" id="{99771333-1C33-4E49-8E8A-223730DCF300}"/>
              </a:ext>
            </a:extLst>
          </p:cNvPr>
          <p:cNvSpPr>
            <a:spLocks noGrp="1"/>
          </p:cNvSpPr>
          <p:nvPr>
            <p:ph type="title"/>
          </p:nvPr>
        </p:nvSpPr>
        <p:spPr/>
        <p:txBody>
          <a:bodyPr/>
          <a:lstStyle/>
          <a:p>
            <a:r>
              <a:rPr lang="en-US" dirty="0"/>
              <a:t>If a brother or sister is without clothing or in lack of daily food</a:t>
            </a:r>
          </a:p>
        </p:txBody>
      </p:sp>
    </p:spTree>
    <p:extLst>
      <p:ext uri="{BB962C8B-B14F-4D97-AF65-F5344CB8AC3E}">
        <p14:creationId xmlns:p14="http://schemas.microsoft.com/office/powerpoint/2010/main" val="5597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人, 屋外, 座る, 男 が含まれている画像&#10;&#10;説明は自動で生成されたものです">
            <a:extLst>
              <a:ext uri="{FF2B5EF4-FFF2-40B4-BE49-F238E27FC236}">
                <a16:creationId xmlns:a16="http://schemas.microsoft.com/office/drawing/2014/main" id="{0838C1F9-82F2-46B9-B122-56541FEE984D}"/>
              </a:ext>
            </a:extLst>
          </p:cNvPr>
          <p:cNvPicPr>
            <a:picLocks noChangeAspect="1"/>
          </p:cNvPicPr>
          <p:nvPr/>
        </p:nvPicPr>
        <p:blipFill rotWithShape="1">
          <a:blip r:embed="rId3"/>
          <a:srcRect r="1131"/>
          <a:stretch/>
        </p:blipFill>
        <p:spPr>
          <a:xfrm>
            <a:off x="-1" y="369332"/>
            <a:ext cx="9144001" cy="6150340"/>
          </a:xfrm>
          <a:prstGeom prst="rect">
            <a:avLst/>
          </a:prstGeom>
        </p:spPr>
      </p:pic>
      <p:sp>
        <p:nvSpPr>
          <p:cNvPr id="2" name="Text Placeholder 1">
            <a:extLst>
              <a:ext uri="{FF2B5EF4-FFF2-40B4-BE49-F238E27FC236}">
                <a16:creationId xmlns:a16="http://schemas.microsoft.com/office/drawing/2014/main" id="{1DD0FA1E-5729-4073-AEBF-FB6DB6128C04}"/>
              </a:ext>
            </a:extLst>
          </p:cNvPr>
          <p:cNvSpPr>
            <a:spLocks noGrp="1"/>
          </p:cNvSpPr>
          <p:nvPr>
            <p:ph type="body" sz="quarter" idx="10"/>
          </p:nvPr>
        </p:nvSpPr>
        <p:spPr/>
        <p:txBody>
          <a:bodyPr/>
          <a:lstStyle/>
          <a:p>
            <a:r>
              <a:rPr lang="en-US" dirty="0">
                <a:latin typeface="Calibri"/>
                <a:cs typeface="Calibri"/>
              </a:rPr>
              <a:t>Bedouin cooking bread over a fire, near Jebel Musa</a:t>
            </a:r>
            <a:endParaRPr lang="ja-JP" altLang="en-US" dirty="0"/>
          </a:p>
        </p:txBody>
      </p:sp>
      <p:sp>
        <p:nvSpPr>
          <p:cNvPr id="3" name="Text Placeholder 2">
            <a:extLst>
              <a:ext uri="{FF2B5EF4-FFF2-40B4-BE49-F238E27FC236}">
                <a16:creationId xmlns:a16="http://schemas.microsoft.com/office/drawing/2014/main" id="{2582504C-8375-491D-AE07-24B73AEDC102}"/>
              </a:ext>
            </a:extLst>
          </p:cNvPr>
          <p:cNvSpPr>
            <a:spLocks noGrp="1"/>
          </p:cNvSpPr>
          <p:nvPr>
            <p:ph type="body" sz="quarter" idx="12"/>
          </p:nvPr>
        </p:nvSpPr>
        <p:spPr/>
        <p:txBody>
          <a:bodyPr/>
          <a:lstStyle/>
          <a:p>
            <a:r>
              <a:rPr lang="en-US" dirty="0"/>
              <a:t>2:16</a:t>
            </a:r>
          </a:p>
        </p:txBody>
      </p:sp>
      <p:sp>
        <p:nvSpPr>
          <p:cNvPr id="4" name="Title 3">
            <a:extLst>
              <a:ext uri="{FF2B5EF4-FFF2-40B4-BE49-F238E27FC236}">
                <a16:creationId xmlns:a16="http://schemas.microsoft.com/office/drawing/2014/main" id="{F9A44029-20A9-4779-B64E-427010992597}"/>
              </a:ext>
            </a:extLst>
          </p:cNvPr>
          <p:cNvSpPr>
            <a:spLocks noGrp="1"/>
          </p:cNvSpPr>
          <p:nvPr>
            <p:ph type="title"/>
          </p:nvPr>
        </p:nvSpPr>
        <p:spPr/>
        <p:txBody>
          <a:bodyPr/>
          <a:lstStyle/>
          <a:p>
            <a:r>
              <a:rPr lang="en-US" dirty="0"/>
              <a:t>And one of you says to them, “Go in peace, be warmed and filled”</a:t>
            </a:r>
          </a:p>
        </p:txBody>
      </p:sp>
    </p:spTree>
    <p:extLst>
      <p:ext uri="{BB962C8B-B14F-4D97-AF65-F5344CB8AC3E}">
        <p14:creationId xmlns:p14="http://schemas.microsoft.com/office/powerpoint/2010/main" val="725710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A7F21-DA9D-61F0-8F15-659C075776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18780B-9DA4-03ED-6CED-17A3BDCD2E82}"/>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57BCC026-EF66-B62C-CB47-25E5E9DE6D93}"/>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63099849-07F7-3D08-1424-01CA65738801}"/>
              </a:ext>
            </a:extLst>
          </p:cNvPr>
          <p:cNvSpPr txBox="1"/>
          <p:nvPr/>
        </p:nvSpPr>
        <p:spPr>
          <a:xfrm>
            <a:off x="721895" y="1307430"/>
            <a:ext cx="7507705" cy="4380686"/>
          </a:xfrm>
          <a:prstGeom prst="rect">
            <a:avLst/>
          </a:prstGeom>
          <a:noFill/>
        </p:spPr>
        <p:txBody>
          <a:bodyPr wrap="square">
            <a:spAutoFit/>
          </a:bodyPr>
          <a:lstStyle/>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18 But someone will say, "You have faith, and I have works." Show me your faith without your works, and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I will show you my faith by my works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19 You believe that there is one God. You do well. </a:t>
            </a:r>
            <a:r>
              <a:rPr lang="en-US" sz="2800" b="1" u="sng"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Even the demons believe-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tremble!</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20 But do you want to know, O foolish man, that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faith without works is dead?</a:t>
            </a:r>
          </a:p>
        </p:txBody>
      </p:sp>
    </p:spTree>
    <p:extLst>
      <p:ext uri="{BB962C8B-B14F-4D97-AF65-F5344CB8AC3E}">
        <p14:creationId xmlns:p14="http://schemas.microsoft.com/office/powerpoint/2010/main" val="166444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ris\Downloads\Capernaum synagogue aerial from north, ws0404169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Synagogue at Capernaum (aerial view from the north)</a:t>
            </a:r>
          </a:p>
        </p:txBody>
      </p:sp>
      <p:sp>
        <p:nvSpPr>
          <p:cNvPr id="3" name="Text Placeholder 2"/>
          <p:cNvSpPr>
            <a:spLocks noGrp="1"/>
          </p:cNvSpPr>
          <p:nvPr>
            <p:ph type="body" sz="quarter" idx="12"/>
          </p:nvPr>
        </p:nvSpPr>
        <p:spPr/>
        <p:txBody>
          <a:bodyPr/>
          <a:lstStyle/>
          <a:p>
            <a:r>
              <a:rPr lang="en-US" dirty="0"/>
              <a:t>2:19</a:t>
            </a:r>
          </a:p>
        </p:txBody>
      </p:sp>
      <p:sp>
        <p:nvSpPr>
          <p:cNvPr id="4" name="Title 3"/>
          <p:cNvSpPr>
            <a:spLocks noGrp="1"/>
          </p:cNvSpPr>
          <p:nvPr>
            <p:ph type="title"/>
          </p:nvPr>
        </p:nvSpPr>
        <p:spPr/>
        <p:txBody>
          <a:bodyPr/>
          <a:lstStyle/>
          <a:p>
            <a:r>
              <a:rPr lang="en-US" dirty="0"/>
              <a:t>The demons also believe and shudder</a:t>
            </a:r>
          </a:p>
        </p:txBody>
      </p:sp>
    </p:spTree>
    <p:extLst>
      <p:ext uri="{BB962C8B-B14F-4D97-AF65-F5344CB8AC3E}">
        <p14:creationId xmlns:p14="http://schemas.microsoft.com/office/powerpoint/2010/main" val="272947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CF0DD-BBC3-941C-119E-C989B4103D5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0FDBD62-C2FA-FA8D-1047-B582561F3F63}"/>
              </a:ext>
            </a:extLst>
          </p:cNvPr>
          <p:cNvSpPr txBox="1"/>
          <p:nvPr/>
        </p:nvSpPr>
        <p:spPr>
          <a:xfrm>
            <a:off x="2286000" y="6498523"/>
            <a:ext cx="4572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newlebanoncoc.com</a:t>
            </a:r>
          </a:p>
        </p:txBody>
      </p:sp>
      <p:sp>
        <p:nvSpPr>
          <p:cNvPr id="3" name="TextBox 2">
            <a:extLst>
              <a:ext uri="{FF2B5EF4-FFF2-40B4-BE49-F238E27FC236}">
                <a16:creationId xmlns:a16="http://schemas.microsoft.com/office/drawing/2014/main" id="{CBAA951D-5405-8AC0-9D92-4A5AD4DE292E}"/>
              </a:ext>
            </a:extLst>
          </p:cNvPr>
          <p:cNvSpPr txBox="1"/>
          <p:nvPr/>
        </p:nvSpPr>
        <p:spPr>
          <a:xfrm>
            <a:off x="0" y="-8968"/>
            <a:ext cx="9144000" cy="584775"/>
          </a:xfrm>
          <a:prstGeom prst="rect">
            <a:avLst/>
          </a:prstGeom>
          <a:solidFill>
            <a:schemeClr val="tx1"/>
          </a:solidFill>
        </p:spPr>
        <p:txBody>
          <a:bodyPr wrap="square" rtlCol="0">
            <a:spAutoFit/>
          </a:bodyPr>
          <a:lstStyle/>
          <a:p>
            <a:pPr algn="ctr"/>
            <a:r>
              <a:rPr lang="en-US" sz="3200" dirty="0">
                <a:solidFill>
                  <a:schemeClr val="bg1"/>
                </a:solidFill>
              </a:rPr>
              <a:t>Relationship of Faith and Works</a:t>
            </a:r>
          </a:p>
        </p:txBody>
      </p:sp>
      <p:sp>
        <p:nvSpPr>
          <p:cNvPr id="5" name="TextBox 4">
            <a:extLst>
              <a:ext uri="{FF2B5EF4-FFF2-40B4-BE49-F238E27FC236}">
                <a16:creationId xmlns:a16="http://schemas.microsoft.com/office/drawing/2014/main" id="{DB51DB30-3688-126F-69A7-F0358CAB80E9}"/>
              </a:ext>
            </a:extLst>
          </p:cNvPr>
          <p:cNvSpPr txBox="1"/>
          <p:nvPr/>
        </p:nvSpPr>
        <p:spPr>
          <a:xfrm>
            <a:off x="649705" y="1147009"/>
            <a:ext cx="7756358" cy="4811574"/>
          </a:xfrm>
          <a:prstGeom prst="rect">
            <a:avLst/>
          </a:prstGeom>
          <a:noFill/>
        </p:spPr>
        <p:txBody>
          <a:bodyPr wrap="square">
            <a:spAutoFit/>
          </a:bodyPr>
          <a:lstStyle/>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21 Was not </a:t>
            </a:r>
            <a:r>
              <a:rPr lang="en-US" sz="2800" b="1" kern="1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rPr>
              <a:t>Abraham</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our father justified by works when he offered Isaac his son on the altar?</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22 Do you see that faith was working together with his works, and by works faith was made perfect?</a:t>
            </a:r>
          </a:p>
          <a:p>
            <a:pPr marL="0" marR="0">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23 And the Scripture was fulfilled which says, "Abraham believed God, and it was accounted to him for righteousness." And he was called the friend of God.</a:t>
            </a:r>
          </a:p>
        </p:txBody>
      </p:sp>
    </p:spTree>
    <p:extLst>
      <p:ext uri="{BB962C8B-B14F-4D97-AF65-F5344CB8AC3E}">
        <p14:creationId xmlns:p14="http://schemas.microsoft.com/office/powerpoint/2010/main" val="31279217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hotoCompanio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potx" id="{156FBC7D-6AC8-4052-8D38-BB651D9D29B5}" vid="{07EA9D4B-09B1-4793-8212-CF3BEBDEEA4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596</TotalTime>
  <Words>2961</Words>
  <Application>Microsoft Office PowerPoint</Application>
  <PresentationFormat>On-screen Show (4:3)</PresentationFormat>
  <Paragraphs>265</Paragraphs>
  <Slides>37</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37</vt:i4>
      </vt:variant>
    </vt:vector>
  </HeadingPairs>
  <TitlesOfParts>
    <vt:vector size="49" baseType="lpstr">
      <vt:lpstr>Arial</vt:lpstr>
      <vt:lpstr>Arial Black</vt:lpstr>
      <vt:lpstr>Arial Unicode MS</vt:lpstr>
      <vt:lpstr>Calibri</vt:lpstr>
      <vt:lpstr>Calibri Light</vt:lpstr>
      <vt:lpstr>DuckSansProduct</vt:lpstr>
      <vt:lpstr>Ink Free</vt:lpstr>
      <vt:lpstr>Office Theme</vt:lpstr>
      <vt:lpstr>1_Office Theme</vt:lpstr>
      <vt:lpstr>2_Office Theme</vt:lpstr>
      <vt:lpstr>3_Office Theme</vt:lpstr>
      <vt:lpstr>PhotoCompanion</vt:lpstr>
      <vt:lpstr>PowerPoint Presentation</vt:lpstr>
      <vt:lpstr>PowerPoint Presentation</vt:lpstr>
      <vt:lpstr>PowerPoint Presentation</vt:lpstr>
      <vt:lpstr>PowerPoint Presentation</vt:lpstr>
      <vt:lpstr>If a brother or sister is without clothing or in lack of daily food</vt:lpstr>
      <vt:lpstr>And one of you says to them, “Go in peace, be warmed and filled”</vt:lpstr>
      <vt:lpstr>PowerPoint Presentation</vt:lpstr>
      <vt:lpstr>The demons also believe and shudder</vt:lpstr>
      <vt:lpstr>PowerPoint Presentation</vt:lpstr>
      <vt:lpstr>You see that faith was active with his works, and by works faith was made perfect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 not Abraham our father justified by works when he offered up his son Isaac on the altar?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28</cp:revision>
  <dcterms:created xsi:type="dcterms:W3CDTF">2025-08-19T19:05:23Z</dcterms:created>
  <dcterms:modified xsi:type="dcterms:W3CDTF">2026-07-19T10:35:34Z</dcterms:modified>
</cp:coreProperties>
</file>