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 id="2147483737" r:id="rId4"/>
  </p:sldMasterIdLst>
  <p:notesMasterIdLst>
    <p:notesMasterId r:id="rId30"/>
  </p:notesMasterIdLst>
  <p:sldIdLst>
    <p:sldId id="265" r:id="rId5"/>
    <p:sldId id="501" r:id="rId6"/>
    <p:sldId id="316" r:id="rId7"/>
    <p:sldId id="1412" r:id="rId8"/>
    <p:sldId id="1434" r:id="rId9"/>
    <p:sldId id="1431" r:id="rId10"/>
    <p:sldId id="1432" r:id="rId11"/>
    <p:sldId id="257" r:id="rId12"/>
    <p:sldId id="1417" r:id="rId13"/>
    <p:sldId id="1426" r:id="rId14"/>
    <p:sldId id="1418" r:id="rId15"/>
    <p:sldId id="1415" r:id="rId16"/>
    <p:sldId id="1427" r:id="rId17"/>
    <p:sldId id="1428" r:id="rId18"/>
    <p:sldId id="578" r:id="rId19"/>
    <p:sldId id="1421" r:id="rId20"/>
    <p:sldId id="1429" r:id="rId21"/>
    <p:sldId id="593" r:id="rId22"/>
    <p:sldId id="328" r:id="rId23"/>
    <p:sldId id="1414" r:id="rId24"/>
    <p:sldId id="1413" r:id="rId25"/>
    <p:sldId id="1425" r:id="rId26"/>
    <p:sldId id="1423" r:id="rId27"/>
    <p:sldId id="1430" r:id="rId28"/>
    <p:sldId id="276"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hXmj6PylhdIRwr+Ir1wBDQ==" hashData="632+9wLZKAMCSI7vwV4ifPLF1nHMeAlTww8HoWQl4UWjpIQxo39jJ7s+Q/DlPS2B8o1oEykMiPSo0PCdqleZz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0" autoAdjust="0"/>
    <p:restoredTop sz="90958" autoAdjust="0"/>
  </p:normalViewPr>
  <p:slideViewPr>
    <p:cSldViewPr snapToGrid="0">
      <p:cViewPr>
        <p:scale>
          <a:sx n="100" d="100"/>
          <a:sy n="100" d="100"/>
        </p:scale>
        <p:origin x="978" y="40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801AF-3EEC-4B9D-9A0C-673CD1CCCEE0}" type="datetimeFigureOut">
              <a:rPr lang="en-US" smtClean="0"/>
              <a:t>7/25/2026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20C0B-D68F-44CE-AE3B-0BD4C2A8F63E}" type="slidenum">
              <a:rPr lang="en-US" smtClean="0"/>
              <a:t>‹#›</a:t>
            </a:fld>
            <a:endParaRPr lang="en-US"/>
          </a:p>
        </p:txBody>
      </p:sp>
    </p:spTree>
    <p:extLst>
      <p:ext uri="{BB962C8B-B14F-4D97-AF65-F5344CB8AC3E}">
        <p14:creationId xmlns:p14="http://schemas.microsoft.com/office/powerpoint/2010/main" val="334900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F43E8-1659-183F-620A-964158B45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600E1-2B00-1F71-3684-DBBF99985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073F80-F7FC-68BB-6245-23F17009E77B}"/>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DFDBEFCE-D905-50B3-2375-978C5B1B3F1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447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F98A0-E16C-5F78-A175-2DFE92DA2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3E695D-9E27-8066-0F86-F77846F4A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CF0883-243E-A1C6-F890-7464658D1017}"/>
              </a:ext>
            </a:extLst>
          </p:cNvPr>
          <p:cNvSpPr>
            <a:spLocks noGrp="1"/>
          </p:cNvSpPr>
          <p:nvPr>
            <p:ph type="body" idx="1"/>
          </p:nvPr>
        </p:nvSpPr>
        <p:spPr/>
        <p:txBody>
          <a:bodyPr/>
          <a:lstStyle/>
          <a:p>
            <a:r>
              <a:rPr lang="en-US" dirty="0"/>
              <a:t>In his Gospel, John also connects light with God and His</a:t>
            </a:r>
            <a:r>
              <a:rPr lang="en-US" baseline="0" dirty="0"/>
              <a:t> act of creation</a:t>
            </a:r>
            <a:r>
              <a:rPr lang="en-US" dirty="0"/>
              <a:t>. “In the beginning was the Word, and the Word was with God, and the Word was God. He was with God in the beginning. Through him all things were made; without him nothing was made that has been made. In him was life, and that life was the </a:t>
            </a:r>
            <a:r>
              <a:rPr lang="en-US" b="1" dirty="0"/>
              <a:t>light of all mankind</a:t>
            </a:r>
            <a:r>
              <a:rPr lang="en-US" dirty="0"/>
              <a:t>. The </a:t>
            </a:r>
            <a:r>
              <a:rPr lang="en-US" b="1" dirty="0"/>
              <a:t>light</a:t>
            </a:r>
            <a:r>
              <a:rPr lang="en-US" dirty="0"/>
              <a:t> shines in the darkness, and the darkness has not overcome it” (John 1:1-5, NIV). This photo was taken from Jebel</a:t>
            </a:r>
            <a:r>
              <a:rPr lang="en-US" baseline="0" dirty="0"/>
              <a:t> Musa, the traditional Mount Sinai.</a:t>
            </a:r>
            <a:endParaRPr lang="en-US" dirty="0"/>
          </a:p>
          <a:p>
            <a:endParaRPr lang="en-US" dirty="0"/>
          </a:p>
          <a:p>
            <a:r>
              <a:rPr lang="en-US" dirty="0"/>
              <a:t>tb030400500</a:t>
            </a:r>
          </a:p>
        </p:txBody>
      </p:sp>
      <p:sp>
        <p:nvSpPr>
          <p:cNvPr id="4" name="Slide Number Placeholder 3">
            <a:extLst>
              <a:ext uri="{FF2B5EF4-FFF2-40B4-BE49-F238E27FC236}">
                <a16:creationId xmlns:a16="http://schemas.microsoft.com/office/drawing/2014/main" id="{A3487F51-893F-7B6E-79EC-B8BF575DAFA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946A3-FD68-4E77-9DEF-1E7536A4AD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241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Other animals that were depicted with tongues were birds, fantastical beasts like griffins,</a:t>
            </a:r>
            <a:r>
              <a:rPr lang="en-US" baseline="0" dirty="0">
                <a:cs typeface="Calibri"/>
              </a:rPr>
              <a:t> and snakes. This fresco from Pompeii shows the Greco-Egyptian goddess Isis holding a snake with a forked tongue. This fresco comes from the central area of the south wall of the Ekklesiasterion of the Isis temple at Pompeii. It was photographed at the </a:t>
            </a:r>
            <a:r>
              <a:rPr lang="en-US" dirty="0">
                <a:cs typeface="Calibri"/>
              </a:rPr>
              <a:t>Naples Archaeological Museum</a:t>
            </a:r>
            <a:r>
              <a:rPr lang="en-US" baseline="0" dirty="0">
                <a:cs typeface="Calibri"/>
              </a:rPr>
              <a:t>. </a:t>
            </a:r>
            <a:endParaRPr lang="en-US" dirty="0"/>
          </a:p>
          <a:p>
            <a:endParaRPr lang="en-US" dirty="0"/>
          </a:p>
          <a:p>
            <a:r>
              <a:rPr lang="en-US" dirty="0">
                <a:latin typeface="+mn-lt"/>
                <a:cs typeface="Calibri"/>
              </a:rPr>
              <a:t>tb0515170376</a:t>
            </a:r>
            <a:endParaRPr lang="ja-JP" altLang="en-US" dirty="0">
              <a:ea typeface="ＭＳ Ｐゴシック"/>
              <a:cs typeface="Calibri"/>
            </a:endParaRPr>
          </a:p>
        </p:txBody>
      </p:sp>
      <p:sp>
        <p:nvSpPr>
          <p:cNvPr id="4" name="Slide Number Placeholder 3"/>
          <p:cNvSpPr>
            <a:spLocks noGrp="1"/>
          </p:cNvSpPr>
          <p:nvPr>
            <p:ph type="sldNum" sz="quarter" idx="5"/>
          </p:nvPr>
        </p:nvSpPr>
        <p:spPr/>
        <p:txBody>
          <a:bodyPr/>
          <a:lstStyle/>
          <a:p>
            <a:fld id="{4E4946A3-FD68-4E77-9DEF-1E7536A4AD96}" type="slidenum">
              <a:rPr lang="en-US" smtClean="0"/>
              <a:t>15</a:t>
            </a:fld>
            <a:endParaRPr lang="en-US"/>
          </a:p>
        </p:txBody>
      </p:sp>
    </p:spTree>
    <p:extLst>
      <p:ext uri="{BB962C8B-B14F-4D97-AF65-F5344CB8AC3E}">
        <p14:creationId xmlns:p14="http://schemas.microsoft.com/office/powerpoint/2010/main" val="2973036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word “tamed” (Gk. </a:t>
            </a:r>
            <a:r>
              <a:rPr lang="en-US" i="1" dirty="0" err="1"/>
              <a:t>damazō</a:t>
            </a:r>
            <a:r>
              <a:rPr lang="en-US" dirty="0"/>
              <a:t>, </a:t>
            </a:r>
            <a:r>
              <a:rPr lang="el-GR" sz="1200" b="0" i="0" u="none" strike="noStrike" kern="1200" baseline="0" dirty="0">
                <a:solidFill>
                  <a:schemeClr val="tx1"/>
                </a:solidFill>
                <a:latin typeface="+mn-lt"/>
                <a:ea typeface="+mn-ea"/>
                <a:cs typeface="+mn-cs"/>
              </a:rPr>
              <a:t>δαμάζω</a:t>
            </a:r>
            <a:r>
              <a:rPr lang="en-US" dirty="0"/>
              <a:t>) does not mean to domesticate, but to control or subdue</a:t>
            </a:r>
            <a:r>
              <a:rPr lang="en-US" baseline="0" dirty="0"/>
              <a:t>. Elephants were used by the Roman army several centuries before the time of James; it was necessary to bind such animals to limit their movements, especially when travelling over bridges or on board a ship, as shown here. This mosaic comes from Veii (Isola Farnese, Italy). </a:t>
            </a:r>
            <a:r>
              <a:rPr lang="en-US" dirty="0"/>
              <a:t>It was photographed at</a:t>
            </a:r>
            <a:r>
              <a:rPr lang="en-US" baseline="0" dirty="0"/>
              <a:t> the </a:t>
            </a:r>
            <a:r>
              <a:rPr lang="en-US" dirty="0" err="1"/>
              <a:t>Badisches</a:t>
            </a:r>
            <a:r>
              <a:rPr lang="en-US" dirty="0"/>
              <a:t> </a:t>
            </a:r>
            <a:r>
              <a:rPr lang="en-US" dirty="0" err="1"/>
              <a:t>Landesmuseum</a:t>
            </a:r>
            <a:r>
              <a:rPr lang="en-US" dirty="0"/>
              <a:t> Karlsruhe, Germany. This image comes from Carole </a:t>
            </a:r>
            <a:r>
              <a:rPr lang="en-US" dirty="0" err="1"/>
              <a:t>Raddato</a:t>
            </a:r>
            <a:r>
              <a:rPr lang="en-US" dirty="0"/>
              <a:t> and is licensed under CC BY-SA 2.0, via Wikimedia Commons: https://commons.wikimedia.org/wiki/File:Detail_of_Roman_mosaic_from_Veii_(Isola_Farnese,_Italy)_depicting_an_African_elephant_being_loaded_onto_a_ship,_3rd-4th_century_AD,_Badisches_Landesmuseum_Karlsruhe,_Germany_(18460609338).jpg.</a:t>
            </a:r>
          </a:p>
          <a:p>
            <a:endParaRPr lang="en-US" dirty="0"/>
          </a:p>
          <a:p>
            <a:r>
              <a:rPr lang="en-US" dirty="0"/>
              <a:t>wiki18460609338</a:t>
            </a:r>
          </a:p>
        </p:txBody>
      </p:sp>
      <p:sp>
        <p:nvSpPr>
          <p:cNvPr id="4" name="Slide Number Placeholder 3"/>
          <p:cNvSpPr>
            <a:spLocks noGrp="1"/>
          </p:cNvSpPr>
          <p:nvPr>
            <p:ph type="sldNum" sz="quarter" idx="10"/>
          </p:nvPr>
        </p:nvSpPr>
        <p:spPr/>
        <p:txBody>
          <a:bodyPr/>
          <a:lstStyle/>
          <a:p>
            <a:fld id="{4E4946A3-FD68-4E77-9DEF-1E7536A4AD96}" type="slidenum">
              <a:rPr lang="en-US" smtClean="0"/>
              <a:t>18</a:t>
            </a:fld>
            <a:endParaRPr lang="en-US"/>
          </a:p>
        </p:txBody>
      </p:sp>
    </p:spTree>
    <p:extLst>
      <p:ext uri="{BB962C8B-B14F-4D97-AF65-F5344CB8AC3E}">
        <p14:creationId xmlns:p14="http://schemas.microsoft.com/office/powerpoint/2010/main" val="2828028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82025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5925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903776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820567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92896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834442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261408-B059-4BE3-9B18-E2EA024F5496}"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97531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61408-B059-4BE3-9B18-E2EA024F5496}" type="datetimeFigureOut">
              <a:rPr lang="en-US" smtClean="0"/>
              <a:t>7/25/2026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4265470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61408-B059-4BE3-9B18-E2EA024F5496}" type="datetimeFigureOut">
              <a:rPr lang="en-US" smtClean="0"/>
              <a:t>7/25/2026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85604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261408-B059-4BE3-9B18-E2EA024F5496}" type="datetimeFigureOut">
              <a:rPr lang="en-US" smtClean="0"/>
              <a:t>7/25/2026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9207058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61408-B059-4BE3-9B18-E2EA024F5496}" type="datetimeFigureOut">
              <a:rPr lang="en-US" smtClean="0"/>
              <a:t>7/25/2026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453741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03483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7/25/2026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396567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7/25/2026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9729945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7430184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1272608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7641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91705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C3792-2440-40FD-9B76-92D5F06CAC8C}"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23291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C3792-2440-40FD-9B76-92D5F06CAC8C}" type="datetimeFigureOut">
              <a:rPr lang="en-US" smtClean="0"/>
              <a:t>7/25/2026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152537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C3792-2440-40FD-9B76-92D5F06CAC8C}" type="datetimeFigureOut">
              <a:rPr lang="en-US" smtClean="0"/>
              <a:t>7/25/2026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55677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C3792-2440-40FD-9B76-92D5F06CAC8C}" type="datetimeFigureOut">
              <a:rPr lang="en-US" smtClean="0"/>
              <a:t>7/25/2026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4793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7651071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C3792-2440-40FD-9B76-92D5F06CAC8C}" type="datetimeFigureOut">
              <a:rPr lang="en-US" smtClean="0"/>
              <a:t>7/25/2026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461103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7/25/2026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56188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7/25/2026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1526722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198060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3875373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FFC0638-A36C-4526-A5B1-1483D90F6988}" type="datetimeFigureOut">
              <a:rPr lang="en-US" smtClean="0">
                <a:solidFill>
                  <a:prstClr val="black">
                    <a:tint val="75000"/>
                  </a:prstClr>
                </a:solidFill>
              </a:rPr>
              <a:pPr/>
              <a:t>7/25/2026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251183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FC0638-A36C-4526-A5B1-1483D90F6988}" type="datetimeFigureOut">
              <a:rPr lang="en-US" smtClean="0">
                <a:solidFill>
                  <a:prstClr val="black">
                    <a:tint val="75000"/>
                  </a:prstClr>
                </a:solidFill>
              </a:rPr>
              <a:pPr/>
              <a:t>7/25/2026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687796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FC0638-A36C-4526-A5B1-1483D90F6988}" type="datetimeFigureOut">
              <a:rPr lang="en-US" smtClean="0">
                <a:solidFill>
                  <a:prstClr val="black">
                    <a:tint val="75000"/>
                  </a:prstClr>
                </a:solidFill>
              </a:rPr>
              <a:pPr/>
              <a:t>7/25/2026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174439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FC0638-A36C-4526-A5B1-1483D90F6988}" type="datetimeFigureOut">
              <a:rPr lang="en-US" smtClean="0">
                <a:solidFill>
                  <a:prstClr val="black">
                    <a:tint val="75000"/>
                  </a:prstClr>
                </a:solidFill>
              </a:rPr>
              <a:pPr/>
              <a:t>7/25/2026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208999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FC0638-A36C-4526-A5B1-1483D90F6988}" type="datetimeFigureOut">
              <a:rPr lang="en-US" smtClean="0">
                <a:solidFill>
                  <a:prstClr val="black">
                    <a:tint val="75000"/>
                  </a:prstClr>
                </a:solidFill>
              </a:rPr>
              <a:pPr/>
              <a:t>7/25/2026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3187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2121912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FC0638-A36C-4526-A5B1-1483D90F6988}" type="datetimeFigureOut">
              <a:rPr lang="en-US" smtClean="0">
                <a:solidFill>
                  <a:prstClr val="black">
                    <a:tint val="75000"/>
                  </a:prstClr>
                </a:solidFill>
              </a:rPr>
              <a:pPr/>
              <a:t>7/25/2026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5141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FC0638-A36C-4526-A5B1-1483D90F6988}" type="datetimeFigureOut">
              <a:rPr lang="en-US" smtClean="0">
                <a:solidFill>
                  <a:prstClr val="black">
                    <a:tint val="75000"/>
                  </a:prstClr>
                </a:solidFill>
              </a:rPr>
              <a:pPr/>
              <a:t>7/25/2026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336077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FC0638-A36C-4526-A5B1-1483D90F6988}" type="datetimeFigureOut">
              <a:rPr lang="en-US" smtClean="0">
                <a:solidFill>
                  <a:prstClr val="black">
                    <a:tint val="75000"/>
                  </a:prstClr>
                </a:solidFill>
              </a:rPr>
              <a:pPr/>
              <a:t>7/25/2026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148046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FC0638-A36C-4526-A5B1-1483D90F6988}" type="datetimeFigureOut">
              <a:rPr lang="en-US" smtClean="0">
                <a:solidFill>
                  <a:prstClr val="black">
                    <a:tint val="75000"/>
                  </a:prstClr>
                </a:solidFill>
              </a:rPr>
              <a:pPr/>
              <a:t>7/25/2026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656486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FC0638-A36C-4526-A5B1-1483D90F6988}" type="datetimeFigureOut">
              <a:rPr lang="en-US" smtClean="0">
                <a:solidFill>
                  <a:prstClr val="black">
                    <a:tint val="75000"/>
                  </a:prstClr>
                </a:solidFill>
              </a:rPr>
              <a:pPr/>
              <a:t>7/25/2026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356003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FC0638-A36C-4526-A5B1-1483D90F6988}" type="datetimeFigureOut">
              <a:rPr lang="en-US" smtClean="0">
                <a:solidFill>
                  <a:prstClr val="black">
                    <a:tint val="75000"/>
                  </a:prstClr>
                </a:solidFill>
              </a:rPr>
              <a:pPr/>
              <a:t>7/25/2026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80381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7/25/2026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15453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7/25/2026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58817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7/25/2026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2436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7996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961145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7/25/2026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a:p>
        </p:txBody>
      </p:sp>
    </p:spTree>
    <p:extLst>
      <p:ext uri="{BB962C8B-B14F-4D97-AF65-F5344CB8AC3E}">
        <p14:creationId xmlns:p14="http://schemas.microsoft.com/office/powerpoint/2010/main" val="420333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3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61408-B059-4BE3-9B18-E2EA024F5496}" type="datetimeFigureOut">
              <a:rPr lang="en-US" smtClean="0"/>
              <a:t>7/25/2026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5853B-0D88-4491-8C47-0F7D0AB63E77}" type="slidenum">
              <a:rPr lang="en-US" smtClean="0"/>
              <a:t>‹#›</a:t>
            </a:fld>
            <a:endParaRPr lang="en-US" dirty="0"/>
          </a:p>
        </p:txBody>
      </p:sp>
    </p:spTree>
    <p:extLst>
      <p:ext uri="{BB962C8B-B14F-4D97-AF65-F5344CB8AC3E}">
        <p14:creationId xmlns:p14="http://schemas.microsoft.com/office/powerpoint/2010/main" val="1805592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C3792-2440-40FD-9B76-92D5F06CAC8C}" type="datetimeFigureOut">
              <a:rPr lang="en-US" smtClean="0"/>
              <a:t>7/25/2026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DB039-D147-4386-BC2D-5E6DB0D999C4}" type="slidenum">
              <a:rPr lang="en-US" smtClean="0"/>
              <a:t>‹#›</a:t>
            </a:fld>
            <a:endParaRPr lang="en-US" dirty="0"/>
          </a:p>
        </p:txBody>
      </p:sp>
    </p:spTree>
    <p:extLst>
      <p:ext uri="{BB962C8B-B14F-4D97-AF65-F5344CB8AC3E}">
        <p14:creationId xmlns:p14="http://schemas.microsoft.com/office/powerpoint/2010/main" val="1726644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FC0638-A36C-4526-A5B1-1483D90F6988}" type="datetimeFigureOut">
              <a:rPr lang="en-US" smtClean="0">
                <a:solidFill>
                  <a:prstClr val="black">
                    <a:tint val="75000"/>
                  </a:prstClr>
                </a:solidFill>
              </a:rPr>
              <a:pPr/>
              <a:t>7/25/2026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79780-3478-4A08-9BA3-04820D4E029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74606544"/>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4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3112" t="21263" r="23729" b="49217"/>
          <a:stretch/>
        </p:blipFill>
        <p:spPr>
          <a:xfrm>
            <a:off x="0" y="3994733"/>
            <a:ext cx="9166033" cy="2863273"/>
          </a:xfrm>
          <a:prstGeom prst="rect">
            <a:avLst/>
          </a:prstGeom>
        </p:spPr>
      </p:pic>
      <p:sp>
        <p:nvSpPr>
          <p:cNvPr id="7" name="Rectangle 6"/>
          <p:cNvSpPr/>
          <p:nvPr/>
        </p:nvSpPr>
        <p:spPr>
          <a:xfrm>
            <a:off x="887505" y="1030940"/>
            <a:ext cx="7512423" cy="60150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2706" y="1021974"/>
            <a:ext cx="774550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Lebanon  </a:t>
            </a:r>
            <a:r>
              <a:rPr kumimoji="0" lang="en-US" sz="3600" b="0" i="1"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Church of Christ</a:t>
            </a:r>
          </a:p>
        </p:txBody>
      </p:sp>
      <p:sp>
        <p:nvSpPr>
          <p:cNvPr id="3" name="TextBox 2"/>
          <p:cNvSpPr txBox="1"/>
          <p:nvPr/>
        </p:nvSpPr>
        <p:spPr>
          <a:xfrm>
            <a:off x="89647" y="54762"/>
            <a:ext cx="8857129"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Welcome to our services</a:t>
            </a:r>
          </a:p>
        </p:txBody>
      </p:sp>
      <p:sp>
        <p:nvSpPr>
          <p:cNvPr id="10" name="TextBox 9"/>
          <p:cNvSpPr txBox="1"/>
          <p:nvPr/>
        </p:nvSpPr>
        <p:spPr>
          <a:xfrm>
            <a:off x="1" y="5648735"/>
            <a:ext cx="9144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Ink Free" panose="03080402000500000000" pitchFamily="66" charset="0"/>
                <a:ea typeface="+mn-ea"/>
                <a:cs typeface="+mn-cs"/>
              </a:rPr>
              <a:t>Please Come Back Again</a:t>
            </a:r>
          </a:p>
        </p:txBody>
      </p:sp>
      <p:sp>
        <p:nvSpPr>
          <p:cNvPr id="4" name="TextBox 3"/>
          <p:cNvSpPr txBox="1"/>
          <p:nvPr/>
        </p:nvSpPr>
        <p:spPr>
          <a:xfrm>
            <a:off x="0" y="1891555"/>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Simply Christians.</a:t>
            </a:r>
          </a:p>
        </p:txBody>
      </p:sp>
      <p:sp>
        <p:nvSpPr>
          <p:cNvPr id="5" name="TextBox 4"/>
          <p:cNvSpPr txBox="1"/>
          <p:nvPr/>
        </p:nvSpPr>
        <p:spPr>
          <a:xfrm>
            <a:off x="0" y="2348652"/>
            <a:ext cx="91660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Our Emphasis is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Spiritual, Not Material or Social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TextBox 10"/>
          <p:cNvSpPr txBox="1"/>
          <p:nvPr/>
        </p:nvSpPr>
        <p:spPr>
          <a:xfrm>
            <a:off x="0" y="2820287"/>
            <a:ext cx="90812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striving to be The Same Church as Described in The New Testament.</a:t>
            </a:r>
          </a:p>
        </p:txBody>
      </p:sp>
    </p:spTree>
    <p:extLst>
      <p:ext uri="{BB962C8B-B14F-4D97-AF65-F5344CB8AC3E}">
        <p14:creationId xmlns:p14="http://schemas.microsoft.com/office/powerpoint/2010/main" val="186279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38666FF-2591-4201-607C-78A3C8859C26}"/>
              </a:ext>
            </a:extLst>
          </p:cNvPr>
          <p:cNvGraphicFramePr>
            <a:graphicFrameLocks noGrp="1"/>
          </p:cNvGraphicFramePr>
          <p:nvPr>
            <p:extLst>
              <p:ext uri="{D42A27DB-BD31-4B8C-83A1-F6EECF244321}">
                <p14:modId xmlns:p14="http://schemas.microsoft.com/office/powerpoint/2010/main" val="10807587"/>
              </p:ext>
            </p:extLst>
          </p:nvPr>
        </p:nvGraphicFramePr>
        <p:xfrm>
          <a:off x="411062" y="1375794"/>
          <a:ext cx="8145711" cy="4454553"/>
        </p:xfrm>
        <a:graphic>
          <a:graphicData uri="http://schemas.openxmlformats.org/drawingml/2006/table">
            <a:tbl>
              <a:tblPr firstRow="1" bandRow="1">
                <a:tableStyleId>{5C22544A-7EE6-4342-B048-85BDC9FD1C3A}</a:tableStyleId>
              </a:tblPr>
              <a:tblGrid>
                <a:gridCol w="2715237">
                  <a:extLst>
                    <a:ext uri="{9D8B030D-6E8A-4147-A177-3AD203B41FA5}">
                      <a16:colId xmlns:a16="http://schemas.microsoft.com/office/drawing/2014/main" val="2717520149"/>
                    </a:ext>
                  </a:extLst>
                </a:gridCol>
                <a:gridCol w="2715237">
                  <a:extLst>
                    <a:ext uri="{9D8B030D-6E8A-4147-A177-3AD203B41FA5}">
                      <a16:colId xmlns:a16="http://schemas.microsoft.com/office/drawing/2014/main" val="3555875479"/>
                    </a:ext>
                  </a:extLst>
                </a:gridCol>
                <a:gridCol w="2715237">
                  <a:extLst>
                    <a:ext uri="{9D8B030D-6E8A-4147-A177-3AD203B41FA5}">
                      <a16:colId xmlns:a16="http://schemas.microsoft.com/office/drawing/2014/main" val="193575497"/>
                    </a:ext>
                  </a:extLst>
                </a:gridCol>
              </a:tblGrid>
              <a:tr h="1484851">
                <a:tc>
                  <a:txBody>
                    <a:bodyPr/>
                    <a:lstStyle/>
                    <a:p>
                      <a:endParaRPr lang="en-US" dirty="0"/>
                    </a:p>
                  </a:txBody>
                  <a:tcPr/>
                </a:tc>
                <a:tc>
                  <a:txBody>
                    <a:bodyPr/>
                    <a:lstStyle/>
                    <a:p>
                      <a:endParaRPr lang="en-US" dirty="0">
                        <a:solidFill>
                          <a:schemeClr val="accent1">
                            <a:lumMod val="20000"/>
                            <a:lumOff val="80000"/>
                          </a:schemeClr>
                        </a:solidFill>
                      </a:endParaRPr>
                    </a:p>
                  </a:txBody>
                  <a:tcPr/>
                </a:tc>
                <a:tc>
                  <a:txBody>
                    <a:bodyPr/>
                    <a:lstStyle/>
                    <a:p>
                      <a:endParaRPr lang="en-US"/>
                    </a:p>
                  </a:txBody>
                  <a:tcPr/>
                </a:tc>
                <a:extLst>
                  <a:ext uri="{0D108BD9-81ED-4DB2-BD59-A6C34878D82A}">
                    <a16:rowId xmlns:a16="http://schemas.microsoft.com/office/drawing/2014/main" val="1494271354"/>
                  </a:ext>
                </a:extLst>
              </a:tr>
              <a:tr h="1484851">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899127209"/>
                  </a:ext>
                </a:extLst>
              </a:tr>
              <a:tr h="1484851">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513075295"/>
                  </a:ext>
                </a:extLst>
              </a:tr>
            </a:tbl>
          </a:graphicData>
        </a:graphic>
      </p:graphicFrame>
      <p:sp>
        <p:nvSpPr>
          <p:cNvPr id="5" name="TextBox 4">
            <a:extLst>
              <a:ext uri="{FF2B5EF4-FFF2-40B4-BE49-F238E27FC236}">
                <a16:creationId xmlns:a16="http://schemas.microsoft.com/office/drawing/2014/main" id="{02E4AC08-4130-D407-CFB1-EDCB2EBD905D}"/>
              </a:ext>
            </a:extLst>
          </p:cNvPr>
          <p:cNvSpPr txBox="1"/>
          <p:nvPr/>
        </p:nvSpPr>
        <p:spPr>
          <a:xfrm>
            <a:off x="419452" y="1711354"/>
            <a:ext cx="2701254" cy="584775"/>
          </a:xfrm>
          <a:prstGeom prst="rect">
            <a:avLst/>
          </a:prstGeom>
          <a:noFill/>
        </p:spPr>
        <p:txBody>
          <a:bodyPr wrap="square" rtlCol="0">
            <a:spAutoFit/>
          </a:bodyPr>
          <a:lstStyle/>
          <a:p>
            <a:pPr algn="ctr"/>
            <a:r>
              <a:rPr lang="en-US" sz="3200" dirty="0">
                <a:solidFill>
                  <a:schemeClr val="bg1"/>
                </a:solidFill>
              </a:rPr>
              <a:t>v3-4</a:t>
            </a:r>
          </a:p>
        </p:txBody>
      </p:sp>
      <p:sp>
        <p:nvSpPr>
          <p:cNvPr id="6" name="TextBox 5">
            <a:extLst>
              <a:ext uri="{FF2B5EF4-FFF2-40B4-BE49-F238E27FC236}">
                <a16:creationId xmlns:a16="http://schemas.microsoft.com/office/drawing/2014/main" id="{338BD90E-6167-D9A3-E611-0D6FE9022139}"/>
              </a:ext>
            </a:extLst>
          </p:cNvPr>
          <p:cNvSpPr txBox="1"/>
          <p:nvPr/>
        </p:nvSpPr>
        <p:spPr>
          <a:xfrm>
            <a:off x="3120706" y="1325460"/>
            <a:ext cx="2718029" cy="1569660"/>
          </a:xfrm>
          <a:prstGeom prst="rect">
            <a:avLst/>
          </a:prstGeom>
          <a:noFill/>
        </p:spPr>
        <p:txBody>
          <a:bodyPr wrap="square" rtlCol="0">
            <a:spAutoFit/>
          </a:bodyPr>
          <a:lstStyle/>
          <a:p>
            <a:pPr algn="ctr"/>
            <a:r>
              <a:rPr lang="en-US" sz="3200" kern="100" dirty="0">
                <a:solidFill>
                  <a:schemeClr val="bg1"/>
                </a:solidFill>
                <a:latin typeface="Calibri" panose="020F0502020204030204" pitchFamily="34" charset="0"/>
                <a:ea typeface="Calibri" panose="020F0502020204030204" pitchFamily="34" charset="0"/>
                <a:cs typeface="Calibri" panose="020F0502020204030204" pitchFamily="34" charset="0"/>
              </a:rPr>
              <a:t>a horse’s mouth and</a:t>
            </a:r>
          </a:p>
          <a:p>
            <a:pPr algn="ctr"/>
            <a:r>
              <a:rPr lang="en-US" sz="3200" kern="100" dirty="0">
                <a:solidFill>
                  <a:schemeClr val="bg1"/>
                </a:solidFill>
                <a:latin typeface="Calibri" panose="020F0502020204030204" pitchFamily="34" charset="0"/>
                <a:ea typeface="Calibri" panose="020F0502020204030204" pitchFamily="34" charset="0"/>
                <a:cs typeface="Calibri" panose="020F0502020204030204" pitchFamily="34" charset="0"/>
              </a:rPr>
              <a:t> bits</a:t>
            </a:r>
            <a:endParaRPr lang="en-US" sz="3200" dirty="0">
              <a:solidFill>
                <a:schemeClr val="bg1"/>
              </a:solidFill>
            </a:endParaRPr>
          </a:p>
        </p:txBody>
      </p:sp>
      <p:sp>
        <p:nvSpPr>
          <p:cNvPr id="7" name="TextBox 6">
            <a:extLst>
              <a:ext uri="{FF2B5EF4-FFF2-40B4-BE49-F238E27FC236}">
                <a16:creationId xmlns:a16="http://schemas.microsoft.com/office/drawing/2014/main" id="{60CFF75B-D900-70B7-6405-FFEC7BBF73CB}"/>
              </a:ext>
            </a:extLst>
          </p:cNvPr>
          <p:cNvSpPr txBox="1"/>
          <p:nvPr/>
        </p:nvSpPr>
        <p:spPr>
          <a:xfrm>
            <a:off x="5838735" y="1610686"/>
            <a:ext cx="2701254" cy="1077218"/>
          </a:xfrm>
          <a:prstGeom prst="rect">
            <a:avLst/>
          </a:prstGeom>
          <a:noFill/>
        </p:spPr>
        <p:txBody>
          <a:bodyPr wrap="square" rtlCol="0">
            <a:spAutoFit/>
          </a:bodyPr>
          <a:lstStyle/>
          <a:p>
            <a:pPr algn="ctr"/>
            <a:r>
              <a:rPr lang="en-US" sz="3200" kern="100" dirty="0">
                <a:solidFill>
                  <a:schemeClr val="bg1"/>
                </a:solidFill>
                <a:latin typeface="Calibri" panose="020F0502020204030204" pitchFamily="34" charset="0"/>
                <a:ea typeface="Calibri" panose="020F0502020204030204" pitchFamily="34" charset="0"/>
                <a:cs typeface="Calibri" panose="020F0502020204030204" pitchFamily="34" charset="0"/>
              </a:rPr>
              <a:t>ship and a rudder</a:t>
            </a:r>
            <a:endParaRPr lang="en-US" sz="3200" dirty="0">
              <a:solidFill>
                <a:schemeClr val="bg1"/>
              </a:solidFill>
            </a:endParaRPr>
          </a:p>
        </p:txBody>
      </p:sp>
      <p:sp>
        <p:nvSpPr>
          <p:cNvPr id="8" name="TextBox 7">
            <a:extLst>
              <a:ext uri="{FF2B5EF4-FFF2-40B4-BE49-F238E27FC236}">
                <a16:creationId xmlns:a16="http://schemas.microsoft.com/office/drawing/2014/main" id="{CDF2CD7F-5055-44FC-E99B-F667B06C8659}"/>
              </a:ext>
            </a:extLst>
          </p:cNvPr>
          <p:cNvSpPr txBox="1"/>
          <p:nvPr/>
        </p:nvSpPr>
        <p:spPr>
          <a:xfrm>
            <a:off x="419448" y="3322040"/>
            <a:ext cx="2701254" cy="584775"/>
          </a:xfrm>
          <a:prstGeom prst="rect">
            <a:avLst/>
          </a:prstGeom>
          <a:noFill/>
        </p:spPr>
        <p:txBody>
          <a:bodyPr wrap="square" rtlCol="0">
            <a:spAutoFit/>
          </a:bodyPr>
          <a:lstStyle/>
          <a:p>
            <a:pPr algn="ctr"/>
            <a:r>
              <a:rPr lang="en-US" sz="3200" kern="100" dirty="0">
                <a:latin typeface="Calibri" panose="020F0502020204030204" pitchFamily="34" charset="0"/>
                <a:ea typeface="Calibri" panose="020F0502020204030204" pitchFamily="34" charset="0"/>
                <a:cs typeface="Calibri" panose="020F0502020204030204" pitchFamily="34" charset="0"/>
              </a:rPr>
              <a:t>v5-8</a:t>
            </a:r>
            <a:endParaRPr lang="en-US" sz="3200" dirty="0"/>
          </a:p>
        </p:txBody>
      </p:sp>
      <p:sp>
        <p:nvSpPr>
          <p:cNvPr id="9" name="TextBox 8">
            <a:extLst>
              <a:ext uri="{FF2B5EF4-FFF2-40B4-BE49-F238E27FC236}">
                <a16:creationId xmlns:a16="http://schemas.microsoft.com/office/drawing/2014/main" id="{E6CAB4D4-0B2D-6552-7955-7101EF5A895E}"/>
              </a:ext>
            </a:extLst>
          </p:cNvPr>
          <p:cNvSpPr txBox="1"/>
          <p:nvPr/>
        </p:nvSpPr>
        <p:spPr>
          <a:xfrm>
            <a:off x="3129092" y="3288484"/>
            <a:ext cx="2701254" cy="584775"/>
          </a:xfrm>
          <a:prstGeom prst="rect">
            <a:avLst/>
          </a:prstGeom>
          <a:noFill/>
        </p:spPr>
        <p:txBody>
          <a:bodyPr wrap="square" rtlCol="0">
            <a:spAutoFit/>
          </a:bodyPr>
          <a:lstStyle/>
          <a:p>
            <a:pPr algn="ctr"/>
            <a:r>
              <a:rPr lang="en-US" sz="3200" kern="100" dirty="0">
                <a:latin typeface="Calibri" panose="020F0502020204030204" pitchFamily="34" charset="0"/>
                <a:ea typeface="Calibri" panose="020F0502020204030204" pitchFamily="34" charset="0"/>
                <a:cs typeface="Calibri" panose="020F0502020204030204" pitchFamily="34" charset="0"/>
              </a:rPr>
              <a:t>a fire</a:t>
            </a:r>
            <a:endParaRPr lang="en-US" sz="3200" dirty="0"/>
          </a:p>
        </p:txBody>
      </p:sp>
      <p:sp>
        <p:nvSpPr>
          <p:cNvPr id="10" name="TextBox 9">
            <a:extLst>
              <a:ext uri="{FF2B5EF4-FFF2-40B4-BE49-F238E27FC236}">
                <a16:creationId xmlns:a16="http://schemas.microsoft.com/office/drawing/2014/main" id="{0E125EA4-44B2-07AD-316E-599AD92A31CB}"/>
              </a:ext>
            </a:extLst>
          </p:cNvPr>
          <p:cNvSpPr txBox="1"/>
          <p:nvPr/>
        </p:nvSpPr>
        <p:spPr>
          <a:xfrm>
            <a:off x="5838733" y="2827089"/>
            <a:ext cx="2701256" cy="1569660"/>
          </a:xfrm>
          <a:prstGeom prst="rect">
            <a:avLst/>
          </a:prstGeom>
          <a:noFill/>
        </p:spPr>
        <p:txBody>
          <a:bodyPr wrap="square" rtlCol="0">
            <a:spAutoFit/>
          </a:bodyPr>
          <a:lstStyle/>
          <a:p>
            <a:pPr algn="ctr"/>
            <a:r>
              <a:rPr lang="en-US" sz="3200" kern="100" dirty="0">
                <a:latin typeface="Calibri" panose="020F0502020204030204" pitchFamily="34" charset="0"/>
                <a:ea typeface="Calibri" panose="020F0502020204030204" pitchFamily="34" charset="0"/>
                <a:cs typeface="Calibri" panose="020F0502020204030204" pitchFamily="34" charset="0"/>
              </a:rPr>
              <a:t>and a poisonous snake</a:t>
            </a:r>
            <a:endParaRPr lang="en-US" sz="3200" dirty="0"/>
          </a:p>
        </p:txBody>
      </p:sp>
      <p:sp>
        <p:nvSpPr>
          <p:cNvPr id="11" name="TextBox 10">
            <a:extLst>
              <a:ext uri="{FF2B5EF4-FFF2-40B4-BE49-F238E27FC236}">
                <a16:creationId xmlns:a16="http://schemas.microsoft.com/office/drawing/2014/main" id="{1E8A9B24-0B6E-CA9A-4C64-61FC78C6CD4A}"/>
              </a:ext>
            </a:extLst>
          </p:cNvPr>
          <p:cNvSpPr txBox="1"/>
          <p:nvPr/>
        </p:nvSpPr>
        <p:spPr>
          <a:xfrm>
            <a:off x="427838" y="4714613"/>
            <a:ext cx="2701254" cy="584775"/>
          </a:xfrm>
          <a:prstGeom prst="rect">
            <a:avLst/>
          </a:prstGeom>
          <a:noFill/>
        </p:spPr>
        <p:txBody>
          <a:bodyPr wrap="square" rtlCol="0">
            <a:spAutoFit/>
          </a:bodyPr>
          <a:lstStyle/>
          <a:p>
            <a:pPr algn="ctr"/>
            <a:r>
              <a:rPr lang="en-US" sz="3200" kern="100" dirty="0">
                <a:latin typeface="Calibri" panose="020F0502020204030204" pitchFamily="34" charset="0"/>
                <a:ea typeface="Calibri" panose="020F0502020204030204" pitchFamily="34" charset="0"/>
                <a:cs typeface="Calibri" panose="020F0502020204030204" pitchFamily="34" charset="0"/>
              </a:rPr>
              <a:t>v9-12</a:t>
            </a:r>
            <a:endParaRPr lang="en-US" sz="3200" dirty="0"/>
          </a:p>
        </p:txBody>
      </p:sp>
      <p:sp>
        <p:nvSpPr>
          <p:cNvPr id="12" name="TextBox 11">
            <a:extLst>
              <a:ext uri="{FF2B5EF4-FFF2-40B4-BE49-F238E27FC236}">
                <a16:creationId xmlns:a16="http://schemas.microsoft.com/office/drawing/2014/main" id="{6244B7D8-A6DF-519E-9092-0AD631C87F32}"/>
              </a:ext>
            </a:extLst>
          </p:cNvPr>
          <p:cNvSpPr txBox="1"/>
          <p:nvPr/>
        </p:nvSpPr>
        <p:spPr>
          <a:xfrm>
            <a:off x="3120703" y="4479721"/>
            <a:ext cx="2709644" cy="1077218"/>
          </a:xfrm>
          <a:prstGeom prst="rect">
            <a:avLst/>
          </a:prstGeom>
          <a:noFill/>
        </p:spPr>
        <p:txBody>
          <a:bodyPr wrap="square" rtlCol="0">
            <a:spAutoFit/>
          </a:bodyPr>
          <a:lstStyle/>
          <a:p>
            <a:pPr algn="ctr"/>
            <a:r>
              <a:rPr lang="en-US" sz="3200" kern="100" dirty="0">
                <a:latin typeface="Calibri" panose="020F0502020204030204" pitchFamily="34" charset="0"/>
                <a:ea typeface="Calibri" panose="020F0502020204030204" pitchFamily="34" charset="0"/>
                <a:cs typeface="Calibri" panose="020F0502020204030204" pitchFamily="34" charset="0"/>
              </a:rPr>
              <a:t>a fountain of water</a:t>
            </a:r>
            <a:endParaRPr lang="en-US" sz="3200" dirty="0"/>
          </a:p>
        </p:txBody>
      </p:sp>
      <p:sp>
        <p:nvSpPr>
          <p:cNvPr id="13" name="TextBox 12">
            <a:extLst>
              <a:ext uri="{FF2B5EF4-FFF2-40B4-BE49-F238E27FC236}">
                <a16:creationId xmlns:a16="http://schemas.microsoft.com/office/drawing/2014/main" id="{68589F34-6618-5585-E7FA-B969A42111D6}"/>
              </a:ext>
            </a:extLst>
          </p:cNvPr>
          <p:cNvSpPr txBox="1"/>
          <p:nvPr/>
        </p:nvSpPr>
        <p:spPr>
          <a:xfrm>
            <a:off x="6157519" y="4479721"/>
            <a:ext cx="2164360" cy="1200329"/>
          </a:xfrm>
          <a:prstGeom prst="rect">
            <a:avLst/>
          </a:prstGeom>
          <a:noFill/>
        </p:spPr>
        <p:txBody>
          <a:bodyPr wrap="square" rtlCol="0">
            <a:spAutoFit/>
          </a:bodyPr>
          <a:lstStyle/>
          <a:p>
            <a:pPr algn="ctr"/>
            <a:r>
              <a:rPr lang="en-US" sz="3600" kern="100" dirty="0">
                <a:latin typeface="Calibri" panose="020F0502020204030204" pitchFamily="34" charset="0"/>
                <a:ea typeface="Calibri" panose="020F0502020204030204" pitchFamily="34" charset="0"/>
                <a:cs typeface="Calibri" panose="020F0502020204030204" pitchFamily="34" charset="0"/>
              </a:rPr>
              <a:t>and a fig tree</a:t>
            </a:r>
            <a:endParaRPr lang="en-US" sz="3600" dirty="0"/>
          </a:p>
        </p:txBody>
      </p:sp>
      <p:sp>
        <p:nvSpPr>
          <p:cNvPr id="2" name="TextBox 1">
            <a:extLst>
              <a:ext uri="{FF2B5EF4-FFF2-40B4-BE49-F238E27FC236}">
                <a16:creationId xmlns:a16="http://schemas.microsoft.com/office/drawing/2014/main" id="{709B6E92-BCAF-E638-20E0-213472BFFBD7}"/>
              </a:ext>
            </a:extLst>
          </p:cNvPr>
          <p:cNvSpPr txBox="1"/>
          <p:nvPr/>
        </p:nvSpPr>
        <p:spPr>
          <a:xfrm>
            <a:off x="1" y="226503"/>
            <a:ext cx="9144000" cy="707886"/>
          </a:xfrm>
          <a:prstGeom prst="rect">
            <a:avLst/>
          </a:prstGeom>
          <a:noFill/>
        </p:spPr>
        <p:txBody>
          <a:bodyPr wrap="square" rtlCol="0">
            <a:spAutoFit/>
          </a:bodyPr>
          <a:lstStyle/>
          <a:p>
            <a:pPr algn="ctr"/>
            <a:r>
              <a:rPr lang="en-US" sz="4000" dirty="0">
                <a:solidFill>
                  <a:schemeClr val="bg1"/>
                </a:solidFill>
              </a:rPr>
              <a:t>6 word pictures for the tongue</a:t>
            </a:r>
          </a:p>
        </p:txBody>
      </p:sp>
    </p:spTree>
    <p:extLst>
      <p:ext uri="{BB962C8B-B14F-4D97-AF65-F5344CB8AC3E}">
        <p14:creationId xmlns:p14="http://schemas.microsoft.com/office/powerpoint/2010/main" val="1163207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52DF4-7869-EF49-DE51-140DC029946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9A38EE8-39FA-3F64-D52C-4F32FA658EBE}"/>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B9A01A0-EAB7-C57D-5F58-089ACB8F1014}"/>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FB8694FD-EC51-D12B-0D58-B8BAA6746DFB}"/>
              </a:ext>
            </a:extLst>
          </p:cNvPr>
          <p:cNvSpPr txBox="1"/>
          <p:nvPr/>
        </p:nvSpPr>
        <p:spPr>
          <a:xfrm>
            <a:off x="0" y="764421"/>
            <a:ext cx="9143999" cy="592085"/>
          </a:xfrm>
          <a:prstGeom prst="rect">
            <a:avLst/>
          </a:prstGeom>
          <a:noFill/>
        </p:spPr>
        <p:txBody>
          <a:bodyPr wrap="square">
            <a:spAutoFit/>
          </a:bodyPr>
          <a:lstStyle/>
          <a:p>
            <a:pPr marL="0" marR="0" algn="ctr">
              <a:lnSpc>
                <a:spcPct val="115000"/>
              </a:lnSpc>
              <a:spcAft>
                <a:spcPts val="800"/>
              </a:spcAft>
              <a:buNone/>
            </a:pPr>
            <a:r>
              <a:rPr lang="en-US" sz="3000" kern="100" dirty="0">
                <a:solidFill>
                  <a:srgbClr val="0070C0"/>
                </a:solidFill>
                <a:effectLst/>
                <a:latin typeface="Franklin Gothic Demi" panose="020B0703020102020204" pitchFamily="34" charset="0"/>
                <a:ea typeface="Calibri" panose="020F0502020204030204" pitchFamily="34" charset="0"/>
                <a:cs typeface="Calibri" panose="020F0502020204030204" pitchFamily="34" charset="0"/>
              </a:rPr>
              <a:t>1.The tongue has the power to direct lives of others. </a:t>
            </a:r>
            <a:endParaRPr lang="en-US" sz="3000" kern="100" dirty="0">
              <a:solidFill>
                <a:srgbClr val="0070C0"/>
              </a:solidFill>
              <a:effectLst/>
              <a:latin typeface="Franklin Gothic Demi" panose="020B070302010202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DD406A76-3861-F621-5572-5E92E3F0C051}"/>
              </a:ext>
            </a:extLst>
          </p:cNvPr>
          <p:cNvSpPr txBox="1"/>
          <p:nvPr/>
        </p:nvSpPr>
        <p:spPr>
          <a:xfrm>
            <a:off x="444617" y="1545120"/>
            <a:ext cx="8380601" cy="4565352"/>
          </a:xfrm>
          <a:prstGeom prst="rect">
            <a:avLst/>
          </a:prstGeom>
          <a:noFill/>
        </p:spPr>
        <p:txBody>
          <a:bodyPr wrap="square">
            <a:spAutoFit/>
          </a:bodyPr>
          <a:lstStyle/>
          <a:p>
            <a:pPr marL="0" marR="0">
              <a:spcAft>
                <a:spcPts val="800"/>
              </a:spcAft>
              <a:buNone/>
            </a:pPr>
            <a:r>
              <a:rPr lang="en-US" sz="2400" b="1" u="sng"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John 4:39</a:t>
            </a:r>
            <a:r>
              <a:rPr lang="en-US" sz="24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lang="en-US" sz="2400" kern="100" dirty="0">
                <a:effectLst/>
                <a:latin typeface="Calibri" panose="020F0502020204030204" pitchFamily="34" charset="0"/>
                <a:ea typeface="Calibri" panose="020F0502020204030204" pitchFamily="34" charset="0"/>
                <a:cs typeface="Calibri" panose="020F0502020204030204" pitchFamily="34" charset="0"/>
              </a:rPr>
              <a:t>And many of the Samaritans of that city believed in Him because of the word of the woman who testified, "He told me all that I ever did.“</a:t>
            </a:r>
          </a:p>
          <a:p>
            <a:pPr marL="0" marR="0">
              <a:spcAft>
                <a:spcPts val="800"/>
              </a:spcAft>
              <a:buNone/>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4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John 4:42 </a:t>
            </a:r>
            <a:r>
              <a:rPr lang="en-US" sz="2400" kern="100" dirty="0">
                <a:effectLst/>
                <a:latin typeface="Calibri" panose="020F0502020204030204" pitchFamily="34" charset="0"/>
                <a:ea typeface="Calibri" panose="020F0502020204030204" pitchFamily="34" charset="0"/>
                <a:cs typeface="Calibri" panose="020F0502020204030204" pitchFamily="34" charset="0"/>
              </a:rPr>
              <a:t>Then they said to the woman, "Now we believe, not because of what you said, </a:t>
            </a:r>
            <a:r>
              <a:rPr lang="en-US" sz="2400" u="sng" kern="100" dirty="0">
                <a:effectLst/>
                <a:latin typeface="Calibri" panose="020F0502020204030204" pitchFamily="34" charset="0"/>
                <a:ea typeface="Calibri" panose="020F0502020204030204" pitchFamily="34" charset="0"/>
                <a:cs typeface="Calibri" panose="020F0502020204030204" pitchFamily="34" charset="0"/>
              </a:rPr>
              <a:t>for we ourselves have heard Him and we know that this is indeed the Christ, the Savior of the world</a:t>
            </a:r>
            <a:r>
              <a:rPr lang="en-US" sz="2400" kern="100" dirty="0">
                <a:effectLst/>
                <a:latin typeface="Calibri" panose="020F0502020204030204" pitchFamily="34" charset="0"/>
                <a:ea typeface="Calibri" panose="020F0502020204030204" pitchFamily="34" charset="0"/>
                <a:cs typeface="Calibri" panose="020F0502020204030204" pitchFamily="34" charset="0"/>
              </a:rPr>
              <a:t>.“</a:t>
            </a:r>
          </a:p>
          <a:p>
            <a:pPr marL="0" marR="0">
              <a:spcAft>
                <a:spcPts val="800"/>
              </a:spcAft>
              <a:buNone/>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400" kern="100" dirty="0">
                <a:effectLst/>
                <a:latin typeface="Calibri" panose="020F0502020204030204" pitchFamily="34" charset="0"/>
                <a:ea typeface="Calibri" panose="020F0502020204030204" pitchFamily="34" charset="0"/>
                <a:cs typeface="Calibri" panose="020F0502020204030204" pitchFamily="34" charset="0"/>
              </a:rPr>
              <a:t>Peter on the day of Pentecost spoke the words of Jesus the Christ, the son of God, and those words influenced 3,000 people to change their lives.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190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CCE87-7103-6758-1AD2-73498AD37CF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C618FA8-272B-6586-9013-80DD65708DBE}"/>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5AE01E5-D683-8ECE-31D1-1192489F9C6C}"/>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DE7AA302-BB4C-8F3A-F2A4-D40A6CEE2291}"/>
              </a:ext>
            </a:extLst>
          </p:cNvPr>
          <p:cNvSpPr txBox="1"/>
          <p:nvPr/>
        </p:nvSpPr>
        <p:spPr>
          <a:xfrm>
            <a:off x="0" y="948979"/>
            <a:ext cx="9143999" cy="592085"/>
          </a:xfrm>
          <a:prstGeom prst="rect">
            <a:avLst/>
          </a:prstGeom>
          <a:noFill/>
        </p:spPr>
        <p:txBody>
          <a:bodyPr wrap="square">
            <a:spAutoFit/>
          </a:bodyPr>
          <a:lstStyle/>
          <a:p>
            <a:pPr marL="0" marR="0" algn="ctr">
              <a:lnSpc>
                <a:spcPct val="115000"/>
              </a:lnSpc>
              <a:spcAft>
                <a:spcPts val="800"/>
              </a:spcAft>
              <a:buNone/>
            </a:pPr>
            <a:r>
              <a:rPr lang="en-US" sz="3000" kern="100" dirty="0">
                <a:solidFill>
                  <a:srgbClr val="0070C0"/>
                </a:solidFill>
                <a:effectLst/>
                <a:latin typeface="Franklin Gothic Demi" panose="020B0703020102020204" pitchFamily="34" charset="0"/>
                <a:ea typeface="Calibri" panose="020F0502020204030204" pitchFamily="34" charset="0"/>
                <a:cs typeface="Calibri" panose="020F0502020204030204" pitchFamily="34" charset="0"/>
              </a:rPr>
              <a:t>1.The tongue has the power to direct lives of others. </a:t>
            </a:r>
            <a:endParaRPr lang="en-US" sz="3000" kern="100" dirty="0">
              <a:solidFill>
                <a:srgbClr val="0070C0"/>
              </a:solidFill>
              <a:effectLst/>
              <a:latin typeface="Franklin Gothic Demi" panose="020B070302010202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99525ED-B9D1-9034-16C4-D2716157AE34}"/>
              </a:ext>
            </a:extLst>
          </p:cNvPr>
          <p:cNvSpPr txBox="1"/>
          <p:nvPr/>
        </p:nvSpPr>
        <p:spPr>
          <a:xfrm>
            <a:off x="536895" y="1786855"/>
            <a:ext cx="8204433" cy="3949799"/>
          </a:xfrm>
          <a:prstGeom prst="rect">
            <a:avLst/>
          </a:prstGeom>
          <a:noFill/>
        </p:spPr>
        <p:txBody>
          <a:bodyPr wrap="square">
            <a:spAutoFit/>
          </a:bodyPr>
          <a:lstStyle/>
          <a:p>
            <a:pPr marL="0" marR="0">
              <a:spcAft>
                <a:spcPts val="800"/>
              </a:spcAft>
              <a:buNone/>
            </a:pPr>
            <a:r>
              <a:rPr lang="en-US" sz="2800" kern="100" dirty="0">
                <a:effectLst/>
                <a:latin typeface="Calibri" panose="020F0502020204030204" pitchFamily="34" charset="0"/>
                <a:ea typeface="Calibri" panose="020F0502020204030204" pitchFamily="34" charset="0"/>
                <a:cs typeface="Calibri" panose="020F0502020204030204" pitchFamily="34" charset="0"/>
              </a:rPr>
              <a:t>Our tongue like a </a:t>
            </a:r>
            <a:r>
              <a:rPr lang="en-US" sz="2800" kern="100" dirty="0">
                <a:effectLst/>
                <a:latin typeface="Arial Black" panose="020B0A04020102020204" pitchFamily="34" charset="0"/>
                <a:ea typeface="Calibri" panose="020F0502020204030204" pitchFamily="34" charset="0"/>
                <a:cs typeface="Calibri" panose="020F0502020204030204" pitchFamily="34" charset="0"/>
              </a:rPr>
              <a:t>small bit </a:t>
            </a:r>
            <a:r>
              <a:rPr lang="en-US" sz="2800" kern="100" dirty="0">
                <a:effectLst/>
                <a:latin typeface="Calibri" panose="020F0502020204030204" pitchFamily="34" charset="0"/>
                <a:ea typeface="Calibri" panose="020F0502020204030204" pitchFamily="34" charset="0"/>
                <a:cs typeface="Calibri" panose="020F0502020204030204" pitchFamily="34" charset="0"/>
              </a:rPr>
              <a:t>or </a:t>
            </a:r>
            <a:r>
              <a:rPr lang="en-US" sz="2800" kern="100" dirty="0">
                <a:effectLst/>
                <a:latin typeface="Arial Black" panose="020B0A04020102020204" pitchFamily="34" charset="0"/>
                <a:ea typeface="Calibri" panose="020F0502020204030204" pitchFamily="34" charset="0"/>
                <a:cs typeface="Calibri" panose="020F0502020204030204" pitchFamily="34" charset="0"/>
              </a:rPr>
              <a:t>rudder</a:t>
            </a:r>
            <a:r>
              <a:rPr lang="en-US" sz="2800" kern="100" dirty="0">
                <a:effectLst/>
                <a:latin typeface="Calibri" panose="020F0502020204030204" pitchFamily="34" charset="0"/>
                <a:ea typeface="Calibri" panose="020F0502020204030204" pitchFamily="34" charset="0"/>
                <a:cs typeface="Calibri" panose="020F0502020204030204" pitchFamily="34" charset="0"/>
              </a:rPr>
              <a:t> has great influence over the way we and others will walk.</a:t>
            </a:r>
          </a:p>
          <a:p>
            <a:pPr marL="0" marR="0">
              <a:spcAft>
                <a:spcPts val="800"/>
              </a:spcAft>
              <a:buNone/>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b="1" u="sng"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Prov. 15:1</a:t>
            </a:r>
            <a:r>
              <a:rPr lang="en-US" sz="28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lang="en-US" sz="2800" kern="100" dirty="0">
                <a:effectLst/>
                <a:latin typeface="Calibri" panose="020F0502020204030204" pitchFamily="34" charset="0"/>
                <a:ea typeface="Calibri" panose="020F0502020204030204" pitchFamily="34" charset="0"/>
                <a:cs typeface="Calibri" panose="020F0502020204030204" pitchFamily="34" charset="0"/>
              </a:rPr>
              <a:t>A soft answer turns away wrath, But a harsh word stirs up anger.</a:t>
            </a:r>
          </a:p>
          <a:p>
            <a:pPr marL="0" marR="0">
              <a:spcAft>
                <a:spcPts val="800"/>
              </a:spcAft>
              <a:buNone/>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b="1" u="sng"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Prov. 12:22</a:t>
            </a:r>
            <a:r>
              <a:rPr lang="en-US" sz="28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lang="en-US" sz="2800" kern="100" dirty="0">
                <a:effectLst/>
                <a:latin typeface="Calibri" panose="020F0502020204030204" pitchFamily="34" charset="0"/>
                <a:ea typeface="Calibri" panose="020F0502020204030204" pitchFamily="34" charset="0"/>
                <a:cs typeface="Calibri" panose="020F0502020204030204" pitchFamily="34" charset="0"/>
              </a:rPr>
              <a:t>Lying lips are an abomination to the LORD, But those who deal truthfully are His delight.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4267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E35AB2E-F1B5-DC4F-D9AB-AC6DFE537D4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458841B-1A4A-450B-F3B1-D3C056DF8006}"/>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56BFD52-8D2B-A463-7716-0CBF7F3AD914}"/>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E0C0F9BC-CD18-945C-616A-759024C83153}"/>
              </a:ext>
            </a:extLst>
          </p:cNvPr>
          <p:cNvSpPr txBox="1"/>
          <p:nvPr/>
        </p:nvSpPr>
        <p:spPr>
          <a:xfrm>
            <a:off x="0" y="730865"/>
            <a:ext cx="9143999" cy="592085"/>
          </a:xfrm>
          <a:prstGeom prst="rect">
            <a:avLst/>
          </a:prstGeom>
          <a:noFill/>
        </p:spPr>
        <p:txBody>
          <a:bodyPr wrap="square">
            <a:spAutoFit/>
          </a:bodyPr>
          <a:lstStyle/>
          <a:p>
            <a:pPr marL="0" marR="0" algn="ctr">
              <a:lnSpc>
                <a:spcPct val="115000"/>
              </a:lnSpc>
              <a:spcAft>
                <a:spcPts val="800"/>
              </a:spcAft>
              <a:buNone/>
            </a:pPr>
            <a:r>
              <a:rPr lang="en-US" sz="3000" b="1" kern="100" dirty="0">
                <a:solidFill>
                  <a:schemeClr val="accent1">
                    <a:lumMod val="20000"/>
                    <a:lumOff val="80000"/>
                  </a:schemeClr>
                </a:solidFill>
                <a:effectLst/>
                <a:latin typeface="Franklin Gothic Demi" panose="020B0703020102020204" pitchFamily="34" charset="0"/>
                <a:ea typeface="Calibri" panose="020F0502020204030204" pitchFamily="34" charset="0"/>
                <a:cs typeface="Calibri" panose="020F0502020204030204" pitchFamily="34" charset="0"/>
              </a:rPr>
              <a:t>1.The tongue has the power to direct lives of others. </a:t>
            </a:r>
            <a:endParaRPr lang="en-US" sz="3000" b="1" kern="100" dirty="0">
              <a:solidFill>
                <a:schemeClr val="accent1">
                  <a:lumMod val="20000"/>
                  <a:lumOff val="80000"/>
                </a:schemeClr>
              </a:solidFill>
              <a:effectLst/>
              <a:latin typeface="Franklin Gothic Demi" panose="020B070302010202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57995447-0FC6-100E-B6F6-BD5A8A0A86AB}"/>
              </a:ext>
            </a:extLst>
          </p:cNvPr>
          <p:cNvPicPr>
            <a:picLocks noChangeAspect="1"/>
          </p:cNvPicPr>
          <p:nvPr/>
        </p:nvPicPr>
        <p:blipFill>
          <a:blip r:embed="rId2"/>
          <a:stretch>
            <a:fillRect/>
          </a:stretch>
        </p:blipFill>
        <p:spPr>
          <a:xfrm>
            <a:off x="161022" y="1598228"/>
            <a:ext cx="4249956" cy="3187467"/>
          </a:xfrm>
          <a:prstGeom prst="rect">
            <a:avLst/>
          </a:prstGeom>
        </p:spPr>
      </p:pic>
      <p:pic>
        <p:nvPicPr>
          <p:cNvPr id="9" name="Picture 8">
            <a:extLst>
              <a:ext uri="{FF2B5EF4-FFF2-40B4-BE49-F238E27FC236}">
                <a16:creationId xmlns:a16="http://schemas.microsoft.com/office/drawing/2014/main" id="{8CC0F9D6-FB9E-12ED-CB0B-81AB713A1B51}"/>
              </a:ext>
            </a:extLst>
          </p:cNvPr>
          <p:cNvPicPr>
            <a:picLocks noChangeAspect="1"/>
          </p:cNvPicPr>
          <p:nvPr/>
        </p:nvPicPr>
        <p:blipFill>
          <a:blip r:embed="rId3"/>
          <a:stretch>
            <a:fillRect/>
          </a:stretch>
        </p:blipFill>
        <p:spPr>
          <a:xfrm>
            <a:off x="4336711" y="3128210"/>
            <a:ext cx="4572396" cy="3429297"/>
          </a:xfrm>
          <a:prstGeom prst="rect">
            <a:avLst/>
          </a:prstGeom>
        </p:spPr>
      </p:pic>
    </p:spTree>
    <p:extLst>
      <p:ext uri="{BB962C8B-B14F-4D97-AF65-F5344CB8AC3E}">
        <p14:creationId xmlns:p14="http://schemas.microsoft.com/office/powerpoint/2010/main" val="2964654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00DB73A-7487-76F1-213D-27539825B62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725B7CC-C5F5-DD48-9668-1FA7222B3A82}"/>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1121B172-FC4E-7B03-2BE9-32F12325B870}"/>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BDD5DC4A-A6BE-F945-6E18-1434FFB24D84}"/>
              </a:ext>
            </a:extLst>
          </p:cNvPr>
          <p:cNvSpPr txBox="1"/>
          <p:nvPr/>
        </p:nvSpPr>
        <p:spPr>
          <a:xfrm>
            <a:off x="0" y="726321"/>
            <a:ext cx="9143999" cy="643894"/>
          </a:xfrm>
          <a:prstGeom prst="rect">
            <a:avLst/>
          </a:prstGeom>
          <a:noFill/>
        </p:spPr>
        <p:txBody>
          <a:bodyPr wrap="square">
            <a:spAutoFit/>
          </a:bodyPr>
          <a:lstStyle/>
          <a:p>
            <a:pPr marL="0" marR="0" algn="ctr">
              <a:lnSpc>
                <a:spcPct val="115000"/>
              </a:lnSpc>
              <a:spcAft>
                <a:spcPts val="800"/>
              </a:spcAft>
              <a:buNone/>
            </a:pPr>
            <a:r>
              <a:rPr lang="en-US" sz="3400" b="1" kern="100" dirty="0">
                <a:solidFill>
                  <a:schemeClr val="accent1">
                    <a:lumMod val="20000"/>
                    <a:lumOff val="80000"/>
                  </a:schemeClr>
                </a:solidFill>
                <a:effectLst/>
                <a:latin typeface="Franklin Gothic Demi" panose="020B0703020102020204" pitchFamily="34" charset="0"/>
                <a:ea typeface="Calibri" panose="020F0502020204030204" pitchFamily="34" charset="0"/>
                <a:cs typeface="Calibri" panose="020F0502020204030204" pitchFamily="34" charset="0"/>
              </a:rPr>
              <a:t>2. The tongue has the power of destruction </a:t>
            </a:r>
            <a:endParaRPr lang="en-US" sz="3400" b="1" kern="100" dirty="0">
              <a:solidFill>
                <a:schemeClr val="accent1">
                  <a:lumMod val="20000"/>
                  <a:lumOff val="80000"/>
                </a:schemeClr>
              </a:solidFill>
              <a:effectLst/>
              <a:latin typeface="Franklin Gothic Demi" panose="020B070302010202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00F09926-4860-7D64-46BE-16A884D947AE}"/>
              </a:ext>
            </a:extLst>
          </p:cNvPr>
          <p:cNvPicPr>
            <a:picLocks noChangeAspect="1"/>
          </p:cNvPicPr>
          <p:nvPr/>
        </p:nvPicPr>
        <p:blipFill>
          <a:blip r:embed="rId2"/>
          <a:stretch>
            <a:fillRect/>
          </a:stretch>
        </p:blipFill>
        <p:spPr>
          <a:xfrm>
            <a:off x="2648125" y="1374953"/>
            <a:ext cx="3501006" cy="2625754"/>
          </a:xfrm>
          <a:prstGeom prst="rect">
            <a:avLst/>
          </a:prstGeom>
        </p:spPr>
      </p:pic>
      <p:sp>
        <p:nvSpPr>
          <p:cNvPr id="6" name="TextBox 5">
            <a:extLst>
              <a:ext uri="{FF2B5EF4-FFF2-40B4-BE49-F238E27FC236}">
                <a16:creationId xmlns:a16="http://schemas.microsoft.com/office/drawing/2014/main" id="{E0B3481A-353B-FA20-BA31-1D82983CE14D}"/>
              </a:ext>
            </a:extLst>
          </p:cNvPr>
          <p:cNvSpPr txBox="1"/>
          <p:nvPr/>
        </p:nvSpPr>
        <p:spPr>
          <a:xfrm>
            <a:off x="738230" y="4128644"/>
            <a:ext cx="8003097" cy="2554545"/>
          </a:xfrm>
          <a:prstGeom prst="rect">
            <a:avLst/>
          </a:prstGeom>
          <a:noFill/>
        </p:spPr>
        <p:txBody>
          <a:bodyPr wrap="square">
            <a:spAutoFit/>
          </a:bodyPr>
          <a:lstStyle/>
          <a:p>
            <a:pPr marL="0" marR="0">
              <a:spcAft>
                <a:spcPts val="800"/>
              </a:spcAft>
              <a:buNone/>
            </a:pPr>
            <a:r>
              <a:rPr lang="en-US" sz="3200" u="sng"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James 3:6</a:t>
            </a:r>
            <a:r>
              <a:rPr lang="en-US" sz="32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And the tongue is a fire, a world of iniquity. The tongue is so set among our members that it defiles the whole body, and sets on fire the course of nature; and it is set on fire by hell.</a:t>
            </a:r>
            <a:endParaRPr lang="en-US" sz="32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7213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Kris\Documents\Bolen\04 0Adds 2012\19 Museum\Rome Museums\Naples Museum\Temple of Isis\Io welcomed by Isis at Canopo, from central area of south wall of Ekklesiasterion of Isis temple, tb051517037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9075"/>
            <a:ext cx="9144000" cy="6638925"/>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617253C4-591E-42FD-9670-ACFED11836C5}"/>
              </a:ext>
            </a:extLst>
          </p:cNvPr>
          <p:cNvSpPr>
            <a:spLocks noGrp="1"/>
          </p:cNvSpPr>
          <p:nvPr>
            <p:ph type="body" sz="quarter" idx="10"/>
          </p:nvPr>
        </p:nvSpPr>
        <p:spPr/>
        <p:txBody>
          <a:bodyPr/>
          <a:lstStyle/>
          <a:p>
            <a:r>
              <a:rPr lang="en-US" dirty="0">
                <a:latin typeface="Calibri"/>
                <a:cs typeface="Calibri"/>
              </a:rPr>
              <a:t>Io welcomed by Isis at </a:t>
            </a:r>
            <a:r>
              <a:rPr lang="en-US" dirty="0" err="1">
                <a:latin typeface="Calibri"/>
                <a:cs typeface="Calibri"/>
              </a:rPr>
              <a:t>Canopo</a:t>
            </a:r>
            <a:r>
              <a:rPr lang="en-US" dirty="0">
                <a:latin typeface="Calibri"/>
                <a:cs typeface="Calibri"/>
              </a:rPr>
              <a:t>, from Pompeii, 1st century AD</a:t>
            </a:r>
            <a:endParaRPr lang="ja-JP" altLang="en-US" dirty="0"/>
          </a:p>
        </p:txBody>
      </p:sp>
      <p:sp>
        <p:nvSpPr>
          <p:cNvPr id="9" name="Text Placeholder 8">
            <a:extLst>
              <a:ext uri="{FF2B5EF4-FFF2-40B4-BE49-F238E27FC236}">
                <a16:creationId xmlns:a16="http://schemas.microsoft.com/office/drawing/2014/main" id="{DB84DF05-993F-4603-8C2C-272D334923A6}"/>
              </a:ext>
            </a:extLst>
          </p:cNvPr>
          <p:cNvSpPr>
            <a:spLocks noGrp="1"/>
          </p:cNvSpPr>
          <p:nvPr>
            <p:ph type="body" sz="quarter" idx="12"/>
          </p:nvPr>
        </p:nvSpPr>
        <p:spPr/>
        <p:txBody>
          <a:bodyPr/>
          <a:lstStyle/>
          <a:p>
            <a:r>
              <a:rPr lang="en-US" dirty="0"/>
              <a:t>3:5</a:t>
            </a:r>
          </a:p>
        </p:txBody>
      </p:sp>
      <p:sp>
        <p:nvSpPr>
          <p:cNvPr id="4" name="Title 3">
            <a:extLst>
              <a:ext uri="{FF2B5EF4-FFF2-40B4-BE49-F238E27FC236}">
                <a16:creationId xmlns:a16="http://schemas.microsoft.com/office/drawing/2014/main" id="{DB1D3763-762F-4BCA-B648-41A504E1A662}"/>
              </a:ext>
            </a:extLst>
          </p:cNvPr>
          <p:cNvSpPr>
            <a:spLocks noGrp="1"/>
          </p:cNvSpPr>
          <p:nvPr>
            <p:ph type="title"/>
          </p:nvPr>
        </p:nvSpPr>
        <p:spPr>
          <a:xfrm>
            <a:off x="0" y="-1"/>
            <a:ext cx="9144000" cy="409575"/>
          </a:xfrm>
        </p:spPr>
        <p:txBody>
          <a:bodyPr/>
          <a:lstStyle/>
          <a:p>
            <a:r>
              <a:rPr lang="en-US" dirty="0"/>
              <a:t>So also the tongue is full of </a:t>
            </a:r>
            <a:r>
              <a:rPr lang="en-US" b="1" dirty="0"/>
              <a:t>deadly poison</a:t>
            </a:r>
          </a:p>
        </p:txBody>
      </p:sp>
    </p:spTree>
    <p:extLst>
      <p:ext uri="{BB962C8B-B14F-4D97-AF65-F5344CB8AC3E}">
        <p14:creationId xmlns:p14="http://schemas.microsoft.com/office/powerpoint/2010/main" val="1589899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9D74F-E2FB-A71C-09C8-B3761713B5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A674B92-AFB9-C25A-7BA3-E2B7615A9D93}"/>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D5C21758-D2F5-8EE2-11B2-9FCF619B0D5A}"/>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DC5A4BFB-EF38-4504-4F8B-BB14BAB1FA80}"/>
              </a:ext>
            </a:extLst>
          </p:cNvPr>
          <p:cNvSpPr txBox="1"/>
          <p:nvPr/>
        </p:nvSpPr>
        <p:spPr>
          <a:xfrm>
            <a:off x="0" y="948979"/>
            <a:ext cx="9143999" cy="625428"/>
          </a:xfrm>
          <a:prstGeom prst="rect">
            <a:avLst/>
          </a:prstGeom>
          <a:noFill/>
        </p:spPr>
        <p:txBody>
          <a:bodyPr wrap="square">
            <a:spAutoFit/>
          </a:bodyPr>
          <a:lstStyle/>
          <a:p>
            <a:pPr marL="0" marR="0" algn="ctr">
              <a:lnSpc>
                <a:spcPct val="115000"/>
              </a:lnSpc>
              <a:spcAft>
                <a:spcPts val="800"/>
              </a:spcAft>
              <a:buNone/>
            </a:pPr>
            <a:r>
              <a:rPr lang="en-US" sz="3200" kern="100" dirty="0">
                <a:solidFill>
                  <a:srgbClr val="0070C0"/>
                </a:solidFill>
                <a:effectLst/>
                <a:latin typeface="Franklin Gothic Demi" panose="020B0703020102020204" pitchFamily="34" charset="0"/>
                <a:ea typeface="Calibri" panose="020F0502020204030204" pitchFamily="34" charset="0"/>
                <a:cs typeface="Calibri" panose="020F0502020204030204" pitchFamily="34" charset="0"/>
              </a:rPr>
              <a:t>3.The tongue is like a fountain or fig tree. </a:t>
            </a:r>
            <a:endParaRPr lang="en-US" sz="3200" kern="100" dirty="0">
              <a:solidFill>
                <a:srgbClr val="0070C0"/>
              </a:solidFill>
              <a:effectLst/>
              <a:latin typeface="Franklin Gothic Demi" panose="020B070302010202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078365AE-992B-9A8D-B367-2CE0CD2A5047}"/>
              </a:ext>
            </a:extLst>
          </p:cNvPr>
          <p:cNvSpPr txBox="1"/>
          <p:nvPr/>
        </p:nvSpPr>
        <p:spPr>
          <a:xfrm>
            <a:off x="645953" y="2130804"/>
            <a:ext cx="7768206" cy="1569660"/>
          </a:xfrm>
          <a:prstGeom prst="rect">
            <a:avLst/>
          </a:prstGeom>
          <a:noFill/>
        </p:spPr>
        <p:txBody>
          <a:bodyPr wrap="square">
            <a:spAutoFit/>
          </a:bodyPr>
          <a:lstStyle/>
          <a:p>
            <a:pPr marL="0" marR="0">
              <a:spcAft>
                <a:spcPts val="800"/>
              </a:spcAft>
              <a:buNone/>
            </a:pPr>
            <a:r>
              <a:rPr lang="en-US" sz="3200" b="1" u="sng"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Proverbs 13:14</a:t>
            </a:r>
            <a:r>
              <a:rPr lang="en-US" sz="32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lang="en-US" sz="3200" kern="100" dirty="0">
                <a:effectLst/>
                <a:latin typeface="Calibri" panose="020F0502020204030204" pitchFamily="34" charset="0"/>
                <a:ea typeface="Calibri" panose="020F0502020204030204" pitchFamily="34" charset="0"/>
                <a:cs typeface="Calibri" panose="020F0502020204030204" pitchFamily="34" charset="0"/>
              </a:rPr>
              <a:t>The law of the wise is a fountain of life, To turn one away from the snares of death.</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DEA35110-855B-34EC-ADC3-6CE55222C97E}"/>
              </a:ext>
            </a:extLst>
          </p:cNvPr>
          <p:cNvSpPr txBox="1"/>
          <p:nvPr/>
        </p:nvSpPr>
        <p:spPr>
          <a:xfrm>
            <a:off x="723298" y="4356647"/>
            <a:ext cx="7288188" cy="1569660"/>
          </a:xfrm>
          <a:prstGeom prst="rect">
            <a:avLst/>
          </a:prstGeom>
          <a:noFill/>
        </p:spPr>
        <p:txBody>
          <a:bodyPr wrap="square">
            <a:spAutoFit/>
          </a:bodyPr>
          <a:lstStyle/>
          <a:p>
            <a:pPr marL="0" marR="0">
              <a:spcAft>
                <a:spcPts val="800"/>
              </a:spcAft>
              <a:buNone/>
            </a:pPr>
            <a:r>
              <a:rPr lang="en-US" sz="3200" b="1" u="sng"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Prov. 18:21</a:t>
            </a:r>
            <a:r>
              <a:rPr lang="en-US" sz="32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lang="en-US" sz="3200" kern="100" dirty="0">
                <a:effectLst/>
                <a:latin typeface="Calibri" panose="020F0502020204030204" pitchFamily="34" charset="0"/>
                <a:ea typeface="Calibri" panose="020F0502020204030204" pitchFamily="34" charset="0"/>
                <a:cs typeface="Calibri" panose="020F0502020204030204" pitchFamily="34" charset="0"/>
              </a:rPr>
              <a:t>Death and life are in the power of the tongue, And those who love it will eat its fruit.</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2973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1E15457-199F-524C-DE9E-9B06084418B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852E725-C980-71DF-5425-761E1BF75E17}"/>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6AA6141F-B8B4-E3A9-B7B9-3A5F855E0646}"/>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13C95A46-ED72-7A2C-FD64-91217B7B6943}"/>
              </a:ext>
            </a:extLst>
          </p:cNvPr>
          <p:cNvSpPr txBox="1"/>
          <p:nvPr/>
        </p:nvSpPr>
        <p:spPr>
          <a:xfrm>
            <a:off x="25167" y="767494"/>
            <a:ext cx="9143999" cy="643894"/>
          </a:xfrm>
          <a:prstGeom prst="rect">
            <a:avLst/>
          </a:prstGeom>
          <a:noFill/>
        </p:spPr>
        <p:txBody>
          <a:bodyPr wrap="square">
            <a:spAutoFit/>
          </a:bodyPr>
          <a:lstStyle/>
          <a:p>
            <a:pPr marL="0" marR="0" algn="ctr">
              <a:lnSpc>
                <a:spcPct val="115000"/>
              </a:lnSpc>
              <a:spcAft>
                <a:spcPts val="800"/>
              </a:spcAft>
              <a:buNone/>
            </a:pPr>
            <a:r>
              <a:rPr lang="en-US" sz="3400" b="1" kern="100" dirty="0">
                <a:solidFill>
                  <a:schemeClr val="accent1">
                    <a:lumMod val="20000"/>
                    <a:lumOff val="80000"/>
                  </a:schemeClr>
                </a:solidFill>
                <a:effectLst/>
                <a:latin typeface="Franklin Gothic Demi" panose="020B0703020102020204" pitchFamily="34" charset="0"/>
                <a:ea typeface="Calibri" panose="020F0502020204030204" pitchFamily="34" charset="0"/>
                <a:cs typeface="Calibri" panose="020F0502020204030204" pitchFamily="34" charset="0"/>
              </a:rPr>
              <a:t>3.The tongue is like a fountain or fig tree. </a:t>
            </a:r>
            <a:endParaRPr lang="en-US" sz="3400" b="1" kern="100" dirty="0">
              <a:solidFill>
                <a:schemeClr val="accent1">
                  <a:lumMod val="20000"/>
                  <a:lumOff val="80000"/>
                </a:schemeClr>
              </a:solidFill>
              <a:effectLst/>
              <a:latin typeface="Franklin Gothic Demi" panose="020B070302010202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B3044F75-8AC9-1570-612C-75BA7E9B3E56}"/>
              </a:ext>
            </a:extLst>
          </p:cNvPr>
          <p:cNvPicPr>
            <a:picLocks noChangeAspect="1"/>
          </p:cNvPicPr>
          <p:nvPr/>
        </p:nvPicPr>
        <p:blipFill>
          <a:blip r:embed="rId2"/>
          <a:stretch>
            <a:fillRect/>
          </a:stretch>
        </p:blipFill>
        <p:spPr>
          <a:xfrm>
            <a:off x="266251" y="1685287"/>
            <a:ext cx="4197291" cy="3147968"/>
          </a:xfrm>
          <a:prstGeom prst="rect">
            <a:avLst/>
          </a:prstGeom>
        </p:spPr>
      </p:pic>
      <p:pic>
        <p:nvPicPr>
          <p:cNvPr id="10" name="Picture 9">
            <a:extLst>
              <a:ext uri="{FF2B5EF4-FFF2-40B4-BE49-F238E27FC236}">
                <a16:creationId xmlns:a16="http://schemas.microsoft.com/office/drawing/2014/main" id="{2E1F2EC1-6869-668B-C668-67965CADFBD4}"/>
              </a:ext>
            </a:extLst>
          </p:cNvPr>
          <p:cNvPicPr>
            <a:picLocks noChangeAspect="1"/>
          </p:cNvPicPr>
          <p:nvPr/>
        </p:nvPicPr>
        <p:blipFill>
          <a:blip r:embed="rId3"/>
          <a:stretch>
            <a:fillRect/>
          </a:stretch>
        </p:blipFill>
        <p:spPr>
          <a:xfrm>
            <a:off x="4463543" y="3090147"/>
            <a:ext cx="4414205" cy="3310654"/>
          </a:xfrm>
          <a:prstGeom prst="rect">
            <a:avLst/>
          </a:prstGeom>
        </p:spPr>
      </p:pic>
    </p:spTree>
    <p:extLst>
      <p:ext uri="{BB962C8B-B14F-4D97-AF65-F5344CB8AC3E}">
        <p14:creationId xmlns:p14="http://schemas.microsoft.com/office/powerpoint/2010/main" val="1461592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096727AF-7488-4DEF-BFC4-548A5C8833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6656"/>
            <a:ext cx="9144000" cy="5504688"/>
          </a:xfrm>
          <a:prstGeom prst="rect">
            <a:avLst/>
          </a:prstGeom>
        </p:spPr>
      </p:pic>
      <p:sp>
        <p:nvSpPr>
          <p:cNvPr id="3" name="Text Placeholder 2"/>
          <p:cNvSpPr>
            <a:spLocks noGrp="1"/>
          </p:cNvSpPr>
          <p:nvPr>
            <p:ph type="body" sz="quarter" idx="10"/>
          </p:nvPr>
        </p:nvSpPr>
        <p:spPr/>
        <p:txBody>
          <a:bodyPr/>
          <a:lstStyle/>
          <a:p>
            <a:r>
              <a:rPr lang="en-US" dirty="0"/>
              <a:t>Roman mosaic depicting an African elephant being loaded onto a ship, 3rd–4th centuries AD</a:t>
            </a:r>
          </a:p>
        </p:txBody>
      </p:sp>
      <p:sp>
        <p:nvSpPr>
          <p:cNvPr id="10" name="Text Placeholder 9">
            <a:extLst>
              <a:ext uri="{FF2B5EF4-FFF2-40B4-BE49-F238E27FC236}">
                <a16:creationId xmlns:a16="http://schemas.microsoft.com/office/drawing/2014/main" id="{68AE44BC-AEB1-4883-86F1-7F9B18D2A412}"/>
              </a:ext>
            </a:extLst>
          </p:cNvPr>
          <p:cNvSpPr>
            <a:spLocks noGrp="1"/>
          </p:cNvSpPr>
          <p:nvPr>
            <p:ph type="body" sz="quarter" idx="12"/>
          </p:nvPr>
        </p:nvSpPr>
        <p:spPr/>
        <p:txBody>
          <a:bodyPr/>
          <a:lstStyle/>
          <a:p>
            <a:r>
              <a:rPr lang="en-US" dirty="0"/>
              <a:t>3:7</a:t>
            </a:r>
          </a:p>
        </p:txBody>
      </p:sp>
      <p:sp>
        <p:nvSpPr>
          <p:cNvPr id="9" name="Title 8">
            <a:extLst>
              <a:ext uri="{FF2B5EF4-FFF2-40B4-BE49-F238E27FC236}">
                <a16:creationId xmlns:a16="http://schemas.microsoft.com/office/drawing/2014/main" id="{CCF6D4ED-B4A2-4F56-94A3-BC4F6A64F74E}"/>
              </a:ext>
            </a:extLst>
          </p:cNvPr>
          <p:cNvSpPr>
            <a:spLocks noGrp="1"/>
          </p:cNvSpPr>
          <p:nvPr>
            <p:ph type="title"/>
          </p:nvPr>
        </p:nvSpPr>
        <p:spPr/>
        <p:txBody>
          <a:bodyPr/>
          <a:lstStyle/>
          <a:p>
            <a:r>
              <a:rPr lang="en-US" dirty="0"/>
              <a:t>For every kind of beasts and birds, of reptiles and sea creatures . . . has been tamed by mankind</a:t>
            </a:r>
          </a:p>
        </p:txBody>
      </p:sp>
    </p:spTree>
    <p:extLst>
      <p:ext uri="{BB962C8B-B14F-4D97-AF65-F5344CB8AC3E}">
        <p14:creationId xmlns:p14="http://schemas.microsoft.com/office/powerpoint/2010/main" val="816379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xternal-content.duckduckgo.com/iu/?u=https%3A%2F%2Ftse1.mm.bing.net%2Fth%3Fid%3DOIP.wHvMs0nMwnt5dUr0cEK6ZQHaD4%26pid%3DApi&amp;f=1"/>
          <p:cNvPicPr>
            <a:picLocks noChangeAspect="1" noChangeArrowheads="1"/>
          </p:cNvPicPr>
          <p:nvPr/>
        </p:nvPicPr>
        <p:blipFill rotWithShape="1">
          <a:blip r:embed="rId2">
            <a:extLst>
              <a:ext uri="{28A0092B-C50C-407E-A947-70E740481C1C}">
                <a14:useLocalDpi xmlns:a14="http://schemas.microsoft.com/office/drawing/2010/main" val="0"/>
              </a:ext>
            </a:extLst>
          </a:blip>
          <a:srcRect l="12189"/>
          <a:stretch/>
        </p:blipFill>
        <p:spPr bwMode="auto">
          <a:xfrm>
            <a:off x="4192291" y="2174015"/>
            <a:ext cx="4856967" cy="289393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689315" y="-7748"/>
            <a:ext cx="5959099"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Arial"/>
                <a:ea typeface="+mn-ea"/>
                <a:cs typeface="+mn-cs"/>
              </a:rPr>
              <a:t>Sandwich Verses</a:t>
            </a:r>
          </a:p>
        </p:txBody>
      </p:sp>
      <p:sp>
        <p:nvSpPr>
          <p:cNvPr id="3" name="TextBox 2"/>
          <p:cNvSpPr txBox="1"/>
          <p:nvPr/>
        </p:nvSpPr>
        <p:spPr>
          <a:xfrm>
            <a:off x="147234" y="743923"/>
            <a:ext cx="8779789" cy="1077218"/>
          </a:xfrm>
          <a:prstGeom prst="rect">
            <a:avLst/>
          </a:prstGeom>
          <a:noFill/>
        </p:spPr>
        <p:txBody>
          <a:bodyPr wrap="square" rtlCol="0">
            <a:spAutoFit/>
          </a:bodyPr>
          <a:lstStyle/>
          <a:p>
            <a:pPr lvl="0">
              <a:defRPr/>
            </a:pPr>
            <a:r>
              <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rPr>
              <a:t>James 3:1 </a:t>
            </a:r>
            <a:r>
              <a:rPr lang="en-US" sz="2800" dirty="0"/>
              <a:t>My brethren, let not many of you become teachers, knowing that we shall receive a stricter judgment</a:t>
            </a:r>
            <a:r>
              <a:rPr lang="en-US" dirty="0"/>
              <a:t>. </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247973" y="5471265"/>
            <a:ext cx="8896027"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70C0"/>
                </a:solidFill>
                <a:effectLst/>
                <a:uLnTx/>
                <a:uFillTx/>
                <a:latin typeface="Calibri" panose="020F0502020204030204"/>
                <a:ea typeface="+mn-ea"/>
                <a:cs typeface="+mn-cs"/>
              </a:rPr>
              <a:t>James 3:13 </a:t>
            </a:r>
            <a:r>
              <a:rPr kumimoji="0" lang="en-US" sz="2800" i="0" u="none" strike="noStrike" kern="0" cap="none" spc="0" normalizeH="0" baseline="0" noProof="0" dirty="0">
                <a:ln>
                  <a:noFill/>
                </a:ln>
                <a:solidFill>
                  <a:srgbClr val="0070C0"/>
                </a:solidFill>
                <a:effectLst/>
                <a:uLnTx/>
                <a:uFillTx/>
                <a:latin typeface="Calibri" panose="020F0502020204030204"/>
                <a:ea typeface="+mn-ea"/>
                <a:cs typeface="+mn-cs"/>
              </a:rPr>
              <a:t>Who is wise and understanding among you? Let him show by his good conduct… </a:t>
            </a:r>
            <a:r>
              <a:rPr kumimoji="0" lang="en-US" sz="3600" b="1" i="0" u="none" strike="noStrike" kern="0" cap="none" spc="0" normalizeH="0" baseline="0" noProof="0" dirty="0">
                <a:ln>
                  <a:noFill/>
                </a:ln>
                <a:solidFill>
                  <a:srgbClr val="0070C0"/>
                </a:solidFill>
                <a:effectLst/>
                <a:uLnTx/>
                <a:uFillTx/>
                <a:latin typeface="Calibri" panose="020F0502020204030204"/>
                <a:ea typeface="+mn-ea"/>
                <a:cs typeface="+mn-cs"/>
              </a:rPr>
              <a:t>  </a:t>
            </a:r>
            <a:endParaRPr kumimoji="0" lang="en-US" sz="2400" b="0" i="0" u="none" strike="noStrike" kern="0" cap="none" spc="0" normalizeH="0" baseline="0" noProof="0" dirty="0">
              <a:ln>
                <a:noFill/>
              </a:ln>
              <a:solidFill>
                <a:sysClr val="windowText" lastClr="000000"/>
              </a:solidFill>
              <a:effectLst/>
              <a:uLnTx/>
              <a:uFillTx/>
              <a:latin typeface="Arial"/>
              <a:ea typeface="+mn-ea"/>
              <a:cs typeface="+mn-cs"/>
            </a:endParaRPr>
          </a:p>
        </p:txBody>
      </p:sp>
      <p:sp>
        <p:nvSpPr>
          <p:cNvPr id="6" name="Rectangle 5"/>
          <p:cNvSpPr/>
          <p:nvPr/>
        </p:nvSpPr>
        <p:spPr bwMode="auto">
          <a:xfrm>
            <a:off x="247973" y="2355742"/>
            <a:ext cx="3603356" cy="3006672"/>
          </a:xfrm>
          <a:prstGeom prst="rect">
            <a:avLst/>
          </a:prstGeom>
          <a:solidFill>
            <a:schemeClr val="bg1"/>
          </a:solidFill>
          <a:ln w="57150" cap="sq" cmpd="sng" algn="ctr">
            <a:solidFill>
              <a:srgbClr val="0070C0"/>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TextBox 6"/>
          <p:cNvSpPr txBox="1"/>
          <p:nvPr/>
        </p:nvSpPr>
        <p:spPr>
          <a:xfrm>
            <a:off x="264583" y="2650399"/>
            <a:ext cx="3603355" cy="218521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strike="noStrike" kern="1200" cap="none" spc="0" normalizeH="0" baseline="0" noProof="0" dirty="0">
                <a:ln>
                  <a:noFill/>
                </a:ln>
                <a:solidFill>
                  <a:srgbClr val="000000"/>
                </a:solidFill>
                <a:effectLst/>
                <a:uLnTx/>
                <a:uFillTx/>
                <a:latin typeface="Arial"/>
                <a:ea typeface="+mn-ea"/>
                <a:cs typeface="+mn-cs"/>
              </a:rPr>
              <a:t>Verse 1 - </a:t>
            </a:r>
            <a:r>
              <a:rPr kumimoji="0" lang="en-US" sz="2800" b="1" i="0" strike="noStrike" kern="1200" cap="none" spc="0" normalizeH="0" baseline="0" noProof="0" dirty="0">
                <a:ln>
                  <a:noFill/>
                </a:ln>
                <a:solidFill>
                  <a:srgbClr val="000000"/>
                </a:solidFill>
                <a:effectLst/>
                <a:uLnTx/>
                <a:uFillTx/>
                <a:latin typeface="Arial"/>
                <a:ea typeface="+mn-ea"/>
                <a:cs typeface="+mn-cs"/>
              </a:rPr>
              <a:t>teachers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a:ea typeface="+mn-ea"/>
                <a:cs typeface="+mn-cs"/>
              </a:rPr>
              <a:t>Verse 13-18- </a:t>
            </a:r>
            <a:r>
              <a:rPr kumimoji="0" lang="en-US" sz="2800" b="1" i="0" u="none" strike="noStrike" kern="1200" cap="none" spc="0" normalizeH="0" baseline="0" noProof="0" dirty="0">
                <a:ln>
                  <a:noFill/>
                </a:ln>
                <a:solidFill>
                  <a:srgbClr val="000000"/>
                </a:solidFill>
                <a:effectLst/>
                <a:uLnTx/>
                <a:uFillTx/>
                <a:latin typeface="Arial"/>
                <a:ea typeface="+mn-ea"/>
                <a:cs typeface="+mn-cs"/>
              </a:rPr>
              <a:t>teachers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b="1" dirty="0">
              <a:solidFill>
                <a:srgbClr val="000000"/>
              </a:solidFill>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a:ea typeface="+mn-ea"/>
                <a:cs typeface="+mn-cs"/>
              </a:rPr>
              <a:t>V2-12 we have a “tongue sandwich”</a:t>
            </a:r>
          </a:p>
        </p:txBody>
      </p:sp>
      <p:sp>
        <p:nvSpPr>
          <p:cNvPr id="8" name="Freeform 7"/>
          <p:cNvSpPr/>
          <p:nvPr/>
        </p:nvSpPr>
        <p:spPr bwMode="auto">
          <a:xfrm>
            <a:off x="3509000" y="1733856"/>
            <a:ext cx="3567346" cy="1382255"/>
          </a:xfrm>
          <a:custGeom>
            <a:avLst/>
            <a:gdLst>
              <a:gd name="connsiteX0" fmla="*/ 0 w 3882326"/>
              <a:gd name="connsiteY0" fmla="*/ 0 h 1061634"/>
              <a:gd name="connsiteX1" fmla="*/ 333214 w 3882326"/>
              <a:gd name="connsiteY1" fmla="*/ 0 h 1061634"/>
              <a:gd name="connsiteX2" fmla="*/ 681926 w 3882326"/>
              <a:gd name="connsiteY2" fmla="*/ 7749 h 1061634"/>
              <a:gd name="connsiteX3" fmla="*/ 906651 w 3882326"/>
              <a:gd name="connsiteY3" fmla="*/ 23248 h 1061634"/>
              <a:gd name="connsiteX4" fmla="*/ 1193370 w 3882326"/>
              <a:gd name="connsiteY4" fmla="*/ 30997 h 1061634"/>
              <a:gd name="connsiteX5" fmla="*/ 1309607 w 3882326"/>
              <a:gd name="connsiteY5" fmla="*/ 38746 h 1061634"/>
              <a:gd name="connsiteX6" fmla="*/ 1433593 w 3882326"/>
              <a:gd name="connsiteY6" fmla="*/ 54244 h 1061634"/>
              <a:gd name="connsiteX7" fmla="*/ 1766807 w 3882326"/>
              <a:gd name="connsiteY7" fmla="*/ 69743 h 1061634"/>
              <a:gd name="connsiteX8" fmla="*/ 1836549 w 3882326"/>
              <a:gd name="connsiteY8" fmla="*/ 77492 h 1061634"/>
              <a:gd name="connsiteX9" fmla="*/ 1999282 w 3882326"/>
              <a:gd name="connsiteY9" fmla="*/ 92990 h 1061634"/>
              <a:gd name="connsiteX10" fmla="*/ 2076773 w 3882326"/>
              <a:gd name="connsiteY10" fmla="*/ 100739 h 1061634"/>
              <a:gd name="connsiteX11" fmla="*/ 2100020 w 3882326"/>
              <a:gd name="connsiteY11" fmla="*/ 108488 h 1061634"/>
              <a:gd name="connsiteX12" fmla="*/ 2208509 w 3882326"/>
              <a:gd name="connsiteY12" fmla="*/ 123987 h 1061634"/>
              <a:gd name="connsiteX13" fmla="*/ 2262753 w 3882326"/>
              <a:gd name="connsiteY13" fmla="*/ 139485 h 1061634"/>
              <a:gd name="connsiteX14" fmla="*/ 2301498 w 3882326"/>
              <a:gd name="connsiteY14" fmla="*/ 147234 h 1061634"/>
              <a:gd name="connsiteX15" fmla="*/ 2355743 w 3882326"/>
              <a:gd name="connsiteY15" fmla="*/ 154983 h 1061634"/>
              <a:gd name="connsiteX16" fmla="*/ 2394488 w 3882326"/>
              <a:gd name="connsiteY16" fmla="*/ 162732 h 1061634"/>
              <a:gd name="connsiteX17" fmla="*/ 2456482 w 3882326"/>
              <a:gd name="connsiteY17" fmla="*/ 170482 h 1061634"/>
              <a:gd name="connsiteX18" fmla="*/ 2502976 w 3882326"/>
              <a:gd name="connsiteY18" fmla="*/ 178231 h 1061634"/>
              <a:gd name="connsiteX19" fmla="*/ 2564970 w 3882326"/>
              <a:gd name="connsiteY19" fmla="*/ 185980 h 1061634"/>
              <a:gd name="connsiteX20" fmla="*/ 2657959 w 3882326"/>
              <a:gd name="connsiteY20" fmla="*/ 201478 h 1061634"/>
              <a:gd name="connsiteX21" fmla="*/ 2797444 w 3882326"/>
              <a:gd name="connsiteY21" fmla="*/ 216976 h 1061634"/>
              <a:gd name="connsiteX22" fmla="*/ 2851688 w 3882326"/>
              <a:gd name="connsiteY22" fmla="*/ 232475 h 1061634"/>
              <a:gd name="connsiteX23" fmla="*/ 2890434 w 3882326"/>
              <a:gd name="connsiteY23" fmla="*/ 240224 h 1061634"/>
              <a:gd name="connsiteX24" fmla="*/ 2960176 w 3882326"/>
              <a:gd name="connsiteY24" fmla="*/ 255722 h 1061634"/>
              <a:gd name="connsiteX25" fmla="*/ 2991173 w 3882326"/>
              <a:gd name="connsiteY25" fmla="*/ 271221 h 1061634"/>
              <a:gd name="connsiteX26" fmla="*/ 3014420 w 3882326"/>
              <a:gd name="connsiteY26" fmla="*/ 286719 h 1061634"/>
              <a:gd name="connsiteX27" fmla="*/ 3045417 w 3882326"/>
              <a:gd name="connsiteY27" fmla="*/ 294468 h 1061634"/>
              <a:gd name="connsiteX28" fmla="*/ 3091912 w 3882326"/>
              <a:gd name="connsiteY28" fmla="*/ 325465 h 1061634"/>
              <a:gd name="connsiteX29" fmla="*/ 3169404 w 3882326"/>
              <a:gd name="connsiteY29" fmla="*/ 364210 h 1061634"/>
              <a:gd name="connsiteX30" fmla="*/ 3215898 w 3882326"/>
              <a:gd name="connsiteY30" fmla="*/ 402956 h 1061634"/>
              <a:gd name="connsiteX31" fmla="*/ 3246895 w 3882326"/>
              <a:gd name="connsiteY31" fmla="*/ 433953 h 1061634"/>
              <a:gd name="connsiteX32" fmla="*/ 3270143 w 3882326"/>
              <a:gd name="connsiteY32" fmla="*/ 457200 h 1061634"/>
              <a:gd name="connsiteX33" fmla="*/ 3285641 w 3882326"/>
              <a:gd name="connsiteY33" fmla="*/ 472699 h 1061634"/>
              <a:gd name="connsiteX34" fmla="*/ 3347634 w 3882326"/>
              <a:gd name="connsiteY34" fmla="*/ 526943 h 1061634"/>
              <a:gd name="connsiteX35" fmla="*/ 3394129 w 3882326"/>
              <a:gd name="connsiteY35" fmla="*/ 565688 h 1061634"/>
              <a:gd name="connsiteX36" fmla="*/ 3409627 w 3882326"/>
              <a:gd name="connsiteY36" fmla="*/ 581187 h 1061634"/>
              <a:gd name="connsiteX37" fmla="*/ 3440624 w 3882326"/>
              <a:gd name="connsiteY37" fmla="*/ 604434 h 1061634"/>
              <a:gd name="connsiteX38" fmla="*/ 3471620 w 3882326"/>
              <a:gd name="connsiteY38" fmla="*/ 643180 h 1061634"/>
              <a:gd name="connsiteX39" fmla="*/ 3525865 w 3882326"/>
              <a:gd name="connsiteY39" fmla="*/ 689675 h 1061634"/>
              <a:gd name="connsiteX40" fmla="*/ 3580109 w 3882326"/>
              <a:gd name="connsiteY40" fmla="*/ 751668 h 1061634"/>
              <a:gd name="connsiteX41" fmla="*/ 3626604 w 3882326"/>
              <a:gd name="connsiteY41" fmla="*/ 813661 h 1061634"/>
              <a:gd name="connsiteX42" fmla="*/ 3649851 w 3882326"/>
              <a:gd name="connsiteY42" fmla="*/ 836909 h 1061634"/>
              <a:gd name="connsiteX43" fmla="*/ 3657600 w 3882326"/>
              <a:gd name="connsiteY43" fmla="*/ 860156 h 1061634"/>
              <a:gd name="connsiteX44" fmla="*/ 3680848 w 3882326"/>
              <a:gd name="connsiteY44" fmla="*/ 891153 h 1061634"/>
              <a:gd name="connsiteX45" fmla="*/ 3696346 w 3882326"/>
              <a:gd name="connsiteY45" fmla="*/ 914400 h 1061634"/>
              <a:gd name="connsiteX46" fmla="*/ 3719593 w 3882326"/>
              <a:gd name="connsiteY46" fmla="*/ 960895 h 1061634"/>
              <a:gd name="connsiteX47" fmla="*/ 3742841 w 3882326"/>
              <a:gd name="connsiteY47" fmla="*/ 1007390 h 1061634"/>
              <a:gd name="connsiteX48" fmla="*/ 3781587 w 3882326"/>
              <a:gd name="connsiteY48" fmla="*/ 1061634 h 1061634"/>
              <a:gd name="connsiteX49" fmla="*/ 3820332 w 3882326"/>
              <a:gd name="connsiteY49" fmla="*/ 991892 h 1061634"/>
              <a:gd name="connsiteX50" fmla="*/ 3843580 w 3882326"/>
              <a:gd name="connsiteY50" fmla="*/ 945397 h 1061634"/>
              <a:gd name="connsiteX51" fmla="*/ 3851329 w 3882326"/>
              <a:gd name="connsiteY51" fmla="*/ 922149 h 1061634"/>
              <a:gd name="connsiteX52" fmla="*/ 3866827 w 3882326"/>
              <a:gd name="connsiteY52" fmla="*/ 898902 h 1061634"/>
              <a:gd name="connsiteX53" fmla="*/ 3882326 w 3882326"/>
              <a:gd name="connsiteY53" fmla="*/ 883404 h 106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882326" h="1061634">
                <a:moveTo>
                  <a:pt x="0" y="0"/>
                </a:moveTo>
                <a:cubicBezTo>
                  <a:pt x="388270" y="19413"/>
                  <a:pt x="-96613" y="0"/>
                  <a:pt x="333214" y="0"/>
                </a:cubicBezTo>
                <a:cubicBezTo>
                  <a:pt x="449480" y="0"/>
                  <a:pt x="565689" y="5166"/>
                  <a:pt x="681926" y="7749"/>
                </a:cubicBezTo>
                <a:cubicBezTo>
                  <a:pt x="742971" y="12445"/>
                  <a:pt x="848621" y="21058"/>
                  <a:pt x="906651" y="23248"/>
                </a:cubicBezTo>
                <a:cubicBezTo>
                  <a:pt x="1002191" y="26853"/>
                  <a:pt x="1097797" y="28414"/>
                  <a:pt x="1193370" y="30997"/>
                </a:cubicBezTo>
                <a:cubicBezTo>
                  <a:pt x="1232116" y="33580"/>
                  <a:pt x="1270956" y="35006"/>
                  <a:pt x="1309607" y="38746"/>
                </a:cubicBezTo>
                <a:cubicBezTo>
                  <a:pt x="1351064" y="42758"/>
                  <a:pt x="1391969" y="52757"/>
                  <a:pt x="1433593" y="54244"/>
                </a:cubicBezTo>
                <a:cubicBezTo>
                  <a:pt x="1566489" y="58990"/>
                  <a:pt x="1644295" y="59533"/>
                  <a:pt x="1766807" y="69743"/>
                </a:cubicBezTo>
                <a:cubicBezTo>
                  <a:pt x="1790117" y="71686"/>
                  <a:pt x="1813275" y="75165"/>
                  <a:pt x="1836549" y="77492"/>
                </a:cubicBezTo>
                <a:lnTo>
                  <a:pt x="1999282" y="92990"/>
                </a:lnTo>
                <a:lnTo>
                  <a:pt x="2076773" y="100739"/>
                </a:lnTo>
                <a:cubicBezTo>
                  <a:pt x="2084522" y="103322"/>
                  <a:pt x="2091984" y="107027"/>
                  <a:pt x="2100020" y="108488"/>
                </a:cubicBezTo>
                <a:cubicBezTo>
                  <a:pt x="2257177" y="137063"/>
                  <a:pt x="2081437" y="98573"/>
                  <a:pt x="2208509" y="123987"/>
                </a:cubicBezTo>
                <a:cubicBezTo>
                  <a:pt x="2280971" y="138479"/>
                  <a:pt x="2203675" y="124716"/>
                  <a:pt x="2262753" y="139485"/>
                </a:cubicBezTo>
                <a:cubicBezTo>
                  <a:pt x="2275531" y="142679"/>
                  <a:pt x="2288506" y="145069"/>
                  <a:pt x="2301498" y="147234"/>
                </a:cubicBezTo>
                <a:cubicBezTo>
                  <a:pt x="2319515" y="150237"/>
                  <a:pt x="2337726" y="151980"/>
                  <a:pt x="2355743" y="154983"/>
                </a:cubicBezTo>
                <a:cubicBezTo>
                  <a:pt x="2368735" y="157148"/>
                  <a:pt x="2381470" y="160729"/>
                  <a:pt x="2394488" y="162732"/>
                </a:cubicBezTo>
                <a:cubicBezTo>
                  <a:pt x="2415071" y="165899"/>
                  <a:pt x="2435866" y="167537"/>
                  <a:pt x="2456482" y="170482"/>
                </a:cubicBezTo>
                <a:cubicBezTo>
                  <a:pt x="2472036" y="172704"/>
                  <a:pt x="2487422" y="176009"/>
                  <a:pt x="2502976" y="178231"/>
                </a:cubicBezTo>
                <a:cubicBezTo>
                  <a:pt x="2523592" y="181176"/>
                  <a:pt x="2544305" y="183397"/>
                  <a:pt x="2564970" y="185980"/>
                </a:cubicBezTo>
                <a:cubicBezTo>
                  <a:pt x="2613428" y="202133"/>
                  <a:pt x="2571448" y="189943"/>
                  <a:pt x="2657959" y="201478"/>
                </a:cubicBezTo>
                <a:cubicBezTo>
                  <a:pt x="2786584" y="218628"/>
                  <a:pt x="2586946" y="199435"/>
                  <a:pt x="2797444" y="216976"/>
                </a:cubicBezTo>
                <a:cubicBezTo>
                  <a:pt x="2823334" y="225607"/>
                  <a:pt x="2822496" y="225988"/>
                  <a:pt x="2851688" y="232475"/>
                </a:cubicBezTo>
                <a:cubicBezTo>
                  <a:pt x="2864545" y="235332"/>
                  <a:pt x="2877577" y="237367"/>
                  <a:pt x="2890434" y="240224"/>
                </a:cubicBezTo>
                <a:cubicBezTo>
                  <a:pt x="2988939" y="262113"/>
                  <a:pt x="2843305" y="232348"/>
                  <a:pt x="2960176" y="255722"/>
                </a:cubicBezTo>
                <a:cubicBezTo>
                  <a:pt x="2970508" y="260888"/>
                  <a:pt x="2981143" y="265490"/>
                  <a:pt x="2991173" y="271221"/>
                </a:cubicBezTo>
                <a:cubicBezTo>
                  <a:pt x="2999259" y="275842"/>
                  <a:pt x="3005860" y="283050"/>
                  <a:pt x="3014420" y="286719"/>
                </a:cubicBezTo>
                <a:cubicBezTo>
                  <a:pt x="3024209" y="290914"/>
                  <a:pt x="3035085" y="291885"/>
                  <a:pt x="3045417" y="294468"/>
                </a:cubicBezTo>
                <a:cubicBezTo>
                  <a:pt x="3060915" y="304800"/>
                  <a:pt x="3075677" y="316333"/>
                  <a:pt x="3091912" y="325465"/>
                </a:cubicBezTo>
                <a:cubicBezTo>
                  <a:pt x="3117083" y="339623"/>
                  <a:pt x="3169404" y="364210"/>
                  <a:pt x="3169404" y="364210"/>
                </a:cubicBezTo>
                <a:cubicBezTo>
                  <a:pt x="3250003" y="444812"/>
                  <a:pt x="3140390" y="338235"/>
                  <a:pt x="3215898" y="402956"/>
                </a:cubicBezTo>
                <a:cubicBezTo>
                  <a:pt x="3226992" y="412465"/>
                  <a:pt x="3236563" y="423621"/>
                  <a:pt x="3246895" y="433953"/>
                </a:cubicBezTo>
                <a:lnTo>
                  <a:pt x="3270143" y="457200"/>
                </a:lnTo>
                <a:cubicBezTo>
                  <a:pt x="3275309" y="462366"/>
                  <a:pt x="3279562" y="468646"/>
                  <a:pt x="3285641" y="472699"/>
                </a:cubicBezTo>
                <a:cubicBezTo>
                  <a:pt x="3332754" y="504108"/>
                  <a:pt x="3285301" y="470277"/>
                  <a:pt x="3347634" y="526943"/>
                </a:cubicBezTo>
                <a:cubicBezTo>
                  <a:pt x="3362562" y="540514"/>
                  <a:pt x="3378946" y="552403"/>
                  <a:pt x="3394129" y="565688"/>
                </a:cubicBezTo>
                <a:cubicBezTo>
                  <a:pt x="3399627" y="570499"/>
                  <a:pt x="3404014" y="576510"/>
                  <a:pt x="3409627" y="581187"/>
                </a:cubicBezTo>
                <a:cubicBezTo>
                  <a:pt x="3419549" y="589455"/>
                  <a:pt x="3431492" y="595302"/>
                  <a:pt x="3440624" y="604434"/>
                </a:cubicBezTo>
                <a:cubicBezTo>
                  <a:pt x="3452319" y="616129"/>
                  <a:pt x="3459925" y="631485"/>
                  <a:pt x="3471620" y="643180"/>
                </a:cubicBezTo>
                <a:cubicBezTo>
                  <a:pt x="3508020" y="679580"/>
                  <a:pt x="3496339" y="651713"/>
                  <a:pt x="3525865" y="689675"/>
                </a:cubicBezTo>
                <a:cubicBezTo>
                  <a:pt x="3574545" y="752264"/>
                  <a:pt x="3535104" y="721666"/>
                  <a:pt x="3580109" y="751668"/>
                </a:cubicBezTo>
                <a:cubicBezTo>
                  <a:pt x="3598564" y="779350"/>
                  <a:pt x="3600832" y="784206"/>
                  <a:pt x="3626604" y="813661"/>
                </a:cubicBezTo>
                <a:cubicBezTo>
                  <a:pt x="3633820" y="821909"/>
                  <a:pt x="3642102" y="829160"/>
                  <a:pt x="3649851" y="836909"/>
                </a:cubicBezTo>
                <a:cubicBezTo>
                  <a:pt x="3652434" y="844658"/>
                  <a:pt x="3653547" y="853064"/>
                  <a:pt x="3657600" y="860156"/>
                </a:cubicBezTo>
                <a:cubicBezTo>
                  <a:pt x="3664008" y="871370"/>
                  <a:pt x="3673341" y="880643"/>
                  <a:pt x="3680848" y="891153"/>
                </a:cubicBezTo>
                <a:cubicBezTo>
                  <a:pt x="3686261" y="898731"/>
                  <a:pt x="3691180" y="906651"/>
                  <a:pt x="3696346" y="914400"/>
                </a:cubicBezTo>
                <a:cubicBezTo>
                  <a:pt x="3715821" y="972829"/>
                  <a:pt x="3689552" y="900814"/>
                  <a:pt x="3719593" y="960895"/>
                </a:cubicBezTo>
                <a:cubicBezTo>
                  <a:pt x="3751676" y="1025060"/>
                  <a:pt x="3698427" y="940769"/>
                  <a:pt x="3742841" y="1007390"/>
                </a:cubicBezTo>
                <a:cubicBezTo>
                  <a:pt x="3760922" y="1061634"/>
                  <a:pt x="3742841" y="1048719"/>
                  <a:pt x="3781587" y="1061634"/>
                </a:cubicBezTo>
                <a:cubicBezTo>
                  <a:pt x="3800550" y="1004743"/>
                  <a:pt x="3785533" y="1026691"/>
                  <a:pt x="3820332" y="991892"/>
                </a:cubicBezTo>
                <a:cubicBezTo>
                  <a:pt x="3839815" y="933450"/>
                  <a:pt x="3813532" y="1005493"/>
                  <a:pt x="3843580" y="945397"/>
                </a:cubicBezTo>
                <a:cubicBezTo>
                  <a:pt x="3847233" y="938091"/>
                  <a:pt x="3847676" y="929455"/>
                  <a:pt x="3851329" y="922149"/>
                </a:cubicBezTo>
                <a:cubicBezTo>
                  <a:pt x="3855494" y="913819"/>
                  <a:pt x="3861009" y="906174"/>
                  <a:pt x="3866827" y="898902"/>
                </a:cubicBezTo>
                <a:cubicBezTo>
                  <a:pt x="3871391" y="893197"/>
                  <a:pt x="3882326" y="883404"/>
                  <a:pt x="3882326" y="883404"/>
                </a:cubicBezTo>
              </a:path>
            </a:pathLst>
          </a:custGeom>
          <a:noFill/>
          <a:ln w="381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Freeform 8"/>
          <p:cNvSpPr/>
          <p:nvPr/>
        </p:nvSpPr>
        <p:spPr bwMode="auto">
          <a:xfrm>
            <a:off x="6744008" y="3004694"/>
            <a:ext cx="224725" cy="61993"/>
          </a:xfrm>
          <a:custGeom>
            <a:avLst/>
            <a:gdLst>
              <a:gd name="connsiteX0" fmla="*/ 224725 w 224725"/>
              <a:gd name="connsiteY0" fmla="*/ 61993 h 61993"/>
              <a:gd name="connsiteX1" fmla="*/ 185980 w 224725"/>
              <a:gd name="connsiteY1" fmla="*/ 54244 h 61993"/>
              <a:gd name="connsiteX2" fmla="*/ 162732 w 224725"/>
              <a:gd name="connsiteY2" fmla="*/ 46495 h 61993"/>
              <a:gd name="connsiteX3" fmla="*/ 85241 w 224725"/>
              <a:gd name="connsiteY3" fmla="*/ 23248 h 61993"/>
              <a:gd name="connsiteX4" fmla="*/ 38746 w 224725"/>
              <a:gd name="connsiteY4" fmla="*/ 7749 h 61993"/>
              <a:gd name="connsiteX5" fmla="*/ 15498 w 224725"/>
              <a:gd name="connsiteY5" fmla="*/ 0 h 61993"/>
              <a:gd name="connsiteX6" fmla="*/ 0 w 224725"/>
              <a:gd name="connsiteY6" fmla="*/ 0 h 6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725" h="61993">
                <a:moveTo>
                  <a:pt x="224725" y="61993"/>
                </a:moveTo>
                <a:cubicBezTo>
                  <a:pt x="211810" y="59410"/>
                  <a:pt x="198758" y="57438"/>
                  <a:pt x="185980" y="54244"/>
                </a:cubicBezTo>
                <a:cubicBezTo>
                  <a:pt x="178055" y="52263"/>
                  <a:pt x="170586" y="48739"/>
                  <a:pt x="162732" y="46495"/>
                </a:cubicBezTo>
                <a:cubicBezTo>
                  <a:pt x="80755" y="23074"/>
                  <a:pt x="195726" y="60076"/>
                  <a:pt x="85241" y="23248"/>
                </a:cubicBezTo>
                <a:lnTo>
                  <a:pt x="38746" y="7749"/>
                </a:lnTo>
                <a:cubicBezTo>
                  <a:pt x="30997" y="5166"/>
                  <a:pt x="23666" y="0"/>
                  <a:pt x="15498" y="0"/>
                </a:cubicBezTo>
                <a:lnTo>
                  <a:pt x="0" y="0"/>
                </a:lnTo>
              </a:path>
            </a:pathLst>
          </a:custGeom>
          <a:noFill/>
          <a:ln w="5715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38100">
                <a:solidFill>
                  <a:srgbClr val="000000"/>
                </a:solidFill>
              </a:ln>
              <a:solidFill>
                <a:srgbClr val="000000"/>
              </a:solidFill>
              <a:effectLst/>
              <a:uLnTx/>
              <a:uFillTx/>
              <a:latin typeface="Arial" charset="0"/>
              <a:ea typeface="+mn-ea"/>
              <a:cs typeface="+mn-cs"/>
            </a:endParaRPr>
          </a:p>
        </p:txBody>
      </p:sp>
      <p:sp>
        <p:nvSpPr>
          <p:cNvPr id="10" name="Freeform 9"/>
          <p:cNvSpPr/>
          <p:nvPr/>
        </p:nvSpPr>
        <p:spPr bwMode="auto">
          <a:xfrm>
            <a:off x="5686927" y="4479009"/>
            <a:ext cx="3371830" cy="1985959"/>
          </a:xfrm>
          <a:custGeom>
            <a:avLst/>
            <a:gdLst>
              <a:gd name="connsiteX0" fmla="*/ 0 w 2743200"/>
              <a:gd name="connsiteY0" fmla="*/ 2030278 h 2076946"/>
              <a:gd name="connsiteX1" fmla="*/ 472698 w 2743200"/>
              <a:gd name="connsiteY1" fmla="*/ 2053526 h 2076946"/>
              <a:gd name="connsiteX2" fmla="*/ 596684 w 2743200"/>
              <a:gd name="connsiteY2" fmla="*/ 2061275 h 2076946"/>
              <a:gd name="connsiteX3" fmla="*/ 1689315 w 2743200"/>
              <a:gd name="connsiteY3" fmla="*/ 2069024 h 2076946"/>
              <a:gd name="connsiteX4" fmla="*/ 1813301 w 2743200"/>
              <a:gd name="connsiteY4" fmla="*/ 2076773 h 2076946"/>
              <a:gd name="connsiteX5" fmla="*/ 2131017 w 2743200"/>
              <a:gd name="connsiteY5" fmla="*/ 2061275 h 2076946"/>
              <a:gd name="connsiteX6" fmla="*/ 2231756 w 2743200"/>
              <a:gd name="connsiteY6" fmla="*/ 2045776 h 2076946"/>
              <a:gd name="connsiteX7" fmla="*/ 2255003 w 2743200"/>
              <a:gd name="connsiteY7" fmla="*/ 2038027 h 2076946"/>
              <a:gd name="connsiteX8" fmla="*/ 2332495 w 2743200"/>
              <a:gd name="connsiteY8" fmla="*/ 2022529 h 2076946"/>
              <a:gd name="connsiteX9" fmla="*/ 2363491 w 2743200"/>
              <a:gd name="connsiteY9" fmla="*/ 2007031 h 2076946"/>
              <a:gd name="connsiteX10" fmla="*/ 2409986 w 2743200"/>
              <a:gd name="connsiteY10" fmla="*/ 1991532 h 2076946"/>
              <a:gd name="connsiteX11" fmla="*/ 2433234 w 2743200"/>
              <a:gd name="connsiteY11" fmla="*/ 1976034 h 2076946"/>
              <a:gd name="connsiteX12" fmla="*/ 2487478 w 2743200"/>
              <a:gd name="connsiteY12" fmla="*/ 1937288 h 2076946"/>
              <a:gd name="connsiteX13" fmla="*/ 2502976 w 2743200"/>
              <a:gd name="connsiteY13" fmla="*/ 1914041 h 2076946"/>
              <a:gd name="connsiteX14" fmla="*/ 2526223 w 2743200"/>
              <a:gd name="connsiteY14" fmla="*/ 1898543 h 2076946"/>
              <a:gd name="connsiteX15" fmla="*/ 2533973 w 2743200"/>
              <a:gd name="connsiteY15" fmla="*/ 1875295 h 2076946"/>
              <a:gd name="connsiteX16" fmla="*/ 2557220 w 2743200"/>
              <a:gd name="connsiteY16" fmla="*/ 1859797 h 2076946"/>
              <a:gd name="connsiteX17" fmla="*/ 2595966 w 2743200"/>
              <a:gd name="connsiteY17" fmla="*/ 1821051 h 2076946"/>
              <a:gd name="connsiteX18" fmla="*/ 2619213 w 2743200"/>
              <a:gd name="connsiteY18" fmla="*/ 1797804 h 2076946"/>
              <a:gd name="connsiteX19" fmla="*/ 2650210 w 2743200"/>
              <a:gd name="connsiteY19" fmla="*/ 1751309 h 2076946"/>
              <a:gd name="connsiteX20" fmla="*/ 2681207 w 2743200"/>
              <a:gd name="connsiteY20" fmla="*/ 1712563 h 2076946"/>
              <a:gd name="connsiteX21" fmla="*/ 2712203 w 2743200"/>
              <a:gd name="connsiteY21" fmla="*/ 1642821 h 2076946"/>
              <a:gd name="connsiteX22" fmla="*/ 2727701 w 2743200"/>
              <a:gd name="connsiteY22" fmla="*/ 1596326 h 2076946"/>
              <a:gd name="connsiteX23" fmla="*/ 2743200 w 2743200"/>
              <a:gd name="connsiteY23" fmla="*/ 1487837 h 2076946"/>
              <a:gd name="connsiteX24" fmla="*/ 2727701 w 2743200"/>
              <a:gd name="connsiteY24" fmla="*/ 1301858 h 2076946"/>
              <a:gd name="connsiteX25" fmla="*/ 2719952 w 2743200"/>
              <a:gd name="connsiteY25" fmla="*/ 1270861 h 2076946"/>
              <a:gd name="connsiteX26" fmla="*/ 2712203 w 2743200"/>
              <a:gd name="connsiteY26" fmla="*/ 1232115 h 2076946"/>
              <a:gd name="connsiteX27" fmla="*/ 2696705 w 2743200"/>
              <a:gd name="connsiteY27" fmla="*/ 1185621 h 2076946"/>
              <a:gd name="connsiteX28" fmla="*/ 2673457 w 2743200"/>
              <a:gd name="connsiteY28" fmla="*/ 1077132 h 2076946"/>
              <a:gd name="connsiteX29" fmla="*/ 2657959 w 2743200"/>
              <a:gd name="connsiteY29" fmla="*/ 1030637 h 2076946"/>
              <a:gd name="connsiteX30" fmla="*/ 2642461 w 2743200"/>
              <a:gd name="connsiteY30" fmla="*/ 1007390 h 2076946"/>
              <a:gd name="connsiteX31" fmla="*/ 2626962 w 2743200"/>
              <a:gd name="connsiteY31" fmla="*/ 968644 h 2076946"/>
              <a:gd name="connsiteX32" fmla="*/ 2619213 w 2743200"/>
              <a:gd name="connsiteY32" fmla="*/ 937648 h 2076946"/>
              <a:gd name="connsiteX33" fmla="*/ 2595966 w 2743200"/>
              <a:gd name="connsiteY33" fmla="*/ 898902 h 2076946"/>
              <a:gd name="connsiteX34" fmla="*/ 2580468 w 2743200"/>
              <a:gd name="connsiteY34" fmla="*/ 867905 h 2076946"/>
              <a:gd name="connsiteX35" fmla="*/ 2564969 w 2743200"/>
              <a:gd name="connsiteY35" fmla="*/ 829159 h 2076946"/>
              <a:gd name="connsiteX36" fmla="*/ 2518474 w 2743200"/>
              <a:gd name="connsiteY36" fmla="*/ 751668 h 2076946"/>
              <a:gd name="connsiteX37" fmla="*/ 2495227 w 2743200"/>
              <a:gd name="connsiteY37" fmla="*/ 712922 h 2076946"/>
              <a:gd name="connsiteX38" fmla="*/ 2471979 w 2743200"/>
              <a:gd name="connsiteY38" fmla="*/ 681926 h 2076946"/>
              <a:gd name="connsiteX39" fmla="*/ 2448732 w 2743200"/>
              <a:gd name="connsiteY39" fmla="*/ 643180 h 2076946"/>
              <a:gd name="connsiteX40" fmla="*/ 2417735 w 2743200"/>
              <a:gd name="connsiteY40" fmla="*/ 604434 h 2076946"/>
              <a:gd name="connsiteX41" fmla="*/ 2402237 w 2743200"/>
              <a:gd name="connsiteY41" fmla="*/ 573437 h 2076946"/>
              <a:gd name="connsiteX42" fmla="*/ 2363491 w 2743200"/>
              <a:gd name="connsiteY42" fmla="*/ 534692 h 2076946"/>
              <a:gd name="connsiteX43" fmla="*/ 2332495 w 2743200"/>
              <a:gd name="connsiteY43" fmla="*/ 488197 h 2076946"/>
              <a:gd name="connsiteX44" fmla="*/ 2262752 w 2743200"/>
              <a:gd name="connsiteY44" fmla="*/ 426204 h 2076946"/>
              <a:gd name="connsiteX45" fmla="*/ 2247254 w 2743200"/>
              <a:gd name="connsiteY45" fmla="*/ 402956 h 2076946"/>
              <a:gd name="connsiteX46" fmla="*/ 2224007 w 2743200"/>
              <a:gd name="connsiteY46" fmla="*/ 387458 h 2076946"/>
              <a:gd name="connsiteX47" fmla="*/ 2177512 w 2743200"/>
              <a:gd name="connsiteY47" fmla="*/ 340963 h 2076946"/>
              <a:gd name="connsiteX48" fmla="*/ 2138766 w 2743200"/>
              <a:gd name="connsiteY48" fmla="*/ 309966 h 2076946"/>
              <a:gd name="connsiteX49" fmla="*/ 2107769 w 2743200"/>
              <a:gd name="connsiteY49" fmla="*/ 286719 h 2076946"/>
              <a:gd name="connsiteX50" fmla="*/ 2061274 w 2743200"/>
              <a:gd name="connsiteY50" fmla="*/ 240224 h 2076946"/>
              <a:gd name="connsiteX51" fmla="*/ 2038027 w 2743200"/>
              <a:gd name="connsiteY51" fmla="*/ 216976 h 2076946"/>
              <a:gd name="connsiteX52" fmla="*/ 1991532 w 2743200"/>
              <a:gd name="connsiteY52" fmla="*/ 185980 h 2076946"/>
              <a:gd name="connsiteX53" fmla="*/ 1960535 w 2743200"/>
              <a:gd name="connsiteY53" fmla="*/ 170482 h 2076946"/>
              <a:gd name="connsiteX54" fmla="*/ 1937288 w 2743200"/>
              <a:gd name="connsiteY54" fmla="*/ 162732 h 2076946"/>
              <a:gd name="connsiteX55" fmla="*/ 1914040 w 2743200"/>
              <a:gd name="connsiteY55" fmla="*/ 147234 h 2076946"/>
              <a:gd name="connsiteX56" fmla="*/ 1890793 w 2743200"/>
              <a:gd name="connsiteY56" fmla="*/ 139485 h 2076946"/>
              <a:gd name="connsiteX57" fmla="*/ 1867545 w 2743200"/>
              <a:gd name="connsiteY57" fmla="*/ 123987 h 2076946"/>
              <a:gd name="connsiteX58" fmla="*/ 1844298 w 2743200"/>
              <a:gd name="connsiteY58" fmla="*/ 116237 h 2076946"/>
              <a:gd name="connsiteX59" fmla="*/ 1813301 w 2743200"/>
              <a:gd name="connsiteY59" fmla="*/ 100739 h 2076946"/>
              <a:gd name="connsiteX60" fmla="*/ 1743559 w 2743200"/>
              <a:gd name="connsiteY60" fmla="*/ 77492 h 2076946"/>
              <a:gd name="connsiteX61" fmla="*/ 1712562 w 2743200"/>
              <a:gd name="connsiteY61" fmla="*/ 61993 h 2076946"/>
              <a:gd name="connsiteX62" fmla="*/ 1666068 w 2743200"/>
              <a:gd name="connsiteY62" fmla="*/ 46495 h 2076946"/>
              <a:gd name="connsiteX63" fmla="*/ 1642820 w 2743200"/>
              <a:gd name="connsiteY63" fmla="*/ 38746 h 2076946"/>
              <a:gd name="connsiteX64" fmla="*/ 1611823 w 2743200"/>
              <a:gd name="connsiteY64" fmla="*/ 23248 h 2076946"/>
              <a:gd name="connsiteX65" fmla="*/ 1487837 w 2743200"/>
              <a:gd name="connsiteY65" fmla="*/ 0 h 2076946"/>
              <a:gd name="connsiteX66" fmla="*/ 1518834 w 2743200"/>
              <a:gd name="connsiteY66" fmla="*/ 38746 h 2076946"/>
              <a:gd name="connsiteX67" fmla="*/ 1542081 w 2743200"/>
              <a:gd name="connsiteY67" fmla="*/ 46495 h 2076946"/>
              <a:gd name="connsiteX68" fmla="*/ 1557579 w 2743200"/>
              <a:gd name="connsiteY68" fmla="*/ 100739 h 2076946"/>
              <a:gd name="connsiteX69" fmla="*/ 1565329 w 2743200"/>
              <a:gd name="connsiteY69" fmla="*/ 201478 h 207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743200" h="2076946">
                <a:moveTo>
                  <a:pt x="0" y="2030278"/>
                </a:moveTo>
                <a:lnTo>
                  <a:pt x="472698" y="2053526"/>
                </a:lnTo>
                <a:cubicBezTo>
                  <a:pt x="514027" y="2056109"/>
                  <a:pt x="555278" y="2060748"/>
                  <a:pt x="596684" y="2061275"/>
                </a:cubicBezTo>
                <a:lnTo>
                  <a:pt x="1689315" y="2069024"/>
                </a:lnTo>
                <a:cubicBezTo>
                  <a:pt x="1730644" y="2071607"/>
                  <a:pt x="1771892" y="2076773"/>
                  <a:pt x="1813301" y="2076773"/>
                </a:cubicBezTo>
                <a:cubicBezTo>
                  <a:pt x="2081408" y="2076773"/>
                  <a:pt x="1992626" y="2079727"/>
                  <a:pt x="2131017" y="2061275"/>
                </a:cubicBezTo>
                <a:cubicBezTo>
                  <a:pt x="2171359" y="2055896"/>
                  <a:pt x="2194549" y="2055078"/>
                  <a:pt x="2231756" y="2045776"/>
                </a:cubicBezTo>
                <a:cubicBezTo>
                  <a:pt x="2239680" y="2043795"/>
                  <a:pt x="2247044" y="2039864"/>
                  <a:pt x="2255003" y="2038027"/>
                </a:cubicBezTo>
                <a:cubicBezTo>
                  <a:pt x="2280671" y="2032104"/>
                  <a:pt x="2332495" y="2022529"/>
                  <a:pt x="2332495" y="2022529"/>
                </a:cubicBezTo>
                <a:cubicBezTo>
                  <a:pt x="2342827" y="2017363"/>
                  <a:pt x="2352766" y="2011321"/>
                  <a:pt x="2363491" y="2007031"/>
                </a:cubicBezTo>
                <a:cubicBezTo>
                  <a:pt x="2378659" y="2000964"/>
                  <a:pt x="2396393" y="2000594"/>
                  <a:pt x="2409986" y="1991532"/>
                </a:cubicBezTo>
                <a:cubicBezTo>
                  <a:pt x="2417735" y="1986366"/>
                  <a:pt x="2425655" y="1981447"/>
                  <a:pt x="2433234" y="1976034"/>
                </a:cubicBezTo>
                <a:cubicBezTo>
                  <a:pt x="2500543" y="1927957"/>
                  <a:pt x="2432670" y="1973827"/>
                  <a:pt x="2487478" y="1937288"/>
                </a:cubicBezTo>
                <a:cubicBezTo>
                  <a:pt x="2492644" y="1929539"/>
                  <a:pt x="2496391" y="1920626"/>
                  <a:pt x="2502976" y="1914041"/>
                </a:cubicBezTo>
                <a:cubicBezTo>
                  <a:pt x="2509561" y="1907456"/>
                  <a:pt x="2520405" y="1905815"/>
                  <a:pt x="2526223" y="1898543"/>
                </a:cubicBezTo>
                <a:cubicBezTo>
                  <a:pt x="2531326" y="1892164"/>
                  <a:pt x="2528870" y="1881674"/>
                  <a:pt x="2533973" y="1875295"/>
                </a:cubicBezTo>
                <a:cubicBezTo>
                  <a:pt x="2539791" y="1868023"/>
                  <a:pt x="2550211" y="1865930"/>
                  <a:pt x="2557220" y="1859797"/>
                </a:cubicBezTo>
                <a:cubicBezTo>
                  <a:pt x="2570966" y="1847769"/>
                  <a:pt x="2583051" y="1833966"/>
                  <a:pt x="2595966" y="1821051"/>
                </a:cubicBezTo>
                <a:cubicBezTo>
                  <a:pt x="2603715" y="1813302"/>
                  <a:pt x="2613134" y="1806922"/>
                  <a:pt x="2619213" y="1797804"/>
                </a:cubicBezTo>
                <a:cubicBezTo>
                  <a:pt x="2629545" y="1782306"/>
                  <a:pt x="2637039" y="1764481"/>
                  <a:pt x="2650210" y="1751309"/>
                </a:cubicBezTo>
                <a:cubicBezTo>
                  <a:pt x="2672293" y="1729224"/>
                  <a:pt x="2661655" y="1741889"/>
                  <a:pt x="2681207" y="1712563"/>
                </a:cubicBezTo>
                <a:cubicBezTo>
                  <a:pt x="2699650" y="1657233"/>
                  <a:pt x="2687643" y="1679661"/>
                  <a:pt x="2712203" y="1642821"/>
                </a:cubicBezTo>
                <a:cubicBezTo>
                  <a:pt x="2717369" y="1627323"/>
                  <a:pt x="2725015" y="1612440"/>
                  <a:pt x="2727701" y="1596326"/>
                </a:cubicBezTo>
                <a:cubicBezTo>
                  <a:pt x="2738875" y="1529289"/>
                  <a:pt x="2733502" y="1565422"/>
                  <a:pt x="2743200" y="1487837"/>
                </a:cubicBezTo>
                <a:cubicBezTo>
                  <a:pt x="2739275" y="1425035"/>
                  <a:pt x="2738011" y="1363718"/>
                  <a:pt x="2727701" y="1301858"/>
                </a:cubicBezTo>
                <a:cubicBezTo>
                  <a:pt x="2725950" y="1291353"/>
                  <a:pt x="2722262" y="1281258"/>
                  <a:pt x="2719952" y="1270861"/>
                </a:cubicBezTo>
                <a:cubicBezTo>
                  <a:pt x="2717095" y="1258004"/>
                  <a:pt x="2715669" y="1244822"/>
                  <a:pt x="2712203" y="1232115"/>
                </a:cubicBezTo>
                <a:cubicBezTo>
                  <a:pt x="2707905" y="1216354"/>
                  <a:pt x="2696705" y="1185621"/>
                  <a:pt x="2696705" y="1185621"/>
                </a:cubicBezTo>
                <a:cubicBezTo>
                  <a:pt x="2690201" y="1146597"/>
                  <a:pt x="2686332" y="1115757"/>
                  <a:pt x="2673457" y="1077132"/>
                </a:cubicBezTo>
                <a:cubicBezTo>
                  <a:pt x="2668291" y="1061634"/>
                  <a:pt x="2667021" y="1044230"/>
                  <a:pt x="2657959" y="1030637"/>
                </a:cubicBezTo>
                <a:cubicBezTo>
                  <a:pt x="2652793" y="1022888"/>
                  <a:pt x="2646626" y="1015720"/>
                  <a:pt x="2642461" y="1007390"/>
                </a:cubicBezTo>
                <a:cubicBezTo>
                  <a:pt x="2636240" y="994948"/>
                  <a:pt x="2631361" y="981840"/>
                  <a:pt x="2626962" y="968644"/>
                </a:cubicBezTo>
                <a:cubicBezTo>
                  <a:pt x="2623594" y="958541"/>
                  <a:pt x="2623538" y="947380"/>
                  <a:pt x="2619213" y="937648"/>
                </a:cubicBezTo>
                <a:cubicBezTo>
                  <a:pt x="2613096" y="923884"/>
                  <a:pt x="2603280" y="912068"/>
                  <a:pt x="2595966" y="898902"/>
                </a:cubicBezTo>
                <a:cubicBezTo>
                  <a:pt x="2590356" y="888804"/>
                  <a:pt x="2585160" y="878461"/>
                  <a:pt x="2580468" y="867905"/>
                </a:cubicBezTo>
                <a:cubicBezTo>
                  <a:pt x="2574818" y="855194"/>
                  <a:pt x="2571515" y="841433"/>
                  <a:pt x="2564969" y="829159"/>
                </a:cubicBezTo>
                <a:cubicBezTo>
                  <a:pt x="2550793" y="802580"/>
                  <a:pt x="2533972" y="777498"/>
                  <a:pt x="2518474" y="751668"/>
                </a:cubicBezTo>
                <a:cubicBezTo>
                  <a:pt x="2510725" y="738753"/>
                  <a:pt x="2504264" y="724971"/>
                  <a:pt x="2495227" y="712922"/>
                </a:cubicBezTo>
                <a:cubicBezTo>
                  <a:pt x="2487478" y="702590"/>
                  <a:pt x="2479143" y="692672"/>
                  <a:pt x="2471979" y="681926"/>
                </a:cubicBezTo>
                <a:cubicBezTo>
                  <a:pt x="2463624" y="669394"/>
                  <a:pt x="2457369" y="655519"/>
                  <a:pt x="2448732" y="643180"/>
                </a:cubicBezTo>
                <a:cubicBezTo>
                  <a:pt x="2439247" y="629630"/>
                  <a:pt x="2426910" y="618196"/>
                  <a:pt x="2417735" y="604434"/>
                </a:cubicBezTo>
                <a:cubicBezTo>
                  <a:pt x="2411327" y="594822"/>
                  <a:pt x="2409329" y="582555"/>
                  <a:pt x="2402237" y="573437"/>
                </a:cubicBezTo>
                <a:cubicBezTo>
                  <a:pt x="2391023" y="559020"/>
                  <a:pt x="2375057" y="548828"/>
                  <a:pt x="2363491" y="534692"/>
                </a:cubicBezTo>
                <a:cubicBezTo>
                  <a:pt x="2351696" y="520276"/>
                  <a:pt x="2345169" y="501846"/>
                  <a:pt x="2332495" y="488197"/>
                </a:cubicBezTo>
                <a:cubicBezTo>
                  <a:pt x="2311330" y="465404"/>
                  <a:pt x="2284746" y="448198"/>
                  <a:pt x="2262752" y="426204"/>
                </a:cubicBezTo>
                <a:cubicBezTo>
                  <a:pt x="2256166" y="419618"/>
                  <a:pt x="2253839" y="409542"/>
                  <a:pt x="2247254" y="402956"/>
                </a:cubicBezTo>
                <a:cubicBezTo>
                  <a:pt x="2240669" y="396371"/>
                  <a:pt x="2230968" y="393645"/>
                  <a:pt x="2224007" y="387458"/>
                </a:cubicBezTo>
                <a:cubicBezTo>
                  <a:pt x="2207625" y="372896"/>
                  <a:pt x="2195749" y="353121"/>
                  <a:pt x="2177512" y="340963"/>
                </a:cubicBezTo>
                <a:cubicBezTo>
                  <a:pt x="2120029" y="302643"/>
                  <a:pt x="2182937" y="346775"/>
                  <a:pt x="2138766" y="309966"/>
                </a:cubicBezTo>
                <a:cubicBezTo>
                  <a:pt x="2128844" y="301698"/>
                  <a:pt x="2117369" y="295359"/>
                  <a:pt x="2107769" y="286719"/>
                </a:cubicBezTo>
                <a:cubicBezTo>
                  <a:pt x="2091477" y="272057"/>
                  <a:pt x="2076772" y="255722"/>
                  <a:pt x="2061274" y="240224"/>
                </a:cubicBezTo>
                <a:cubicBezTo>
                  <a:pt x="2053525" y="232475"/>
                  <a:pt x="2047145" y="223055"/>
                  <a:pt x="2038027" y="216976"/>
                </a:cubicBezTo>
                <a:cubicBezTo>
                  <a:pt x="2022529" y="206644"/>
                  <a:pt x="2008192" y="194310"/>
                  <a:pt x="1991532" y="185980"/>
                </a:cubicBezTo>
                <a:cubicBezTo>
                  <a:pt x="1981200" y="180814"/>
                  <a:pt x="1971153" y="175033"/>
                  <a:pt x="1960535" y="170482"/>
                </a:cubicBezTo>
                <a:cubicBezTo>
                  <a:pt x="1953027" y="167264"/>
                  <a:pt x="1944594" y="166385"/>
                  <a:pt x="1937288" y="162732"/>
                </a:cubicBezTo>
                <a:cubicBezTo>
                  <a:pt x="1928958" y="158567"/>
                  <a:pt x="1922370" y="151399"/>
                  <a:pt x="1914040" y="147234"/>
                </a:cubicBezTo>
                <a:cubicBezTo>
                  <a:pt x="1906734" y="143581"/>
                  <a:pt x="1898099" y="143138"/>
                  <a:pt x="1890793" y="139485"/>
                </a:cubicBezTo>
                <a:cubicBezTo>
                  <a:pt x="1882463" y="135320"/>
                  <a:pt x="1875875" y="128152"/>
                  <a:pt x="1867545" y="123987"/>
                </a:cubicBezTo>
                <a:cubicBezTo>
                  <a:pt x="1860239" y="120334"/>
                  <a:pt x="1851806" y="119455"/>
                  <a:pt x="1844298" y="116237"/>
                </a:cubicBezTo>
                <a:cubicBezTo>
                  <a:pt x="1833680" y="111686"/>
                  <a:pt x="1824083" y="104886"/>
                  <a:pt x="1813301" y="100739"/>
                </a:cubicBezTo>
                <a:cubicBezTo>
                  <a:pt x="1790429" y="91942"/>
                  <a:pt x="1765477" y="88451"/>
                  <a:pt x="1743559" y="77492"/>
                </a:cubicBezTo>
                <a:cubicBezTo>
                  <a:pt x="1733227" y="72326"/>
                  <a:pt x="1723288" y="66283"/>
                  <a:pt x="1712562" y="61993"/>
                </a:cubicBezTo>
                <a:cubicBezTo>
                  <a:pt x="1697394" y="55926"/>
                  <a:pt x="1681566" y="51661"/>
                  <a:pt x="1666068" y="46495"/>
                </a:cubicBezTo>
                <a:cubicBezTo>
                  <a:pt x="1658319" y="43912"/>
                  <a:pt x="1650126" y="42399"/>
                  <a:pt x="1642820" y="38746"/>
                </a:cubicBezTo>
                <a:cubicBezTo>
                  <a:pt x="1632488" y="33580"/>
                  <a:pt x="1622782" y="26901"/>
                  <a:pt x="1611823" y="23248"/>
                </a:cubicBezTo>
                <a:cubicBezTo>
                  <a:pt x="1562501" y="6807"/>
                  <a:pt x="1538825" y="6373"/>
                  <a:pt x="1487837" y="0"/>
                </a:cubicBezTo>
                <a:cubicBezTo>
                  <a:pt x="1494878" y="10562"/>
                  <a:pt x="1506563" y="31383"/>
                  <a:pt x="1518834" y="38746"/>
                </a:cubicBezTo>
                <a:cubicBezTo>
                  <a:pt x="1525838" y="42948"/>
                  <a:pt x="1534332" y="43912"/>
                  <a:pt x="1542081" y="46495"/>
                </a:cubicBezTo>
                <a:cubicBezTo>
                  <a:pt x="1547393" y="62432"/>
                  <a:pt x="1555417" y="84523"/>
                  <a:pt x="1557579" y="100739"/>
                </a:cubicBezTo>
                <a:cubicBezTo>
                  <a:pt x="1565797" y="162369"/>
                  <a:pt x="1565329" y="162656"/>
                  <a:pt x="1565329" y="201478"/>
                </a:cubicBezTo>
              </a:path>
            </a:pathLst>
          </a:custGeom>
          <a:noFill/>
          <a:ln w="381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Freeform 10"/>
          <p:cNvSpPr/>
          <p:nvPr/>
        </p:nvSpPr>
        <p:spPr bwMode="auto">
          <a:xfrm>
            <a:off x="7718156" y="4386020"/>
            <a:ext cx="364210" cy="100739"/>
          </a:xfrm>
          <a:custGeom>
            <a:avLst/>
            <a:gdLst>
              <a:gd name="connsiteX0" fmla="*/ 0 w 364210"/>
              <a:gd name="connsiteY0" fmla="*/ 100739 h 100739"/>
              <a:gd name="connsiteX1" fmla="*/ 38746 w 364210"/>
              <a:gd name="connsiteY1" fmla="*/ 85241 h 100739"/>
              <a:gd name="connsiteX2" fmla="*/ 271220 w 364210"/>
              <a:gd name="connsiteY2" fmla="*/ 69743 h 100739"/>
              <a:gd name="connsiteX3" fmla="*/ 333213 w 364210"/>
              <a:gd name="connsiteY3" fmla="*/ 30997 h 100739"/>
              <a:gd name="connsiteX4" fmla="*/ 364210 w 364210"/>
              <a:gd name="connsiteY4" fmla="*/ 0 h 100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210" h="100739">
                <a:moveTo>
                  <a:pt x="0" y="100739"/>
                </a:moveTo>
                <a:cubicBezTo>
                  <a:pt x="12915" y="95573"/>
                  <a:pt x="25721" y="90125"/>
                  <a:pt x="38746" y="85241"/>
                </a:cubicBezTo>
                <a:cubicBezTo>
                  <a:pt x="117174" y="55831"/>
                  <a:pt x="148050" y="74305"/>
                  <a:pt x="271220" y="69743"/>
                </a:cubicBezTo>
                <a:cubicBezTo>
                  <a:pt x="343784" y="45554"/>
                  <a:pt x="298829" y="71112"/>
                  <a:pt x="333213" y="30997"/>
                </a:cubicBezTo>
                <a:cubicBezTo>
                  <a:pt x="342722" y="19903"/>
                  <a:pt x="364210" y="0"/>
                  <a:pt x="364210" y="0"/>
                </a:cubicBezTo>
              </a:path>
            </a:pathLst>
          </a:custGeom>
          <a:noFill/>
          <a:ln w="381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973316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2BA09-6F7C-2290-EA48-20C8A3CF228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FA855C0-4B7C-81A7-4ACB-01FF225D1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2" name="TextBox 1">
            <a:extLst>
              <a:ext uri="{FF2B5EF4-FFF2-40B4-BE49-F238E27FC236}">
                <a16:creationId xmlns:a16="http://schemas.microsoft.com/office/drawing/2014/main" id="{B4F15330-A28C-97D5-4920-3D086B36E4B1}"/>
              </a:ext>
            </a:extLst>
          </p:cNvPr>
          <p:cNvSpPr txBox="1"/>
          <p:nvPr/>
        </p:nvSpPr>
        <p:spPr>
          <a:xfrm>
            <a:off x="0" y="184299"/>
            <a:ext cx="91440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James</a:t>
            </a:r>
          </a:p>
        </p:txBody>
      </p:sp>
      <p:sp>
        <p:nvSpPr>
          <p:cNvPr id="3" name="TextBox 2">
            <a:extLst>
              <a:ext uri="{FF2B5EF4-FFF2-40B4-BE49-F238E27FC236}">
                <a16:creationId xmlns:a16="http://schemas.microsoft.com/office/drawing/2014/main" id="{B64074D0-E943-063B-A840-61D23F2DEAC3}"/>
              </a:ext>
            </a:extLst>
          </p:cNvPr>
          <p:cNvSpPr txBox="1"/>
          <p:nvPr/>
        </p:nvSpPr>
        <p:spPr>
          <a:xfrm>
            <a:off x="962527" y="1195138"/>
            <a:ext cx="7948864" cy="86177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a:rPr>
              <a:t>Lesson Six – Instructions to Teachers</a:t>
            </a:r>
            <a:endParaRPr kumimoji="0" lang="en-US" sz="3200" b="0" i="0" u="none" strike="noStrike" kern="1200" cap="none" spc="0" normalizeH="0" baseline="0" noProof="0" dirty="0">
              <a:ln>
                <a:noFill/>
              </a:ln>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1C04FF4-320E-0E67-5238-4CA8B6633053}"/>
              </a:ext>
            </a:extLst>
          </p:cNvPr>
          <p:cNvSpPr txBox="1"/>
          <p:nvPr/>
        </p:nvSpPr>
        <p:spPr>
          <a:xfrm>
            <a:off x="681788" y="4240260"/>
            <a:ext cx="7852611" cy="2246769"/>
          </a:xfrm>
          <a:prstGeom prst="rect">
            <a:avLst/>
          </a:prstGeom>
          <a:noFill/>
        </p:spPr>
        <p:txBody>
          <a:bodyPr wrap="square">
            <a:spAutoFit/>
          </a:bodyPr>
          <a:lstStyle/>
          <a:p>
            <a:r>
              <a:rPr lang="en-US" sz="2800" dirty="0">
                <a:solidFill>
                  <a:schemeClr val="bg1"/>
                </a:solidFill>
              </a:rPr>
              <a:t>James 3:1 My brethren, let not many of you become teachers, knowing that we shall receive a stricter judgment.  2 For we all stumble in many things. If anyone does not stumble in word, he is a perfect man, able also to bridle the whole body.</a:t>
            </a:r>
          </a:p>
        </p:txBody>
      </p:sp>
    </p:spTree>
    <p:extLst>
      <p:ext uri="{BB962C8B-B14F-4D97-AF65-F5344CB8AC3E}">
        <p14:creationId xmlns:p14="http://schemas.microsoft.com/office/powerpoint/2010/main" val="800285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96665-297A-545E-1793-A84A383C5FB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527EE1D-F52E-2B88-E44E-6B9F44577A75}"/>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04CC58A-2920-D214-08A0-8794B2C290C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8D9DBC05-0CE5-033F-E216-56FDBC2C392C}"/>
              </a:ext>
            </a:extLst>
          </p:cNvPr>
          <p:cNvSpPr txBox="1"/>
          <p:nvPr/>
        </p:nvSpPr>
        <p:spPr>
          <a:xfrm>
            <a:off x="323850" y="752475"/>
            <a:ext cx="8591549" cy="5765681"/>
          </a:xfrm>
          <a:prstGeom prst="rect">
            <a:avLst/>
          </a:prstGeom>
          <a:noFill/>
        </p:spPr>
        <p:txBody>
          <a:bodyPr wrap="square">
            <a:spAutoFit/>
          </a:bodyPr>
          <a:lstStyle/>
          <a:p>
            <a:pPr marL="0" marR="0">
              <a:spcAft>
                <a:spcPts val="800"/>
              </a:spcAft>
              <a:buNone/>
            </a:pPr>
            <a:r>
              <a:rPr lang="en-US" sz="32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James 3:13 </a:t>
            </a:r>
            <a:r>
              <a:rPr lang="en-US" sz="2600" kern="100" dirty="0">
                <a:effectLst/>
                <a:latin typeface="Calibri" panose="020F0502020204030204" pitchFamily="34" charset="0"/>
                <a:ea typeface="Calibri" panose="020F0502020204030204" pitchFamily="34" charset="0"/>
                <a:cs typeface="Calibri" panose="020F0502020204030204" pitchFamily="34" charset="0"/>
              </a:rPr>
              <a:t>Who is wise and understanding among you? Let him show by good conduct that his works are done in the meekness of wisdom.</a:t>
            </a:r>
            <a:r>
              <a:rPr lang="en-US" sz="2600" kern="100" dirty="0">
                <a:latin typeface="Calibri" panose="020F0502020204030204" pitchFamily="34" charset="0"/>
                <a:ea typeface="Calibri" panose="020F0502020204030204" pitchFamily="34" charset="0"/>
                <a:cs typeface="Times New Roman" panose="02020603050405020304" pitchFamily="18" charset="0"/>
              </a:rPr>
              <a:t> </a:t>
            </a:r>
            <a:r>
              <a:rPr lang="en-US" sz="2600" kern="100" dirty="0">
                <a:effectLst/>
                <a:latin typeface="Calibri" panose="020F0502020204030204" pitchFamily="34" charset="0"/>
                <a:ea typeface="Calibri" panose="020F0502020204030204" pitchFamily="34" charset="0"/>
                <a:cs typeface="Calibri" panose="020F0502020204030204" pitchFamily="34" charset="0"/>
              </a:rPr>
              <a:t>14 But if you have bitter envy and self-seeking in your hearts, do not boast and lie against the truth.</a:t>
            </a:r>
          </a:p>
          <a:p>
            <a:pPr marL="0" marR="0">
              <a:spcAft>
                <a:spcPts val="800"/>
              </a:spcAft>
              <a:buNone/>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600" kern="100" dirty="0">
                <a:effectLst/>
                <a:latin typeface="Calibri" panose="020F0502020204030204" pitchFamily="34" charset="0"/>
                <a:ea typeface="Calibri" panose="020F0502020204030204" pitchFamily="34" charset="0"/>
                <a:cs typeface="Calibri" panose="020F0502020204030204" pitchFamily="34" charset="0"/>
              </a:rPr>
              <a:t>15 This wisdom does not descend from above, but is earthly, sensual, demonic. 16 For where envy and self-seeking exist, confusion and every evil thing are there.</a:t>
            </a:r>
          </a:p>
          <a:p>
            <a:pPr marL="0" marR="0">
              <a:spcAft>
                <a:spcPts val="800"/>
              </a:spcAft>
              <a:buNone/>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600" kern="100" dirty="0">
                <a:effectLst/>
                <a:latin typeface="Calibri" panose="020F0502020204030204" pitchFamily="34" charset="0"/>
                <a:ea typeface="Calibri" panose="020F0502020204030204" pitchFamily="34" charset="0"/>
                <a:cs typeface="Calibri" panose="020F0502020204030204" pitchFamily="34" charset="0"/>
              </a:rPr>
              <a:t>17 But the wisdom that is from above is first pure, then peaceable, gentle, willing to yield, full of mercy and good fruits, without partiality and without hypocrisy. 18 Now the fruit of righteousness is sown in peace by those who make peace.</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3972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54975-FB56-419F-8DBA-8C6AFDFBDC1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4F0F2E3-E7F3-9872-9FE8-230D563D9903}"/>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C1FDD5C-6798-3A07-22B1-B23AE90A5C8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73B67550-E39B-2550-22E4-21AC5676E9AB}"/>
              </a:ext>
            </a:extLst>
          </p:cNvPr>
          <p:cNvSpPr txBox="1"/>
          <p:nvPr/>
        </p:nvSpPr>
        <p:spPr>
          <a:xfrm>
            <a:off x="628650" y="942975"/>
            <a:ext cx="8096250" cy="5488907"/>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Calibri" panose="020F0502020204030204" pitchFamily="34" charset="0"/>
              </a:rPr>
              <a:t>Who is wise and understanding among you? - </a:t>
            </a:r>
            <a:r>
              <a:rPr lang="en-US" sz="3200" b="1" kern="100" dirty="0">
                <a:effectLst/>
                <a:latin typeface="Calibri" panose="020F0502020204030204" pitchFamily="34" charset="0"/>
                <a:ea typeface="Calibri" panose="020F0502020204030204" pitchFamily="34" charset="0"/>
                <a:cs typeface="Calibri" panose="020F0502020204030204" pitchFamily="34" charset="0"/>
              </a:rPr>
              <a:t>The phrase "wise (man)" was often applied to a teacher</a:t>
            </a:r>
            <a:r>
              <a:rPr lang="en-US" sz="3200" kern="100" dirty="0">
                <a:effectLst/>
                <a:latin typeface="Calibri" panose="020F0502020204030204" pitchFamily="34" charset="0"/>
                <a:ea typeface="Calibri" panose="020F0502020204030204" pitchFamily="34" charset="0"/>
                <a:cs typeface="Calibri" panose="020F0502020204030204" pitchFamily="34" charset="0"/>
              </a:rPr>
              <a:t>. "</a:t>
            </a:r>
            <a:r>
              <a:rPr lang="en-US" sz="3200" u="sng" kern="100" dirty="0">
                <a:effectLst/>
                <a:latin typeface="Calibri" panose="020F0502020204030204" pitchFamily="34" charset="0"/>
                <a:ea typeface="Calibri" panose="020F0502020204030204" pitchFamily="34" charset="0"/>
                <a:cs typeface="Calibri" panose="020F0502020204030204" pitchFamily="34" charset="0"/>
              </a:rPr>
              <a:t>Understanding</a:t>
            </a:r>
            <a:r>
              <a:rPr lang="en-US" sz="3200" kern="100" dirty="0">
                <a:effectLst/>
                <a:latin typeface="Calibri" panose="020F0502020204030204" pitchFamily="34" charset="0"/>
                <a:ea typeface="Calibri" panose="020F0502020204030204" pitchFamily="34" charset="0"/>
                <a:cs typeface="Calibri" panose="020F0502020204030204" pitchFamily="34" charset="0"/>
              </a:rPr>
              <a:t>" is from the Greek word that indicates one who has the knowledge of an expert.</a:t>
            </a:r>
          </a:p>
          <a:p>
            <a:pPr marL="0" marR="0">
              <a:spcAft>
                <a:spcPts val="800"/>
              </a:spcAft>
              <a:buNone/>
            </a:pP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Calibri" panose="020F0502020204030204" pitchFamily="34" charset="0"/>
              </a:rPr>
              <a:t>"</a:t>
            </a:r>
            <a:r>
              <a:rPr lang="en-US" sz="3200" b="1" u="sng"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Wise</a:t>
            </a:r>
            <a:r>
              <a:rPr lang="en-US" sz="3200" kern="100" dirty="0">
                <a:effectLst/>
                <a:latin typeface="Calibri" panose="020F0502020204030204" pitchFamily="34" charset="0"/>
                <a:ea typeface="Calibri" panose="020F0502020204030204" pitchFamily="34" charset="0"/>
                <a:cs typeface="Calibri" panose="020F0502020204030204" pitchFamily="34" charset="0"/>
              </a:rPr>
              <a:t>" may describe the possession of wisdom as such and</a:t>
            </a:r>
          </a:p>
          <a:p>
            <a:pPr marL="0" marR="0">
              <a:spcAft>
                <a:spcPts val="800"/>
              </a:spcAft>
              <a:buNone/>
            </a:pPr>
            <a:r>
              <a:rPr lang="en-US" sz="3200"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r>
              <a:rPr lang="en-US" sz="32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Understanding</a:t>
            </a:r>
            <a:r>
              <a:rPr lang="en-US" sz="3200"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lang="en-US" sz="3200" kern="100" dirty="0">
                <a:effectLst/>
                <a:latin typeface="Calibri" panose="020F0502020204030204" pitchFamily="34" charset="0"/>
                <a:ea typeface="Calibri" panose="020F0502020204030204" pitchFamily="34" charset="0"/>
                <a:cs typeface="Calibri" panose="020F0502020204030204" pitchFamily="34" charset="0"/>
              </a:rPr>
              <a:t>may relate to the practical details of life. </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6133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40908-6F63-7A38-80E8-E82F2B039A0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135058E-7D68-901D-A0A5-038B82BAB2D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E9AEA9C-913D-590A-B81E-8C091AAAA7F6}"/>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6AFBC6D9-A585-4674-0A0B-267DD55A587E}"/>
              </a:ext>
            </a:extLst>
          </p:cNvPr>
          <p:cNvSpPr txBox="1"/>
          <p:nvPr/>
        </p:nvSpPr>
        <p:spPr>
          <a:xfrm>
            <a:off x="654341" y="780176"/>
            <a:ext cx="8045042" cy="5796202"/>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Calibri" panose="020F0502020204030204" pitchFamily="34" charset="0"/>
              </a:rPr>
              <a:t>If the teacher does not manifest the wisdom in his life he should not wear the title. But if he does wear that title, it becomes a lie against the truth.</a:t>
            </a:r>
          </a:p>
          <a:p>
            <a:pPr marL="0" marR="0">
              <a:spcAft>
                <a:spcPts val="800"/>
              </a:spcAft>
              <a:buNone/>
            </a:pPr>
            <a:endParaRPr lang="en-US" sz="3200" kern="100" dirty="0">
              <a:effectLst/>
              <a:latin typeface="Calibri" panose="020F0502020204030204" pitchFamily="34" charset="0"/>
              <a:ea typeface="Calibri" panose="020F0502020204030204" pitchFamily="34" charset="0"/>
              <a:cs typeface="Calibri" panose="020F0502020204030204" pitchFamily="34"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Calibri" panose="020F0502020204030204" pitchFamily="34" charset="0"/>
              </a:rPr>
              <a:t>This even applies to the spirit of one fighting false doctrine. What is your attitude after talking to a lost soul? </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Calibri" panose="020F0502020204030204" pitchFamily="34" charset="0"/>
              </a:rPr>
              <a:t>Sad because his soul is lost or </a:t>
            </a:r>
          </a:p>
          <a:p>
            <a:pPr marL="0" marR="0">
              <a:spcAft>
                <a:spcPts val="800"/>
              </a:spcAft>
              <a:buNone/>
            </a:pPr>
            <a:r>
              <a:rPr lang="en-US" sz="3200" kern="100" dirty="0">
                <a:effectLst/>
                <a:latin typeface="Calibri" panose="020F0502020204030204" pitchFamily="34" charset="0"/>
                <a:ea typeface="Calibri" panose="020F0502020204030204" pitchFamily="34" charset="0"/>
                <a:cs typeface="Calibri" panose="020F0502020204030204" pitchFamily="34" charset="0"/>
              </a:rPr>
              <a:t>"I sure set him straight!"? </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746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B87A7-04E7-3C85-AAB2-06F65CAEBEF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9D625B9-376F-E484-508A-82FDA531F46C}"/>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092E51C-08AC-0057-6610-F59730824C1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1CAED91B-D7DC-9E89-3767-12CC13C9470A}"/>
              </a:ext>
            </a:extLst>
          </p:cNvPr>
          <p:cNvSpPr txBox="1"/>
          <p:nvPr/>
        </p:nvSpPr>
        <p:spPr>
          <a:xfrm>
            <a:off x="713064" y="746620"/>
            <a:ext cx="7692705" cy="5745163"/>
          </a:xfrm>
          <a:prstGeom prst="rect">
            <a:avLst/>
          </a:prstGeom>
          <a:noFill/>
        </p:spPr>
        <p:txBody>
          <a:bodyPr wrap="square">
            <a:spAutoFit/>
          </a:bodyPr>
          <a:lstStyle/>
          <a:p>
            <a:pPr marL="0" marR="0">
              <a:spcAft>
                <a:spcPts val="800"/>
              </a:spcAft>
              <a:buNone/>
            </a:pPr>
            <a:r>
              <a:rPr lang="en-US" sz="3000" kern="100" dirty="0">
                <a:effectLst/>
                <a:latin typeface="Calibri" panose="020F0502020204030204" pitchFamily="34" charset="0"/>
                <a:ea typeface="Calibri" panose="020F0502020204030204" pitchFamily="34" charset="0"/>
                <a:cs typeface="Calibri" panose="020F0502020204030204" pitchFamily="34" charset="0"/>
              </a:rPr>
              <a:t>James now lists the characteristics of the godly teacher:  James 3:17 But the wisdom that is from above is first</a:t>
            </a:r>
            <a:endParaRPr lang="en-US"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800"/>
              </a:spcAft>
              <a:buFont typeface="Symbol" panose="05050102010706020507" pitchFamily="18" charset="2"/>
              <a:buChar char=""/>
            </a:pPr>
            <a:r>
              <a:rPr lang="en-US" sz="2800" kern="100" dirty="0">
                <a:effectLst/>
                <a:latin typeface="Calibri" panose="020F0502020204030204" pitchFamily="34" charset="0"/>
                <a:ea typeface="Calibri" panose="020F0502020204030204" pitchFamily="34" charset="0"/>
                <a:cs typeface="Calibri" panose="020F0502020204030204" pitchFamily="34" charset="0"/>
              </a:rPr>
              <a:t>pure,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800"/>
              </a:spcAft>
              <a:buFont typeface="Symbol" panose="05050102010706020507" pitchFamily="18" charset="2"/>
              <a:buChar char=""/>
            </a:pPr>
            <a:r>
              <a:rPr lang="en-US" sz="2800" kern="100" dirty="0">
                <a:effectLst/>
                <a:latin typeface="Calibri" panose="020F0502020204030204" pitchFamily="34" charset="0"/>
                <a:ea typeface="Calibri" panose="020F0502020204030204" pitchFamily="34" charset="0"/>
                <a:cs typeface="Calibri" panose="020F0502020204030204" pitchFamily="34" charset="0"/>
              </a:rPr>
              <a:t>then peaceable,</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800"/>
              </a:spcAft>
              <a:buFont typeface="Symbol" panose="05050102010706020507" pitchFamily="18" charset="2"/>
              <a:buChar char=""/>
            </a:pPr>
            <a:r>
              <a:rPr lang="en-US" sz="2800" kern="100" dirty="0">
                <a:effectLst/>
                <a:latin typeface="Calibri" panose="020F0502020204030204" pitchFamily="34" charset="0"/>
                <a:ea typeface="Calibri" panose="020F0502020204030204" pitchFamily="34" charset="0"/>
                <a:cs typeface="Calibri" panose="020F0502020204030204" pitchFamily="34" charset="0"/>
              </a:rPr>
              <a:t>gentle,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800"/>
              </a:spcAft>
              <a:buFont typeface="Symbol" panose="05050102010706020507" pitchFamily="18" charset="2"/>
              <a:buChar char=""/>
            </a:pPr>
            <a:r>
              <a:rPr lang="en-US" sz="2800" kern="100" dirty="0">
                <a:effectLst/>
                <a:latin typeface="Calibri" panose="020F0502020204030204" pitchFamily="34" charset="0"/>
                <a:ea typeface="Calibri" panose="020F0502020204030204" pitchFamily="34" charset="0"/>
                <a:cs typeface="Calibri" panose="020F0502020204030204" pitchFamily="34" charset="0"/>
              </a:rPr>
              <a:t>willing to yield,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800"/>
              </a:spcAft>
              <a:buFont typeface="Symbol" panose="05050102010706020507" pitchFamily="18" charset="2"/>
              <a:buChar char=""/>
            </a:pPr>
            <a:r>
              <a:rPr lang="en-US" sz="2800" kern="100" dirty="0">
                <a:effectLst/>
                <a:latin typeface="Calibri" panose="020F0502020204030204" pitchFamily="34" charset="0"/>
                <a:ea typeface="Calibri" panose="020F0502020204030204" pitchFamily="34" charset="0"/>
                <a:cs typeface="Calibri" panose="020F0502020204030204" pitchFamily="34" charset="0"/>
              </a:rPr>
              <a:t>full of mercy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800"/>
              </a:spcAft>
              <a:buFont typeface="Symbol" panose="05050102010706020507" pitchFamily="18" charset="2"/>
              <a:buChar char=""/>
            </a:pPr>
            <a:r>
              <a:rPr lang="en-US" sz="2800" kern="100" dirty="0">
                <a:effectLst/>
                <a:latin typeface="Calibri" panose="020F0502020204030204" pitchFamily="34" charset="0"/>
                <a:ea typeface="Calibri" panose="020F0502020204030204" pitchFamily="34" charset="0"/>
                <a:cs typeface="Calibri" panose="020F0502020204030204" pitchFamily="34" charset="0"/>
              </a:rPr>
              <a:t>and good fruits,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800"/>
              </a:spcAft>
              <a:buFont typeface="Symbol" panose="05050102010706020507" pitchFamily="18" charset="2"/>
              <a:buChar char=""/>
            </a:pPr>
            <a:r>
              <a:rPr lang="en-US" sz="2800" kern="100" dirty="0">
                <a:effectLst/>
                <a:latin typeface="Calibri" panose="020F0502020204030204" pitchFamily="34" charset="0"/>
                <a:ea typeface="Calibri" panose="020F0502020204030204" pitchFamily="34" charset="0"/>
                <a:cs typeface="Calibri" panose="020F0502020204030204" pitchFamily="34" charset="0"/>
              </a:rPr>
              <a:t>without partiality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800"/>
              </a:spcAft>
              <a:buFont typeface="Symbol" panose="05050102010706020507" pitchFamily="18" charset="2"/>
              <a:buChar char=""/>
            </a:pPr>
            <a:r>
              <a:rPr lang="en-US" sz="2800" kern="100" dirty="0">
                <a:effectLst/>
                <a:latin typeface="Calibri" panose="020F0502020204030204" pitchFamily="34" charset="0"/>
                <a:ea typeface="Calibri" panose="020F0502020204030204" pitchFamily="34" charset="0"/>
                <a:cs typeface="Calibri" panose="020F0502020204030204" pitchFamily="34" charset="0"/>
              </a:rPr>
              <a:t>and without hypocrisy.</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6892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8CC30D-28CA-1869-D03C-AAB0E20C44A3}"/>
              </a:ext>
            </a:extLst>
          </p:cNvPr>
          <p:cNvPicPr>
            <a:picLocks noChangeAspect="1"/>
          </p:cNvPicPr>
          <p:nvPr/>
        </p:nvPicPr>
        <p:blipFill>
          <a:blip r:embed="rId2"/>
          <a:stretch>
            <a:fillRect/>
          </a:stretch>
        </p:blipFill>
        <p:spPr>
          <a:xfrm>
            <a:off x="1300293" y="2122415"/>
            <a:ext cx="6090407" cy="4567805"/>
          </a:xfrm>
          <a:prstGeom prst="rect">
            <a:avLst/>
          </a:prstGeom>
        </p:spPr>
      </p:pic>
      <p:sp>
        <p:nvSpPr>
          <p:cNvPr id="4" name="TextBox 3">
            <a:extLst>
              <a:ext uri="{FF2B5EF4-FFF2-40B4-BE49-F238E27FC236}">
                <a16:creationId xmlns:a16="http://schemas.microsoft.com/office/drawing/2014/main" id="{343D1526-4042-DB0A-03C9-1B4219C0792C}"/>
              </a:ext>
            </a:extLst>
          </p:cNvPr>
          <p:cNvSpPr txBox="1"/>
          <p:nvPr/>
        </p:nvSpPr>
        <p:spPr>
          <a:xfrm>
            <a:off x="377505" y="167780"/>
            <a:ext cx="8439324" cy="1815882"/>
          </a:xfrm>
          <a:prstGeom prst="rect">
            <a:avLst/>
          </a:prstGeom>
          <a:noFill/>
        </p:spPr>
        <p:txBody>
          <a:bodyPr wrap="square" rtlCol="0">
            <a:spAutoFit/>
          </a:bodyPr>
          <a:lstStyle/>
          <a:p>
            <a:pPr algn="ctr"/>
            <a:r>
              <a:rPr lang="en-US" sz="2800" dirty="0">
                <a:solidFill>
                  <a:schemeClr val="bg1"/>
                </a:solidFill>
              </a:rPr>
              <a:t>James 3:17 But the wisdom that is from above is first pure, then peaceable, gentle, willing to yield, full of mercy and good fruits, without partiality and without hypocrisy</a:t>
            </a:r>
            <a:r>
              <a:rPr lang="en-US" dirty="0"/>
              <a:t>.</a:t>
            </a:r>
          </a:p>
        </p:txBody>
      </p:sp>
    </p:spTree>
    <p:extLst>
      <p:ext uri="{BB962C8B-B14F-4D97-AF65-F5344CB8AC3E}">
        <p14:creationId xmlns:p14="http://schemas.microsoft.com/office/powerpoint/2010/main" val="2412096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86794" y="2133086"/>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pic>
        <p:nvPicPr>
          <p:cNvPr id="7" name="Picture 6"/>
          <p:cNvPicPr>
            <a:picLocks noChangeAspect="1"/>
          </p:cNvPicPr>
          <p:nvPr/>
        </p:nvPicPr>
        <p:blipFill rotWithShape="1">
          <a:blip r:embed="rId2"/>
          <a:srcRect l="23112" t="21263" r="23729" b="49217"/>
          <a:stretch/>
        </p:blipFill>
        <p:spPr>
          <a:xfrm>
            <a:off x="-22034" y="3152045"/>
            <a:ext cx="9166033" cy="2863273"/>
          </a:xfrm>
          <a:prstGeom prst="rect">
            <a:avLst/>
          </a:prstGeom>
        </p:spPr>
      </p:pic>
      <p:sp>
        <p:nvSpPr>
          <p:cNvPr id="4" name="TextBox 3"/>
          <p:cNvSpPr txBox="1"/>
          <p:nvPr/>
        </p:nvSpPr>
        <p:spPr>
          <a:xfrm>
            <a:off x="1786475" y="3053616"/>
            <a:ext cx="384898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6" name="TextBox 5"/>
          <p:cNvSpPr txBox="1"/>
          <p:nvPr/>
        </p:nvSpPr>
        <p:spPr>
          <a:xfrm>
            <a:off x="0" y="17932"/>
            <a:ext cx="9143999" cy="209288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Want to learn more about the Bible?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
                <a:ea typeface="+mn-ea"/>
                <a:cs typeface="+mn-cs"/>
              </a:rPr>
              <a:t>We will be glad to study the Bible with you.</a:t>
            </a:r>
          </a:p>
        </p:txBody>
      </p:sp>
      <p:sp>
        <p:nvSpPr>
          <p:cNvPr id="2" name="Rectangle 1"/>
          <p:cNvSpPr/>
          <p:nvPr/>
        </p:nvSpPr>
        <p:spPr>
          <a:xfrm>
            <a:off x="1602724" y="2179207"/>
            <a:ext cx="5867370" cy="1847248"/>
          </a:xfrm>
          <a:prstGeom prst="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0" y="5943602"/>
            <a:ext cx="916603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newlebanoncoc@gmail.com</a:t>
            </a:r>
          </a:p>
        </p:txBody>
      </p:sp>
      <p:sp>
        <p:nvSpPr>
          <p:cNvPr id="9" name="TextBox 8"/>
          <p:cNvSpPr txBox="1"/>
          <p:nvPr/>
        </p:nvSpPr>
        <p:spPr>
          <a:xfrm>
            <a:off x="1618159" y="2123994"/>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sp>
        <p:nvSpPr>
          <p:cNvPr id="10" name="TextBox 9"/>
          <p:cNvSpPr txBox="1"/>
          <p:nvPr/>
        </p:nvSpPr>
        <p:spPr>
          <a:xfrm>
            <a:off x="1660969" y="2981897"/>
            <a:ext cx="3848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11" name="TextBox 10"/>
          <p:cNvSpPr txBox="1"/>
          <p:nvPr/>
        </p:nvSpPr>
        <p:spPr>
          <a:xfrm>
            <a:off x="4591216" y="3478861"/>
            <a:ext cx="326419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New Lebanon, OH</a:t>
            </a:r>
          </a:p>
        </p:txBody>
      </p:sp>
    </p:spTree>
    <p:extLst>
      <p:ext uri="{BB962C8B-B14F-4D97-AF65-F5344CB8AC3E}">
        <p14:creationId xmlns:p14="http://schemas.microsoft.com/office/powerpoint/2010/main" val="3678384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11F1-9AD6-2938-9CA1-F8A17434856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F29AB99-8414-32A2-A9C3-5BAAC975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21"/>
            <a:ext cx="9144000" cy="6858000"/>
          </a:xfrm>
          <a:prstGeom prst="rect">
            <a:avLst/>
          </a:prstGeom>
        </p:spPr>
      </p:pic>
      <p:sp>
        <p:nvSpPr>
          <p:cNvPr id="2" name="TextBox 1">
            <a:extLst>
              <a:ext uri="{FF2B5EF4-FFF2-40B4-BE49-F238E27FC236}">
                <a16:creationId xmlns:a16="http://schemas.microsoft.com/office/drawing/2014/main" id="{03F5F842-0823-AA48-6182-FAEF58A0BA04}"/>
              </a:ext>
            </a:extLst>
          </p:cNvPr>
          <p:cNvSpPr txBox="1"/>
          <p:nvPr/>
        </p:nvSpPr>
        <p:spPr>
          <a:xfrm>
            <a:off x="0" y="184299"/>
            <a:ext cx="9144000"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James</a:t>
            </a:r>
          </a:p>
        </p:txBody>
      </p:sp>
      <p:sp>
        <p:nvSpPr>
          <p:cNvPr id="3" name="TextBox 2">
            <a:extLst>
              <a:ext uri="{FF2B5EF4-FFF2-40B4-BE49-F238E27FC236}">
                <a16:creationId xmlns:a16="http://schemas.microsoft.com/office/drawing/2014/main" id="{C86F8EF8-8D49-EBAB-2C7E-BD7369645089}"/>
              </a:ext>
            </a:extLst>
          </p:cNvPr>
          <p:cNvSpPr txBox="1"/>
          <p:nvPr/>
        </p:nvSpPr>
        <p:spPr>
          <a:xfrm>
            <a:off x="858254" y="1475873"/>
            <a:ext cx="7948864" cy="33239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One – James And Jesus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Two – James And Temptations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Lesson Three - But Be Doers Of The Word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200" dirty="0">
                <a:solidFill>
                  <a:schemeClr val="bg2"/>
                </a:solidFill>
                <a:latin typeface="Calibri" panose="020F0502020204030204"/>
              </a:rPr>
              <a:t>Lesson Four – Showing Partiality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2"/>
                </a:solidFill>
                <a:effectLst/>
                <a:uLnTx/>
                <a:uFillTx/>
                <a:latin typeface="Calibri" panose="020F0502020204030204"/>
                <a:ea typeface="+mn-ea"/>
                <a:cs typeface="+mn-cs"/>
              </a:rPr>
              <a:t>Lesson Five – Relationship of Faith and Works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200" dirty="0">
                <a:solidFill>
                  <a:schemeClr val="bg2"/>
                </a:solidFill>
                <a:latin typeface="Calibri" panose="020F0502020204030204"/>
              </a:rPr>
              <a:t>Lesson Six – Instructions to Teachers</a:t>
            </a:r>
            <a:endParaRPr kumimoji="0" lang="en-US" sz="3200" b="0" i="0" u="none" strike="noStrike" kern="1200" cap="none" spc="0" normalizeH="0" baseline="0" noProof="0" dirty="0">
              <a:ln>
                <a:noFill/>
              </a:ln>
              <a:solidFill>
                <a:schemeClr val="bg2"/>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813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p:cNvSpPr/>
          <p:nvPr/>
        </p:nvSpPr>
        <p:spPr>
          <a:xfrm>
            <a:off x="1114567" y="1143000"/>
            <a:ext cx="3873690" cy="457200"/>
          </a:xfrm>
          <a:prstGeom prst="rect">
            <a:avLst/>
          </a:prstGeom>
          <a:noFill/>
          <a:ln>
            <a:noFill/>
          </a:ln>
          <a:effectLst/>
          <a:scene3d>
            <a:camera prst="orthographicFront"/>
            <a:lightRig rig="threePt" dir="t"/>
          </a:scene3d>
          <a:sp3d prstMaterial="dkEdge">
            <a:bevelT w="311150"/>
            <a:bevelB w="28575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1430"/>
                <a:solidFill>
                  <a:srgbClr val="0039EE"/>
                </a:solidFill>
                <a:effectLst>
                  <a:outerShdw blurRad="50800" dist="39000" dir="5460000" algn="tl">
                    <a:srgbClr val="000000">
                      <a:alpha val="38000"/>
                    </a:srgbClr>
                  </a:outerShdw>
                </a:effectLst>
                <a:uLnTx/>
                <a:uFillTx/>
                <a:latin typeface="Arial" pitchFamily="34" charset="0"/>
                <a:ea typeface="+mn-ea"/>
                <a:cs typeface="Arial" pitchFamily="34" charset="0"/>
              </a:rPr>
              <a:t>Chapter 3</a:t>
            </a:r>
          </a:p>
        </p:txBody>
      </p:sp>
      <p:sp>
        <p:nvSpPr>
          <p:cNvPr id="7" name="Rectangle 6"/>
          <p:cNvSpPr/>
          <p:nvPr/>
        </p:nvSpPr>
        <p:spPr>
          <a:xfrm>
            <a:off x="1098645" y="468573"/>
            <a:ext cx="5840896" cy="457200"/>
          </a:xfrm>
          <a:prstGeom prst="rect">
            <a:avLst/>
          </a:prstGeom>
          <a:noFill/>
          <a:ln>
            <a:noFill/>
          </a:ln>
          <a:effectLst/>
          <a:scene3d>
            <a:camera prst="orthographicFront"/>
            <a:lightRig rig="threePt" dir="t"/>
          </a:scene3d>
          <a:sp3d prstMaterial="dkEdge">
            <a:bevelT w="311150"/>
            <a:bevelB w="28575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Times New Roman" pitchFamily="18" charset="0"/>
                <a:ea typeface="+mn-ea"/>
                <a:cs typeface="Times New Roman" pitchFamily="18" charset="0"/>
              </a:rPr>
              <a:t>JAMES</a:t>
            </a:r>
          </a:p>
        </p:txBody>
      </p:sp>
      <p:sp>
        <p:nvSpPr>
          <p:cNvPr id="3" name="Rectangle 2"/>
          <p:cNvSpPr/>
          <p:nvPr/>
        </p:nvSpPr>
        <p:spPr>
          <a:xfrm>
            <a:off x="1087272" y="1817427"/>
            <a:ext cx="6151728" cy="70788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 My brethren, be not many masters [teachers], knowing that we shall receive the greater condemnation. </a:t>
            </a:r>
          </a:p>
        </p:txBody>
      </p:sp>
      <p:sp>
        <p:nvSpPr>
          <p:cNvPr id="8" name="Rectangle 7"/>
          <p:cNvSpPr/>
          <p:nvPr/>
        </p:nvSpPr>
        <p:spPr>
          <a:xfrm>
            <a:off x="1125638" y="413423"/>
            <a:ext cx="7725237" cy="2062103"/>
          </a:xfrm>
          <a:prstGeom prst="rect">
            <a:avLst/>
          </a:prstGeom>
          <a:solidFill>
            <a:schemeClr val="bg1"/>
          </a:solidFill>
          <a:ln w="76200">
            <a:solidFill>
              <a:schemeClr val="bg1"/>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1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n</a:t>
            </a:r>
            <a:endParaRPr kumimoji="0" lang="en-US" sz="3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Teachers must answer in the judgment not only for what they know but for what they could have found out by reasonable effort. It will not suffice for us to plead ignorance of God’s will when the means by which we may become efficient teachers are readily at hand. </a:t>
            </a:r>
            <a:r>
              <a:rPr kumimoji="0" lang="en-US" sz="20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a:t>
            </a:r>
            <a:r>
              <a:rPr kumimoji="0" lang="en-US"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And the times of this ignorance God winked at; but now commands all men every where to repent:” (Acts 17:30).</a:t>
            </a:r>
          </a:p>
        </p:txBody>
      </p:sp>
      <p:pic>
        <p:nvPicPr>
          <p:cNvPr id="2050" name="Picture 2" descr="C:\Users\sheila\Desktop\BIBLE STUDY\BIBLE STUDY TOOLS\ULTIMATE Royality Free\2-Bible Pics-Nt\gamaliel_speaking.jpg"/>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135000"/>
                    </a14:imgEffect>
                  </a14:imgLayer>
                </a14:imgProps>
              </a:ext>
              <a:ext uri="{28A0092B-C50C-407E-A947-70E740481C1C}">
                <a14:useLocalDpi xmlns:a14="http://schemas.microsoft.com/office/drawing/2010/main" val="0"/>
              </a:ext>
            </a:extLst>
          </a:blip>
          <a:srcRect t="13499" b="42687"/>
          <a:stretch/>
        </p:blipFill>
        <p:spPr bwMode="auto">
          <a:xfrm>
            <a:off x="858939" y="2561581"/>
            <a:ext cx="8258636" cy="4296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7921" t="58079" r="8611"/>
          <a:stretch/>
        </p:blipFill>
        <p:spPr bwMode="auto">
          <a:xfrm>
            <a:off x="-1" y="-18198"/>
            <a:ext cx="885365" cy="6876198"/>
          </a:xfrm>
          <a:prstGeom prst="rect">
            <a:avLst/>
          </a:prstGeom>
          <a:noFill/>
          <a:ln w="38100">
            <a:solidFill>
              <a:schemeClr val="tx1"/>
            </a:solidFill>
            <a:miter lim="800000"/>
            <a:headEnd/>
            <a:tailEnd/>
          </a:ln>
          <a:effectLst>
            <a:innerShdw blurRad="114300">
              <a:prstClr val="black"/>
            </a:inn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293058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out)">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3D026-E305-C428-1744-00FED5BEABA1}"/>
            </a:ext>
          </a:extLst>
        </p:cNvPr>
        <p:cNvGrpSpPr/>
        <p:nvPr/>
      </p:nvGrpSpPr>
      <p:grpSpPr>
        <a:xfrm>
          <a:off x="0" y="0"/>
          <a:ext cx="0" cy="0"/>
          <a:chOff x="0" y="0"/>
          <a:chExt cx="0" cy="0"/>
        </a:xfrm>
      </p:grpSpPr>
      <p:pic>
        <p:nvPicPr>
          <p:cNvPr id="1026" name="Picture 2" descr="https://external-content.duckduckgo.com/iu/?u=https%3A%2F%2Ftse1.mm.bing.net%2Fth%3Fid%3DOIP.wHvMs0nMwnt5dUr0cEK6ZQHaD4%26pid%3DApi&amp;f=1">
            <a:extLst>
              <a:ext uri="{FF2B5EF4-FFF2-40B4-BE49-F238E27FC236}">
                <a16:creationId xmlns:a16="http://schemas.microsoft.com/office/drawing/2014/main" id="{DD5F333C-2396-3934-6B19-9B11962BE2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89"/>
          <a:stretch/>
        </p:blipFill>
        <p:spPr bwMode="auto">
          <a:xfrm>
            <a:off x="4192291" y="2174015"/>
            <a:ext cx="4856967" cy="289393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C5CE028-995E-48A2-7DC4-BC283DCB2517}"/>
              </a:ext>
            </a:extLst>
          </p:cNvPr>
          <p:cNvSpPr txBox="1"/>
          <p:nvPr/>
        </p:nvSpPr>
        <p:spPr>
          <a:xfrm>
            <a:off x="1689315" y="-7748"/>
            <a:ext cx="5959099"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Arial"/>
                <a:ea typeface="+mn-ea"/>
                <a:cs typeface="+mn-cs"/>
              </a:rPr>
              <a:t>Sandwich Verses</a:t>
            </a:r>
          </a:p>
        </p:txBody>
      </p:sp>
      <p:sp>
        <p:nvSpPr>
          <p:cNvPr id="3" name="TextBox 2">
            <a:extLst>
              <a:ext uri="{FF2B5EF4-FFF2-40B4-BE49-F238E27FC236}">
                <a16:creationId xmlns:a16="http://schemas.microsoft.com/office/drawing/2014/main" id="{A2AFCCB7-9AE6-3941-9965-1719B9932CB8}"/>
              </a:ext>
            </a:extLst>
          </p:cNvPr>
          <p:cNvSpPr txBox="1"/>
          <p:nvPr/>
        </p:nvSpPr>
        <p:spPr>
          <a:xfrm>
            <a:off x="147234" y="743923"/>
            <a:ext cx="8779789" cy="1077218"/>
          </a:xfrm>
          <a:prstGeom prst="rect">
            <a:avLst/>
          </a:prstGeom>
          <a:noFill/>
        </p:spPr>
        <p:txBody>
          <a:bodyPr wrap="square" rtlCol="0">
            <a:spAutoFit/>
          </a:bodyPr>
          <a:lstStyle/>
          <a:p>
            <a:pPr lvl="0">
              <a:defRPr/>
            </a:pPr>
            <a:r>
              <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rPr>
              <a:t>James 3:1 </a:t>
            </a:r>
            <a:r>
              <a:rPr lang="en-US" sz="2800" dirty="0"/>
              <a:t>My brethren, let not many of you become teachers, knowing that we shall receive a stricter judgment</a:t>
            </a:r>
            <a:r>
              <a:rPr lang="en-US" dirty="0"/>
              <a:t>. </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B4B03DE-5017-FEC9-CE8D-FBD6A104E120}"/>
              </a:ext>
            </a:extLst>
          </p:cNvPr>
          <p:cNvSpPr/>
          <p:nvPr/>
        </p:nvSpPr>
        <p:spPr>
          <a:xfrm>
            <a:off x="247973" y="5471265"/>
            <a:ext cx="8896027"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70C0"/>
                </a:solidFill>
                <a:effectLst/>
                <a:uLnTx/>
                <a:uFillTx/>
                <a:latin typeface="Calibri" panose="020F0502020204030204"/>
                <a:ea typeface="+mn-ea"/>
                <a:cs typeface="+mn-cs"/>
              </a:rPr>
              <a:t>James 3:13 </a:t>
            </a:r>
            <a:r>
              <a:rPr kumimoji="0" lang="en-US" sz="2800" i="0" u="none" strike="noStrike" kern="0" cap="none" spc="0" normalizeH="0" baseline="0" noProof="0" dirty="0">
                <a:ln>
                  <a:noFill/>
                </a:ln>
                <a:solidFill>
                  <a:srgbClr val="0070C0"/>
                </a:solidFill>
                <a:effectLst/>
                <a:uLnTx/>
                <a:uFillTx/>
                <a:latin typeface="Calibri" panose="020F0502020204030204"/>
                <a:ea typeface="+mn-ea"/>
                <a:cs typeface="+mn-cs"/>
              </a:rPr>
              <a:t>Who is wise and understanding among you? Let him show by his good conduct… </a:t>
            </a:r>
            <a:r>
              <a:rPr kumimoji="0" lang="en-US" sz="3600" b="1" i="0" u="none" strike="noStrike" kern="0" cap="none" spc="0" normalizeH="0" baseline="0" noProof="0" dirty="0">
                <a:ln>
                  <a:noFill/>
                </a:ln>
                <a:solidFill>
                  <a:srgbClr val="0070C0"/>
                </a:solidFill>
                <a:effectLst/>
                <a:uLnTx/>
                <a:uFillTx/>
                <a:latin typeface="Calibri" panose="020F0502020204030204"/>
                <a:ea typeface="+mn-ea"/>
                <a:cs typeface="+mn-cs"/>
              </a:rPr>
              <a:t>  </a:t>
            </a:r>
            <a:endParaRPr kumimoji="0" lang="en-US" sz="2400" b="0" i="0" u="none" strike="noStrike" kern="0" cap="none" spc="0" normalizeH="0" baseline="0" noProof="0" dirty="0">
              <a:ln>
                <a:noFill/>
              </a:ln>
              <a:solidFill>
                <a:sysClr val="windowText" lastClr="000000"/>
              </a:solidFill>
              <a:effectLst/>
              <a:uLnTx/>
              <a:uFillTx/>
              <a:latin typeface="Arial"/>
              <a:ea typeface="+mn-ea"/>
              <a:cs typeface="+mn-cs"/>
            </a:endParaRPr>
          </a:p>
        </p:txBody>
      </p:sp>
      <p:sp>
        <p:nvSpPr>
          <p:cNvPr id="6" name="Rectangle 5">
            <a:extLst>
              <a:ext uri="{FF2B5EF4-FFF2-40B4-BE49-F238E27FC236}">
                <a16:creationId xmlns:a16="http://schemas.microsoft.com/office/drawing/2014/main" id="{4A0227EC-0DDC-3BEA-C01F-EBC4F1F9C0A8}"/>
              </a:ext>
            </a:extLst>
          </p:cNvPr>
          <p:cNvSpPr/>
          <p:nvPr/>
        </p:nvSpPr>
        <p:spPr bwMode="auto">
          <a:xfrm>
            <a:off x="247973" y="2355742"/>
            <a:ext cx="3603356" cy="3006672"/>
          </a:xfrm>
          <a:prstGeom prst="rect">
            <a:avLst/>
          </a:prstGeom>
          <a:solidFill>
            <a:schemeClr val="bg1"/>
          </a:solidFill>
          <a:ln w="57150" cap="sq" cmpd="sng" algn="ctr">
            <a:solidFill>
              <a:srgbClr val="0070C0"/>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5E7AD6A2-F454-9C95-5091-52B78B9FDC0E}"/>
              </a:ext>
            </a:extLst>
          </p:cNvPr>
          <p:cNvSpPr txBox="1"/>
          <p:nvPr/>
        </p:nvSpPr>
        <p:spPr>
          <a:xfrm>
            <a:off x="264583" y="2650399"/>
            <a:ext cx="3603355" cy="218521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strike="noStrike" kern="1200" cap="none" spc="0" normalizeH="0" baseline="0" noProof="0" dirty="0">
                <a:ln>
                  <a:noFill/>
                </a:ln>
                <a:solidFill>
                  <a:srgbClr val="000000"/>
                </a:solidFill>
                <a:effectLst/>
                <a:uLnTx/>
                <a:uFillTx/>
                <a:latin typeface="Arial"/>
                <a:ea typeface="+mn-ea"/>
                <a:cs typeface="+mn-cs"/>
              </a:rPr>
              <a:t>Verse 1 - </a:t>
            </a:r>
            <a:r>
              <a:rPr kumimoji="0" lang="en-US" sz="2800" b="1" i="0" strike="noStrike" kern="1200" cap="none" spc="0" normalizeH="0" baseline="0" noProof="0" dirty="0">
                <a:ln>
                  <a:noFill/>
                </a:ln>
                <a:solidFill>
                  <a:srgbClr val="000000"/>
                </a:solidFill>
                <a:effectLst/>
                <a:uLnTx/>
                <a:uFillTx/>
                <a:latin typeface="Arial"/>
                <a:ea typeface="+mn-ea"/>
                <a:cs typeface="+mn-cs"/>
              </a:rPr>
              <a:t>teachers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a:ea typeface="+mn-ea"/>
                <a:cs typeface="+mn-cs"/>
              </a:rPr>
              <a:t>Verse 13-18- </a:t>
            </a:r>
            <a:r>
              <a:rPr kumimoji="0" lang="en-US" sz="2800" b="1" i="0" u="none" strike="noStrike" kern="1200" cap="none" spc="0" normalizeH="0" baseline="0" noProof="0" dirty="0">
                <a:ln>
                  <a:noFill/>
                </a:ln>
                <a:solidFill>
                  <a:srgbClr val="000000"/>
                </a:solidFill>
                <a:effectLst/>
                <a:uLnTx/>
                <a:uFillTx/>
                <a:latin typeface="Arial"/>
                <a:ea typeface="+mn-ea"/>
                <a:cs typeface="+mn-cs"/>
              </a:rPr>
              <a:t>teachers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b="1" dirty="0">
              <a:solidFill>
                <a:srgbClr val="000000"/>
              </a:solidFill>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a:ea typeface="+mn-ea"/>
                <a:cs typeface="+mn-cs"/>
              </a:rPr>
              <a:t>V2-12 we have a “tongue sandwich”</a:t>
            </a:r>
          </a:p>
        </p:txBody>
      </p:sp>
      <p:sp>
        <p:nvSpPr>
          <p:cNvPr id="8" name="Freeform 7">
            <a:extLst>
              <a:ext uri="{FF2B5EF4-FFF2-40B4-BE49-F238E27FC236}">
                <a16:creationId xmlns:a16="http://schemas.microsoft.com/office/drawing/2014/main" id="{E471D668-3433-2AA0-B4A5-DB8EF8B0F953}"/>
              </a:ext>
            </a:extLst>
          </p:cNvPr>
          <p:cNvSpPr/>
          <p:nvPr/>
        </p:nvSpPr>
        <p:spPr bwMode="auto">
          <a:xfrm>
            <a:off x="3509000" y="1733856"/>
            <a:ext cx="3567346" cy="1382255"/>
          </a:xfrm>
          <a:custGeom>
            <a:avLst/>
            <a:gdLst>
              <a:gd name="connsiteX0" fmla="*/ 0 w 3882326"/>
              <a:gd name="connsiteY0" fmla="*/ 0 h 1061634"/>
              <a:gd name="connsiteX1" fmla="*/ 333214 w 3882326"/>
              <a:gd name="connsiteY1" fmla="*/ 0 h 1061634"/>
              <a:gd name="connsiteX2" fmla="*/ 681926 w 3882326"/>
              <a:gd name="connsiteY2" fmla="*/ 7749 h 1061634"/>
              <a:gd name="connsiteX3" fmla="*/ 906651 w 3882326"/>
              <a:gd name="connsiteY3" fmla="*/ 23248 h 1061634"/>
              <a:gd name="connsiteX4" fmla="*/ 1193370 w 3882326"/>
              <a:gd name="connsiteY4" fmla="*/ 30997 h 1061634"/>
              <a:gd name="connsiteX5" fmla="*/ 1309607 w 3882326"/>
              <a:gd name="connsiteY5" fmla="*/ 38746 h 1061634"/>
              <a:gd name="connsiteX6" fmla="*/ 1433593 w 3882326"/>
              <a:gd name="connsiteY6" fmla="*/ 54244 h 1061634"/>
              <a:gd name="connsiteX7" fmla="*/ 1766807 w 3882326"/>
              <a:gd name="connsiteY7" fmla="*/ 69743 h 1061634"/>
              <a:gd name="connsiteX8" fmla="*/ 1836549 w 3882326"/>
              <a:gd name="connsiteY8" fmla="*/ 77492 h 1061634"/>
              <a:gd name="connsiteX9" fmla="*/ 1999282 w 3882326"/>
              <a:gd name="connsiteY9" fmla="*/ 92990 h 1061634"/>
              <a:gd name="connsiteX10" fmla="*/ 2076773 w 3882326"/>
              <a:gd name="connsiteY10" fmla="*/ 100739 h 1061634"/>
              <a:gd name="connsiteX11" fmla="*/ 2100020 w 3882326"/>
              <a:gd name="connsiteY11" fmla="*/ 108488 h 1061634"/>
              <a:gd name="connsiteX12" fmla="*/ 2208509 w 3882326"/>
              <a:gd name="connsiteY12" fmla="*/ 123987 h 1061634"/>
              <a:gd name="connsiteX13" fmla="*/ 2262753 w 3882326"/>
              <a:gd name="connsiteY13" fmla="*/ 139485 h 1061634"/>
              <a:gd name="connsiteX14" fmla="*/ 2301498 w 3882326"/>
              <a:gd name="connsiteY14" fmla="*/ 147234 h 1061634"/>
              <a:gd name="connsiteX15" fmla="*/ 2355743 w 3882326"/>
              <a:gd name="connsiteY15" fmla="*/ 154983 h 1061634"/>
              <a:gd name="connsiteX16" fmla="*/ 2394488 w 3882326"/>
              <a:gd name="connsiteY16" fmla="*/ 162732 h 1061634"/>
              <a:gd name="connsiteX17" fmla="*/ 2456482 w 3882326"/>
              <a:gd name="connsiteY17" fmla="*/ 170482 h 1061634"/>
              <a:gd name="connsiteX18" fmla="*/ 2502976 w 3882326"/>
              <a:gd name="connsiteY18" fmla="*/ 178231 h 1061634"/>
              <a:gd name="connsiteX19" fmla="*/ 2564970 w 3882326"/>
              <a:gd name="connsiteY19" fmla="*/ 185980 h 1061634"/>
              <a:gd name="connsiteX20" fmla="*/ 2657959 w 3882326"/>
              <a:gd name="connsiteY20" fmla="*/ 201478 h 1061634"/>
              <a:gd name="connsiteX21" fmla="*/ 2797444 w 3882326"/>
              <a:gd name="connsiteY21" fmla="*/ 216976 h 1061634"/>
              <a:gd name="connsiteX22" fmla="*/ 2851688 w 3882326"/>
              <a:gd name="connsiteY22" fmla="*/ 232475 h 1061634"/>
              <a:gd name="connsiteX23" fmla="*/ 2890434 w 3882326"/>
              <a:gd name="connsiteY23" fmla="*/ 240224 h 1061634"/>
              <a:gd name="connsiteX24" fmla="*/ 2960176 w 3882326"/>
              <a:gd name="connsiteY24" fmla="*/ 255722 h 1061634"/>
              <a:gd name="connsiteX25" fmla="*/ 2991173 w 3882326"/>
              <a:gd name="connsiteY25" fmla="*/ 271221 h 1061634"/>
              <a:gd name="connsiteX26" fmla="*/ 3014420 w 3882326"/>
              <a:gd name="connsiteY26" fmla="*/ 286719 h 1061634"/>
              <a:gd name="connsiteX27" fmla="*/ 3045417 w 3882326"/>
              <a:gd name="connsiteY27" fmla="*/ 294468 h 1061634"/>
              <a:gd name="connsiteX28" fmla="*/ 3091912 w 3882326"/>
              <a:gd name="connsiteY28" fmla="*/ 325465 h 1061634"/>
              <a:gd name="connsiteX29" fmla="*/ 3169404 w 3882326"/>
              <a:gd name="connsiteY29" fmla="*/ 364210 h 1061634"/>
              <a:gd name="connsiteX30" fmla="*/ 3215898 w 3882326"/>
              <a:gd name="connsiteY30" fmla="*/ 402956 h 1061634"/>
              <a:gd name="connsiteX31" fmla="*/ 3246895 w 3882326"/>
              <a:gd name="connsiteY31" fmla="*/ 433953 h 1061634"/>
              <a:gd name="connsiteX32" fmla="*/ 3270143 w 3882326"/>
              <a:gd name="connsiteY32" fmla="*/ 457200 h 1061634"/>
              <a:gd name="connsiteX33" fmla="*/ 3285641 w 3882326"/>
              <a:gd name="connsiteY33" fmla="*/ 472699 h 1061634"/>
              <a:gd name="connsiteX34" fmla="*/ 3347634 w 3882326"/>
              <a:gd name="connsiteY34" fmla="*/ 526943 h 1061634"/>
              <a:gd name="connsiteX35" fmla="*/ 3394129 w 3882326"/>
              <a:gd name="connsiteY35" fmla="*/ 565688 h 1061634"/>
              <a:gd name="connsiteX36" fmla="*/ 3409627 w 3882326"/>
              <a:gd name="connsiteY36" fmla="*/ 581187 h 1061634"/>
              <a:gd name="connsiteX37" fmla="*/ 3440624 w 3882326"/>
              <a:gd name="connsiteY37" fmla="*/ 604434 h 1061634"/>
              <a:gd name="connsiteX38" fmla="*/ 3471620 w 3882326"/>
              <a:gd name="connsiteY38" fmla="*/ 643180 h 1061634"/>
              <a:gd name="connsiteX39" fmla="*/ 3525865 w 3882326"/>
              <a:gd name="connsiteY39" fmla="*/ 689675 h 1061634"/>
              <a:gd name="connsiteX40" fmla="*/ 3580109 w 3882326"/>
              <a:gd name="connsiteY40" fmla="*/ 751668 h 1061634"/>
              <a:gd name="connsiteX41" fmla="*/ 3626604 w 3882326"/>
              <a:gd name="connsiteY41" fmla="*/ 813661 h 1061634"/>
              <a:gd name="connsiteX42" fmla="*/ 3649851 w 3882326"/>
              <a:gd name="connsiteY42" fmla="*/ 836909 h 1061634"/>
              <a:gd name="connsiteX43" fmla="*/ 3657600 w 3882326"/>
              <a:gd name="connsiteY43" fmla="*/ 860156 h 1061634"/>
              <a:gd name="connsiteX44" fmla="*/ 3680848 w 3882326"/>
              <a:gd name="connsiteY44" fmla="*/ 891153 h 1061634"/>
              <a:gd name="connsiteX45" fmla="*/ 3696346 w 3882326"/>
              <a:gd name="connsiteY45" fmla="*/ 914400 h 1061634"/>
              <a:gd name="connsiteX46" fmla="*/ 3719593 w 3882326"/>
              <a:gd name="connsiteY46" fmla="*/ 960895 h 1061634"/>
              <a:gd name="connsiteX47" fmla="*/ 3742841 w 3882326"/>
              <a:gd name="connsiteY47" fmla="*/ 1007390 h 1061634"/>
              <a:gd name="connsiteX48" fmla="*/ 3781587 w 3882326"/>
              <a:gd name="connsiteY48" fmla="*/ 1061634 h 1061634"/>
              <a:gd name="connsiteX49" fmla="*/ 3820332 w 3882326"/>
              <a:gd name="connsiteY49" fmla="*/ 991892 h 1061634"/>
              <a:gd name="connsiteX50" fmla="*/ 3843580 w 3882326"/>
              <a:gd name="connsiteY50" fmla="*/ 945397 h 1061634"/>
              <a:gd name="connsiteX51" fmla="*/ 3851329 w 3882326"/>
              <a:gd name="connsiteY51" fmla="*/ 922149 h 1061634"/>
              <a:gd name="connsiteX52" fmla="*/ 3866827 w 3882326"/>
              <a:gd name="connsiteY52" fmla="*/ 898902 h 1061634"/>
              <a:gd name="connsiteX53" fmla="*/ 3882326 w 3882326"/>
              <a:gd name="connsiteY53" fmla="*/ 883404 h 106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882326" h="1061634">
                <a:moveTo>
                  <a:pt x="0" y="0"/>
                </a:moveTo>
                <a:cubicBezTo>
                  <a:pt x="388270" y="19413"/>
                  <a:pt x="-96613" y="0"/>
                  <a:pt x="333214" y="0"/>
                </a:cubicBezTo>
                <a:cubicBezTo>
                  <a:pt x="449480" y="0"/>
                  <a:pt x="565689" y="5166"/>
                  <a:pt x="681926" y="7749"/>
                </a:cubicBezTo>
                <a:cubicBezTo>
                  <a:pt x="742971" y="12445"/>
                  <a:pt x="848621" y="21058"/>
                  <a:pt x="906651" y="23248"/>
                </a:cubicBezTo>
                <a:cubicBezTo>
                  <a:pt x="1002191" y="26853"/>
                  <a:pt x="1097797" y="28414"/>
                  <a:pt x="1193370" y="30997"/>
                </a:cubicBezTo>
                <a:cubicBezTo>
                  <a:pt x="1232116" y="33580"/>
                  <a:pt x="1270956" y="35006"/>
                  <a:pt x="1309607" y="38746"/>
                </a:cubicBezTo>
                <a:cubicBezTo>
                  <a:pt x="1351064" y="42758"/>
                  <a:pt x="1391969" y="52757"/>
                  <a:pt x="1433593" y="54244"/>
                </a:cubicBezTo>
                <a:cubicBezTo>
                  <a:pt x="1566489" y="58990"/>
                  <a:pt x="1644295" y="59533"/>
                  <a:pt x="1766807" y="69743"/>
                </a:cubicBezTo>
                <a:cubicBezTo>
                  <a:pt x="1790117" y="71686"/>
                  <a:pt x="1813275" y="75165"/>
                  <a:pt x="1836549" y="77492"/>
                </a:cubicBezTo>
                <a:lnTo>
                  <a:pt x="1999282" y="92990"/>
                </a:lnTo>
                <a:lnTo>
                  <a:pt x="2076773" y="100739"/>
                </a:lnTo>
                <a:cubicBezTo>
                  <a:pt x="2084522" y="103322"/>
                  <a:pt x="2091984" y="107027"/>
                  <a:pt x="2100020" y="108488"/>
                </a:cubicBezTo>
                <a:cubicBezTo>
                  <a:pt x="2257177" y="137063"/>
                  <a:pt x="2081437" y="98573"/>
                  <a:pt x="2208509" y="123987"/>
                </a:cubicBezTo>
                <a:cubicBezTo>
                  <a:pt x="2280971" y="138479"/>
                  <a:pt x="2203675" y="124716"/>
                  <a:pt x="2262753" y="139485"/>
                </a:cubicBezTo>
                <a:cubicBezTo>
                  <a:pt x="2275531" y="142679"/>
                  <a:pt x="2288506" y="145069"/>
                  <a:pt x="2301498" y="147234"/>
                </a:cubicBezTo>
                <a:cubicBezTo>
                  <a:pt x="2319515" y="150237"/>
                  <a:pt x="2337726" y="151980"/>
                  <a:pt x="2355743" y="154983"/>
                </a:cubicBezTo>
                <a:cubicBezTo>
                  <a:pt x="2368735" y="157148"/>
                  <a:pt x="2381470" y="160729"/>
                  <a:pt x="2394488" y="162732"/>
                </a:cubicBezTo>
                <a:cubicBezTo>
                  <a:pt x="2415071" y="165899"/>
                  <a:pt x="2435866" y="167537"/>
                  <a:pt x="2456482" y="170482"/>
                </a:cubicBezTo>
                <a:cubicBezTo>
                  <a:pt x="2472036" y="172704"/>
                  <a:pt x="2487422" y="176009"/>
                  <a:pt x="2502976" y="178231"/>
                </a:cubicBezTo>
                <a:cubicBezTo>
                  <a:pt x="2523592" y="181176"/>
                  <a:pt x="2544305" y="183397"/>
                  <a:pt x="2564970" y="185980"/>
                </a:cubicBezTo>
                <a:cubicBezTo>
                  <a:pt x="2613428" y="202133"/>
                  <a:pt x="2571448" y="189943"/>
                  <a:pt x="2657959" y="201478"/>
                </a:cubicBezTo>
                <a:cubicBezTo>
                  <a:pt x="2786584" y="218628"/>
                  <a:pt x="2586946" y="199435"/>
                  <a:pt x="2797444" y="216976"/>
                </a:cubicBezTo>
                <a:cubicBezTo>
                  <a:pt x="2823334" y="225607"/>
                  <a:pt x="2822496" y="225988"/>
                  <a:pt x="2851688" y="232475"/>
                </a:cubicBezTo>
                <a:cubicBezTo>
                  <a:pt x="2864545" y="235332"/>
                  <a:pt x="2877577" y="237367"/>
                  <a:pt x="2890434" y="240224"/>
                </a:cubicBezTo>
                <a:cubicBezTo>
                  <a:pt x="2988939" y="262113"/>
                  <a:pt x="2843305" y="232348"/>
                  <a:pt x="2960176" y="255722"/>
                </a:cubicBezTo>
                <a:cubicBezTo>
                  <a:pt x="2970508" y="260888"/>
                  <a:pt x="2981143" y="265490"/>
                  <a:pt x="2991173" y="271221"/>
                </a:cubicBezTo>
                <a:cubicBezTo>
                  <a:pt x="2999259" y="275842"/>
                  <a:pt x="3005860" y="283050"/>
                  <a:pt x="3014420" y="286719"/>
                </a:cubicBezTo>
                <a:cubicBezTo>
                  <a:pt x="3024209" y="290914"/>
                  <a:pt x="3035085" y="291885"/>
                  <a:pt x="3045417" y="294468"/>
                </a:cubicBezTo>
                <a:cubicBezTo>
                  <a:pt x="3060915" y="304800"/>
                  <a:pt x="3075677" y="316333"/>
                  <a:pt x="3091912" y="325465"/>
                </a:cubicBezTo>
                <a:cubicBezTo>
                  <a:pt x="3117083" y="339623"/>
                  <a:pt x="3169404" y="364210"/>
                  <a:pt x="3169404" y="364210"/>
                </a:cubicBezTo>
                <a:cubicBezTo>
                  <a:pt x="3250003" y="444812"/>
                  <a:pt x="3140390" y="338235"/>
                  <a:pt x="3215898" y="402956"/>
                </a:cubicBezTo>
                <a:cubicBezTo>
                  <a:pt x="3226992" y="412465"/>
                  <a:pt x="3236563" y="423621"/>
                  <a:pt x="3246895" y="433953"/>
                </a:cubicBezTo>
                <a:lnTo>
                  <a:pt x="3270143" y="457200"/>
                </a:lnTo>
                <a:cubicBezTo>
                  <a:pt x="3275309" y="462366"/>
                  <a:pt x="3279562" y="468646"/>
                  <a:pt x="3285641" y="472699"/>
                </a:cubicBezTo>
                <a:cubicBezTo>
                  <a:pt x="3332754" y="504108"/>
                  <a:pt x="3285301" y="470277"/>
                  <a:pt x="3347634" y="526943"/>
                </a:cubicBezTo>
                <a:cubicBezTo>
                  <a:pt x="3362562" y="540514"/>
                  <a:pt x="3378946" y="552403"/>
                  <a:pt x="3394129" y="565688"/>
                </a:cubicBezTo>
                <a:cubicBezTo>
                  <a:pt x="3399627" y="570499"/>
                  <a:pt x="3404014" y="576510"/>
                  <a:pt x="3409627" y="581187"/>
                </a:cubicBezTo>
                <a:cubicBezTo>
                  <a:pt x="3419549" y="589455"/>
                  <a:pt x="3431492" y="595302"/>
                  <a:pt x="3440624" y="604434"/>
                </a:cubicBezTo>
                <a:cubicBezTo>
                  <a:pt x="3452319" y="616129"/>
                  <a:pt x="3459925" y="631485"/>
                  <a:pt x="3471620" y="643180"/>
                </a:cubicBezTo>
                <a:cubicBezTo>
                  <a:pt x="3508020" y="679580"/>
                  <a:pt x="3496339" y="651713"/>
                  <a:pt x="3525865" y="689675"/>
                </a:cubicBezTo>
                <a:cubicBezTo>
                  <a:pt x="3574545" y="752264"/>
                  <a:pt x="3535104" y="721666"/>
                  <a:pt x="3580109" y="751668"/>
                </a:cubicBezTo>
                <a:cubicBezTo>
                  <a:pt x="3598564" y="779350"/>
                  <a:pt x="3600832" y="784206"/>
                  <a:pt x="3626604" y="813661"/>
                </a:cubicBezTo>
                <a:cubicBezTo>
                  <a:pt x="3633820" y="821909"/>
                  <a:pt x="3642102" y="829160"/>
                  <a:pt x="3649851" y="836909"/>
                </a:cubicBezTo>
                <a:cubicBezTo>
                  <a:pt x="3652434" y="844658"/>
                  <a:pt x="3653547" y="853064"/>
                  <a:pt x="3657600" y="860156"/>
                </a:cubicBezTo>
                <a:cubicBezTo>
                  <a:pt x="3664008" y="871370"/>
                  <a:pt x="3673341" y="880643"/>
                  <a:pt x="3680848" y="891153"/>
                </a:cubicBezTo>
                <a:cubicBezTo>
                  <a:pt x="3686261" y="898731"/>
                  <a:pt x="3691180" y="906651"/>
                  <a:pt x="3696346" y="914400"/>
                </a:cubicBezTo>
                <a:cubicBezTo>
                  <a:pt x="3715821" y="972829"/>
                  <a:pt x="3689552" y="900814"/>
                  <a:pt x="3719593" y="960895"/>
                </a:cubicBezTo>
                <a:cubicBezTo>
                  <a:pt x="3751676" y="1025060"/>
                  <a:pt x="3698427" y="940769"/>
                  <a:pt x="3742841" y="1007390"/>
                </a:cubicBezTo>
                <a:cubicBezTo>
                  <a:pt x="3760922" y="1061634"/>
                  <a:pt x="3742841" y="1048719"/>
                  <a:pt x="3781587" y="1061634"/>
                </a:cubicBezTo>
                <a:cubicBezTo>
                  <a:pt x="3800550" y="1004743"/>
                  <a:pt x="3785533" y="1026691"/>
                  <a:pt x="3820332" y="991892"/>
                </a:cubicBezTo>
                <a:cubicBezTo>
                  <a:pt x="3839815" y="933450"/>
                  <a:pt x="3813532" y="1005493"/>
                  <a:pt x="3843580" y="945397"/>
                </a:cubicBezTo>
                <a:cubicBezTo>
                  <a:pt x="3847233" y="938091"/>
                  <a:pt x="3847676" y="929455"/>
                  <a:pt x="3851329" y="922149"/>
                </a:cubicBezTo>
                <a:cubicBezTo>
                  <a:pt x="3855494" y="913819"/>
                  <a:pt x="3861009" y="906174"/>
                  <a:pt x="3866827" y="898902"/>
                </a:cubicBezTo>
                <a:cubicBezTo>
                  <a:pt x="3871391" y="893197"/>
                  <a:pt x="3882326" y="883404"/>
                  <a:pt x="3882326" y="883404"/>
                </a:cubicBezTo>
              </a:path>
            </a:pathLst>
          </a:custGeom>
          <a:noFill/>
          <a:ln w="381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Freeform 8">
            <a:extLst>
              <a:ext uri="{FF2B5EF4-FFF2-40B4-BE49-F238E27FC236}">
                <a16:creationId xmlns:a16="http://schemas.microsoft.com/office/drawing/2014/main" id="{CE878059-CF1B-BB73-A74A-7242907FA9BD}"/>
              </a:ext>
            </a:extLst>
          </p:cNvPr>
          <p:cNvSpPr/>
          <p:nvPr/>
        </p:nvSpPr>
        <p:spPr bwMode="auto">
          <a:xfrm>
            <a:off x="6744008" y="3004694"/>
            <a:ext cx="224725" cy="61993"/>
          </a:xfrm>
          <a:custGeom>
            <a:avLst/>
            <a:gdLst>
              <a:gd name="connsiteX0" fmla="*/ 224725 w 224725"/>
              <a:gd name="connsiteY0" fmla="*/ 61993 h 61993"/>
              <a:gd name="connsiteX1" fmla="*/ 185980 w 224725"/>
              <a:gd name="connsiteY1" fmla="*/ 54244 h 61993"/>
              <a:gd name="connsiteX2" fmla="*/ 162732 w 224725"/>
              <a:gd name="connsiteY2" fmla="*/ 46495 h 61993"/>
              <a:gd name="connsiteX3" fmla="*/ 85241 w 224725"/>
              <a:gd name="connsiteY3" fmla="*/ 23248 h 61993"/>
              <a:gd name="connsiteX4" fmla="*/ 38746 w 224725"/>
              <a:gd name="connsiteY4" fmla="*/ 7749 h 61993"/>
              <a:gd name="connsiteX5" fmla="*/ 15498 w 224725"/>
              <a:gd name="connsiteY5" fmla="*/ 0 h 61993"/>
              <a:gd name="connsiteX6" fmla="*/ 0 w 224725"/>
              <a:gd name="connsiteY6" fmla="*/ 0 h 6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725" h="61993">
                <a:moveTo>
                  <a:pt x="224725" y="61993"/>
                </a:moveTo>
                <a:cubicBezTo>
                  <a:pt x="211810" y="59410"/>
                  <a:pt x="198758" y="57438"/>
                  <a:pt x="185980" y="54244"/>
                </a:cubicBezTo>
                <a:cubicBezTo>
                  <a:pt x="178055" y="52263"/>
                  <a:pt x="170586" y="48739"/>
                  <a:pt x="162732" y="46495"/>
                </a:cubicBezTo>
                <a:cubicBezTo>
                  <a:pt x="80755" y="23074"/>
                  <a:pt x="195726" y="60076"/>
                  <a:pt x="85241" y="23248"/>
                </a:cubicBezTo>
                <a:lnTo>
                  <a:pt x="38746" y="7749"/>
                </a:lnTo>
                <a:cubicBezTo>
                  <a:pt x="30997" y="5166"/>
                  <a:pt x="23666" y="0"/>
                  <a:pt x="15498" y="0"/>
                </a:cubicBezTo>
                <a:lnTo>
                  <a:pt x="0" y="0"/>
                </a:lnTo>
              </a:path>
            </a:pathLst>
          </a:custGeom>
          <a:noFill/>
          <a:ln w="5715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38100">
                <a:solidFill>
                  <a:srgbClr val="000000"/>
                </a:solidFill>
              </a:ln>
              <a:solidFill>
                <a:srgbClr val="000000"/>
              </a:solidFill>
              <a:effectLst/>
              <a:uLnTx/>
              <a:uFillTx/>
              <a:latin typeface="Arial" charset="0"/>
              <a:ea typeface="+mn-ea"/>
              <a:cs typeface="+mn-cs"/>
            </a:endParaRPr>
          </a:p>
        </p:txBody>
      </p:sp>
      <p:sp>
        <p:nvSpPr>
          <p:cNvPr id="10" name="Freeform 9">
            <a:extLst>
              <a:ext uri="{FF2B5EF4-FFF2-40B4-BE49-F238E27FC236}">
                <a16:creationId xmlns:a16="http://schemas.microsoft.com/office/drawing/2014/main" id="{97D8F102-24C7-3494-EFAF-969E5EE32851}"/>
              </a:ext>
            </a:extLst>
          </p:cNvPr>
          <p:cNvSpPr/>
          <p:nvPr/>
        </p:nvSpPr>
        <p:spPr bwMode="auto">
          <a:xfrm>
            <a:off x="5686927" y="4479009"/>
            <a:ext cx="3371830" cy="1985959"/>
          </a:xfrm>
          <a:custGeom>
            <a:avLst/>
            <a:gdLst>
              <a:gd name="connsiteX0" fmla="*/ 0 w 2743200"/>
              <a:gd name="connsiteY0" fmla="*/ 2030278 h 2076946"/>
              <a:gd name="connsiteX1" fmla="*/ 472698 w 2743200"/>
              <a:gd name="connsiteY1" fmla="*/ 2053526 h 2076946"/>
              <a:gd name="connsiteX2" fmla="*/ 596684 w 2743200"/>
              <a:gd name="connsiteY2" fmla="*/ 2061275 h 2076946"/>
              <a:gd name="connsiteX3" fmla="*/ 1689315 w 2743200"/>
              <a:gd name="connsiteY3" fmla="*/ 2069024 h 2076946"/>
              <a:gd name="connsiteX4" fmla="*/ 1813301 w 2743200"/>
              <a:gd name="connsiteY4" fmla="*/ 2076773 h 2076946"/>
              <a:gd name="connsiteX5" fmla="*/ 2131017 w 2743200"/>
              <a:gd name="connsiteY5" fmla="*/ 2061275 h 2076946"/>
              <a:gd name="connsiteX6" fmla="*/ 2231756 w 2743200"/>
              <a:gd name="connsiteY6" fmla="*/ 2045776 h 2076946"/>
              <a:gd name="connsiteX7" fmla="*/ 2255003 w 2743200"/>
              <a:gd name="connsiteY7" fmla="*/ 2038027 h 2076946"/>
              <a:gd name="connsiteX8" fmla="*/ 2332495 w 2743200"/>
              <a:gd name="connsiteY8" fmla="*/ 2022529 h 2076946"/>
              <a:gd name="connsiteX9" fmla="*/ 2363491 w 2743200"/>
              <a:gd name="connsiteY9" fmla="*/ 2007031 h 2076946"/>
              <a:gd name="connsiteX10" fmla="*/ 2409986 w 2743200"/>
              <a:gd name="connsiteY10" fmla="*/ 1991532 h 2076946"/>
              <a:gd name="connsiteX11" fmla="*/ 2433234 w 2743200"/>
              <a:gd name="connsiteY11" fmla="*/ 1976034 h 2076946"/>
              <a:gd name="connsiteX12" fmla="*/ 2487478 w 2743200"/>
              <a:gd name="connsiteY12" fmla="*/ 1937288 h 2076946"/>
              <a:gd name="connsiteX13" fmla="*/ 2502976 w 2743200"/>
              <a:gd name="connsiteY13" fmla="*/ 1914041 h 2076946"/>
              <a:gd name="connsiteX14" fmla="*/ 2526223 w 2743200"/>
              <a:gd name="connsiteY14" fmla="*/ 1898543 h 2076946"/>
              <a:gd name="connsiteX15" fmla="*/ 2533973 w 2743200"/>
              <a:gd name="connsiteY15" fmla="*/ 1875295 h 2076946"/>
              <a:gd name="connsiteX16" fmla="*/ 2557220 w 2743200"/>
              <a:gd name="connsiteY16" fmla="*/ 1859797 h 2076946"/>
              <a:gd name="connsiteX17" fmla="*/ 2595966 w 2743200"/>
              <a:gd name="connsiteY17" fmla="*/ 1821051 h 2076946"/>
              <a:gd name="connsiteX18" fmla="*/ 2619213 w 2743200"/>
              <a:gd name="connsiteY18" fmla="*/ 1797804 h 2076946"/>
              <a:gd name="connsiteX19" fmla="*/ 2650210 w 2743200"/>
              <a:gd name="connsiteY19" fmla="*/ 1751309 h 2076946"/>
              <a:gd name="connsiteX20" fmla="*/ 2681207 w 2743200"/>
              <a:gd name="connsiteY20" fmla="*/ 1712563 h 2076946"/>
              <a:gd name="connsiteX21" fmla="*/ 2712203 w 2743200"/>
              <a:gd name="connsiteY21" fmla="*/ 1642821 h 2076946"/>
              <a:gd name="connsiteX22" fmla="*/ 2727701 w 2743200"/>
              <a:gd name="connsiteY22" fmla="*/ 1596326 h 2076946"/>
              <a:gd name="connsiteX23" fmla="*/ 2743200 w 2743200"/>
              <a:gd name="connsiteY23" fmla="*/ 1487837 h 2076946"/>
              <a:gd name="connsiteX24" fmla="*/ 2727701 w 2743200"/>
              <a:gd name="connsiteY24" fmla="*/ 1301858 h 2076946"/>
              <a:gd name="connsiteX25" fmla="*/ 2719952 w 2743200"/>
              <a:gd name="connsiteY25" fmla="*/ 1270861 h 2076946"/>
              <a:gd name="connsiteX26" fmla="*/ 2712203 w 2743200"/>
              <a:gd name="connsiteY26" fmla="*/ 1232115 h 2076946"/>
              <a:gd name="connsiteX27" fmla="*/ 2696705 w 2743200"/>
              <a:gd name="connsiteY27" fmla="*/ 1185621 h 2076946"/>
              <a:gd name="connsiteX28" fmla="*/ 2673457 w 2743200"/>
              <a:gd name="connsiteY28" fmla="*/ 1077132 h 2076946"/>
              <a:gd name="connsiteX29" fmla="*/ 2657959 w 2743200"/>
              <a:gd name="connsiteY29" fmla="*/ 1030637 h 2076946"/>
              <a:gd name="connsiteX30" fmla="*/ 2642461 w 2743200"/>
              <a:gd name="connsiteY30" fmla="*/ 1007390 h 2076946"/>
              <a:gd name="connsiteX31" fmla="*/ 2626962 w 2743200"/>
              <a:gd name="connsiteY31" fmla="*/ 968644 h 2076946"/>
              <a:gd name="connsiteX32" fmla="*/ 2619213 w 2743200"/>
              <a:gd name="connsiteY32" fmla="*/ 937648 h 2076946"/>
              <a:gd name="connsiteX33" fmla="*/ 2595966 w 2743200"/>
              <a:gd name="connsiteY33" fmla="*/ 898902 h 2076946"/>
              <a:gd name="connsiteX34" fmla="*/ 2580468 w 2743200"/>
              <a:gd name="connsiteY34" fmla="*/ 867905 h 2076946"/>
              <a:gd name="connsiteX35" fmla="*/ 2564969 w 2743200"/>
              <a:gd name="connsiteY35" fmla="*/ 829159 h 2076946"/>
              <a:gd name="connsiteX36" fmla="*/ 2518474 w 2743200"/>
              <a:gd name="connsiteY36" fmla="*/ 751668 h 2076946"/>
              <a:gd name="connsiteX37" fmla="*/ 2495227 w 2743200"/>
              <a:gd name="connsiteY37" fmla="*/ 712922 h 2076946"/>
              <a:gd name="connsiteX38" fmla="*/ 2471979 w 2743200"/>
              <a:gd name="connsiteY38" fmla="*/ 681926 h 2076946"/>
              <a:gd name="connsiteX39" fmla="*/ 2448732 w 2743200"/>
              <a:gd name="connsiteY39" fmla="*/ 643180 h 2076946"/>
              <a:gd name="connsiteX40" fmla="*/ 2417735 w 2743200"/>
              <a:gd name="connsiteY40" fmla="*/ 604434 h 2076946"/>
              <a:gd name="connsiteX41" fmla="*/ 2402237 w 2743200"/>
              <a:gd name="connsiteY41" fmla="*/ 573437 h 2076946"/>
              <a:gd name="connsiteX42" fmla="*/ 2363491 w 2743200"/>
              <a:gd name="connsiteY42" fmla="*/ 534692 h 2076946"/>
              <a:gd name="connsiteX43" fmla="*/ 2332495 w 2743200"/>
              <a:gd name="connsiteY43" fmla="*/ 488197 h 2076946"/>
              <a:gd name="connsiteX44" fmla="*/ 2262752 w 2743200"/>
              <a:gd name="connsiteY44" fmla="*/ 426204 h 2076946"/>
              <a:gd name="connsiteX45" fmla="*/ 2247254 w 2743200"/>
              <a:gd name="connsiteY45" fmla="*/ 402956 h 2076946"/>
              <a:gd name="connsiteX46" fmla="*/ 2224007 w 2743200"/>
              <a:gd name="connsiteY46" fmla="*/ 387458 h 2076946"/>
              <a:gd name="connsiteX47" fmla="*/ 2177512 w 2743200"/>
              <a:gd name="connsiteY47" fmla="*/ 340963 h 2076946"/>
              <a:gd name="connsiteX48" fmla="*/ 2138766 w 2743200"/>
              <a:gd name="connsiteY48" fmla="*/ 309966 h 2076946"/>
              <a:gd name="connsiteX49" fmla="*/ 2107769 w 2743200"/>
              <a:gd name="connsiteY49" fmla="*/ 286719 h 2076946"/>
              <a:gd name="connsiteX50" fmla="*/ 2061274 w 2743200"/>
              <a:gd name="connsiteY50" fmla="*/ 240224 h 2076946"/>
              <a:gd name="connsiteX51" fmla="*/ 2038027 w 2743200"/>
              <a:gd name="connsiteY51" fmla="*/ 216976 h 2076946"/>
              <a:gd name="connsiteX52" fmla="*/ 1991532 w 2743200"/>
              <a:gd name="connsiteY52" fmla="*/ 185980 h 2076946"/>
              <a:gd name="connsiteX53" fmla="*/ 1960535 w 2743200"/>
              <a:gd name="connsiteY53" fmla="*/ 170482 h 2076946"/>
              <a:gd name="connsiteX54" fmla="*/ 1937288 w 2743200"/>
              <a:gd name="connsiteY54" fmla="*/ 162732 h 2076946"/>
              <a:gd name="connsiteX55" fmla="*/ 1914040 w 2743200"/>
              <a:gd name="connsiteY55" fmla="*/ 147234 h 2076946"/>
              <a:gd name="connsiteX56" fmla="*/ 1890793 w 2743200"/>
              <a:gd name="connsiteY56" fmla="*/ 139485 h 2076946"/>
              <a:gd name="connsiteX57" fmla="*/ 1867545 w 2743200"/>
              <a:gd name="connsiteY57" fmla="*/ 123987 h 2076946"/>
              <a:gd name="connsiteX58" fmla="*/ 1844298 w 2743200"/>
              <a:gd name="connsiteY58" fmla="*/ 116237 h 2076946"/>
              <a:gd name="connsiteX59" fmla="*/ 1813301 w 2743200"/>
              <a:gd name="connsiteY59" fmla="*/ 100739 h 2076946"/>
              <a:gd name="connsiteX60" fmla="*/ 1743559 w 2743200"/>
              <a:gd name="connsiteY60" fmla="*/ 77492 h 2076946"/>
              <a:gd name="connsiteX61" fmla="*/ 1712562 w 2743200"/>
              <a:gd name="connsiteY61" fmla="*/ 61993 h 2076946"/>
              <a:gd name="connsiteX62" fmla="*/ 1666068 w 2743200"/>
              <a:gd name="connsiteY62" fmla="*/ 46495 h 2076946"/>
              <a:gd name="connsiteX63" fmla="*/ 1642820 w 2743200"/>
              <a:gd name="connsiteY63" fmla="*/ 38746 h 2076946"/>
              <a:gd name="connsiteX64" fmla="*/ 1611823 w 2743200"/>
              <a:gd name="connsiteY64" fmla="*/ 23248 h 2076946"/>
              <a:gd name="connsiteX65" fmla="*/ 1487837 w 2743200"/>
              <a:gd name="connsiteY65" fmla="*/ 0 h 2076946"/>
              <a:gd name="connsiteX66" fmla="*/ 1518834 w 2743200"/>
              <a:gd name="connsiteY66" fmla="*/ 38746 h 2076946"/>
              <a:gd name="connsiteX67" fmla="*/ 1542081 w 2743200"/>
              <a:gd name="connsiteY67" fmla="*/ 46495 h 2076946"/>
              <a:gd name="connsiteX68" fmla="*/ 1557579 w 2743200"/>
              <a:gd name="connsiteY68" fmla="*/ 100739 h 2076946"/>
              <a:gd name="connsiteX69" fmla="*/ 1565329 w 2743200"/>
              <a:gd name="connsiteY69" fmla="*/ 201478 h 207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743200" h="2076946">
                <a:moveTo>
                  <a:pt x="0" y="2030278"/>
                </a:moveTo>
                <a:lnTo>
                  <a:pt x="472698" y="2053526"/>
                </a:lnTo>
                <a:cubicBezTo>
                  <a:pt x="514027" y="2056109"/>
                  <a:pt x="555278" y="2060748"/>
                  <a:pt x="596684" y="2061275"/>
                </a:cubicBezTo>
                <a:lnTo>
                  <a:pt x="1689315" y="2069024"/>
                </a:lnTo>
                <a:cubicBezTo>
                  <a:pt x="1730644" y="2071607"/>
                  <a:pt x="1771892" y="2076773"/>
                  <a:pt x="1813301" y="2076773"/>
                </a:cubicBezTo>
                <a:cubicBezTo>
                  <a:pt x="2081408" y="2076773"/>
                  <a:pt x="1992626" y="2079727"/>
                  <a:pt x="2131017" y="2061275"/>
                </a:cubicBezTo>
                <a:cubicBezTo>
                  <a:pt x="2171359" y="2055896"/>
                  <a:pt x="2194549" y="2055078"/>
                  <a:pt x="2231756" y="2045776"/>
                </a:cubicBezTo>
                <a:cubicBezTo>
                  <a:pt x="2239680" y="2043795"/>
                  <a:pt x="2247044" y="2039864"/>
                  <a:pt x="2255003" y="2038027"/>
                </a:cubicBezTo>
                <a:cubicBezTo>
                  <a:pt x="2280671" y="2032104"/>
                  <a:pt x="2332495" y="2022529"/>
                  <a:pt x="2332495" y="2022529"/>
                </a:cubicBezTo>
                <a:cubicBezTo>
                  <a:pt x="2342827" y="2017363"/>
                  <a:pt x="2352766" y="2011321"/>
                  <a:pt x="2363491" y="2007031"/>
                </a:cubicBezTo>
                <a:cubicBezTo>
                  <a:pt x="2378659" y="2000964"/>
                  <a:pt x="2396393" y="2000594"/>
                  <a:pt x="2409986" y="1991532"/>
                </a:cubicBezTo>
                <a:cubicBezTo>
                  <a:pt x="2417735" y="1986366"/>
                  <a:pt x="2425655" y="1981447"/>
                  <a:pt x="2433234" y="1976034"/>
                </a:cubicBezTo>
                <a:cubicBezTo>
                  <a:pt x="2500543" y="1927957"/>
                  <a:pt x="2432670" y="1973827"/>
                  <a:pt x="2487478" y="1937288"/>
                </a:cubicBezTo>
                <a:cubicBezTo>
                  <a:pt x="2492644" y="1929539"/>
                  <a:pt x="2496391" y="1920626"/>
                  <a:pt x="2502976" y="1914041"/>
                </a:cubicBezTo>
                <a:cubicBezTo>
                  <a:pt x="2509561" y="1907456"/>
                  <a:pt x="2520405" y="1905815"/>
                  <a:pt x="2526223" y="1898543"/>
                </a:cubicBezTo>
                <a:cubicBezTo>
                  <a:pt x="2531326" y="1892164"/>
                  <a:pt x="2528870" y="1881674"/>
                  <a:pt x="2533973" y="1875295"/>
                </a:cubicBezTo>
                <a:cubicBezTo>
                  <a:pt x="2539791" y="1868023"/>
                  <a:pt x="2550211" y="1865930"/>
                  <a:pt x="2557220" y="1859797"/>
                </a:cubicBezTo>
                <a:cubicBezTo>
                  <a:pt x="2570966" y="1847769"/>
                  <a:pt x="2583051" y="1833966"/>
                  <a:pt x="2595966" y="1821051"/>
                </a:cubicBezTo>
                <a:cubicBezTo>
                  <a:pt x="2603715" y="1813302"/>
                  <a:pt x="2613134" y="1806922"/>
                  <a:pt x="2619213" y="1797804"/>
                </a:cubicBezTo>
                <a:cubicBezTo>
                  <a:pt x="2629545" y="1782306"/>
                  <a:pt x="2637039" y="1764481"/>
                  <a:pt x="2650210" y="1751309"/>
                </a:cubicBezTo>
                <a:cubicBezTo>
                  <a:pt x="2672293" y="1729224"/>
                  <a:pt x="2661655" y="1741889"/>
                  <a:pt x="2681207" y="1712563"/>
                </a:cubicBezTo>
                <a:cubicBezTo>
                  <a:pt x="2699650" y="1657233"/>
                  <a:pt x="2687643" y="1679661"/>
                  <a:pt x="2712203" y="1642821"/>
                </a:cubicBezTo>
                <a:cubicBezTo>
                  <a:pt x="2717369" y="1627323"/>
                  <a:pt x="2725015" y="1612440"/>
                  <a:pt x="2727701" y="1596326"/>
                </a:cubicBezTo>
                <a:cubicBezTo>
                  <a:pt x="2738875" y="1529289"/>
                  <a:pt x="2733502" y="1565422"/>
                  <a:pt x="2743200" y="1487837"/>
                </a:cubicBezTo>
                <a:cubicBezTo>
                  <a:pt x="2739275" y="1425035"/>
                  <a:pt x="2738011" y="1363718"/>
                  <a:pt x="2727701" y="1301858"/>
                </a:cubicBezTo>
                <a:cubicBezTo>
                  <a:pt x="2725950" y="1291353"/>
                  <a:pt x="2722262" y="1281258"/>
                  <a:pt x="2719952" y="1270861"/>
                </a:cubicBezTo>
                <a:cubicBezTo>
                  <a:pt x="2717095" y="1258004"/>
                  <a:pt x="2715669" y="1244822"/>
                  <a:pt x="2712203" y="1232115"/>
                </a:cubicBezTo>
                <a:cubicBezTo>
                  <a:pt x="2707905" y="1216354"/>
                  <a:pt x="2696705" y="1185621"/>
                  <a:pt x="2696705" y="1185621"/>
                </a:cubicBezTo>
                <a:cubicBezTo>
                  <a:pt x="2690201" y="1146597"/>
                  <a:pt x="2686332" y="1115757"/>
                  <a:pt x="2673457" y="1077132"/>
                </a:cubicBezTo>
                <a:cubicBezTo>
                  <a:pt x="2668291" y="1061634"/>
                  <a:pt x="2667021" y="1044230"/>
                  <a:pt x="2657959" y="1030637"/>
                </a:cubicBezTo>
                <a:cubicBezTo>
                  <a:pt x="2652793" y="1022888"/>
                  <a:pt x="2646626" y="1015720"/>
                  <a:pt x="2642461" y="1007390"/>
                </a:cubicBezTo>
                <a:cubicBezTo>
                  <a:pt x="2636240" y="994948"/>
                  <a:pt x="2631361" y="981840"/>
                  <a:pt x="2626962" y="968644"/>
                </a:cubicBezTo>
                <a:cubicBezTo>
                  <a:pt x="2623594" y="958541"/>
                  <a:pt x="2623538" y="947380"/>
                  <a:pt x="2619213" y="937648"/>
                </a:cubicBezTo>
                <a:cubicBezTo>
                  <a:pt x="2613096" y="923884"/>
                  <a:pt x="2603280" y="912068"/>
                  <a:pt x="2595966" y="898902"/>
                </a:cubicBezTo>
                <a:cubicBezTo>
                  <a:pt x="2590356" y="888804"/>
                  <a:pt x="2585160" y="878461"/>
                  <a:pt x="2580468" y="867905"/>
                </a:cubicBezTo>
                <a:cubicBezTo>
                  <a:pt x="2574818" y="855194"/>
                  <a:pt x="2571515" y="841433"/>
                  <a:pt x="2564969" y="829159"/>
                </a:cubicBezTo>
                <a:cubicBezTo>
                  <a:pt x="2550793" y="802580"/>
                  <a:pt x="2533972" y="777498"/>
                  <a:pt x="2518474" y="751668"/>
                </a:cubicBezTo>
                <a:cubicBezTo>
                  <a:pt x="2510725" y="738753"/>
                  <a:pt x="2504264" y="724971"/>
                  <a:pt x="2495227" y="712922"/>
                </a:cubicBezTo>
                <a:cubicBezTo>
                  <a:pt x="2487478" y="702590"/>
                  <a:pt x="2479143" y="692672"/>
                  <a:pt x="2471979" y="681926"/>
                </a:cubicBezTo>
                <a:cubicBezTo>
                  <a:pt x="2463624" y="669394"/>
                  <a:pt x="2457369" y="655519"/>
                  <a:pt x="2448732" y="643180"/>
                </a:cubicBezTo>
                <a:cubicBezTo>
                  <a:pt x="2439247" y="629630"/>
                  <a:pt x="2426910" y="618196"/>
                  <a:pt x="2417735" y="604434"/>
                </a:cubicBezTo>
                <a:cubicBezTo>
                  <a:pt x="2411327" y="594822"/>
                  <a:pt x="2409329" y="582555"/>
                  <a:pt x="2402237" y="573437"/>
                </a:cubicBezTo>
                <a:cubicBezTo>
                  <a:pt x="2391023" y="559020"/>
                  <a:pt x="2375057" y="548828"/>
                  <a:pt x="2363491" y="534692"/>
                </a:cubicBezTo>
                <a:cubicBezTo>
                  <a:pt x="2351696" y="520276"/>
                  <a:pt x="2345169" y="501846"/>
                  <a:pt x="2332495" y="488197"/>
                </a:cubicBezTo>
                <a:cubicBezTo>
                  <a:pt x="2311330" y="465404"/>
                  <a:pt x="2284746" y="448198"/>
                  <a:pt x="2262752" y="426204"/>
                </a:cubicBezTo>
                <a:cubicBezTo>
                  <a:pt x="2256166" y="419618"/>
                  <a:pt x="2253839" y="409542"/>
                  <a:pt x="2247254" y="402956"/>
                </a:cubicBezTo>
                <a:cubicBezTo>
                  <a:pt x="2240669" y="396371"/>
                  <a:pt x="2230968" y="393645"/>
                  <a:pt x="2224007" y="387458"/>
                </a:cubicBezTo>
                <a:cubicBezTo>
                  <a:pt x="2207625" y="372896"/>
                  <a:pt x="2195749" y="353121"/>
                  <a:pt x="2177512" y="340963"/>
                </a:cubicBezTo>
                <a:cubicBezTo>
                  <a:pt x="2120029" y="302643"/>
                  <a:pt x="2182937" y="346775"/>
                  <a:pt x="2138766" y="309966"/>
                </a:cubicBezTo>
                <a:cubicBezTo>
                  <a:pt x="2128844" y="301698"/>
                  <a:pt x="2117369" y="295359"/>
                  <a:pt x="2107769" y="286719"/>
                </a:cubicBezTo>
                <a:cubicBezTo>
                  <a:pt x="2091477" y="272057"/>
                  <a:pt x="2076772" y="255722"/>
                  <a:pt x="2061274" y="240224"/>
                </a:cubicBezTo>
                <a:cubicBezTo>
                  <a:pt x="2053525" y="232475"/>
                  <a:pt x="2047145" y="223055"/>
                  <a:pt x="2038027" y="216976"/>
                </a:cubicBezTo>
                <a:cubicBezTo>
                  <a:pt x="2022529" y="206644"/>
                  <a:pt x="2008192" y="194310"/>
                  <a:pt x="1991532" y="185980"/>
                </a:cubicBezTo>
                <a:cubicBezTo>
                  <a:pt x="1981200" y="180814"/>
                  <a:pt x="1971153" y="175033"/>
                  <a:pt x="1960535" y="170482"/>
                </a:cubicBezTo>
                <a:cubicBezTo>
                  <a:pt x="1953027" y="167264"/>
                  <a:pt x="1944594" y="166385"/>
                  <a:pt x="1937288" y="162732"/>
                </a:cubicBezTo>
                <a:cubicBezTo>
                  <a:pt x="1928958" y="158567"/>
                  <a:pt x="1922370" y="151399"/>
                  <a:pt x="1914040" y="147234"/>
                </a:cubicBezTo>
                <a:cubicBezTo>
                  <a:pt x="1906734" y="143581"/>
                  <a:pt x="1898099" y="143138"/>
                  <a:pt x="1890793" y="139485"/>
                </a:cubicBezTo>
                <a:cubicBezTo>
                  <a:pt x="1882463" y="135320"/>
                  <a:pt x="1875875" y="128152"/>
                  <a:pt x="1867545" y="123987"/>
                </a:cubicBezTo>
                <a:cubicBezTo>
                  <a:pt x="1860239" y="120334"/>
                  <a:pt x="1851806" y="119455"/>
                  <a:pt x="1844298" y="116237"/>
                </a:cubicBezTo>
                <a:cubicBezTo>
                  <a:pt x="1833680" y="111686"/>
                  <a:pt x="1824083" y="104886"/>
                  <a:pt x="1813301" y="100739"/>
                </a:cubicBezTo>
                <a:cubicBezTo>
                  <a:pt x="1790429" y="91942"/>
                  <a:pt x="1765477" y="88451"/>
                  <a:pt x="1743559" y="77492"/>
                </a:cubicBezTo>
                <a:cubicBezTo>
                  <a:pt x="1733227" y="72326"/>
                  <a:pt x="1723288" y="66283"/>
                  <a:pt x="1712562" y="61993"/>
                </a:cubicBezTo>
                <a:cubicBezTo>
                  <a:pt x="1697394" y="55926"/>
                  <a:pt x="1681566" y="51661"/>
                  <a:pt x="1666068" y="46495"/>
                </a:cubicBezTo>
                <a:cubicBezTo>
                  <a:pt x="1658319" y="43912"/>
                  <a:pt x="1650126" y="42399"/>
                  <a:pt x="1642820" y="38746"/>
                </a:cubicBezTo>
                <a:cubicBezTo>
                  <a:pt x="1632488" y="33580"/>
                  <a:pt x="1622782" y="26901"/>
                  <a:pt x="1611823" y="23248"/>
                </a:cubicBezTo>
                <a:cubicBezTo>
                  <a:pt x="1562501" y="6807"/>
                  <a:pt x="1538825" y="6373"/>
                  <a:pt x="1487837" y="0"/>
                </a:cubicBezTo>
                <a:cubicBezTo>
                  <a:pt x="1494878" y="10562"/>
                  <a:pt x="1506563" y="31383"/>
                  <a:pt x="1518834" y="38746"/>
                </a:cubicBezTo>
                <a:cubicBezTo>
                  <a:pt x="1525838" y="42948"/>
                  <a:pt x="1534332" y="43912"/>
                  <a:pt x="1542081" y="46495"/>
                </a:cubicBezTo>
                <a:cubicBezTo>
                  <a:pt x="1547393" y="62432"/>
                  <a:pt x="1555417" y="84523"/>
                  <a:pt x="1557579" y="100739"/>
                </a:cubicBezTo>
                <a:cubicBezTo>
                  <a:pt x="1565797" y="162369"/>
                  <a:pt x="1565329" y="162656"/>
                  <a:pt x="1565329" y="201478"/>
                </a:cubicBezTo>
              </a:path>
            </a:pathLst>
          </a:custGeom>
          <a:noFill/>
          <a:ln w="381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Freeform 10">
            <a:extLst>
              <a:ext uri="{FF2B5EF4-FFF2-40B4-BE49-F238E27FC236}">
                <a16:creationId xmlns:a16="http://schemas.microsoft.com/office/drawing/2014/main" id="{50975467-83F3-E34F-7032-8653CBA34B18}"/>
              </a:ext>
            </a:extLst>
          </p:cNvPr>
          <p:cNvSpPr/>
          <p:nvPr/>
        </p:nvSpPr>
        <p:spPr bwMode="auto">
          <a:xfrm>
            <a:off x="7718156" y="4386020"/>
            <a:ext cx="364210" cy="100739"/>
          </a:xfrm>
          <a:custGeom>
            <a:avLst/>
            <a:gdLst>
              <a:gd name="connsiteX0" fmla="*/ 0 w 364210"/>
              <a:gd name="connsiteY0" fmla="*/ 100739 h 100739"/>
              <a:gd name="connsiteX1" fmla="*/ 38746 w 364210"/>
              <a:gd name="connsiteY1" fmla="*/ 85241 h 100739"/>
              <a:gd name="connsiteX2" fmla="*/ 271220 w 364210"/>
              <a:gd name="connsiteY2" fmla="*/ 69743 h 100739"/>
              <a:gd name="connsiteX3" fmla="*/ 333213 w 364210"/>
              <a:gd name="connsiteY3" fmla="*/ 30997 h 100739"/>
              <a:gd name="connsiteX4" fmla="*/ 364210 w 364210"/>
              <a:gd name="connsiteY4" fmla="*/ 0 h 100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210" h="100739">
                <a:moveTo>
                  <a:pt x="0" y="100739"/>
                </a:moveTo>
                <a:cubicBezTo>
                  <a:pt x="12915" y="95573"/>
                  <a:pt x="25721" y="90125"/>
                  <a:pt x="38746" y="85241"/>
                </a:cubicBezTo>
                <a:cubicBezTo>
                  <a:pt x="117174" y="55831"/>
                  <a:pt x="148050" y="74305"/>
                  <a:pt x="271220" y="69743"/>
                </a:cubicBezTo>
                <a:cubicBezTo>
                  <a:pt x="343784" y="45554"/>
                  <a:pt x="298829" y="71112"/>
                  <a:pt x="333213" y="30997"/>
                </a:cubicBezTo>
                <a:cubicBezTo>
                  <a:pt x="342722" y="19903"/>
                  <a:pt x="364210" y="0"/>
                  <a:pt x="364210" y="0"/>
                </a:cubicBezTo>
              </a:path>
            </a:pathLst>
          </a:custGeom>
          <a:noFill/>
          <a:ln w="381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378893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49735-0D56-178C-15E5-D4B93235561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B0A57C9-E3B8-A85A-7454-E3EFC300F82D}"/>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AB786B7-B47F-72D2-CDEA-F1AB0C42391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6" name="TextBox 5">
            <a:extLst>
              <a:ext uri="{FF2B5EF4-FFF2-40B4-BE49-F238E27FC236}">
                <a16:creationId xmlns:a16="http://schemas.microsoft.com/office/drawing/2014/main" id="{4F07047C-F5E2-86F9-0645-E150442DD434}"/>
              </a:ext>
            </a:extLst>
          </p:cNvPr>
          <p:cNvSpPr txBox="1"/>
          <p:nvPr/>
        </p:nvSpPr>
        <p:spPr>
          <a:xfrm>
            <a:off x="409575" y="714376"/>
            <a:ext cx="8429625" cy="5812542"/>
          </a:xfrm>
          <a:prstGeom prst="rect">
            <a:avLst/>
          </a:prstGeom>
          <a:noFill/>
        </p:spPr>
        <p:txBody>
          <a:bodyPr wrap="square">
            <a:spAutoFit/>
          </a:bodyPr>
          <a:lstStyle/>
          <a:p>
            <a:r>
              <a:rPr lang="en-US" sz="3200" b="1" dirty="0">
                <a:solidFill>
                  <a:srgbClr val="C00000"/>
                </a:solidFill>
              </a:rPr>
              <a:t>James 3:2 </a:t>
            </a:r>
            <a:r>
              <a:rPr lang="en-US" sz="2400" dirty="0"/>
              <a:t>For we all stumble in many things. If anyone does not stumble in word, he is a perfect man, able also to bridle the whole body.</a:t>
            </a:r>
          </a:p>
          <a:p>
            <a:r>
              <a:rPr lang="en-US" sz="2400" dirty="0"/>
              <a:t> 3 Indeed, we put bits in horses' mouths that they may obey us, and we turn their whole body.</a:t>
            </a:r>
          </a:p>
          <a:p>
            <a:endParaRPr lang="en-US" sz="2400" dirty="0"/>
          </a:p>
          <a:p>
            <a:r>
              <a:rPr lang="en-US" sz="2400" dirty="0"/>
              <a:t> 4 Look also at ships: although they are so large and are driven by fierce winds, they are turned by a very small rudder wherever the pilot desires.</a:t>
            </a:r>
          </a:p>
          <a:p>
            <a:r>
              <a:rPr lang="en-US" sz="2400" dirty="0"/>
              <a:t> 5 Even so the tongue is a little member and boasts great things. See how great a forest a little fire kindles!</a:t>
            </a:r>
          </a:p>
          <a:p>
            <a:endParaRPr lang="en-US" sz="2400" dirty="0"/>
          </a:p>
          <a:p>
            <a:r>
              <a:rPr lang="en-US" sz="2400" dirty="0"/>
              <a:t> 6 And the tongue is a fire, a world of iniquity. The tongue is so set among our members that it defiles the whole body, and sets on fire the course of nature; and it is set on fire by hell.</a:t>
            </a:r>
          </a:p>
        </p:txBody>
      </p:sp>
    </p:spTree>
    <p:extLst>
      <p:ext uri="{BB962C8B-B14F-4D97-AF65-F5344CB8AC3E}">
        <p14:creationId xmlns:p14="http://schemas.microsoft.com/office/powerpoint/2010/main" val="199989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E708B-92EC-4F66-1197-26480E4205E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C7AC8BE-AF93-A784-13BC-518BA71640E4}"/>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163187AB-08F9-4560-57BE-DF3FCF3151F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C38EC7F4-B9C6-D833-DB27-59D8EB3B98E0}"/>
              </a:ext>
            </a:extLst>
          </p:cNvPr>
          <p:cNvSpPr txBox="1"/>
          <p:nvPr/>
        </p:nvSpPr>
        <p:spPr>
          <a:xfrm>
            <a:off x="419101" y="800101"/>
            <a:ext cx="8048624" cy="5386090"/>
          </a:xfrm>
          <a:prstGeom prst="rect">
            <a:avLst/>
          </a:prstGeom>
          <a:noFill/>
        </p:spPr>
        <p:txBody>
          <a:bodyPr wrap="square">
            <a:spAutoFit/>
          </a:bodyPr>
          <a:lstStyle/>
          <a:p>
            <a:r>
              <a:rPr lang="en-US" sz="3200" b="1" dirty="0">
                <a:solidFill>
                  <a:srgbClr val="C00000"/>
                </a:solidFill>
              </a:rPr>
              <a:t>James 3:7 </a:t>
            </a:r>
            <a:r>
              <a:rPr lang="en-US" sz="2400" u="sng" dirty="0"/>
              <a:t>For every kind of beast and bird, of reptile and creature of the sea, is tamed and has been tamed by mankind</a:t>
            </a:r>
            <a:r>
              <a:rPr lang="en-US" sz="2400" dirty="0"/>
              <a:t>.</a:t>
            </a:r>
          </a:p>
          <a:p>
            <a:r>
              <a:rPr lang="en-US" sz="2400" dirty="0"/>
              <a:t> 8 But no man can tame the tongue. It is an unruly evil, </a:t>
            </a:r>
            <a:r>
              <a:rPr lang="en-US" sz="2400" u="sng" dirty="0"/>
              <a:t>full of deadly poison.</a:t>
            </a:r>
          </a:p>
          <a:p>
            <a:endParaRPr lang="en-US" sz="2400" dirty="0"/>
          </a:p>
          <a:p>
            <a:r>
              <a:rPr lang="en-US" sz="2400" dirty="0"/>
              <a:t> 9 With it we bless our God and Father, and with it we curse men, who have been made in the similitude of God.</a:t>
            </a:r>
          </a:p>
          <a:p>
            <a:r>
              <a:rPr lang="en-US" sz="2400" dirty="0"/>
              <a:t> 10 Out of the same mouth proceed blessing and cursing. My brethren, these things ought not to be so.</a:t>
            </a:r>
          </a:p>
          <a:p>
            <a:endParaRPr lang="en-US" sz="2400" dirty="0"/>
          </a:p>
          <a:p>
            <a:r>
              <a:rPr lang="en-US" sz="2400" dirty="0"/>
              <a:t> 11 Does a spring send forth fresh water and bitter from the same opening?</a:t>
            </a:r>
          </a:p>
          <a:p>
            <a:r>
              <a:rPr lang="en-US" sz="2400" dirty="0"/>
              <a:t> 12 Can a fig tree, my brethren, bear olives, or a grapevine bear figs? Thus no spring yields both salt water and fresh.</a:t>
            </a:r>
          </a:p>
        </p:txBody>
      </p:sp>
    </p:spTree>
    <p:extLst>
      <p:ext uri="{BB962C8B-B14F-4D97-AF65-F5344CB8AC3E}">
        <p14:creationId xmlns:p14="http://schemas.microsoft.com/office/powerpoint/2010/main" val="4212619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77FEC1-0D51-8842-2698-1D70F77017C1}"/>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CC5D0BA4-0168-7976-D9A6-6393B365F96D}"/>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15DAFC8B-493E-6054-FBC8-BA43425CF065}"/>
              </a:ext>
            </a:extLst>
          </p:cNvPr>
          <p:cNvSpPr txBox="1"/>
          <p:nvPr/>
        </p:nvSpPr>
        <p:spPr>
          <a:xfrm>
            <a:off x="545283" y="1047751"/>
            <a:ext cx="8189141" cy="5119350"/>
          </a:xfrm>
          <a:prstGeom prst="rect">
            <a:avLst/>
          </a:prstGeom>
          <a:noFill/>
        </p:spPr>
        <p:txBody>
          <a:bodyPr wrap="square">
            <a:spAutoFit/>
          </a:bodyPr>
          <a:lstStyle/>
          <a:p>
            <a:pPr marL="0" marR="0">
              <a:spcAft>
                <a:spcPts val="800"/>
              </a:spcAft>
              <a:buNone/>
            </a:pPr>
            <a:r>
              <a:rPr lang="en-US" sz="3000" kern="100" dirty="0">
                <a:effectLst/>
                <a:latin typeface="Calibri" panose="020F0502020204030204" pitchFamily="34" charset="0"/>
                <a:ea typeface="Calibri" panose="020F0502020204030204" pitchFamily="34" charset="0"/>
                <a:cs typeface="Calibri" panose="020F0502020204030204" pitchFamily="34" charset="0"/>
              </a:rPr>
              <a:t>When we read this letter it appears the brethren were having trouble with the tongue.</a:t>
            </a:r>
          </a:p>
          <a:p>
            <a:pPr marL="0" marR="0">
              <a:spcAft>
                <a:spcPts val="800"/>
              </a:spcAft>
              <a:buNone/>
            </a:pPr>
            <a:endParaRPr lang="en-US"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000" b="1" u="sng"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James 1:19</a:t>
            </a:r>
            <a:r>
              <a:rPr lang="en-US" sz="30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lang="en-US" sz="3000" kern="100" dirty="0">
                <a:effectLst/>
                <a:latin typeface="Calibri" panose="020F0502020204030204" pitchFamily="34" charset="0"/>
                <a:ea typeface="Calibri" panose="020F0502020204030204" pitchFamily="34" charset="0"/>
                <a:cs typeface="Calibri" panose="020F0502020204030204" pitchFamily="34" charset="0"/>
              </a:rPr>
              <a:t>So then, my beloved brethren, let every man be swift to hear, slow to speak, slow to wrath;</a:t>
            </a:r>
          </a:p>
          <a:p>
            <a:pPr marL="0" marR="0">
              <a:spcAft>
                <a:spcPts val="800"/>
              </a:spcAft>
              <a:buNone/>
            </a:pPr>
            <a:endParaRPr lang="en-US"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000" b="1" u="sng"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James 1:26</a:t>
            </a:r>
            <a:r>
              <a:rPr lang="en-US" sz="30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lang="en-US" sz="3000" kern="100" dirty="0">
                <a:effectLst/>
                <a:latin typeface="Calibri" panose="020F0502020204030204" pitchFamily="34" charset="0"/>
                <a:ea typeface="Calibri" panose="020F0502020204030204" pitchFamily="34" charset="0"/>
                <a:cs typeface="Calibri" panose="020F0502020204030204" pitchFamily="34" charset="0"/>
              </a:rPr>
              <a:t>If anyone among you thinks he is religious, and does not bridle his tongue but deceives his own heart, this one's religion is useless.</a:t>
            </a:r>
            <a:endParaRPr lang="en-US" sz="3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992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DF8D6-FFC1-FF5E-DCB7-574347990A0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B0310C9-D75C-3F12-5581-99BA5BB22AA3}"/>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BD3ED9F8-1F92-99D3-6EE2-874C4FDC919D}"/>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Instructions To Teachers James 3:1-18</a:t>
            </a:r>
          </a:p>
        </p:txBody>
      </p:sp>
      <p:sp>
        <p:nvSpPr>
          <p:cNvPr id="5" name="TextBox 4">
            <a:extLst>
              <a:ext uri="{FF2B5EF4-FFF2-40B4-BE49-F238E27FC236}">
                <a16:creationId xmlns:a16="http://schemas.microsoft.com/office/drawing/2014/main" id="{987F2ADA-1F5D-2047-FB53-B168821B8F21}"/>
              </a:ext>
            </a:extLst>
          </p:cNvPr>
          <p:cNvSpPr txBox="1"/>
          <p:nvPr/>
        </p:nvSpPr>
        <p:spPr>
          <a:xfrm>
            <a:off x="487086" y="847725"/>
            <a:ext cx="8169827" cy="5874247"/>
          </a:xfrm>
          <a:prstGeom prst="rect">
            <a:avLst/>
          </a:prstGeom>
          <a:noFill/>
        </p:spPr>
        <p:txBody>
          <a:bodyPr wrap="square">
            <a:spAutoFit/>
          </a:bodyPr>
          <a:lstStyle/>
          <a:p>
            <a:pPr marL="0" marR="0">
              <a:spcAft>
                <a:spcPts val="800"/>
              </a:spcAft>
              <a:buNone/>
            </a:pPr>
            <a:r>
              <a:rPr lang="en-US" sz="2800" b="1" u="sng"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James 2:12</a:t>
            </a:r>
            <a:r>
              <a:rPr lang="en-US" sz="28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lang="en-US" sz="2800" kern="100" dirty="0">
                <a:effectLst/>
                <a:latin typeface="Calibri" panose="020F0502020204030204" pitchFamily="34" charset="0"/>
                <a:ea typeface="Calibri" panose="020F0502020204030204" pitchFamily="34" charset="0"/>
                <a:cs typeface="Calibri" panose="020F0502020204030204" pitchFamily="34" charset="0"/>
              </a:rPr>
              <a:t>So speak and so do as those who will be judged by the law of liberty.</a:t>
            </a:r>
          </a:p>
          <a:p>
            <a:pPr marL="0" marR="0">
              <a:spcAft>
                <a:spcPts val="800"/>
              </a:spcAft>
              <a:buNone/>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b="1" u="sng"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James 4:1</a:t>
            </a:r>
            <a:r>
              <a:rPr lang="en-US" sz="28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lang="en-US" sz="2800" kern="100" dirty="0">
                <a:effectLst/>
                <a:latin typeface="Calibri" panose="020F0502020204030204" pitchFamily="34" charset="0"/>
                <a:ea typeface="Calibri" panose="020F0502020204030204" pitchFamily="34" charset="0"/>
                <a:cs typeface="Calibri" panose="020F0502020204030204" pitchFamily="34" charset="0"/>
              </a:rPr>
              <a:t>Where do wars and fights come from among you? Do they not come from your desires for pleasure that war in your members?</a:t>
            </a:r>
          </a:p>
          <a:p>
            <a:pPr marL="0" marR="0">
              <a:spcAft>
                <a:spcPts val="800"/>
              </a:spcAft>
              <a:buNone/>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b="1" u="sng"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James 4:11</a:t>
            </a:r>
            <a:r>
              <a:rPr lang="en-US" sz="28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lang="en-US" sz="2800" kern="100" dirty="0">
                <a:effectLst/>
                <a:latin typeface="Calibri" panose="020F0502020204030204" pitchFamily="34" charset="0"/>
                <a:ea typeface="Calibri" panose="020F0502020204030204" pitchFamily="34" charset="0"/>
                <a:cs typeface="Calibri" panose="020F0502020204030204" pitchFamily="34" charset="0"/>
              </a:rPr>
              <a:t>Do not speak evil of one another, brethren. He, who speaks evil of a brother and judges his brother, speaks evil of the law and judges the law. But if you judge the law, you are not a doer of the law but a judge.</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415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628</TotalTime>
  <Words>2232</Words>
  <Application>Microsoft Office PowerPoint</Application>
  <PresentationFormat>On-screen Show (4:3)</PresentationFormat>
  <Paragraphs>175</Paragraphs>
  <Slides>25</Slides>
  <Notes>4</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25</vt:i4>
      </vt:variant>
    </vt:vector>
  </HeadingPairs>
  <TitlesOfParts>
    <vt:vector size="39" baseType="lpstr">
      <vt:lpstr>ＭＳ Ｐゴシック</vt:lpstr>
      <vt:lpstr>Arial</vt:lpstr>
      <vt:lpstr>Arial Black</vt:lpstr>
      <vt:lpstr>Arial Unicode MS</vt:lpstr>
      <vt:lpstr>Calibri</vt:lpstr>
      <vt:lpstr>Calibri Light</vt:lpstr>
      <vt:lpstr>Franklin Gothic Demi</vt:lpstr>
      <vt:lpstr>Ink Free</vt:lpstr>
      <vt:lpstr>Symbol</vt:lpstr>
      <vt:lpstr>Times New Roman</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 also the tongue is full of deadly poison</vt:lpstr>
      <vt:lpstr>PowerPoint Presentation</vt:lpstr>
      <vt:lpstr>PowerPoint Presentation</vt:lpstr>
      <vt:lpstr>For every kind of beasts and birds, of reptiles and sea creatures . . . has been tamed by mankind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ecurb hastings</dc:creator>
  <cp:lastModifiedBy>ecurb hastings</cp:lastModifiedBy>
  <cp:revision>25</cp:revision>
  <dcterms:created xsi:type="dcterms:W3CDTF">2025-08-19T19:05:23Z</dcterms:created>
  <dcterms:modified xsi:type="dcterms:W3CDTF">2026-07-25T21:47:01Z</dcterms:modified>
</cp:coreProperties>
</file>