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5" r:id="rId3"/>
  </p:sldMasterIdLst>
  <p:notesMasterIdLst>
    <p:notesMasterId r:id="rId34"/>
  </p:notesMasterIdLst>
  <p:sldIdLst>
    <p:sldId id="496" r:id="rId4"/>
    <p:sldId id="555" r:id="rId5"/>
    <p:sldId id="819" r:id="rId6"/>
    <p:sldId id="257" r:id="rId7"/>
    <p:sldId id="503" r:id="rId8"/>
    <p:sldId id="815" r:id="rId9"/>
    <p:sldId id="820" r:id="rId10"/>
    <p:sldId id="816" r:id="rId11"/>
    <p:sldId id="786" r:id="rId12"/>
    <p:sldId id="807" r:id="rId13"/>
    <p:sldId id="811" r:id="rId14"/>
    <p:sldId id="558" r:id="rId15"/>
    <p:sldId id="557" r:id="rId16"/>
    <p:sldId id="556" r:id="rId17"/>
    <p:sldId id="821" r:id="rId18"/>
    <p:sldId id="822" r:id="rId19"/>
    <p:sldId id="562" r:id="rId20"/>
    <p:sldId id="563" r:id="rId21"/>
    <p:sldId id="564" r:id="rId22"/>
    <p:sldId id="560" r:id="rId23"/>
    <p:sldId id="566" r:id="rId24"/>
    <p:sldId id="567" r:id="rId25"/>
    <p:sldId id="823" r:id="rId26"/>
    <p:sldId id="829" r:id="rId27"/>
    <p:sldId id="818" r:id="rId28"/>
    <p:sldId id="824" r:id="rId29"/>
    <p:sldId id="277" r:id="rId30"/>
    <p:sldId id="825" r:id="rId31"/>
    <p:sldId id="827" r:id="rId32"/>
    <p:sldId id="828" r:id="rId3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RXJPWwWb4P0Opsh8yTP/Mg==" hashData="GWRMWUn0mt2BFnBY/efwJ7Ut9RtS0Qw+ZNubDd0kqKMAXqjT4gwfD1YwRQ7pG6G9i+8dxZJ2xXa2mk5MyxUK4Q=="/>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4660"/>
  </p:normalViewPr>
  <p:slideViewPr>
    <p:cSldViewPr snapToGrid="0">
      <p:cViewPr varScale="1">
        <p:scale>
          <a:sx n="119" d="100"/>
          <a:sy n="119" d="100"/>
        </p:scale>
        <p:origin x="1356" y="84"/>
      </p:cViewPr>
      <p:guideLst/>
    </p:cSldViewPr>
  </p:slideViewPr>
  <p:notesTextViewPr>
    <p:cViewPr>
      <p:scale>
        <a:sx n="1" d="1"/>
        <a:sy n="1" d="1"/>
      </p:scale>
      <p:origin x="0" y="0"/>
    </p:cViewPr>
  </p:notesTextViewPr>
  <p:sorterViewPr>
    <p:cViewPr varScale="1">
      <p:scale>
        <a:sx n="100" d="100"/>
        <a:sy n="100" d="100"/>
      </p:scale>
      <p:origin x="0" y="-287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presProps" Target="presProps.xml"/><Relationship Id="rId8" Type="http://schemas.openxmlformats.org/officeDocument/2006/relationships/slide" Target="slides/slide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9F0C4D-FA00-47D3-B832-1D2578700373}" type="datetimeFigureOut">
              <a:rPr lang="en-US" smtClean="0"/>
              <a:t>7/4/2026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796F66-EF68-44D4-99D1-DFE5844BE4E6}" type="slidenum">
              <a:rPr lang="en-US" smtClean="0"/>
              <a:t>‹#›</a:t>
            </a:fld>
            <a:endParaRPr lang="en-US"/>
          </a:p>
        </p:txBody>
      </p:sp>
    </p:spTree>
    <p:extLst>
      <p:ext uri="{BB962C8B-B14F-4D97-AF65-F5344CB8AC3E}">
        <p14:creationId xmlns:p14="http://schemas.microsoft.com/office/powerpoint/2010/main" val="41285013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796F66-EF68-44D4-99D1-DFE5844BE4E6}" type="slidenum">
              <a:rPr lang="en-US" smtClean="0"/>
              <a:t>8</a:t>
            </a:fld>
            <a:endParaRPr lang="en-US"/>
          </a:p>
        </p:txBody>
      </p:sp>
    </p:spTree>
    <p:extLst>
      <p:ext uri="{BB962C8B-B14F-4D97-AF65-F5344CB8AC3E}">
        <p14:creationId xmlns:p14="http://schemas.microsoft.com/office/powerpoint/2010/main" val="32912885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a:extLst>
              <a:ext uri="{FF2B5EF4-FFF2-40B4-BE49-F238E27FC236}">
                <a16:creationId xmlns:a16="http://schemas.microsoft.com/office/drawing/2014/main" id="{8940A2C2-9458-3E8B-FA4B-8154CFF89FF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a:extLst>
              <a:ext uri="{FF2B5EF4-FFF2-40B4-BE49-F238E27FC236}">
                <a16:creationId xmlns:a16="http://schemas.microsoft.com/office/drawing/2014/main" id="{BC025883-26C6-3A2F-A277-502D415B8E6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They return to Jacob to show him the blood-stained robe. Jacob assumes that Joseph must have been torn to pieces by a wild animal.</a:t>
            </a:r>
          </a:p>
          <a:p>
            <a:pPr eaLnBrk="1" hangingPunct="1">
              <a:spcBef>
                <a:spcPct val="0"/>
              </a:spcBef>
            </a:pPr>
            <a:endParaRPr lang="en-US" altLang="en-US"/>
          </a:p>
        </p:txBody>
      </p:sp>
      <p:sp>
        <p:nvSpPr>
          <p:cNvPr id="54276" name="Slide Number Placeholder 3">
            <a:extLst>
              <a:ext uri="{FF2B5EF4-FFF2-40B4-BE49-F238E27FC236}">
                <a16:creationId xmlns:a16="http://schemas.microsoft.com/office/drawing/2014/main" id="{FC0D6598-84EC-CB51-78A1-B2ABC5E9753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A2FB2ADE-2638-4204-8B14-BCFE4795A6EC}" type="slidenum">
              <a:rPr lang="en-US" altLang="en-US"/>
              <a:pPr eaLnBrk="1" hangingPunct="1">
                <a:spcBef>
                  <a:spcPct val="0"/>
                </a:spcBef>
              </a:pPr>
              <a:t>27</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6261408-B059-4BE3-9B18-E2EA024F5496}" type="datetimeFigureOut">
              <a:rPr lang="en-US" smtClean="0"/>
              <a:t>7/4/2026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55853B-0D88-4491-8C47-0F7D0AB63E77}" type="slidenum">
              <a:rPr lang="en-US" smtClean="0"/>
              <a:t>‹#›</a:t>
            </a:fld>
            <a:endParaRPr lang="en-US" dirty="0"/>
          </a:p>
        </p:txBody>
      </p:sp>
    </p:spTree>
    <p:extLst>
      <p:ext uri="{BB962C8B-B14F-4D97-AF65-F5344CB8AC3E}">
        <p14:creationId xmlns:p14="http://schemas.microsoft.com/office/powerpoint/2010/main" val="40300894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261408-B059-4BE3-9B18-E2EA024F5496}" type="datetimeFigureOut">
              <a:rPr lang="en-US" smtClean="0"/>
              <a:t>7/4/2026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55853B-0D88-4491-8C47-0F7D0AB63E77}" type="slidenum">
              <a:rPr lang="en-US" smtClean="0"/>
              <a:t>‹#›</a:t>
            </a:fld>
            <a:endParaRPr lang="en-US" dirty="0"/>
          </a:p>
        </p:txBody>
      </p:sp>
    </p:spTree>
    <p:extLst>
      <p:ext uri="{BB962C8B-B14F-4D97-AF65-F5344CB8AC3E}">
        <p14:creationId xmlns:p14="http://schemas.microsoft.com/office/powerpoint/2010/main" val="12157784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261408-B059-4BE3-9B18-E2EA024F5496}" type="datetimeFigureOut">
              <a:rPr lang="en-US" smtClean="0"/>
              <a:t>7/4/2026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55853B-0D88-4491-8C47-0F7D0AB63E77}" type="slidenum">
              <a:rPr lang="en-US" smtClean="0"/>
              <a:t>‹#›</a:t>
            </a:fld>
            <a:endParaRPr lang="en-US" dirty="0"/>
          </a:p>
        </p:txBody>
      </p:sp>
    </p:spTree>
    <p:extLst>
      <p:ext uri="{BB962C8B-B14F-4D97-AF65-F5344CB8AC3E}">
        <p14:creationId xmlns:p14="http://schemas.microsoft.com/office/powerpoint/2010/main" val="12535927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48940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FFC0638-A36C-4526-A5B1-1483D90F6988}" type="datetimeFigureOut">
              <a:rPr lang="en-US" smtClean="0">
                <a:solidFill>
                  <a:prstClr val="black">
                    <a:tint val="75000"/>
                  </a:prstClr>
                </a:solidFill>
              </a:rPr>
              <a:pPr/>
              <a:t>7/4/2026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AC79780-3478-4A08-9BA3-04820D4E029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241871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FFC0638-A36C-4526-A5B1-1483D90F6988}" type="datetimeFigureOut">
              <a:rPr lang="en-US" smtClean="0">
                <a:solidFill>
                  <a:prstClr val="black">
                    <a:tint val="75000"/>
                  </a:prstClr>
                </a:solidFill>
              </a:rPr>
              <a:pPr/>
              <a:t>7/4/2026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AC79780-3478-4A08-9BA3-04820D4E029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727817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FFC0638-A36C-4526-A5B1-1483D90F6988}" type="datetimeFigureOut">
              <a:rPr lang="en-US" smtClean="0">
                <a:solidFill>
                  <a:prstClr val="black">
                    <a:tint val="75000"/>
                  </a:prstClr>
                </a:solidFill>
              </a:rPr>
              <a:pPr/>
              <a:t>7/4/2026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AC79780-3478-4A08-9BA3-04820D4E029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044675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FFC0638-A36C-4526-A5B1-1483D90F6988}" type="datetimeFigureOut">
              <a:rPr lang="en-US" smtClean="0">
                <a:solidFill>
                  <a:prstClr val="black">
                    <a:tint val="75000"/>
                  </a:prstClr>
                </a:solidFill>
              </a:rPr>
              <a:pPr/>
              <a:t>7/4/2026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BAC79780-3478-4A08-9BA3-04820D4E029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902624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FFC0638-A36C-4526-A5B1-1483D90F6988}" type="datetimeFigureOut">
              <a:rPr lang="en-US" smtClean="0">
                <a:solidFill>
                  <a:prstClr val="black">
                    <a:tint val="75000"/>
                  </a:prstClr>
                </a:solidFill>
              </a:rPr>
              <a:pPr/>
              <a:t>7/4/2026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BAC79780-3478-4A08-9BA3-04820D4E029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710144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FFC0638-A36C-4526-A5B1-1483D90F6988}" type="datetimeFigureOut">
              <a:rPr lang="en-US" smtClean="0">
                <a:solidFill>
                  <a:prstClr val="black">
                    <a:tint val="75000"/>
                  </a:prstClr>
                </a:solidFill>
              </a:rPr>
              <a:pPr/>
              <a:t>7/4/2026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BAC79780-3478-4A08-9BA3-04820D4E029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845887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FC0638-A36C-4526-A5B1-1483D90F6988}" type="datetimeFigureOut">
              <a:rPr lang="en-US" smtClean="0">
                <a:solidFill>
                  <a:prstClr val="black">
                    <a:tint val="75000"/>
                  </a:prstClr>
                </a:solidFill>
              </a:rPr>
              <a:pPr/>
              <a:t>7/4/2026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BAC79780-3478-4A08-9BA3-04820D4E029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33375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261408-B059-4BE3-9B18-E2EA024F5496}" type="datetimeFigureOut">
              <a:rPr lang="en-US" smtClean="0"/>
              <a:t>7/4/2026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55853B-0D88-4491-8C47-0F7D0AB63E77}" type="slidenum">
              <a:rPr lang="en-US" smtClean="0"/>
              <a:t>‹#›</a:t>
            </a:fld>
            <a:endParaRPr lang="en-US" dirty="0"/>
          </a:p>
        </p:txBody>
      </p:sp>
    </p:spTree>
    <p:extLst>
      <p:ext uri="{BB962C8B-B14F-4D97-AF65-F5344CB8AC3E}">
        <p14:creationId xmlns:p14="http://schemas.microsoft.com/office/powerpoint/2010/main" val="15138552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FFC0638-A36C-4526-A5B1-1483D90F6988}" type="datetimeFigureOut">
              <a:rPr lang="en-US" smtClean="0">
                <a:solidFill>
                  <a:prstClr val="black">
                    <a:tint val="75000"/>
                  </a:prstClr>
                </a:solidFill>
              </a:rPr>
              <a:pPr/>
              <a:t>7/4/2026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BAC79780-3478-4A08-9BA3-04820D4E029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977891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FFC0638-A36C-4526-A5B1-1483D90F6988}" type="datetimeFigureOut">
              <a:rPr lang="en-US" smtClean="0">
                <a:solidFill>
                  <a:prstClr val="black">
                    <a:tint val="75000"/>
                  </a:prstClr>
                </a:solidFill>
              </a:rPr>
              <a:pPr/>
              <a:t>7/4/2026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BAC79780-3478-4A08-9BA3-04820D4E029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000481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FFC0638-A36C-4526-A5B1-1483D90F6988}" type="datetimeFigureOut">
              <a:rPr lang="en-US" smtClean="0">
                <a:solidFill>
                  <a:prstClr val="black">
                    <a:tint val="75000"/>
                  </a:prstClr>
                </a:solidFill>
              </a:rPr>
              <a:pPr/>
              <a:t>7/4/2026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AC79780-3478-4A08-9BA3-04820D4E029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540937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FFC0638-A36C-4526-A5B1-1483D90F6988}" type="datetimeFigureOut">
              <a:rPr lang="en-US" smtClean="0">
                <a:solidFill>
                  <a:prstClr val="black">
                    <a:tint val="75000"/>
                  </a:prstClr>
                </a:solidFill>
              </a:rPr>
              <a:pPr/>
              <a:t>7/4/2026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AC79780-3478-4A08-9BA3-04820D4E029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237740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DDABED5-DFFD-47C9-8E1A-6EEE62D3C275}" type="datetimeFigureOut">
              <a:rPr lang="en-US" smtClean="0"/>
              <a:t>7/4/2026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13EE42-34CC-42C4-A54D-966296F9059B}" type="slidenum">
              <a:rPr lang="en-US" smtClean="0"/>
              <a:t>‹#›</a:t>
            </a:fld>
            <a:endParaRPr lang="en-US"/>
          </a:p>
        </p:txBody>
      </p:sp>
    </p:spTree>
    <p:extLst>
      <p:ext uri="{BB962C8B-B14F-4D97-AF65-F5344CB8AC3E}">
        <p14:creationId xmlns:p14="http://schemas.microsoft.com/office/powerpoint/2010/main" val="2615684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DDABED5-DFFD-47C9-8E1A-6EEE62D3C275}" type="datetimeFigureOut">
              <a:rPr lang="en-US" smtClean="0"/>
              <a:t>7/4/2026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13EE42-34CC-42C4-A54D-966296F9059B}" type="slidenum">
              <a:rPr lang="en-US" smtClean="0"/>
              <a:t>‹#›</a:t>
            </a:fld>
            <a:endParaRPr lang="en-US"/>
          </a:p>
        </p:txBody>
      </p:sp>
    </p:spTree>
    <p:extLst>
      <p:ext uri="{BB962C8B-B14F-4D97-AF65-F5344CB8AC3E}">
        <p14:creationId xmlns:p14="http://schemas.microsoft.com/office/powerpoint/2010/main" val="21722461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DDABED5-DFFD-47C9-8E1A-6EEE62D3C275}" type="datetimeFigureOut">
              <a:rPr lang="en-US" smtClean="0"/>
              <a:t>7/4/2026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13EE42-34CC-42C4-A54D-966296F9059B}" type="slidenum">
              <a:rPr lang="en-US" smtClean="0"/>
              <a:t>‹#›</a:t>
            </a:fld>
            <a:endParaRPr lang="en-US"/>
          </a:p>
        </p:txBody>
      </p:sp>
    </p:spTree>
    <p:extLst>
      <p:ext uri="{BB962C8B-B14F-4D97-AF65-F5344CB8AC3E}">
        <p14:creationId xmlns:p14="http://schemas.microsoft.com/office/powerpoint/2010/main" val="31846289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DDABED5-DFFD-47C9-8E1A-6EEE62D3C275}" type="datetimeFigureOut">
              <a:rPr lang="en-US" smtClean="0"/>
              <a:t>7/4/2026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13EE42-34CC-42C4-A54D-966296F9059B}" type="slidenum">
              <a:rPr lang="en-US" smtClean="0"/>
              <a:t>‹#›</a:t>
            </a:fld>
            <a:endParaRPr lang="en-US"/>
          </a:p>
        </p:txBody>
      </p:sp>
    </p:spTree>
    <p:extLst>
      <p:ext uri="{BB962C8B-B14F-4D97-AF65-F5344CB8AC3E}">
        <p14:creationId xmlns:p14="http://schemas.microsoft.com/office/powerpoint/2010/main" val="38099128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DDABED5-DFFD-47C9-8E1A-6EEE62D3C275}" type="datetimeFigureOut">
              <a:rPr lang="en-US" smtClean="0"/>
              <a:t>7/4/2026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713EE42-34CC-42C4-A54D-966296F9059B}" type="slidenum">
              <a:rPr lang="en-US" smtClean="0"/>
              <a:t>‹#›</a:t>
            </a:fld>
            <a:endParaRPr lang="en-US"/>
          </a:p>
        </p:txBody>
      </p:sp>
    </p:spTree>
    <p:extLst>
      <p:ext uri="{BB962C8B-B14F-4D97-AF65-F5344CB8AC3E}">
        <p14:creationId xmlns:p14="http://schemas.microsoft.com/office/powerpoint/2010/main" val="42666335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DDABED5-DFFD-47C9-8E1A-6EEE62D3C275}" type="datetimeFigureOut">
              <a:rPr lang="en-US" smtClean="0"/>
              <a:t>7/4/2026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713EE42-34CC-42C4-A54D-966296F9059B}" type="slidenum">
              <a:rPr lang="en-US" smtClean="0"/>
              <a:t>‹#›</a:t>
            </a:fld>
            <a:endParaRPr lang="en-US"/>
          </a:p>
        </p:txBody>
      </p:sp>
    </p:spTree>
    <p:extLst>
      <p:ext uri="{BB962C8B-B14F-4D97-AF65-F5344CB8AC3E}">
        <p14:creationId xmlns:p14="http://schemas.microsoft.com/office/powerpoint/2010/main" val="13800642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6261408-B059-4BE3-9B18-E2EA024F5496}" type="datetimeFigureOut">
              <a:rPr lang="en-US" smtClean="0"/>
              <a:t>7/4/2026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55853B-0D88-4491-8C47-0F7D0AB63E77}" type="slidenum">
              <a:rPr lang="en-US" smtClean="0"/>
              <a:t>‹#›</a:t>
            </a:fld>
            <a:endParaRPr lang="en-US" dirty="0"/>
          </a:p>
        </p:txBody>
      </p:sp>
    </p:spTree>
    <p:extLst>
      <p:ext uri="{BB962C8B-B14F-4D97-AF65-F5344CB8AC3E}">
        <p14:creationId xmlns:p14="http://schemas.microsoft.com/office/powerpoint/2010/main" val="97815224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DDABED5-DFFD-47C9-8E1A-6EEE62D3C275}" type="datetimeFigureOut">
              <a:rPr lang="en-US" smtClean="0"/>
              <a:t>7/4/2026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713EE42-34CC-42C4-A54D-966296F9059B}" type="slidenum">
              <a:rPr lang="en-US" smtClean="0"/>
              <a:t>‹#›</a:t>
            </a:fld>
            <a:endParaRPr lang="en-US"/>
          </a:p>
        </p:txBody>
      </p:sp>
    </p:spTree>
    <p:extLst>
      <p:ext uri="{BB962C8B-B14F-4D97-AF65-F5344CB8AC3E}">
        <p14:creationId xmlns:p14="http://schemas.microsoft.com/office/powerpoint/2010/main" val="281754766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DDABED5-DFFD-47C9-8E1A-6EEE62D3C275}" type="datetimeFigureOut">
              <a:rPr lang="en-US" smtClean="0"/>
              <a:t>7/4/2026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13EE42-34CC-42C4-A54D-966296F9059B}" type="slidenum">
              <a:rPr lang="en-US" smtClean="0"/>
              <a:t>‹#›</a:t>
            </a:fld>
            <a:endParaRPr lang="en-US"/>
          </a:p>
        </p:txBody>
      </p:sp>
    </p:spTree>
    <p:extLst>
      <p:ext uri="{BB962C8B-B14F-4D97-AF65-F5344CB8AC3E}">
        <p14:creationId xmlns:p14="http://schemas.microsoft.com/office/powerpoint/2010/main" val="17793939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DDABED5-DFFD-47C9-8E1A-6EEE62D3C275}" type="datetimeFigureOut">
              <a:rPr lang="en-US" smtClean="0"/>
              <a:t>7/4/2026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13EE42-34CC-42C4-A54D-966296F9059B}" type="slidenum">
              <a:rPr lang="en-US" smtClean="0"/>
              <a:t>‹#›</a:t>
            </a:fld>
            <a:endParaRPr lang="en-US"/>
          </a:p>
        </p:txBody>
      </p:sp>
    </p:spTree>
    <p:extLst>
      <p:ext uri="{BB962C8B-B14F-4D97-AF65-F5344CB8AC3E}">
        <p14:creationId xmlns:p14="http://schemas.microsoft.com/office/powerpoint/2010/main" val="337568746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DDABED5-DFFD-47C9-8E1A-6EEE62D3C275}" type="datetimeFigureOut">
              <a:rPr lang="en-US" smtClean="0"/>
              <a:t>7/4/2026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13EE42-34CC-42C4-A54D-966296F9059B}" type="slidenum">
              <a:rPr lang="en-US" smtClean="0"/>
              <a:t>‹#›</a:t>
            </a:fld>
            <a:endParaRPr lang="en-US"/>
          </a:p>
        </p:txBody>
      </p:sp>
    </p:spTree>
    <p:extLst>
      <p:ext uri="{BB962C8B-B14F-4D97-AF65-F5344CB8AC3E}">
        <p14:creationId xmlns:p14="http://schemas.microsoft.com/office/powerpoint/2010/main" val="195314532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DDABED5-DFFD-47C9-8E1A-6EEE62D3C275}" type="datetimeFigureOut">
              <a:rPr lang="en-US" smtClean="0"/>
              <a:t>7/4/2026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13EE42-34CC-42C4-A54D-966296F9059B}" type="slidenum">
              <a:rPr lang="en-US" smtClean="0"/>
              <a:t>‹#›</a:t>
            </a:fld>
            <a:endParaRPr lang="en-US"/>
          </a:p>
        </p:txBody>
      </p:sp>
    </p:spTree>
    <p:extLst>
      <p:ext uri="{BB962C8B-B14F-4D97-AF65-F5344CB8AC3E}">
        <p14:creationId xmlns:p14="http://schemas.microsoft.com/office/powerpoint/2010/main" val="14725446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6261408-B059-4BE3-9B18-E2EA024F5496}" type="datetimeFigureOut">
              <a:rPr lang="en-US" smtClean="0"/>
              <a:t>7/4/2026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55853B-0D88-4491-8C47-0F7D0AB63E77}" type="slidenum">
              <a:rPr lang="en-US" smtClean="0"/>
              <a:t>‹#›</a:t>
            </a:fld>
            <a:endParaRPr lang="en-US" dirty="0"/>
          </a:p>
        </p:txBody>
      </p:sp>
    </p:spTree>
    <p:extLst>
      <p:ext uri="{BB962C8B-B14F-4D97-AF65-F5344CB8AC3E}">
        <p14:creationId xmlns:p14="http://schemas.microsoft.com/office/powerpoint/2010/main" val="30439496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6261408-B059-4BE3-9B18-E2EA024F5496}" type="datetimeFigureOut">
              <a:rPr lang="en-US" smtClean="0"/>
              <a:t>7/4/2026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955853B-0D88-4491-8C47-0F7D0AB63E77}" type="slidenum">
              <a:rPr lang="en-US" smtClean="0"/>
              <a:t>‹#›</a:t>
            </a:fld>
            <a:endParaRPr lang="en-US" dirty="0"/>
          </a:p>
        </p:txBody>
      </p:sp>
    </p:spTree>
    <p:extLst>
      <p:ext uri="{BB962C8B-B14F-4D97-AF65-F5344CB8AC3E}">
        <p14:creationId xmlns:p14="http://schemas.microsoft.com/office/powerpoint/2010/main" val="5928698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6261408-B059-4BE3-9B18-E2EA024F5496}" type="datetimeFigureOut">
              <a:rPr lang="en-US" smtClean="0"/>
              <a:t>7/4/2026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955853B-0D88-4491-8C47-0F7D0AB63E77}" type="slidenum">
              <a:rPr lang="en-US" smtClean="0"/>
              <a:t>‹#›</a:t>
            </a:fld>
            <a:endParaRPr lang="en-US" dirty="0"/>
          </a:p>
        </p:txBody>
      </p:sp>
    </p:spTree>
    <p:extLst>
      <p:ext uri="{BB962C8B-B14F-4D97-AF65-F5344CB8AC3E}">
        <p14:creationId xmlns:p14="http://schemas.microsoft.com/office/powerpoint/2010/main" val="2697723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261408-B059-4BE3-9B18-E2EA024F5496}" type="datetimeFigureOut">
              <a:rPr lang="en-US" smtClean="0"/>
              <a:t>7/4/2026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955853B-0D88-4491-8C47-0F7D0AB63E77}" type="slidenum">
              <a:rPr lang="en-US" smtClean="0"/>
              <a:t>‹#›</a:t>
            </a:fld>
            <a:endParaRPr lang="en-US" dirty="0"/>
          </a:p>
        </p:txBody>
      </p:sp>
    </p:spTree>
    <p:extLst>
      <p:ext uri="{BB962C8B-B14F-4D97-AF65-F5344CB8AC3E}">
        <p14:creationId xmlns:p14="http://schemas.microsoft.com/office/powerpoint/2010/main" val="32727071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6261408-B059-4BE3-9B18-E2EA024F5496}" type="datetimeFigureOut">
              <a:rPr lang="en-US" smtClean="0"/>
              <a:t>7/4/2026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55853B-0D88-4491-8C47-0F7D0AB63E77}" type="slidenum">
              <a:rPr lang="en-US" smtClean="0"/>
              <a:t>‹#›</a:t>
            </a:fld>
            <a:endParaRPr lang="en-US" dirty="0"/>
          </a:p>
        </p:txBody>
      </p:sp>
    </p:spTree>
    <p:extLst>
      <p:ext uri="{BB962C8B-B14F-4D97-AF65-F5344CB8AC3E}">
        <p14:creationId xmlns:p14="http://schemas.microsoft.com/office/powerpoint/2010/main" val="11548982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6261408-B059-4BE3-9B18-E2EA024F5496}" type="datetimeFigureOut">
              <a:rPr lang="en-US" smtClean="0"/>
              <a:t>7/4/2026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55853B-0D88-4491-8C47-0F7D0AB63E77}" type="slidenum">
              <a:rPr lang="en-US" smtClean="0"/>
              <a:t>‹#›</a:t>
            </a:fld>
            <a:endParaRPr lang="en-US" dirty="0"/>
          </a:p>
        </p:txBody>
      </p:sp>
    </p:spTree>
    <p:extLst>
      <p:ext uri="{BB962C8B-B14F-4D97-AF65-F5344CB8AC3E}">
        <p14:creationId xmlns:p14="http://schemas.microsoft.com/office/powerpoint/2010/main" val="15483000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261408-B059-4BE3-9B18-E2EA024F5496}" type="datetimeFigureOut">
              <a:rPr lang="en-US" smtClean="0"/>
              <a:t>7/4/2026</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55853B-0D88-4491-8C47-0F7D0AB63E77}" type="slidenum">
              <a:rPr lang="en-US" smtClean="0"/>
              <a:t>‹#›</a:t>
            </a:fld>
            <a:endParaRPr lang="en-US" dirty="0"/>
          </a:p>
        </p:txBody>
      </p:sp>
    </p:spTree>
    <p:extLst>
      <p:ext uri="{BB962C8B-B14F-4D97-AF65-F5344CB8AC3E}">
        <p14:creationId xmlns:p14="http://schemas.microsoft.com/office/powerpoint/2010/main" val="42504564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8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FC0638-A36C-4526-A5B1-1483D90F6988}" type="datetimeFigureOut">
              <a:rPr lang="en-US" smtClean="0">
                <a:solidFill>
                  <a:prstClr val="black">
                    <a:tint val="75000"/>
                  </a:prstClr>
                </a:solidFill>
              </a:rPr>
              <a:pPr/>
              <a:t>7/4/2026</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C79780-3478-4A08-9BA3-04820D4E029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2748891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DABED5-DFFD-47C9-8E1A-6EEE62D3C275}" type="datetimeFigureOut">
              <a:rPr lang="en-US" smtClean="0"/>
              <a:t>7/4/2026</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13EE42-34CC-42C4-A54D-966296F9059B}" type="slidenum">
              <a:rPr lang="en-US" smtClean="0"/>
              <a:t>‹#›</a:t>
            </a:fld>
            <a:endParaRPr lang="en-US"/>
          </a:p>
        </p:txBody>
      </p:sp>
    </p:spTree>
    <p:extLst>
      <p:ext uri="{BB962C8B-B14F-4D97-AF65-F5344CB8AC3E}">
        <p14:creationId xmlns:p14="http://schemas.microsoft.com/office/powerpoint/2010/main" val="467116724"/>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19.xml"/><Relationship Id="rId6" Type="http://schemas.microsoft.com/office/2007/relationships/hdphoto" Target="../media/hdphoto3.wdp"/><Relationship Id="rId5" Type="http://schemas.openxmlformats.org/officeDocument/2006/relationships/image" Target="../media/image10.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hyperlink" Target="https://jewishdrinking.com/lotdaughters/" TargetMode="External"/><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26.xml.rels><?xml version="1.0" encoding="UTF-8" standalone="yes"?>
<Relationships xmlns="http://schemas.openxmlformats.org/package/2006/relationships"><Relationship Id="rId3" Type="http://schemas.openxmlformats.org/officeDocument/2006/relationships/hyperlink" Target="https://bible.art/p/pv223iSJvRH4AL3L5DR5/bible-art-of-the-bible-verse-1-samuel" TargetMode="External"/><Relationship Id="rId2" Type="http://schemas.openxmlformats.org/officeDocument/2006/relationships/image" Target="../media/image13.jpeg"/><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2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16.png"/></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2.xml"/><Relationship Id="rId5" Type="http://schemas.openxmlformats.org/officeDocument/2006/relationships/image" Target="../media/image22.png"/><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hyperlink" Target="https://www.remindmagazine.com/article/30854/best-classic-tv-dads-poll-ranked/" TargetMode="External"/><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9.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l="23112" t="21263" r="23729" b="49217"/>
          <a:stretch/>
        </p:blipFill>
        <p:spPr>
          <a:xfrm>
            <a:off x="0" y="3994733"/>
            <a:ext cx="9166033" cy="2863273"/>
          </a:xfrm>
          <a:prstGeom prst="rect">
            <a:avLst/>
          </a:prstGeom>
        </p:spPr>
      </p:pic>
      <p:sp>
        <p:nvSpPr>
          <p:cNvPr id="7" name="Rectangle 6"/>
          <p:cNvSpPr/>
          <p:nvPr/>
        </p:nvSpPr>
        <p:spPr>
          <a:xfrm>
            <a:off x="887505" y="1030940"/>
            <a:ext cx="7512423" cy="601505"/>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p:cNvSpPr txBox="1"/>
          <p:nvPr/>
        </p:nvSpPr>
        <p:spPr>
          <a:xfrm>
            <a:off x="582706" y="1021974"/>
            <a:ext cx="7745505"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New Lebanon  </a:t>
            </a:r>
            <a:r>
              <a:rPr kumimoji="0" lang="en-US" sz="3600" b="0" i="1" u="none" strike="noStrike" kern="1200" cap="none" spc="0" normalizeH="0" baseline="0" noProof="0" dirty="0">
                <a:ln>
                  <a:noFill/>
                </a:ln>
                <a:solidFill>
                  <a:prstClr val="black"/>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Church of Christ</a:t>
            </a:r>
          </a:p>
        </p:txBody>
      </p:sp>
      <p:sp>
        <p:nvSpPr>
          <p:cNvPr id="3" name="TextBox 2"/>
          <p:cNvSpPr txBox="1"/>
          <p:nvPr/>
        </p:nvSpPr>
        <p:spPr>
          <a:xfrm>
            <a:off x="89647" y="54762"/>
            <a:ext cx="8857129" cy="110799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Ink Free" panose="03080402000500000000" pitchFamily="66" charset="0"/>
                <a:ea typeface="+mn-ea"/>
                <a:cs typeface="+mn-cs"/>
              </a:rPr>
              <a:t>Welcome to our services</a:t>
            </a:r>
          </a:p>
        </p:txBody>
      </p:sp>
      <p:sp>
        <p:nvSpPr>
          <p:cNvPr id="10" name="TextBox 9"/>
          <p:cNvSpPr txBox="1"/>
          <p:nvPr/>
        </p:nvSpPr>
        <p:spPr>
          <a:xfrm>
            <a:off x="1" y="5648735"/>
            <a:ext cx="9144000" cy="110799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002060"/>
                </a:solidFill>
                <a:effectLst/>
                <a:uLnTx/>
                <a:uFillTx/>
                <a:latin typeface="Ink Free" panose="03080402000500000000" pitchFamily="66" charset="0"/>
                <a:ea typeface="+mn-ea"/>
                <a:cs typeface="+mn-cs"/>
              </a:rPr>
              <a:t>Please Come Back Again</a:t>
            </a:r>
          </a:p>
        </p:txBody>
      </p:sp>
      <p:sp>
        <p:nvSpPr>
          <p:cNvPr id="4" name="TextBox 3"/>
          <p:cNvSpPr txBox="1"/>
          <p:nvPr/>
        </p:nvSpPr>
        <p:spPr>
          <a:xfrm>
            <a:off x="0" y="1891555"/>
            <a:ext cx="9144000"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We are Simply Christians.</a:t>
            </a:r>
          </a:p>
        </p:txBody>
      </p:sp>
      <p:sp>
        <p:nvSpPr>
          <p:cNvPr id="5" name="TextBox 4"/>
          <p:cNvSpPr txBox="1"/>
          <p:nvPr/>
        </p:nvSpPr>
        <p:spPr>
          <a:xfrm>
            <a:off x="0" y="2348652"/>
            <a:ext cx="9166033"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Our Emphasis is </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Spiritual, Not Material or Social</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1" name="TextBox 10"/>
          <p:cNvSpPr txBox="1"/>
          <p:nvPr/>
        </p:nvSpPr>
        <p:spPr>
          <a:xfrm>
            <a:off x="0" y="2820287"/>
            <a:ext cx="9081247"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We are striving to be The Same Church as Described in The New Testament.</a:t>
            </a:r>
          </a:p>
        </p:txBody>
      </p:sp>
    </p:spTree>
    <p:extLst>
      <p:ext uri="{BB962C8B-B14F-4D97-AF65-F5344CB8AC3E}">
        <p14:creationId xmlns:p14="http://schemas.microsoft.com/office/powerpoint/2010/main" val="33777186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426" b="99574" l="638" r="100000">
                        <a14:foregroundMark x1="21212" y1="20000" x2="98884" y2="95106"/>
                        <a14:foregroundMark x1="78788" y1="12766" x2="95534" y2="49362"/>
                        <a14:foregroundMark x1="12759" y1="32553" x2="41946" y2="97447"/>
                        <a14:backgroundMark x1="2073" y1="46596" x2="22967" y2="0"/>
                        <a14:backgroundMark x1="60287" y1="32553" x2="38278" y2="0"/>
                      </a14:backgroundRemoval>
                    </a14:imgEffect>
                  </a14:imgLayer>
                </a14:imgProps>
              </a:ext>
              <a:ext uri="{28A0092B-C50C-407E-A947-70E740481C1C}">
                <a14:useLocalDpi xmlns:a14="http://schemas.microsoft.com/office/drawing/2010/main" val="0"/>
              </a:ext>
            </a:extLst>
          </a:blip>
          <a:srcRect l="86963" b="73333"/>
          <a:stretch/>
        </p:blipFill>
        <p:spPr bwMode="auto">
          <a:xfrm>
            <a:off x="7049511" y="1918690"/>
            <a:ext cx="1164275" cy="15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1219200" y="552957"/>
            <a:ext cx="5669872" cy="2438400"/>
          </a:xfrm>
          <a:prstGeom prst="rect">
            <a:avLst/>
          </a:prstGeom>
          <a:noFill/>
          <a:ln w="571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Under the old law a child that was guilty of smiting or cursing a parent, or that was stubborn or rebellious, or that was a glutton or drunkard was to be stoned to death.</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References: </a:t>
            </a:r>
            <a:r>
              <a:rPr kumimoji="0" lang="en-US" sz="20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Exodus 21:15-17, Leviticus 20:9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Deuteronomy 21:18-21 </a:t>
            </a:r>
          </a:p>
        </p:txBody>
      </p:sp>
      <p:pic>
        <p:nvPicPr>
          <p:cNvPr id="1027" name="Picture 3"/>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426" b="99574" l="638" r="100000">
                        <a14:foregroundMark x1="21212" y1="20000" x2="98884" y2="95106"/>
                        <a14:foregroundMark x1="78788" y1="12766" x2="95534" y2="49362"/>
                        <a14:foregroundMark x1="12759" y1="32553" x2="41946" y2="97447"/>
                        <a14:backgroundMark x1="2073" y1="46596" x2="22967" y2="0"/>
                        <a14:backgroundMark x1="60287" y1="32553" x2="38278" y2="0"/>
                      </a14:backgroundRemoval>
                    </a14:imgEffect>
                  </a14:imgLayer>
                </a14:imgProps>
              </a:ext>
              <a:ext uri="{28A0092B-C50C-407E-A947-70E740481C1C}">
                <a14:useLocalDpi xmlns:a14="http://schemas.microsoft.com/office/drawing/2010/main" val="0"/>
              </a:ext>
            </a:extLst>
          </a:blip>
          <a:srcRect/>
          <a:stretch>
            <a:fillRect/>
          </a:stretch>
        </p:blipFill>
        <p:spPr bwMode="auto">
          <a:xfrm>
            <a:off x="888064" y="2286000"/>
            <a:ext cx="7144518"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32462" t="23000" r="16829" b="53791"/>
          <a:stretch/>
        </p:blipFill>
        <p:spPr bwMode="auto">
          <a:xfrm>
            <a:off x="1" y="0"/>
            <a:ext cx="1018022" cy="6858000"/>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sp>
        <p:nvSpPr>
          <p:cNvPr id="2" name="Freeform 1"/>
          <p:cNvSpPr/>
          <p:nvPr/>
        </p:nvSpPr>
        <p:spPr>
          <a:xfrm>
            <a:off x="7219666" y="1705970"/>
            <a:ext cx="791570" cy="791570"/>
          </a:xfrm>
          <a:custGeom>
            <a:avLst/>
            <a:gdLst>
              <a:gd name="connsiteX0" fmla="*/ 27295 w 791570"/>
              <a:gd name="connsiteY0" fmla="*/ 723331 h 791570"/>
              <a:gd name="connsiteX1" fmla="*/ 109182 w 791570"/>
              <a:gd name="connsiteY1" fmla="*/ 696036 h 791570"/>
              <a:gd name="connsiteX2" fmla="*/ 232012 w 791570"/>
              <a:gd name="connsiteY2" fmla="*/ 627797 h 791570"/>
              <a:gd name="connsiteX3" fmla="*/ 259307 w 791570"/>
              <a:gd name="connsiteY3" fmla="*/ 586854 h 791570"/>
              <a:gd name="connsiteX4" fmla="*/ 300250 w 791570"/>
              <a:gd name="connsiteY4" fmla="*/ 573206 h 791570"/>
              <a:gd name="connsiteX5" fmla="*/ 313898 w 791570"/>
              <a:gd name="connsiteY5" fmla="*/ 532263 h 791570"/>
              <a:gd name="connsiteX6" fmla="*/ 354841 w 791570"/>
              <a:gd name="connsiteY6" fmla="*/ 504967 h 791570"/>
              <a:gd name="connsiteX7" fmla="*/ 450376 w 791570"/>
              <a:gd name="connsiteY7" fmla="*/ 409433 h 791570"/>
              <a:gd name="connsiteX8" fmla="*/ 573206 w 791570"/>
              <a:gd name="connsiteY8" fmla="*/ 313899 h 791570"/>
              <a:gd name="connsiteX9" fmla="*/ 614149 w 791570"/>
              <a:gd name="connsiteY9" fmla="*/ 286603 h 791570"/>
              <a:gd name="connsiteX10" fmla="*/ 696035 w 791570"/>
              <a:gd name="connsiteY10" fmla="*/ 245660 h 791570"/>
              <a:gd name="connsiteX11" fmla="*/ 750627 w 791570"/>
              <a:gd name="connsiteY11" fmla="*/ 163773 h 791570"/>
              <a:gd name="connsiteX12" fmla="*/ 777922 w 791570"/>
              <a:gd name="connsiteY12" fmla="*/ 122830 h 791570"/>
              <a:gd name="connsiteX13" fmla="*/ 791570 w 791570"/>
              <a:gd name="connsiteY13" fmla="*/ 81887 h 791570"/>
              <a:gd name="connsiteX14" fmla="*/ 696035 w 791570"/>
              <a:gd name="connsiteY14" fmla="*/ 13648 h 791570"/>
              <a:gd name="connsiteX15" fmla="*/ 655092 w 791570"/>
              <a:gd name="connsiteY15" fmla="*/ 0 h 791570"/>
              <a:gd name="connsiteX16" fmla="*/ 450376 w 791570"/>
              <a:gd name="connsiteY16" fmla="*/ 13648 h 791570"/>
              <a:gd name="connsiteX17" fmla="*/ 409433 w 791570"/>
              <a:gd name="connsiteY17" fmla="*/ 27296 h 791570"/>
              <a:gd name="connsiteX18" fmla="*/ 341194 w 791570"/>
              <a:gd name="connsiteY18" fmla="*/ 68239 h 791570"/>
              <a:gd name="connsiteX19" fmla="*/ 300250 w 791570"/>
              <a:gd name="connsiteY19" fmla="*/ 95534 h 791570"/>
              <a:gd name="connsiteX20" fmla="*/ 259307 w 791570"/>
              <a:gd name="connsiteY20" fmla="*/ 109182 h 791570"/>
              <a:gd name="connsiteX21" fmla="*/ 122830 w 791570"/>
              <a:gd name="connsiteY21" fmla="*/ 272955 h 791570"/>
              <a:gd name="connsiteX22" fmla="*/ 95534 w 791570"/>
              <a:gd name="connsiteY22" fmla="*/ 313899 h 791570"/>
              <a:gd name="connsiteX23" fmla="*/ 68238 w 791570"/>
              <a:gd name="connsiteY23" fmla="*/ 354842 h 791570"/>
              <a:gd name="connsiteX24" fmla="*/ 54591 w 791570"/>
              <a:gd name="connsiteY24" fmla="*/ 395785 h 791570"/>
              <a:gd name="connsiteX25" fmla="*/ 27295 w 791570"/>
              <a:gd name="connsiteY25" fmla="*/ 436729 h 791570"/>
              <a:gd name="connsiteX26" fmla="*/ 0 w 791570"/>
              <a:gd name="connsiteY26" fmla="*/ 518615 h 791570"/>
              <a:gd name="connsiteX27" fmla="*/ 13647 w 791570"/>
              <a:gd name="connsiteY27" fmla="*/ 750627 h 791570"/>
              <a:gd name="connsiteX28" fmla="*/ 27295 w 791570"/>
              <a:gd name="connsiteY28" fmla="*/ 791570 h 791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91570" h="791570">
                <a:moveTo>
                  <a:pt x="27295" y="723331"/>
                </a:moveTo>
                <a:cubicBezTo>
                  <a:pt x="54591" y="714233"/>
                  <a:pt x="83447" y="708903"/>
                  <a:pt x="109182" y="696036"/>
                </a:cubicBezTo>
                <a:cubicBezTo>
                  <a:pt x="296900" y="602178"/>
                  <a:pt x="118784" y="665540"/>
                  <a:pt x="232012" y="627797"/>
                </a:cubicBezTo>
                <a:cubicBezTo>
                  <a:pt x="241110" y="614149"/>
                  <a:pt x="246499" y="597101"/>
                  <a:pt x="259307" y="586854"/>
                </a:cubicBezTo>
                <a:cubicBezTo>
                  <a:pt x="270540" y="577867"/>
                  <a:pt x="290078" y="583378"/>
                  <a:pt x="300250" y="573206"/>
                </a:cubicBezTo>
                <a:cubicBezTo>
                  <a:pt x="310422" y="563034"/>
                  <a:pt x="304911" y="543497"/>
                  <a:pt x="313898" y="532263"/>
                </a:cubicBezTo>
                <a:cubicBezTo>
                  <a:pt x="324145" y="519455"/>
                  <a:pt x="341193" y="514066"/>
                  <a:pt x="354841" y="504967"/>
                </a:cubicBezTo>
                <a:cubicBezTo>
                  <a:pt x="385723" y="412322"/>
                  <a:pt x="340876" y="518933"/>
                  <a:pt x="450376" y="409433"/>
                </a:cubicBezTo>
                <a:cubicBezTo>
                  <a:pt x="514517" y="345292"/>
                  <a:pt x="475258" y="379198"/>
                  <a:pt x="573206" y="313899"/>
                </a:cubicBezTo>
                <a:cubicBezTo>
                  <a:pt x="586854" y="304800"/>
                  <a:pt x="598588" y="291790"/>
                  <a:pt x="614149" y="286603"/>
                </a:cubicBezTo>
                <a:cubicBezTo>
                  <a:pt x="670653" y="267768"/>
                  <a:pt x="643122" y="280935"/>
                  <a:pt x="696035" y="245660"/>
                </a:cubicBezTo>
                <a:lnTo>
                  <a:pt x="750627" y="163773"/>
                </a:lnTo>
                <a:cubicBezTo>
                  <a:pt x="759725" y="150125"/>
                  <a:pt x="772735" y="138391"/>
                  <a:pt x="777922" y="122830"/>
                </a:cubicBezTo>
                <a:lnTo>
                  <a:pt x="791570" y="81887"/>
                </a:lnTo>
                <a:cubicBezTo>
                  <a:pt x="768823" y="13647"/>
                  <a:pt x="791570" y="45493"/>
                  <a:pt x="696035" y="13648"/>
                </a:cubicBezTo>
                <a:lnTo>
                  <a:pt x="655092" y="0"/>
                </a:lnTo>
                <a:cubicBezTo>
                  <a:pt x="586853" y="4549"/>
                  <a:pt x="518348" y="6095"/>
                  <a:pt x="450376" y="13648"/>
                </a:cubicBezTo>
                <a:cubicBezTo>
                  <a:pt x="436078" y="15237"/>
                  <a:pt x="422300" y="20862"/>
                  <a:pt x="409433" y="27296"/>
                </a:cubicBezTo>
                <a:cubicBezTo>
                  <a:pt x="385707" y="39159"/>
                  <a:pt x="363689" y="54180"/>
                  <a:pt x="341194" y="68239"/>
                </a:cubicBezTo>
                <a:cubicBezTo>
                  <a:pt x="327284" y="76932"/>
                  <a:pt x="314921" y="88199"/>
                  <a:pt x="300250" y="95534"/>
                </a:cubicBezTo>
                <a:cubicBezTo>
                  <a:pt x="287383" y="101968"/>
                  <a:pt x="272955" y="104633"/>
                  <a:pt x="259307" y="109182"/>
                </a:cubicBezTo>
                <a:cubicBezTo>
                  <a:pt x="154225" y="214265"/>
                  <a:pt x="198833" y="158951"/>
                  <a:pt x="122830" y="272955"/>
                </a:cubicBezTo>
                <a:lnTo>
                  <a:pt x="95534" y="313899"/>
                </a:lnTo>
                <a:lnTo>
                  <a:pt x="68238" y="354842"/>
                </a:lnTo>
                <a:cubicBezTo>
                  <a:pt x="63689" y="368490"/>
                  <a:pt x="61024" y="382918"/>
                  <a:pt x="54591" y="395785"/>
                </a:cubicBezTo>
                <a:cubicBezTo>
                  <a:pt x="47255" y="410456"/>
                  <a:pt x="33957" y="421740"/>
                  <a:pt x="27295" y="436729"/>
                </a:cubicBezTo>
                <a:cubicBezTo>
                  <a:pt x="15610" y="463021"/>
                  <a:pt x="0" y="518615"/>
                  <a:pt x="0" y="518615"/>
                </a:cubicBezTo>
                <a:cubicBezTo>
                  <a:pt x="4549" y="595952"/>
                  <a:pt x="5938" y="673540"/>
                  <a:pt x="13647" y="750627"/>
                </a:cubicBezTo>
                <a:cubicBezTo>
                  <a:pt x="15078" y="764942"/>
                  <a:pt x="27295" y="791570"/>
                  <a:pt x="27295" y="791570"/>
                </a:cubicBezTo>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028" name="Picture 4"/>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3502" b="92607" l="2932" r="96091"/>
                    </a14:imgEffect>
                  </a14:imgLayer>
                </a14:imgProps>
              </a:ext>
              <a:ext uri="{28A0092B-C50C-407E-A947-70E740481C1C}">
                <a14:useLocalDpi xmlns:a14="http://schemas.microsoft.com/office/drawing/2010/main" val="0"/>
              </a:ext>
            </a:extLst>
          </a:blip>
          <a:srcRect/>
          <a:stretch>
            <a:fillRect/>
          </a:stretch>
        </p:blipFill>
        <p:spPr bwMode="auto">
          <a:xfrm rot="4372529" flipV="1">
            <a:off x="6521282" y="-252612"/>
            <a:ext cx="3099540" cy="25947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32462" t="23000" r="16829" b="53791"/>
          <a:stretch/>
        </p:blipFill>
        <p:spPr bwMode="auto">
          <a:xfrm>
            <a:off x="8071052" y="0"/>
            <a:ext cx="1072947" cy="6858000"/>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49864875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3C128CC-AF30-0FFE-F926-DF40A15D5400}"/>
              </a:ext>
            </a:extLst>
          </p:cNvPr>
          <p:cNvSpPr txBox="1"/>
          <p:nvPr/>
        </p:nvSpPr>
        <p:spPr>
          <a:xfrm>
            <a:off x="319597" y="230821"/>
            <a:ext cx="8167455" cy="618630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ea typeface="+mn-ea"/>
                <a:cs typeface="Arial" pitchFamily="34" charset="0"/>
              </a:rPr>
              <a:t>Ex. 21:15-17  </a:t>
            </a:r>
            <a:r>
              <a:rPr kumimoji="0" lang="en-US" sz="2000" b="0" i="0" u="none" strike="noStrike" kern="1200" cap="none" spc="0" normalizeH="0" baseline="0" noProof="0" dirty="0">
                <a:ln>
                  <a:noFill/>
                </a:ln>
                <a:solidFill>
                  <a:prstClr val="black"/>
                </a:solidFill>
                <a:effectLst/>
                <a:uLnTx/>
                <a:uFillTx/>
                <a:ea typeface="+mn-ea"/>
                <a:cs typeface="Arial" pitchFamily="34" charset="0"/>
              </a:rPr>
              <a:t>"And he who strikes his father or his mother shall surely be put to death. 16 "He who kidnaps a man and sells him, or if he is found in his hand, shall surely be put to death. 17 "And he who curses his father or his mother shall surely be put to death.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ea typeface="+mn-ea"/>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ea typeface="+mn-ea"/>
                <a:cs typeface="Arial" pitchFamily="34" charset="0"/>
              </a:rPr>
              <a:t>Lev. 20:9 </a:t>
            </a:r>
            <a:r>
              <a:rPr kumimoji="0" lang="en-US" sz="2000" b="0" i="0" u="none" strike="noStrike" kern="1200" cap="none" spc="0" normalizeH="0" baseline="0" noProof="0" dirty="0">
                <a:ln>
                  <a:noFill/>
                </a:ln>
                <a:solidFill>
                  <a:prstClr val="black"/>
                </a:solidFill>
                <a:effectLst/>
                <a:uLnTx/>
                <a:uFillTx/>
                <a:ea typeface="+mn-ea"/>
                <a:cs typeface="Arial" pitchFamily="34" charset="0"/>
              </a:rPr>
              <a:t>For everyone who curses his father or his mother shall surely be put to death. He has cursed his father or his mother. His blood shall be upon him.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ea typeface="+mn-ea"/>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ea typeface="+mn-ea"/>
                <a:cs typeface="Arial" pitchFamily="34" charset="0"/>
              </a:rPr>
              <a:t>Deut. 21:18-21</a:t>
            </a:r>
            <a:r>
              <a:rPr lang="en-US" sz="3200" b="1" dirty="0">
                <a:solidFill>
                  <a:srgbClr val="0070C0"/>
                </a:solidFill>
                <a:cs typeface="Arial" pitchFamily="34" charset="0"/>
              </a:rPr>
              <a:t> </a:t>
            </a:r>
            <a:r>
              <a:rPr lang="en-US" sz="2000" dirty="0">
                <a:solidFill>
                  <a:prstClr val="black"/>
                </a:solidFill>
                <a:cs typeface="Arial" pitchFamily="34" charset="0"/>
              </a:rPr>
              <a:t>"If a man has a stubborn and rebellious son who will not obey the voice of his father or the voice of his mother, and who, when they have chastened him, will not heed them, 19 "then his father and his mother shall take hold of him and bring him out to the elders of his city, to the gate of his city.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prstClr val="black"/>
                </a:solidFill>
                <a:cs typeface="Arial" pitchFamily="34" charset="0"/>
              </a:rPr>
              <a:t>20 "And they shall say to the elders of his city, 'This son of ours is stubborn and rebellious; he will not obey our voice; he is a glutton and a drunkard.' 21 "Then all the men of his city shall stone him to death with stones; so you shall put away the evil from among you, and all Israel shall hear and fear.</a:t>
            </a:r>
            <a:r>
              <a:rPr kumimoji="0" lang="en-US" sz="2000" b="0" i="0" u="none" strike="noStrike" kern="1200" cap="none" spc="0" normalizeH="0" baseline="0" noProof="0" dirty="0">
                <a:ln>
                  <a:noFill/>
                </a:ln>
                <a:solidFill>
                  <a:prstClr val="black"/>
                </a:solidFill>
                <a:effectLst/>
                <a:uLnTx/>
                <a:uFillTx/>
                <a:ea typeface="+mn-ea"/>
                <a:cs typeface="Arial" pitchFamily="34" charset="0"/>
              </a:rPr>
              <a:t> </a:t>
            </a:r>
          </a:p>
        </p:txBody>
      </p:sp>
    </p:spTree>
    <p:extLst>
      <p:ext uri="{BB962C8B-B14F-4D97-AF65-F5344CB8AC3E}">
        <p14:creationId xmlns:p14="http://schemas.microsoft.com/office/powerpoint/2010/main" val="1490047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9A8EDE-AD51-341A-5DA9-578B628186AF}"/>
              </a:ext>
            </a:extLst>
          </p:cNvPr>
          <p:cNvSpPr/>
          <p:nvPr/>
        </p:nvSpPr>
        <p:spPr>
          <a:xfrm>
            <a:off x="0" y="0"/>
            <a:ext cx="9144000" cy="704675"/>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35FD543D-5F38-BC77-B1C0-94E95ABADDC6}"/>
              </a:ext>
            </a:extLst>
          </p:cNvPr>
          <p:cNvSpPr txBox="1"/>
          <p:nvPr/>
        </p:nvSpPr>
        <p:spPr>
          <a:xfrm>
            <a:off x="1" y="-16778"/>
            <a:ext cx="9143999"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rPr>
              <a:t>Fathers and their Children.  </a:t>
            </a: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Eph.6:4</a:t>
            </a:r>
          </a:p>
        </p:txBody>
      </p:sp>
      <p:sp>
        <p:nvSpPr>
          <p:cNvPr id="5" name="Footer Placeholder 4">
            <a:extLst>
              <a:ext uri="{FF2B5EF4-FFF2-40B4-BE49-F238E27FC236}">
                <a16:creationId xmlns:a16="http://schemas.microsoft.com/office/drawing/2014/main" id="{0CF189EE-3FC8-D840-B697-6501448836A0}"/>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newlebanoncoc.com</a:t>
            </a:r>
          </a:p>
        </p:txBody>
      </p:sp>
      <p:sp>
        <p:nvSpPr>
          <p:cNvPr id="6" name="TextBox 5">
            <a:extLst>
              <a:ext uri="{FF2B5EF4-FFF2-40B4-BE49-F238E27FC236}">
                <a16:creationId xmlns:a16="http://schemas.microsoft.com/office/drawing/2014/main" id="{35ECC2CD-9014-8923-DC78-F7DEA13A531A}"/>
              </a:ext>
            </a:extLst>
          </p:cNvPr>
          <p:cNvSpPr txBox="1"/>
          <p:nvPr/>
        </p:nvSpPr>
        <p:spPr>
          <a:xfrm>
            <a:off x="585926" y="1083076"/>
            <a:ext cx="7972148" cy="3970318"/>
          </a:xfrm>
          <a:prstGeom prst="rect">
            <a:avLst/>
          </a:prstGeom>
          <a:noFill/>
        </p:spPr>
        <p:txBody>
          <a:bodyPr wrap="square">
            <a:spAutoFit/>
          </a:bodyPr>
          <a:lstStyle/>
          <a:p>
            <a:pPr marL="0" marR="0">
              <a:spcBef>
                <a:spcPts val="0"/>
              </a:spcBef>
              <a:spcAft>
                <a:spcPts val="0"/>
              </a:spcAft>
            </a:pPr>
            <a:r>
              <a:rPr lang="en-US" sz="2800" kern="100" dirty="0">
                <a:effectLst/>
                <a:ea typeface="SimSun" panose="02010600030101010101" pitchFamily="2" charset="-122"/>
              </a:rPr>
              <a:t> </a:t>
            </a:r>
          </a:p>
          <a:p>
            <a:pPr marL="0" marR="0">
              <a:spcBef>
                <a:spcPts val="0"/>
              </a:spcBef>
              <a:spcAft>
                <a:spcPts val="0"/>
              </a:spcAft>
            </a:pPr>
            <a:r>
              <a:rPr lang="en-US" sz="2800" kern="100" dirty="0">
                <a:effectLst/>
                <a:ea typeface="SimSun" panose="02010600030101010101" pitchFamily="2" charset="-122"/>
              </a:rPr>
              <a:t>"Children are an heritage of the Lord" </a:t>
            </a:r>
            <a:r>
              <a:rPr lang="en-US" sz="2800" u="sng" kern="100" dirty="0">
                <a:effectLst/>
                <a:ea typeface="SimSun" panose="02010600030101010101" pitchFamily="2" charset="-122"/>
              </a:rPr>
              <a:t>(</a:t>
            </a:r>
            <a:r>
              <a:rPr lang="en-US" sz="2800" b="1" u="sng" kern="100" dirty="0">
                <a:solidFill>
                  <a:srgbClr val="0070C0"/>
                </a:solidFill>
                <a:effectLst/>
                <a:ea typeface="SimSun" panose="02010600030101010101" pitchFamily="2" charset="-122"/>
              </a:rPr>
              <a:t>Ps. 127:3</a:t>
            </a:r>
            <a:r>
              <a:rPr lang="en-US" sz="2800" kern="100" dirty="0">
                <a:effectLst/>
                <a:ea typeface="SimSun" panose="02010600030101010101" pitchFamily="2" charset="-122"/>
              </a:rPr>
              <a:t>) and should be considered gifts from God who have been placed in our hands to </a:t>
            </a:r>
            <a:r>
              <a:rPr lang="en-US" sz="2800" u="sng" kern="100" dirty="0">
                <a:effectLst/>
                <a:ea typeface="SimSun" panose="02010600030101010101" pitchFamily="2" charset="-122"/>
              </a:rPr>
              <a:t>mold and fashion</a:t>
            </a:r>
            <a:r>
              <a:rPr lang="en-US" sz="2800" kern="100" dirty="0">
                <a:effectLst/>
                <a:ea typeface="SimSun" panose="02010600030101010101" pitchFamily="2" charset="-122"/>
              </a:rPr>
              <a:t> into worth-while citizens in his kingdom. </a:t>
            </a:r>
          </a:p>
          <a:p>
            <a:pPr marL="0" marR="0">
              <a:spcBef>
                <a:spcPts val="0"/>
              </a:spcBef>
              <a:spcAft>
                <a:spcPts val="0"/>
              </a:spcAft>
            </a:pPr>
            <a:r>
              <a:rPr lang="en-US" sz="2800" kern="100" dirty="0">
                <a:effectLst/>
                <a:ea typeface="SimSun" panose="02010600030101010101" pitchFamily="2" charset="-122"/>
              </a:rPr>
              <a:t> </a:t>
            </a:r>
          </a:p>
          <a:p>
            <a:pPr marL="0" marR="0">
              <a:spcBef>
                <a:spcPts val="0"/>
              </a:spcBef>
              <a:spcAft>
                <a:spcPts val="0"/>
              </a:spcAft>
            </a:pPr>
            <a:r>
              <a:rPr lang="en-US" sz="2800" kern="100" dirty="0">
                <a:effectLst/>
                <a:ea typeface="SimSun" panose="02010600030101010101" pitchFamily="2" charset="-122"/>
              </a:rPr>
              <a:t>So, it is our responsibility to "train up a child in the way he should go, and even when he is old he will not depart from it" (</a:t>
            </a:r>
            <a:r>
              <a:rPr lang="en-US" sz="2800" b="1" u="sng" kern="100" dirty="0">
                <a:solidFill>
                  <a:srgbClr val="0070C0"/>
                </a:solidFill>
                <a:effectLst/>
                <a:ea typeface="SimSun" panose="02010600030101010101" pitchFamily="2" charset="-122"/>
              </a:rPr>
              <a:t>Prov. 22:6</a:t>
            </a:r>
            <a:r>
              <a:rPr lang="en-US" sz="2800" kern="100" dirty="0">
                <a:effectLst/>
                <a:ea typeface="SimSun" panose="02010600030101010101" pitchFamily="2" charset="-122"/>
              </a:rPr>
              <a:t>). </a:t>
            </a:r>
          </a:p>
        </p:txBody>
      </p:sp>
    </p:spTree>
    <p:extLst>
      <p:ext uri="{BB962C8B-B14F-4D97-AF65-F5344CB8AC3E}">
        <p14:creationId xmlns:p14="http://schemas.microsoft.com/office/powerpoint/2010/main" val="1787941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9A8EDE-AD51-341A-5DA9-578B628186AF}"/>
              </a:ext>
            </a:extLst>
          </p:cNvPr>
          <p:cNvSpPr/>
          <p:nvPr/>
        </p:nvSpPr>
        <p:spPr>
          <a:xfrm>
            <a:off x="0" y="0"/>
            <a:ext cx="9144000" cy="704675"/>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35FD543D-5F38-BC77-B1C0-94E95ABADDC6}"/>
              </a:ext>
            </a:extLst>
          </p:cNvPr>
          <p:cNvSpPr txBox="1"/>
          <p:nvPr/>
        </p:nvSpPr>
        <p:spPr>
          <a:xfrm>
            <a:off x="1" y="-16778"/>
            <a:ext cx="9143999"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rPr>
              <a:t>Fathers and their Children.  </a:t>
            </a: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Eph.6:4</a:t>
            </a:r>
          </a:p>
        </p:txBody>
      </p:sp>
      <p:sp>
        <p:nvSpPr>
          <p:cNvPr id="5" name="Footer Placeholder 4">
            <a:extLst>
              <a:ext uri="{FF2B5EF4-FFF2-40B4-BE49-F238E27FC236}">
                <a16:creationId xmlns:a16="http://schemas.microsoft.com/office/drawing/2014/main" id="{0CF189EE-3FC8-D840-B697-6501448836A0}"/>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newlebanoncoc.com</a:t>
            </a:r>
          </a:p>
        </p:txBody>
      </p:sp>
      <p:sp>
        <p:nvSpPr>
          <p:cNvPr id="6" name="TextBox 5">
            <a:extLst>
              <a:ext uri="{FF2B5EF4-FFF2-40B4-BE49-F238E27FC236}">
                <a16:creationId xmlns:a16="http://schemas.microsoft.com/office/drawing/2014/main" id="{AE799184-A2D5-74CB-2095-0D639E0AA6A3}"/>
              </a:ext>
            </a:extLst>
          </p:cNvPr>
          <p:cNvSpPr txBox="1"/>
          <p:nvPr/>
        </p:nvSpPr>
        <p:spPr>
          <a:xfrm>
            <a:off x="443883" y="1278385"/>
            <a:ext cx="8194090" cy="4401205"/>
          </a:xfrm>
          <a:prstGeom prst="rect">
            <a:avLst/>
          </a:prstGeom>
          <a:noFill/>
        </p:spPr>
        <p:txBody>
          <a:bodyPr wrap="square">
            <a:spAutoFit/>
          </a:bodyPr>
          <a:lstStyle/>
          <a:p>
            <a:pPr marL="0" marR="0">
              <a:spcBef>
                <a:spcPts val="0"/>
              </a:spcBef>
              <a:spcAft>
                <a:spcPts val="0"/>
              </a:spcAft>
            </a:pPr>
            <a:r>
              <a:rPr lang="en-US" sz="2800" kern="100" dirty="0">
                <a:effectLst/>
                <a:ea typeface="SimSun" panose="02010600030101010101" pitchFamily="2" charset="-122"/>
              </a:rPr>
              <a:t>Note the word "</a:t>
            </a:r>
            <a:r>
              <a:rPr lang="en-US" sz="2800" b="1" kern="100" dirty="0">
                <a:effectLst/>
                <a:ea typeface="SimSun" panose="02010600030101010101" pitchFamily="2" charset="-122"/>
              </a:rPr>
              <a:t>train</a:t>
            </a:r>
            <a:r>
              <a:rPr lang="en-US" sz="2800" kern="100" dirty="0">
                <a:effectLst/>
                <a:ea typeface="SimSun" panose="02010600030101010101" pitchFamily="2" charset="-122"/>
              </a:rPr>
              <a:t>." Too many times this is thought to be accomplished </a:t>
            </a:r>
            <a:r>
              <a:rPr lang="en-US" sz="2800" u="sng" kern="100" dirty="0">
                <a:effectLst/>
                <a:ea typeface="SimSun" panose="02010600030101010101" pitchFamily="2" charset="-122"/>
              </a:rPr>
              <a:t>simply</a:t>
            </a:r>
            <a:r>
              <a:rPr lang="en-US" sz="2800" kern="100" dirty="0">
                <a:effectLst/>
                <a:ea typeface="SimSun" panose="02010600030101010101" pitchFamily="2" charset="-122"/>
              </a:rPr>
              <a:t> </a:t>
            </a:r>
            <a:r>
              <a:rPr lang="en-US" sz="2800" u="sng" kern="100" dirty="0">
                <a:effectLst/>
                <a:ea typeface="SimSun" panose="02010600030101010101" pitchFamily="2" charset="-122"/>
              </a:rPr>
              <a:t>by telling how to act</a:t>
            </a:r>
            <a:r>
              <a:rPr lang="en-US" sz="2800" kern="100" dirty="0">
                <a:effectLst/>
                <a:ea typeface="SimSun" panose="02010600030101010101" pitchFamily="2" charset="-122"/>
              </a:rPr>
              <a:t>, etc. However, there is much more than simply telling.</a:t>
            </a:r>
          </a:p>
          <a:p>
            <a:pPr marL="457200" marR="0">
              <a:spcBef>
                <a:spcPts val="0"/>
              </a:spcBef>
              <a:spcAft>
                <a:spcPts val="0"/>
              </a:spcAft>
            </a:pPr>
            <a:r>
              <a:rPr lang="en-US" sz="2800" kern="100" dirty="0">
                <a:effectLst/>
                <a:ea typeface="SimSun" panose="02010600030101010101" pitchFamily="2" charset="-122"/>
              </a:rPr>
              <a:t>  </a:t>
            </a:r>
          </a:p>
          <a:p>
            <a:pPr marL="0" marR="0">
              <a:spcBef>
                <a:spcPts val="0"/>
              </a:spcBef>
              <a:spcAft>
                <a:spcPts val="0"/>
              </a:spcAft>
            </a:pPr>
            <a:r>
              <a:rPr lang="en-US" sz="2800" kern="100" dirty="0">
                <a:effectLst/>
                <a:ea typeface="SimSun" panose="02010600030101010101" pitchFamily="2" charset="-122"/>
              </a:rPr>
              <a:t>Telling is important.</a:t>
            </a:r>
          </a:p>
          <a:p>
            <a:pPr marL="0" marR="0">
              <a:spcBef>
                <a:spcPts val="0"/>
              </a:spcBef>
              <a:spcAft>
                <a:spcPts val="0"/>
              </a:spcAft>
            </a:pPr>
            <a:r>
              <a:rPr lang="en-US" sz="2800" u="sng" kern="100" dirty="0">
                <a:effectLst/>
                <a:ea typeface="SimSun" panose="02010600030101010101" pitchFamily="2" charset="-122"/>
              </a:rPr>
              <a:t>(</a:t>
            </a:r>
            <a:r>
              <a:rPr lang="en-US" sz="2800" b="1" u="sng" kern="100" dirty="0">
                <a:effectLst/>
                <a:ea typeface="SimSun" panose="02010600030101010101" pitchFamily="2" charset="-122"/>
              </a:rPr>
              <a:t>Deut. 6:6-7</a:t>
            </a:r>
            <a:r>
              <a:rPr lang="en-US" sz="2800" u="sng" kern="100" dirty="0">
                <a:effectLst/>
                <a:ea typeface="SimSun" panose="02010600030101010101" pitchFamily="2" charset="-122"/>
              </a:rPr>
              <a:t>).</a:t>
            </a:r>
            <a:r>
              <a:rPr lang="en-US" sz="2800" kern="100" dirty="0">
                <a:effectLst/>
                <a:ea typeface="SimSun" panose="02010600030101010101" pitchFamily="2" charset="-122"/>
              </a:rPr>
              <a:t>" "And these words which I command you today shall </a:t>
            </a:r>
            <a:r>
              <a:rPr lang="en-US" sz="2800" u="sng" kern="100" dirty="0">
                <a:effectLst/>
                <a:ea typeface="SimSun" panose="02010600030101010101" pitchFamily="2" charset="-122"/>
              </a:rPr>
              <a:t>be in your heart</a:t>
            </a:r>
            <a:r>
              <a:rPr lang="en-US" sz="2800" kern="100" dirty="0">
                <a:effectLst/>
                <a:ea typeface="SimSun" panose="02010600030101010101" pitchFamily="2" charset="-122"/>
              </a:rPr>
              <a:t>. 7 "You shall teach them </a:t>
            </a:r>
            <a:r>
              <a:rPr lang="en-US" sz="2800" b="1" kern="100" dirty="0">
                <a:effectLst/>
                <a:ea typeface="SimSun" panose="02010600030101010101" pitchFamily="2" charset="-122"/>
              </a:rPr>
              <a:t>diligently</a:t>
            </a:r>
            <a:r>
              <a:rPr lang="en-US" sz="2800" kern="100" dirty="0">
                <a:effectLst/>
                <a:ea typeface="SimSun" panose="02010600030101010101" pitchFamily="2" charset="-122"/>
              </a:rPr>
              <a:t> to your children, and shall talk of them when you </a:t>
            </a:r>
            <a:r>
              <a:rPr lang="en-US" sz="2800" b="1" u="sng" kern="100" dirty="0">
                <a:effectLst/>
                <a:ea typeface="SimSun" panose="02010600030101010101" pitchFamily="2" charset="-122"/>
              </a:rPr>
              <a:t>sit</a:t>
            </a:r>
            <a:r>
              <a:rPr lang="en-US" sz="2800" kern="100" dirty="0">
                <a:effectLst/>
                <a:ea typeface="SimSun" panose="02010600030101010101" pitchFamily="2" charset="-122"/>
              </a:rPr>
              <a:t> in your house, when you </a:t>
            </a:r>
            <a:r>
              <a:rPr lang="en-US" sz="2800" b="1" u="sng" kern="100" dirty="0">
                <a:effectLst/>
                <a:ea typeface="SimSun" panose="02010600030101010101" pitchFamily="2" charset="-122"/>
              </a:rPr>
              <a:t>walk</a:t>
            </a:r>
            <a:r>
              <a:rPr lang="en-US" sz="2800" kern="100" dirty="0">
                <a:effectLst/>
                <a:ea typeface="SimSun" panose="02010600030101010101" pitchFamily="2" charset="-122"/>
              </a:rPr>
              <a:t> by the way, when you </a:t>
            </a:r>
            <a:r>
              <a:rPr lang="en-US" sz="2800" b="1" u="sng" kern="100" dirty="0">
                <a:effectLst/>
                <a:ea typeface="SimSun" panose="02010600030101010101" pitchFamily="2" charset="-122"/>
              </a:rPr>
              <a:t>lie down</a:t>
            </a:r>
            <a:r>
              <a:rPr lang="en-US" sz="2800" kern="100" dirty="0">
                <a:effectLst/>
                <a:ea typeface="SimSun" panose="02010600030101010101" pitchFamily="2" charset="-122"/>
              </a:rPr>
              <a:t>, and when you </a:t>
            </a:r>
            <a:r>
              <a:rPr lang="en-US" sz="2800" b="1" u="sng" kern="100" dirty="0">
                <a:effectLst/>
                <a:ea typeface="SimSun" panose="02010600030101010101" pitchFamily="2" charset="-122"/>
              </a:rPr>
              <a:t>rise up</a:t>
            </a:r>
            <a:r>
              <a:rPr lang="en-US" sz="2800" kern="100" dirty="0">
                <a:effectLst/>
                <a:ea typeface="SimSun" panose="02010600030101010101" pitchFamily="2" charset="-122"/>
              </a:rPr>
              <a:t>.</a:t>
            </a:r>
          </a:p>
        </p:txBody>
      </p:sp>
    </p:spTree>
    <p:extLst>
      <p:ext uri="{BB962C8B-B14F-4D97-AF65-F5344CB8AC3E}">
        <p14:creationId xmlns:p14="http://schemas.microsoft.com/office/powerpoint/2010/main" val="1269148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9A8EDE-AD51-341A-5DA9-578B628186AF}"/>
              </a:ext>
            </a:extLst>
          </p:cNvPr>
          <p:cNvSpPr/>
          <p:nvPr/>
        </p:nvSpPr>
        <p:spPr>
          <a:xfrm>
            <a:off x="0" y="0"/>
            <a:ext cx="9144000" cy="704675"/>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35FD543D-5F38-BC77-B1C0-94E95ABADDC6}"/>
              </a:ext>
            </a:extLst>
          </p:cNvPr>
          <p:cNvSpPr txBox="1"/>
          <p:nvPr/>
        </p:nvSpPr>
        <p:spPr>
          <a:xfrm>
            <a:off x="1" y="-16778"/>
            <a:ext cx="9143999"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rPr>
              <a:t>Fathers and their Children.  </a:t>
            </a: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Eph.6:4</a:t>
            </a:r>
          </a:p>
        </p:txBody>
      </p:sp>
      <p:sp>
        <p:nvSpPr>
          <p:cNvPr id="5" name="Footer Placeholder 4">
            <a:extLst>
              <a:ext uri="{FF2B5EF4-FFF2-40B4-BE49-F238E27FC236}">
                <a16:creationId xmlns:a16="http://schemas.microsoft.com/office/drawing/2014/main" id="{0CF189EE-3FC8-D840-B697-6501448836A0}"/>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newlebanoncoc.com</a:t>
            </a:r>
          </a:p>
        </p:txBody>
      </p:sp>
      <p:sp>
        <p:nvSpPr>
          <p:cNvPr id="6" name="TextBox 5">
            <a:extLst>
              <a:ext uri="{FF2B5EF4-FFF2-40B4-BE49-F238E27FC236}">
                <a16:creationId xmlns:a16="http://schemas.microsoft.com/office/drawing/2014/main" id="{8767531E-3210-D3D1-5181-82B132D750FD}"/>
              </a:ext>
            </a:extLst>
          </p:cNvPr>
          <p:cNvSpPr txBox="1"/>
          <p:nvPr/>
        </p:nvSpPr>
        <p:spPr>
          <a:xfrm>
            <a:off x="594804" y="1171853"/>
            <a:ext cx="8282866" cy="5078313"/>
          </a:xfrm>
          <a:prstGeom prst="rect">
            <a:avLst/>
          </a:prstGeom>
          <a:noFill/>
        </p:spPr>
        <p:txBody>
          <a:bodyPr wrap="square">
            <a:spAutoFit/>
          </a:bodyPr>
          <a:lstStyle/>
          <a:p>
            <a:pPr marL="0" marR="0">
              <a:spcBef>
                <a:spcPts val="0"/>
              </a:spcBef>
              <a:spcAft>
                <a:spcPts val="0"/>
              </a:spcAft>
            </a:pPr>
            <a:r>
              <a:rPr lang="en-US" sz="3600" u="sng" kern="100" dirty="0">
                <a:effectLst/>
                <a:ea typeface="SimSun" panose="02010600030101010101" pitchFamily="2" charset="-122"/>
              </a:rPr>
              <a:t>Nurture and admonition</a:t>
            </a:r>
            <a:r>
              <a:rPr lang="en-US" sz="3600" kern="100" dirty="0">
                <a:effectLst/>
                <a:ea typeface="SimSun" panose="02010600030101010101" pitchFamily="2" charset="-122"/>
              </a:rPr>
              <a:t> defined. </a:t>
            </a:r>
          </a:p>
          <a:p>
            <a:pPr marL="0" marR="0">
              <a:spcBef>
                <a:spcPts val="0"/>
              </a:spcBef>
              <a:spcAft>
                <a:spcPts val="0"/>
              </a:spcAft>
            </a:pPr>
            <a:r>
              <a:rPr lang="en-US" sz="3600" b="1" kern="100" dirty="0">
                <a:effectLst/>
                <a:ea typeface="SimSun" panose="02010600030101010101" pitchFamily="2" charset="-122"/>
              </a:rPr>
              <a:t>Nurture</a:t>
            </a:r>
            <a:r>
              <a:rPr lang="en-US" sz="3600" kern="100" dirty="0">
                <a:effectLst/>
                <a:ea typeface="SimSun" panose="02010600030101010101" pitchFamily="2" charset="-122"/>
              </a:rPr>
              <a:t> = Train  (chastise, discipline, correction) out of love.</a:t>
            </a:r>
          </a:p>
          <a:p>
            <a:pPr marL="0" marR="0">
              <a:spcBef>
                <a:spcPts val="0"/>
              </a:spcBef>
              <a:spcAft>
                <a:spcPts val="0"/>
              </a:spcAft>
            </a:pPr>
            <a:r>
              <a:rPr lang="en-US" sz="3600" kern="100" dirty="0">
                <a:effectLst/>
                <a:ea typeface="SimSun" panose="02010600030101010101" pitchFamily="2" charset="-122"/>
              </a:rPr>
              <a:t>Admonition = putting in mind by words.</a:t>
            </a:r>
          </a:p>
          <a:p>
            <a:pPr marL="0" marR="0">
              <a:spcBef>
                <a:spcPts val="0"/>
              </a:spcBef>
              <a:spcAft>
                <a:spcPts val="0"/>
              </a:spcAft>
            </a:pPr>
            <a:r>
              <a:rPr lang="en-US" sz="3600" kern="100" dirty="0">
                <a:effectLst/>
                <a:ea typeface="SimSun" panose="02010600030101010101" pitchFamily="2" charset="-122"/>
              </a:rPr>
              <a:t>	To warn</a:t>
            </a:r>
          </a:p>
          <a:p>
            <a:pPr marL="0" marR="0">
              <a:spcBef>
                <a:spcPts val="0"/>
              </a:spcBef>
              <a:spcAft>
                <a:spcPts val="0"/>
              </a:spcAft>
            </a:pPr>
            <a:r>
              <a:rPr lang="en-US" sz="3600" kern="100" dirty="0">
                <a:effectLst/>
                <a:ea typeface="SimSun" panose="02010600030101010101" pitchFamily="2" charset="-122"/>
              </a:rPr>
              <a:t>	To correct by discipline</a:t>
            </a:r>
          </a:p>
          <a:p>
            <a:pPr marL="0" marR="0" indent="266700">
              <a:spcBef>
                <a:spcPts val="0"/>
              </a:spcBef>
              <a:spcAft>
                <a:spcPts val="0"/>
              </a:spcAft>
            </a:pPr>
            <a:r>
              <a:rPr lang="en-US" sz="3600" kern="100" dirty="0">
                <a:effectLst/>
                <a:ea typeface="SimSun" panose="02010600030101010101" pitchFamily="2" charset="-122"/>
              </a:rPr>
              <a:t>	To train.</a:t>
            </a:r>
          </a:p>
          <a:p>
            <a:pPr marL="0" marR="0">
              <a:spcBef>
                <a:spcPts val="0"/>
              </a:spcBef>
              <a:spcAft>
                <a:spcPts val="0"/>
              </a:spcAft>
            </a:pPr>
            <a:r>
              <a:rPr lang="en-US" sz="3600" kern="100" dirty="0">
                <a:effectLst/>
                <a:ea typeface="SimSun" panose="02010600030101010101" pitchFamily="2" charset="-122"/>
              </a:rPr>
              <a:t>Admonition. Admonish. Teach and admonish.</a:t>
            </a:r>
          </a:p>
        </p:txBody>
      </p:sp>
    </p:spTree>
    <p:extLst>
      <p:ext uri="{BB962C8B-B14F-4D97-AF65-F5344CB8AC3E}">
        <p14:creationId xmlns:p14="http://schemas.microsoft.com/office/powerpoint/2010/main" val="836396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646DA8-AAFE-0027-4F70-BFEA2081AA2C}"/>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62E2393F-7E97-F717-30FA-B78F40DE3239}"/>
              </a:ext>
            </a:extLst>
          </p:cNvPr>
          <p:cNvSpPr/>
          <p:nvPr/>
        </p:nvSpPr>
        <p:spPr>
          <a:xfrm>
            <a:off x="0" y="0"/>
            <a:ext cx="9144000" cy="704675"/>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8E6F542A-3B24-54F6-3C28-40A421ED2FF7}"/>
              </a:ext>
            </a:extLst>
          </p:cNvPr>
          <p:cNvSpPr txBox="1"/>
          <p:nvPr/>
        </p:nvSpPr>
        <p:spPr>
          <a:xfrm>
            <a:off x="1" y="-16778"/>
            <a:ext cx="9143999"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rPr>
              <a:t>Fathers and their Children.  </a:t>
            </a: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Eph.6:4</a:t>
            </a:r>
          </a:p>
        </p:txBody>
      </p:sp>
      <p:sp>
        <p:nvSpPr>
          <p:cNvPr id="5" name="Footer Placeholder 4">
            <a:extLst>
              <a:ext uri="{FF2B5EF4-FFF2-40B4-BE49-F238E27FC236}">
                <a16:creationId xmlns:a16="http://schemas.microsoft.com/office/drawing/2014/main" id="{6D3DB579-7DCC-D6C1-531E-0D1E0A4D7D95}"/>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newlebanoncoc.com</a:t>
            </a:r>
          </a:p>
        </p:txBody>
      </p:sp>
      <p:sp>
        <p:nvSpPr>
          <p:cNvPr id="6" name="TextBox 5">
            <a:extLst>
              <a:ext uri="{FF2B5EF4-FFF2-40B4-BE49-F238E27FC236}">
                <a16:creationId xmlns:a16="http://schemas.microsoft.com/office/drawing/2014/main" id="{6A7775C2-67D3-4AC5-B74C-E4F7CA1E277F}"/>
              </a:ext>
            </a:extLst>
          </p:cNvPr>
          <p:cNvSpPr txBox="1"/>
          <p:nvPr/>
        </p:nvSpPr>
        <p:spPr>
          <a:xfrm>
            <a:off x="0" y="1917806"/>
            <a:ext cx="9144000" cy="3034357"/>
          </a:xfrm>
          <a:prstGeom prst="rect">
            <a:avLst/>
          </a:prstGeom>
          <a:noFill/>
        </p:spPr>
        <p:txBody>
          <a:bodyPr wrap="square">
            <a:spAutoFit/>
          </a:bodyPr>
          <a:lstStyle/>
          <a:p>
            <a:pPr marL="0" marR="0" algn="ctr">
              <a:lnSpc>
                <a:spcPct val="150000"/>
              </a:lnSpc>
              <a:spcBef>
                <a:spcPts val="0"/>
              </a:spcBef>
              <a:spcAft>
                <a:spcPts val="0"/>
              </a:spcAft>
            </a:pPr>
            <a:r>
              <a:rPr lang="en-US" sz="4400" kern="100" dirty="0">
                <a:effectLst/>
                <a:ea typeface="SimSun" panose="02010600030101010101" pitchFamily="2" charset="-122"/>
              </a:rPr>
              <a:t>Nurture and admonition</a:t>
            </a:r>
          </a:p>
          <a:p>
            <a:pPr marL="0" marR="0" algn="ctr">
              <a:lnSpc>
                <a:spcPct val="150000"/>
              </a:lnSpc>
              <a:spcBef>
                <a:spcPts val="0"/>
              </a:spcBef>
              <a:spcAft>
                <a:spcPts val="0"/>
              </a:spcAft>
            </a:pPr>
            <a:r>
              <a:rPr lang="en-US" sz="4400" kern="100" dirty="0">
                <a:ea typeface="SimSun" panose="02010600030101010101" pitchFamily="2" charset="-122"/>
              </a:rPr>
              <a:t>Love and control</a:t>
            </a:r>
          </a:p>
          <a:p>
            <a:pPr marL="0" marR="0" algn="ctr">
              <a:lnSpc>
                <a:spcPct val="150000"/>
              </a:lnSpc>
              <a:spcBef>
                <a:spcPts val="0"/>
              </a:spcBef>
              <a:spcAft>
                <a:spcPts val="0"/>
              </a:spcAft>
            </a:pPr>
            <a:r>
              <a:rPr lang="en-US" sz="4400" kern="100" dirty="0">
                <a:effectLst/>
                <a:ea typeface="SimSun" panose="02010600030101010101" pitchFamily="2" charset="-122"/>
              </a:rPr>
              <a:t>Love and discipline</a:t>
            </a:r>
          </a:p>
        </p:txBody>
      </p:sp>
    </p:spTree>
    <p:extLst>
      <p:ext uri="{BB962C8B-B14F-4D97-AF65-F5344CB8AC3E}">
        <p14:creationId xmlns:p14="http://schemas.microsoft.com/office/powerpoint/2010/main" val="25533756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911EFE-EA8B-A59C-A468-82C926968983}"/>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6865DEB2-C702-ED2F-8A6F-988250DAD06A}"/>
              </a:ext>
            </a:extLst>
          </p:cNvPr>
          <p:cNvSpPr/>
          <p:nvPr/>
        </p:nvSpPr>
        <p:spPr>
          <a:xfrm>
            <a:off x="537411" y="1804735"/>
            <a:ext cx="3878490" cy="2265908"/>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000" dirty="0"/>
          </a:p>
        </p:txBody>
      </p:sp>
      <p:sp>
        <p:nvSpPr>
          <p:cNvPr id="5" name="Rectangle 4">
            <a:extLst>
              <a:ext uri="{FF2B5EF4-FFF2-40B4-BE49-F238E27FC236}">
                <a16:creationId xmlns:a16="http://schemas.microsoft.com/office/drawing/2014/main" id="{C4185A8E-8C86-AFE6-7697-7872C7F6D580}"/>
              </a:ext>
            </a:extLst>
          </p:cNvPr>
          <p:cNvSpPr/>
          <p:nvPr/>
        </p:nvSpPr>
        <p:spPr>
          <a:xfrm>
            <a:off x="537411" y="4213581"/>
            <a:ext cx="3878490" cy="2411806"/>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1D6623F-8C22-6CB7-8A37-E455CFCC0A80}"/>
              </a:ext>
            </a:extLst>
          </p:cNvPr>
          <p:cNvSpPr/>
          <p:nvPr/>
        </p:nvSpPr>
        <p:spPr>
          <a:xfrm>
            <a:off x="4563979" y="4273516"/>
            <a:ext cx="3745833" cy="2333683"/>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B16C822-26EA-86BA-D992-C1500A382B47}"/>
              </a:ext>
            </a:extLst>
          </p:cNvPr>
          <p:cNvSpPr/>
          <p:nvPr/>
        </p:nvSpPr>
        <p:spPr>
          <a:xfrm>
            <a:off x="4572000" y="1820777"/>
            <a:ext cx="3673642" cy="2265908"/>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C8595671-1871-4D31-AE75-68DB0A8DCE62}"/>
              </a:ext>
            </a:extLst>
          </p:cNvPr>
          <p:cNvSpPr txBox="1"/>
          <p:nvPr/>
        </p:nvSpPr>
        <p:spPr>
          <a:xfrm>
            <a:off x="408371" y="62142"/>
            <a:ext cx="8584707" cy="1569660"/>
          </a:xfrm>
          <a:prstGeom prst="rect">
            <a:avLst/>
          </a:prstGeom>
          <a:noFill/>
        </p:spPr>
        <p:txBody>
          <a:bodyPr wrap="square">
            <a:spAutoFit/>
          </a:bodyPr>
          <a:lstStyle/>
          <a:p>
            <a:pPr algn="ctr"/>
            <a:r>
              <a:rPr lang="en-US" sz="3200" b="1" dirty="0">
                <a:solidFill>
                  <a:srgbClr val="0070C0"/>
                </a:solidFill>
              </a:rPr>
              <a:t>Eph. 6:4 </a:t>
            </a:r>
            <a:r>
              <a:rPr lang="en-US" sz="3200" dirty="0"/>
              <a:t>And, ye fathers, provoke not your children to wrath: but bring them up in the </a:t>
            </a:r>
            <a:r>
              <a:rPr lang="en-US" sz="3200" u="sng" dirty="0"/>
              <a:t>nurture</a:t>
            </a:r>
            <a:r>
              <a:rPr lang="en-US" sz="3200" dirty="0"/>
              <a:t> and </a:t>
            </a:r>
            <a:r>
              <a:rPr lang="en-US" sz="3200" u="sng" dirty="0"/>
              <a:t>admonition</a:t>
            </a:r>
            <a:r>
              <a:rPr lang="en-US" sz="3200" dirty="0"/>
              <a:t> of the Lord. (love and control)</a:t>
            </a:r>
          </a:p>
        </p:txBody>
      </p:sp>
      <p:sp>
        <p:nvSpPr>
          <p:cNvPr id="10" name="TextBox 9">
            <a:extLst>
              <a:ext uri="{FF2B5EF4-FFF2-40B4-BE49-F238E27FC236}">
                <a16:creationId xmlns:a16="http://schemas.microsoft.com/office/drawing/2014/main" id="{D1CA1C48-BCFD-3B6C-2D9F-DDAF9E2429ED}"/>
              </a:ext>
            </a:extLst>
          </p:cNvPr>
          <p:cNvSpPr txBox="1"/>
          <p:nvPr/>
        </p:nvSpPr>
        <p:spPr>
          <a:xfrm>
            <a:off x="537411" y="1802091"/>
            <a:ext cx="3865439" cy="160043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Black" panose="020B0A04020102020204" pitchFamily="34" charset="0"/>
              </a:rPr>
              <a:t>love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prstClr val="white"/>
                </a:solidFill>
                <a:latin typeface="Arial Black" panose="020B0A04020102020204" pitchFamily="34" charset="0"/>
              </a:rPr>
              <a:t>love</a:t>
            </a:r>
            <a:endParaRPr kumimoji="0" lang="en-US" sz="4000" b="1" i="0" u="none" strike="noStrike" kern="1200" cap="none" spc="0" normalizeH="0" baseline="0" noProof="0" dirty="0">
              <a:ln>
                <a:noFill/>
              </a:ln>
              <a:solidFill>
                <a:prstClr val="white"/>
              </a:solidFill>
              <a:effectLst/>
              <a:uLnTx/>
              <a:uFillTx/>
              <a:latin typeface="Arial Black" panose="020B0A04020102020204" pitchFamily="34" charset="0"/>
            </a:endParaRPr>
          </a:p>
          <a:p>
            <a:endParaRPr lang="en-US" dirty="0"/>
          </a:p>
        </p:txBody>
      </p:sp>
      <p:sp>
        <p:nvSpPr>
          <p:cNvPr id="11" name="TextBox 10">
            <a:extLst>
              <a:ext uri="{FF2B5EF4-FFF2-40B4-BE49-F238E27FC236}">
                <a16:creationId xmlns:a16="http://schemas.microsoft.com/office/drawing/2014/main" id="{E66A4794-455A-348E-696A-DF5201F7EA9C}"/>
              </a:ext>
            </a:extLst>
          </p:cNvPr>
          <p:cNvSpPr txBox="1"/>
          <p:nvPr/>
        </p:nvSpPr>
        <p:spPr>
          <a:xfrm>
            <a:off x="4563979" y="1824202"/>
            <a:ext cx="3630504" cy="160043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rial Black" panose="020B0A04020102020204" pitchFamily="34" charset="0"/>
              </a:rPr>
              <a:t>control</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a:solidFill>
                  <a:prstClr val="white"/>
                </a:solidFill>
                <a:latin typeface="Arial Black" panose="020B0A04020102020204" pitchFamily="34" charset="0"/>
              </a:rPr>
              <a:t>control</a:t>
            </a:r>
            <a:endParaRPr kumimoji="0" lang="en-US" sz="4000" b="0" i="0" u="none" strike="noStrike" kern="1200" cap="none" spc="0" normalizeH="0" baseline="0" noProof="0" dirty="0">
              <a:ln>
                <a:noFill/>
              </a:ln>
              <a:solidFill>
                <a:prstClr val="white"/>
              </a:solidFill>
              <a:effectLst/>
              <a:uLnTx/>
              <a:uFillTx/>
              <a:latin typeface="Arial Black" panose="020B0A04020102020204" pitchFamily="34" charset="0"/>
            </a:endParaRPr>
          </a:p>
          <a:p>
            <a:endParaRPr lang="en-US" dirty="0"/>
          </a:p>
        </p:txBody>
      </p:sp>
      <p:sp>
        <p:nvSpPr>
          <p:cNvPr id="12" name="TextBox 11">
            <a:extLst>
              <a:ext uri="{FF2B5EF4-FFF2-40B4-BE49-F238E27FC236}">
                <a16:creationId xmlns:a16="http://schemas.microsoft.com/office/drawing/2014/main" id="{71A08B47-544D-941B-54CD-55ED4D2A3CB0}"/>
              </a:ext>
            </a:extLst>
          </p:cNvPr>
          <p:cNvSpPr txBox="1"/>
          <p:nvPr/>
        </p:nvSpPr>
        <p:spPr>
          <a:xfrm>
            <a:off x="1387641" y="4220163"/>
            <a:ext cx="2239667" cy="160043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rial Black" panose="020B0A04020102020204" pitchFamily="34" charset="0"/>
              </a:rPr>
              <a:t>control</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a:solidFill>
                  <a:prstClr val="white"/>
                </a:solidFill>
                <a:latin typeface="Arial Black" panose="020B0A04020102020204" pitchFamily="34" charset="0"/>
              </a:rPr>
              <a:t>love</a:t>
            </a:r>
            <a:endParaRPr kumimoji="0" lang="en-US" sz="4000" b="0" i="0" u="none" strike="noStrike" kern="1200" cap="none" spc="0" normalizeH="0" baseline="0" noProof="0" dirty="0">
              <a:ln>
                <a:noFill/>
              </a:ln>
              <a:solidFill>
                <a:prstClr val="white"/>
              </a:solidFill>
              <a:effectLst/>
              <a:uLnTx/>
              <a:uFillTx/>
              <a:latin typeface="Arial Black" panose="020B0A04020102020204" pitchFamily="34" charset="0"/>
            </a:endParaRPr>
          </a:p>
          <a:p>
            <a:endParaRPr lang="en-US" dirty="0"/>
          </a:p>
        </p:txBody>
      </p:sp>
      <p:sp>
        <p:nvSpPr>
          <p:cNvPr id="13" name="TextBox 12">
            <a:extLst>
              <a:ext uri="{FF2B5EF4-FFF2-40B4-BE49-F238E27FC236}">
                <a16:creationId xmlns:a16="http://schemas.microsoft.com/office/drawing/2014/main" id="{2F60EA69-DEE5-6827-8E84-FC0B6BC6ABC6}"/>
              </a:ext>
            </a:extLst>
          </p:cNvPr>
          <p:cNvSpPr txBox="1"/>
          <p:nvPr/>
        </p:nvSpPr>
        <p:spPr>
          <a:xfrm>
            <a:off x="5272875" y="4526366"/>
            <a:ext cx="1996108" cy="147732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Arial Black" panose="020B0A04020102020204" pitchFamily="34" charset="0"/>
              </a:rPr>
              <a:t>love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a:solidFill>
                  <a:prstClr val="white"/>
                </a:solidFill>
                <a:latin typeface="Arial Black" panose="020B0A04020102020204" pitchFamily="34" charset="0"/>
              </a:rPr>
              <a:t>control</a:t>
            </a:r>
            <a:endParaRPr kumimoji="0" lang="en-US" sz="3600" b="0" i="0" u="none" strike="noStrike" kern="1200" cap="none" spc="0" normalizeH="0" baseline="0" noProof="0" dirty="0">
              <a:ln>
                <a:noFill/>
              </a:ln>
              <a:solidFill>
                <a:prstClr val="white"/>
              </a:solidFill>
              <a:effectLst/>
              <a:uLnTx/>
              <a:uFillTx/>
              <a:latin typeface="Arial Black" panose="020B0A04020102020204" pitchFamily="34" charset="0"/>
            </a:endParaRPr>
          </a:p>
          <a:p>
            <a:endParaRPr lang="en-US" dirty="0"/>
          </a:p>
        </p:txBody>
      </p:sp>
      <p:sp>
        <p:nvSpPr>
          <p:cNvPr id="15" name="TextBox 14">
            <a:extLst>
              <a:ext uri="{FF2B5EF4-FFF2-40B4-BE49-F238E27FC236}">
                <a16:creationId xmlns:a16="http://schemas.microsoft.com/office/drawing/2014/main" id="{8A723580-83E7-E946-78E8-7C0713B790C8}"/>
              </a:ext>
            </a:extLst>
          </p:cNvPr>
          <p:cNvSpPr txBox="1"/>
          <p:nvPr/>
        </p:nvSpPr>
        <p:spPr>
          <a:xfrm>
            <a:off x="7256640" y="4273516"/>
            <a:ext cx="1074199" cy="461665"/>
          </a:xfrm>
          <a:prstGeom prst="rect">
            <a:avLst/>
          </a:prstGeom>
          <a:noFill/>
        </p:spPr>
        <p:txBody>
          <a:bodyPr wrap="square" rtlCol="0">
            <a:spAutoFit/>
          </a:bodyPr>
          <a:lstStyle/>
          <a:p>
            <a:r>
              <a:rPr lang="en-US" sz="2400" dirty="0">
                <a:solidFill>
                  <a:srgbClr val="FFFF00"/>
                </a:solidFill>
              </a:rPr>
              <a:t>Abram</a:t>
            </a:r>
          </a:p>
        </p:txBody>
      </p:sp>
      <p:sp>
        <p:nvSpPr>
          <p:cNvPr id="16" name="TextBox 15">
            <a:extLst>
              <a:ext uri="{FF2B5EF4-FFF2-40B4-BE49-F238E27FC236}">
                <a16:creationId xmlns:a16="http://schemas.microsoft.com/office/drawing/2014/main" id="{D88E7D69-F7B9-7C06-935D-66AB368E8A72}"/>
              </a:ext>
            </a:extLst>
          </p:cNvPr>
          <p:cNvSpPr txBox="1"/>
          <p:nvPr/>
        </p:nvSpPr>
        <p:spPr>
          <a:xfrm>
            <a:off x="3687191" y="1813463"/>
            <a:ext cx="1074199" cy="830997"/>
          </a:xfrm>
          <a:prstGeom prst="rect">
            <a:avLst/>
          </a:prstGeom>
          <a:noFill/>
        </p:spPr>
        <p:txBody>
          <a:bodyPr wrap="square" rtlCol="0">
            <a:spAutoFit/>
          </a:bodyPr>
          <a:lstStyle/>
          <a:p>
            <a:r>
              <a:rPr lang="en-US" sz="2400" dirty="0">
                <a:solidFill>
                  <a:srgbClr val="FFFF00"/>
                </a:solidFill>
              </a:rPr>
              <a:t>Lot</a:t>
            </a:r>
          </a:p>
          <a:p>
            <a:r>
              <a:rPr lang="en-US" sz="2400" dirty="0">
                <a:solidFill>
                  <a:srgbClr val="FFFF00"/>
                </a:solidFill>
              </a:rPr>
              <a:t>Eli</a:t>
            </a:r>
          </a:p>
        </p:txBody>
      </p:sp>
      <p:sp>
        <p:nvSpPr>
          <p:cNvPr id="2" name="TextBox 1">
            <a:extLst>
              <a:ext uri="{FF2B5EF4-FFF2-40B4-BE49-F238E27FC236}">
                <a16:creationId xmlns:a16="http://schemas.microsoft.com/office/drawing/2014/main" id="{0718F4DD-1E02-9190-F6F4-157BEBD7144E}"/>
              </a:ext>
            </a:extLst>
          </p:cNvPr>
          <p:cNvSpPr txBox="1"/>
          <p:nvPr/>
        </p:nvSpPr>
        <p:spPr>
          <a:xfrm>
            <a:off x="537411" y="3603054"/>
            <a:ext cx="3878490" cy="461665"/>
          </a:xfrm>
          <a:prstGeom prst="rect">
            <a:avLst/>
          </a:prstGeom>
          <a:noFill/>
        </p:spPr>
        <p:txBody>
          <a:bodyPr wrap="square" rtlCol="0">
            <a:spAutoFit/>
          </a:bodyPr>
          <a:lstStyle/>
          <a:p>
            <a:pPr algn="ctr"/>
            <a:r>
              <a:rPr lang="en-US" sz="2400" dirty="0">
                <a:solidFill>
                  <a:schemeClr val="bg1"/>
                </a:solidFill>
              </a:rPr>
              <a:t>All love no control</a:t>
            </a:r>
          </a:p>
        </p:txBody>
      </p:sp>
      <p:sp>
        <p:nvSpPr>
          <p:cNvPr id="3" name="TextBox 2">
            <a:extLst>
              <a:ext uri="{FF2B5EF4-FFF2-40B4-BE49-F238E27FC236}">
                <a16:creationId xmlns:a16="http://schemas.microsoft.com/office/drawing/2014/main" id="{97E70BDA-23CE-4050-098D-4E3F0338535C}"/>
              </a:ext>
            </a:extLst>
          </p:cNvPr>
          <p:cNvSpPr txBox="1"/>
          <p:nvPr/>
        </p:nvSpPr>
        <p:spPr>
          <a:xfrm>
            <a:off x="4355436" y="3611076"/>
            <a:ext cx="3878490" cy="461665"/>
          </a:xfrm>
          <a:prstGeom prst="rect">
            <a:avLst/>
          </a:prstGeom>
          <a:noFill/>
        </p:spPr>
        <p:txBody>
          <a:bodyPr wrap="square" rtlCol="0">
            <a:spAutoFit/>
          </a:bodyPr>
          <a:lstStyle/>
          <a:p>
            <a:pPr algn="ctr"/>
            <a:r>
              <a:rPr lang="en-US" sz="2400" dirty="0">
                <a:solidFill>
                  <a:schemeClr val="bg1"/>
                </a:solidFill>
              </a:rPr>
              <a:t>All control no love</a:t>
            </a:r>
          </a:p>
        </p:txBody>
      </p:sp>
      <p:sp>
        <p:nvSpPr>
          <p:cNvPr id="8" name="TextBox 7">
            <a:extLst>
              <a:ext uri="{FF2B5EF4-FFF2-40B4-BE49-F238E27FC236}">
                <a16:creationId xmlns:a16="http://schemas.microsoft.com/office/drawing/2014/main" id="{5172B373-D0C4-A0A5-222F-1F115C36C2F7}"/>
              </a:ext>
            </a:extLst>
          </p:cNvPr>
          <p:cNvSpPr txBox="1"/>
          <p:nvPr/>
        </p:nvSpPr>
        <p:spPr>
          <a:xfrm>
            <a:off x="7388007" y="1838364"/>
            <a:ext cx="1074199" cy="461665"/>
          </a:xfrm>
          <a:prstGeom prst="rect">
            <a:avLst/>
          </a:prstGeom>
          <a:noFill/>
        </p:spPr>
        <p:txBody>
          <a:bodyPr wrap="square" rtlCol="0">
            <a:spAutoFit/>
          </a:bodyPr>
          <a:lstStyle/>
          <a:p>
            <a:r>
              <a:rPr lang="en-US" sz="2400" dirty="0">
                <a:solidFill>
                  <a:srgbClr val="FFFF00"/>
                </a:solidFill>
              </a:rPr>
              <a:t>Jacob</a:t>
            </a:r>
          </a:p>
        </p:txBody>
      </p:sp>
      <p:sp>
        <p:nvSpPr>
          <p:cNvPr id="17" name="TextBox 16">
            <a:extLst>
              <a:ext uri="{FF2B5EF4-FFF2-40B4-BE49-F238E27FC236}">
                <a16:creationId xmlns:a16="http://schemas.microsoft.com/office/drawing/2014/main" id="{A65C4968-B65B-CDB1-41B4-B85082B462C0}"/>
              </a:ext>
            </a:extLst>
          </p:cNvPr>
          <p:cNvSpPr txBox="1"/>
          <p:nvPr/>
        </p:nvSpPr>
        <p:spPr>
          <a:xfrm>
            <a:off x="4588041" y="6153749"/>
            <a:ext cx="3742798" cy="461665"/>
          </a:xfrm>
          <a:prstGeom prst="rect">
            <a:avLst/>
          </a:prstGeom>
          <a:noFill/>
        </p:spPr>
        <p:txBody>
          <a:bodyPr wrap="square" rtlCol="0">
            <a:spAutoFit/>
          </a:bodyPr>
          <a:lstStyle/>
          <a:p>
            <a:pPr algn="ctr"/>
            <a:r>
              <a:rPr lang="en-US" sz="2400" dirty="0">
                <a:solidFill>
                  <a:schemeClr val="bg1"/>
                </a:solidFill>
              </a:rPr>
              <a:t>Equal love and control</a:t>
            </a:r>
          </a:p>
        </p:txBody>
      </p:sp>
      <p:sp>
        <p:nvSpPr>
          <p:cNvPr id="18" name="TextBox 17">
            <a:extLst>
              <a:ext uri="{FF2B5EF4-FFF2-40B4-BE49-F238E27FC236}">
                <a16:creationId xmlns:a16="http://schemas.microsoft.com/office/drawing/2014/main" id="{9AF9BE3A-7C87-7465-ABC0-90470AA01928}"/>
              </a:ext>
            </a:extLst>
          </p:cNvPr>
          <p:cNvSpPr txBox="1"/>
          <p:nvPr/>
        </p:nvSpPr>
        <p:spPr>
          <a:xfrm>
            <a:off x="545430" y="6169784"/>
            <a:ext cx="3878490" cy="461665"/>
          </a:xfrm>
          <a:prstGeom prst="rect">
            <a:avLst/>
          </a:prstGeom>
          <a:noFill/>
        </p:spPr>
        <p:txBody>
          <a:bodyPr wrap="square" rtlCol="0">
            <a:spAutoFit/>
          </a:bodyPr>
          <a:lstStyle/>
          <a:p>
            <a:pPr algn="ctr"/>
            <a:r>
              <a:rPr lang="en-US" sz="2400" dirty="0">
                <a:solidFill>
                  <a:schemeClr val="bg1"/>
                </a:solidFill>
              </a:rPr>
              <a:t>More control little love</a:t>
            </a:r>
          </a:p>
        </p:txBody>
      </p:sp>
      <p:sp>
        <p:nvSpPr>
          <p:cNvPr id="19" name="TextBox 18">
            <a:extLst>
              <a:ext uri="{FF2B5EF4-FFF2-40B4-BE49-F238E27FC236}">
                <a16:creationId xmlns:a16="http://schemas.microsoft.com/office/drawing/2014/main" id="{C0424D22-1FB1-7CCA-F6A8-D45D4ECD9B43}"/>
              </a:ext>
            </a:extLst>
          </p:cNvPr>
          <p:cNvSpPr txBox="1"/>
          <p:nvPr/>
        </p:nvSpPr>
        <p:spPr>
          <a:xfrm>
            <a:off x="545430" y="3232484"/>
            <a:ext cx="3878490" cy="461665"/>
          </a:xfrm>
          <a:prstGeom prst="rect">
            <a:avLst/>
          </a:prstGeom>
          <a:noFill/>
        </p:spPr>
        <p:txBody>
          <a:bodyPr wrap="square" rtlCol="0">
            <a:spAutoFit/>
          </a:bodyPr>
          <a:lstStyle/>
          <a:p>
            <a:pPr algn="ctr"/>
            <a:r>
              <a:rPr lang="en-US" sz="2400" dirty="0">
                <a:solidFill>
                  <a:srgbClr val="FFFF00"/>
                </a:solidFill>
              </a:rPr>
              <a:t>Permissive children</a:t>
            </a:r>
          </a:p>
        </p:txBody>
      </p:sp>
      <p:sp>
        <p:nvSpPr>
          <p:cNvPr id="20" name="TextBox 19">
            <a:extLst>
              <a:ext uri="{FF2B5EF4-FFF2-40B4-BE49-F238E27FC236}">
                <a16:creationId xmlns:a16="http://schemas.microsoft.com/office/drawing/2014/main" id="{6310CEC1-B5DC-8EDA-6240-BC362363425E}"/>
              </a:ext>
            </a:extLst>
          </p:cNvPr>
          <p:cNvSpPr txBox="1"/>
          <p:nvPr/>
        </p:nvSpPr>
        <p:spPr>
          <a:xfrm>
            <a:off x="4550929" y="3272590"/>
            <a:ext cx="3682995" cy="461665"/>
          </a:xfrm>
          <a:prstGeom prst="rect">
            <a:avLst/>
          </a:prstGeom>
          <a:noFill/>
        </p:spPr>
        <p:txBody>
          <a:bodyPr wrap="square" rtlCol="0">
            <a:spAutoFit/>
          </a:bodyPr>
          <a:lstStyle/>
          <a:p>
            <a:pPr algn="ctr"/>
            <a:r>
              <a:rPr lang="en-US" sz="2400" dirty="0">
                <a:solidFill>
                  <a:srgbClr val="FFFF00"/>
                </a:solidFill>
              </a:rPr>
              <a:t>Wild children</a:t>
            </a:r>
          </a:p>
        </p:txBody>
      </p:sp>
      <p:sp>
        <p:nvSpPr>
          <p:cNvPr id="21" name="TextBox 20">
            <a:extLst>
              <a:ext uri="{FF2B5EF4-FFF2-40B4-BE49-F238E27FC236}">
                <a16:creationId xmlns:a16="http://schemas.microsoft.com/office/drawing/2014/main" id="{20087A6B-BBA2-F393-57F9-E488ED6C7EE5}"/>
              </a:ext>
            </a:extLst>
          </p:cNvPr>
          <p:cNvSpPr txBox="1"/>
          <p:nvPr/>
        </p:nvSpPr>
        <p:spPr>
          <a:xfrm>
            <a:off x="4550929" y="5743074"/>
            <a:ext cx="3758883" cy="461665"/>
          </a:xfrm>
          <a:prstGeom prst="rect">
            <a:avLst/>
          </a:prstGeom>
          <a:noFill/>
        </p:spPr>
        <p:txBody>
          <a:bodyPr wrap="square" rtlCol="0">
            <a:spAutoFit/>
          </a:bodyPr>
          <a:lstStyle/>
          <a:p>
            <a:pPr algn="ctr"/>
            <a:r>
              <a:rPr lang="en-US" sz="2400" dirty="0">
                <a:solidFill>
                  <a:srgbClr val="FFFF00"/>
                </a:solidFill>
              </a:rPr>
              <a:t>Children willingly obey</a:t>
            </a:r>
          </a:p>
        </p:txBody>
      </p:sp>
    </p:spTree>
    <p:extLst>
      <p:ext uri="{BB962C8B-B14F-4D97-AF65-F5344CB8AC3E}">
        <p14:creationId xmlns:p14="http://schemas.microsoft.com/office/powerpoint/2010/main" val="15935855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9A8EDE-AD51-341A-5DA9-578B628186AF}"/>
              </a:ext>
            </a:extLst>
          </p:cNvPr>
          <p:cNvSpPr/>
          <p:nvPr/>
        </p:nvSpPr>
        <p:spPr>
          <a:xfrm>
            <a:off x="0" y="0"/>
            <a:ext cx="9144000" cy="704675"/>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35FD543D-5F38-BC77-B1C0-94E95ABADDC6}"/>
              </a:ext>
            </a:extLst>
          </p:cNvPr>
          <p:cNvSpPr txBox="1"/>
          <p:nvPr/>
        </p:nvSpPr>
        <p:spPr>
          <a:xfrm>
            <a:off x="1" y="-16778"/>
            <a:ext cx="9143999"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rPr>
              <a:t>Fathers and their Children.  </a:t>
            </a: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Eph.6:4</a:t>
            </a:r>
          </a:p>
        </p:txBody>
      </p:sp>
      <p:sp>
        <p:nvSpPr>
          <p:cNvPr id="5" name="Footer Placeholder 4">
            <a:extLst>
              <a:ext uri="{FF2B5EF4-FFF2-40B4-BE49-F238E27FC236}">
                <a16:creationId xmlns:a16="http://schemas.microsoft.com/office/drawing/2014/main" id="{0CF189EE-3FC8-D840-B697-6501448836A0}"/>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newlebanoncoc.com</a:t>
            </a:r>
          </a:p>
        </p:txBody>
      </p:sp>
      <p:sp>
        <p:nvSpPr>
          <p:cNvPr id="6" name="TextBox 5">
            <a:extLst>
              <a:ext uri="{FF2B5EF4-FFF2-40B4-BE49-F238E27FC236}">
                <a16:creationId xmlns:a16="http://schemas.microsoft.com/office/drawing/2014/main" id="{E62B6206-4449-CF99-5E1C-474FAD4E295E}"/>
              </a:ext>
            </a:extLst>
          </p:cNvPr>
          <p:cNvSpPr txBox="1"/>
          <p:nvPr/>
        </p:nvSpPr>
        <p:spPr>
          <a:xfrm>
            <a:off x="409074" y="914401"/>
            <a:ext cx="8526379" cy="5663089"/>
          </a:xfrm>
          <a:prstGeom prst="rect">
            <a:avLst/>
          </a:prstGeom>
          <a:noFill/>
        </p:spPr>
        <p:txBody>
          <a:bodyPr wrap="square">
            <a:spAutoFit/>
          </a:bodyPr>
          <a:lstStyle/>
          <a:p>
            <a:pPr marL="0" marR="0">
              <a:spcBef>
                <a:spcPts val="0"/>
              </a:spcBef>
              <a:spcAft>
                <a:spcPts val="0"/>
              </a:spcAft>
            </a:pPr>
            <a:r>
              <a:rPr lang="en-US" sz="3200" b="1" kern="100" dirty="0">
                <a:solidFill>
                  <a:srgbClr val="0070C0"/>
                </a:solidFill>
                <a:effectLst/>
                <a:ea typeface="SimSun" panose="02010600030101010101" pitchFamily="2" charset="-122"/>
              </a:rPr>
              <a:t>Col.3:16 </a:t>
            </a:r>
            <a:r>
              <a:rPr lang="en-US" sz="3200" kern="100" dirty="0">
                <a:effectLst/>
                <a:ea typeface="SimSun" panose="02010600030101010101" pitchFamily="2" charset="-122"/>
              </a:rPr>
              <a:t>Let the </a:t>
            </a:r>
            <a:r>
              <a:rPr lang="en-US" sz="3200" b="1" u="sng" kern="100" dirty="0">
                <a:effectLst/>
                <a:ea typeface="SimSun" panose="02010600030101010101" pitchFamily="2" charset="-122"/>
              </a:rPr>
              <a:t>word of Christ dwell in you richly in all wisdom</a:t>
            </a:r>
            <a:r>
              <a:rPr lang="en-US" sz="3200" kern="100" dirty="0">
                <a:effectLst/>
                <a:ea typeface="SimSun" panose="02010600030101010101" pitchFamily="2" charset="-122"/>
              </a:rPr>
              <a:t>; </a:t>
            </a:r>
            <a:r>
              <a:rPr lang="en-US" sz="3200" b="1" kern="100" dirty="0">
                <a:effectLst/>
                <a:ea typeface="SimSun" panose="02010600030101010101" pitchFamily="2" charset="-122"/>
              </a:rPr>
              <a:t>teaching</a:t>
            </a:r>
            <a:r>
              <a:rPr lang="en-US" sz="3200" kern="100" dirty="0">
                <a:effectLst/>
                <a:ea typeface="SimSun" panose="02010600030101010101" pitchFamily="2" charset="-122"/>
              </a:rPr>
              <a:t> and </a:t>
            </a:r>
            <a:r>
              <a:rPr lang="en-US" sz="3200" b="1" kern="100" dirty="0">
                <a:effectLst/>
                <a:ea typeface="SimSun" panose="02010600030101010101" pitchFamily="2" charset="-122"/>
              </a:rPr>
              <a:t>admonishing </a:t>
            </a:r>
            <a:r>
              <a:rPr lang="en-US" sz="3200" kern="100" dirty="0">
                <a:effectLst/>
                <a:ea typeface="SimSun" panose="02010600030101010101" pitchFamily="2" charset="-122"/>
              </a:rPr>
              <a:t>one another in psalms and hymns and spiritual songs, singing with grace in your hearts to the Lord.</a:t>
            </a:r>
          </a:p>
          <a:p>
            <a:pPr marL="0" marR="0">
              <a:spcBef>
                <a:spcPts val="0"/>
              </a:spcBef>
              <a:spcAft>
                <a:spcPts val="0"/>
              </a:spcAft>
            </a:pPr>
            <a:r>
              <a:rPr lang="en-US" sz="3200" kern="100" dirty="0">
                <a:effectLst/>
                <a:ea typeface="SimSun" panose="02010600030101010101" pitchFamily="2" charset="-122"/>
              </a:rPr>
              <a:t> </a:t>
            </a:r>
          </a:p>
          <a:p>
            <a:pPr marL="0" marR="0">
              <a:spcBef>
                <a:spcPts val="0"/>
              </a:spcBef>
              <a:spcAft>
                <a:spcPts val="0"/>
              </a:spcAft>
            </a:pPr>
            <a:r>
              <a:rPr lang="en-US" sz="3200" b="1" u="sng" kern="100" dirty="0">
                <a:effectLst/>
                <a:ea typeface="SimSun" panose="02010600030101010101" pitchFamily="2" charset="-122"/>
              </a:rPr>
              <a:t>Teach</a:t>
            </a:r>
            <a:r>
              <a:rPr lang="en-US" sz="3200" u="sng" kern="100" dirty="0">
                <a:effectLst/>
                <a:ea typeface="SimSun" panose="02010600030101010101" pitchFamily="2" charset="-122"/>
              </a:rPr>
              <a:t> </a:t>
            </a:r>
            <a:r>
              <a:rPr lang="en-US" sz="3200" kern="100" dirty="0">
                <a:effectLst/>
                <a:ea typeface="SimSun" panose="02010600030101010101" pitchFamily="2" charset="-122"/>
              </a:rPr>
              <a:t>deals with positive truth...Reason</a:t>
            </a:r>
          </a:p>
          <a:p>
            <a:pPr marL="0" marR="0">
              <a:spcBef>
                <a:spcPts val="0"/>
              </a:spcBef>
              <a:spcAft>
                <a:spcPts val="0"/>
              </a:spcAft>
            </a:pPr>
            <a:endParaRPr lang="en-US" sz="3200" kern="100" dirty="0">
              <a:effectLst/>
              <a:ea typeface="SimSun" panose="02010600030101010101" pitchFamily="2" charset="-122"/>
            </a:endParaRPr>
          </a:p>
          <a:p>
            <a:pPr marL="0" marR="0">
              <a:spcBef>
                <a:spcPts val="0"/>
              </a:spcBef>
              <a:spcAft>
                <a:spcPts val="0"/>
              </a:spcAft>
            </a:pPr>
            <a:r>
              <a:rPr lang="en-US" sz="3200" b="1" u="sng" kern="100" dirty="0">
                <a:effectLst/>
                <a:ea typeface="SimSun" panose="02010600030101010101" pitchFamily="2" charset="-122"/>
              </a:rPr>
              <a:t>Admonish</a:t>
            </a:r>
            <a:r>
              <a:rPr lang="en-US" sz="3200" kern="100" dirty="0">
                <a:effectLst/>
                <a:ea typeface="SimSun" panose="02010600030101010101" pitchFamily="2" charset="-122"/>
              </a:rPr>
              <a:t> deals with things wrong – warning…Power</a:t>
            </a:r>
          </a:p>
          <a:p>
            <a:pPr marL="0" marR="0">
              <a:spcBef>
                <a:spcPts val="0"/>
              </a:spcBef>
              <a:spcAft>
                <a:spcPts val="0"/>
              </a:spcAft>
            </a:pPr>
            <a:endParaRPr lang="en-US" sz="1400" kern="100" dirty="0">
              <a:ea typeface="SimSun" panose="02010600030101010101" pitchFamily="2" charset="-122"/>
            </a:endParaRPr>
          </a:p>
          <a:p>
            <a:pPr marL="0" marR="0">
              <a:spcBef>
                <a:spcPts val="0"/>
              </a:spcBef>
              <a:spcAft>
                <a:spcPts val="0"/>
              </a:spcAft>
            </a:pPr>
            <a:r>
              <a:rPr lang="en-US" sz="3200" kern="100" dirty="0">
                <a:effectLst/>
                <a:ea typeface="SimSun" panose="02010600030101010101" pitchFamily="2" charset="-122"/>
              </a:rPr>
              <a:t>We need Balance.</a:t>
            </a:r>
          </a:p>
          <a:p>
            <a:pPr marL="0" marR="0">
              <a:spcBef>
                <a:spcPts val="0"/>
              </a:spcBef>
              <a:spcAft>
                <a:spcPts val="0"/>
              </a:spcAft>
            </a:pPr>
            <a:r>
              <a:rPr lang="en-US" sz="2800" kern="100" dirty="0">
                <a:effectLst/>
                <a:latin typeface="Calibri" panose="020F0502020204030204" pitchFamily="34" charset="0"/>
                <a:ea typeface="SimSun" panose="02010600030101010101" pitchFamily="2" charset="-122"/>
              </a:rPr>
              <a:t> </a:t>
            </a:r>
            <a:endParaRPr lang="en-US" sz="2800" kern="100" dirty="0">
              <a:effectLst/>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2878292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9A8EDE-AD51-341A-5DA9-578B628186AF}"/>
              </a:ext>
            </a:extLst>
          </p:cNvPr>
          <p:cNvSpPr/>
          <p:nvPr/>
        </p:nvSpPr>
        <p:spPr>
          <a:xfrm>
            <a:off x="0" y="0"/>
            <a:ext cx="9144000" cy="704675"/>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35FD543D-5F38-BC77-B1C0-94E95ABADDC6}"/>
              </a:ext>
            </a:extLst>
          </p:cNvPr>
          <p:cNvSpPr txBox="1"/>
          <p:nvPr/>
        </p:nvSpPr>
        <p:spPr>
          <a:xfrm>
            <a:off x="1" y="-16778"/>
            <a:ext cx="9143999"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rPr>
              <a:t>Fathers and their Children.  </a:t>
            </a: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Eph.6:4</a:t>
            </a:r>
          </a:p>
        </p:txBody>
      </p:sp>
      <p:sp>
        <p:nvSpPr>
          <p:cNvPr id="5" name="Footer Placeholder 4">
            <a:extLst>
              <a:ext uri="{FF2B5EF4-FFF2-40B4-BE49-F238E27FC236}">
                <a16:creationId xmlns:a16="http://schemas.microsoft.com/office/drawing/2014/main" id="{0CF189EE-3FC8-D840-B697-6501448836A0}"/>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newlebanoncoc.com</a:t>
            </a:r>
          </a:p>
        </p:txBody>
      </p:sp>
      <p:sp>
        <p:nvSpPr>
          <p:cNvPr id="6" name="TextBox 5">
            <a:extLst>
              <a:ext uri="{FF2B5EF4-FFF2-40B4-BE49-F238E27FC236}">
                <a16:creationId xmlns:a16="http://schemas.microsoft.com/office/drawing/2014/main" id="{D9E8DC06-3B9B-B06D-35D9-B9D4AE0278A7}"/>
              </a:ext>
            </a:extLst>
          </p:cNvPr>
          <p:cNvSpPr txBox="1"/>
          <p:nvPr/>
        </p:nvSpPr>
        <p:spPr>
          <a:xfrm>
            <a:off x="399494" y="724040"/>
            <a:ext cx="8478175" cy="5632311"/>
          </a:xfrm>
          <a:prstGeom prst="rect">
            <a:avLst/>
          </a:prstGeom>
          <a:noFill/>
        </p:spPr>
        <p:txBody>
          <a:bodyPr wrap="square">
            <a:spAutoFit/>
          </a:bodyPr>
          <a:lstStyle/>
          <a:p>
            <a:pPr marL="0" marR="0">
              <a:spcBef>
                <a:spcPts val="0"/>
              </a:spcBef>
              <a:spcAft>
                <a:spcPts val="0"/>
              </a:spcAft>
            </a:pPr>
            <a:r>
              <a:rPr lang="en-US" sz="3000" kern="100" dirty="0">
                <a:effectLst/>
                <a:ea typeface="SimSun" panose="02010600030101010101" pitchFamily="2" charset="-122"/>
              </a:rPr>
              <a:t>Sometimes </a:t>
            </a:r>
            <a:r>
              <a:rPr lang="en-US" sz="3000" b="1" kern="100" dirty="0">
                <a:effectLst/>
                <a:ea typeface="SimSun" panose="02010600030101010101" pitchFamily="2" charset="-122"/>
              </a:rPr>
              <a:t>we fathers</a:t>
            </a:r>
            <a:r>
              <a:rPr lang="en-US" sz="3000" kern="100" dirty="0">
                <a:effectLst/>
                <a:ea typeface="SimSun" panose="02010600030101010101" pitchFamily="2" charset="-122"/>
              </a:rPr>
              <a:t> leave this to mothers, but in doing so we have neglected the fact that the passage explicitly </a:t>
            </a:r>
            <a:r>
              <a:rPr lang="en-US" sz="3000" u="sng" kern="100" dirty="0">
                <a:effectLst/>
                <a:ea typeface="SimSun" panose="02010600030101010101" pitchFamily="2" charset="-122"/>
              </a:rPr>
              <a:t>gives this command to </a:t>
            </a:r>
            <a:r>
              <a:rPr lang="en-US" sz="3000" b="1" u="sng" kern="100" dirty="0">
                <a:effectLst/>
                <a:ea typeface="SimSun" panose="02010600030101010101" pitchFamily="2" charset="-122"/>
              </a:rPr>
              <a:t>the father</a:t>
            </a:r>
            <a:r>
              <a:rPr lang="en-US" sz="3000" kern="100" dirty="0">
                <a:effectLst/>
                <a:ea typeface="SimSun" panose="02010600030101010101" pitchFamily="2" charset="-122"/>
              </a:rPr>
              <a:t>! </a:t>
            </a:r>
          </a:p>
          <a:p>
            <a:pPr marL="0" marR="0">
              <a:spcBef>
                <a:spcPts val="0"/>
              </a:spcBef>
              <a:spcAft>
                <a:spcPts val="0"/>
              </a:spcAft>
            </a:pPr>
            <a:r>
              <a:rPr lang="en-US" sz="3000" kern="100" dirty="0">
                <a:effectLst/>
                <a:ea typeface="SimSun" panose="02010600030101010101" pitchFamily="2" charset="-122"/>
              </a:rPr>
              <a:t> </a:t>
            </a:r>
          </a:p>
          <a:p>
            <a:pPr marL="0" marR="0">
              <a:spcBef>
                <a:spcPts val="0"/>
              </a:spcBef>
              <a:spcAft>
                <a:spcPts val="0"/>
              </a:spcAft>
            </a:pPr>
            <a:r>
              <a:rPr lang="en-US" sz="3000" kern="100" dirty="0">
                <a:effectLst/>
                <a:ea typeface="SimSun" panose="02010600030101010101" pitchFamily="2" charset="-122"/>
              </a:rPr>
              <a:t>So, it is </a:t>
            </a:r>
            <a:r>
              <a:rPr lang="en-US" sz="3000" b="1" kern="100" dirty="0">
                <a:effectLst/>
                <a:ea typeface="SimSun" panose="02010600030101010101" pitchFamily="2" charset="-122"/>
              </a:rPr>
              <a:t>his</a:t>
            </a:r>
            <a:r>
              <a:rPr lang="en-US" sz="3000" kern="100" dirty="0">
                <a:effectLst/>
                <a:ea typeface="SimSun" panose="02010600030101010101" pitchFamily="2" charset="-122"/>
              </a:rPr>
              <a:t> responsibility to </a:t>
            </a:r>
            <a:r>
              <a:rPr lang="en-US" sz="3000" b="1" kern="100" dirty="0">
                <a:effectLst/>
                <a:ea typeface="SimSun" panose="02010600030101010101" pitchFamily="2" charset="-122"/>
              </a:rPr>
              <a:t>do the "nurture and admonition</a:t>
            </a:r>
            <a:r>
              <a:rPr lang="en-US" sz="3000" kern="100" dirty="0">
                <a:effectLst/>
                <a:ea typeface="SimSun" panose="02010600030101010101" pitchFamily="2" charset="-122"/>
              </a:rPr>
              <a:t>." He can do this by </a:t>
            </a:r>
            <a:r>
              <a:rPr lang="en-US" sz="3000" u="sng" kern="100" dirty="0">
                <a:effectLst/>
                <a:ea typeface="SimSun" panose="02010600030101010101" pitchFamily="2" charset="-122"/>
              </a:rPr>
              <a:t>reading the Bible and Bible stories</a:t>
            </a:r>
            <a:r>
              <a:rPr lang="en-US" sz="3000" kern="100" dirty="0">
                <a:effectLst/>
                <a:ea typeface="SimSun" panose="02010600030101010101" pitchFamily="2" charset="-122"/>
              </a:rPr>
              <a:t> to and with his children and help them to make application of its truth to various aspects of life.</a:t>
            </a:r>
          </a:p>
          <a:p>
            <a:pPr marL="295275" marR="0">
              <a:spcBef>
                <a:spcPts val="0"/>
              </a:spcBef>
              <a:spcAft>
                <a:spcPts val="0"/>
              </a:spcAft>
            </a:pPr>
            <a:r>
              <a:rPr lang="en-US" sz="3000" kern="100" dirty="0">
                <a:effectLst/>
                <a:ea typeface="SimSun" panose="02010600030101010101" pitchFamily="2" charset="-122"/>
              </a:rPr>
              <a:t> </a:t>
            </a:r>
          </a:p>
          <a:p>
            <a:pPr marL="0" marR="0">
              <a:spcBef>
                <a:spcPts val="0"/>
              </a:spcBef>
              <a:spcAft>
                <a:spcPts val="0"/>
              </a:spcAft>
            </a:pPr>
            <a:r>
              <a:rPr lang="en-US" sz="3000" kern="100" dirty="0">
                <a:effectLst/>
                <a:ea typeface="SimSun" panose="02010600030101010101" pitchFamily="2" charset="-122"/>
              </a:rPr>
              <a:t>He doesn't merely tell them but </a:t>
            </a:r>
            <a:r>
              <a:rPr lang="en-US" sz="3000" b="1" u="sng" kern="100" dirty="0">
                <a:effectLst/>
                <a:ea typeface="SimSun" panose="02010600030101010101" pitchFamily="2" charset="-122"/>
              </a:rPr>
              <a:t>helps them in preparing their Bible</a:t>
            </a:r>
            <a:r>
              <a:rPr lang="en-US" sz="3000" kern="100" dirty="0">
                <a:effectLst/>
                <a:ea typeface="SimSun" panose="02010600030101010101" pitchFamily="2" charset="-122"/>
              </a:rPr>
              <a:t> class lessons. </a:t>
            </a:r>
          </a:p>
        </p:txBody>
      </p:sp>
    </p:spTree>
    <p:extLst>
      <p:ext uri="{BB962C8B-B14F-4D97-AF65-F5344CB8AC3E}">
        <p14:creationId xmlns:p14="http://schemas.microsoft.com/office/powerpoint/2010/main" val="3451507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9A8EDE-AD51-341A-5DA9-578B628186AF}"/>
              </a:ext>
            </a:extLst>
          </p:cNvPr>
          <p:cNvSpPr/>
          <p:nvPr/>
        </p:nvSpPr>
        <p:spPr>
          <a:xfrm>
            <a:off x="0" y="0"/>
            <a:ext cx="9144000" cy="704675"/>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35FD543D-5F38-BC77-B1C0-94E95ABADDC6}"/>
              </a:ext>
            </a:extLst>
          </p:cNvPr>
          <p:cNvSpPr txBox="1"/>
          <p:nvPr/>
        </p:nvSpPr>
        <p:spPr>
          <a:xfrm>
            <a:off x="1" y="-16778"/>
            <a:ext cx="9143999"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rPr>
              <a:t>Fathers and their Children.  </a:t>
            </a: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Eph.6:4</a:t>
            </a:r>
          </a:p>
        </p:txBody>
      </p:sp>
      <p:sp>
        <p:nvSpPr>
          <p:cNvPr id="5" name="Footer Placeholder 4">
            <a:extLst>
              <a:ext uri="{FF2B5EF4-FFF2-40B4-BE49-F238E27FC236}">
                <a16:creationId xmlns:a16="http://schemas.microsoft.com/office/drawing/2014/main" id="{0CF189EE-3FC8-D840-B697-6501448836A0}"/>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newlebanoncoc.com</a:t>
            </a:r>
          </a:p>
        </p:txBody>
      </p:sp>
      <p:sp>
        <p:nvSpPr>
          <p:cNvPr id="6" name="TextBox 5">
            <a:extLst>
              <a:ext uri="{FF2B5EF4-FFF2-40B4-BE49-F238E27FC236}">
                <a16:creationId xmlns:a16="http://schemas.microsoft.com/office/drawing/2014/main" id="{C4D30446-F78A-48DA-0F43-CBBFA3AB82F0}"/>
              </a:ext>
            </a:extLst>
          </p:cNvPr>
          <p:cNvSpPr txBox="1"/>
          <p:nvPr/>
        </p:nvSpPr>
        <p:spPr>
          <a:xfrm>
            <a:off x="603681" y="1198485"/>
            <a:ext cx="7821227" cy="4524315"/>
          </a:xfrm>
          <a:prstGeom prst="rect">
            <a:avLst/>
          </a:prstGeom>
          <a:noFill/>
        </p:spPr>
        <p:txBody>
          <a:bodyPr wrap="square">
            <a:spAutoFit/>
          </a:bodyPr>
          <a:lstStyle/>
          <a:p>
            <a:pPr marL="0" marR="0">
              <a:spcBef>
                <a:spcPts val="0"/>
              </a:spcBef>
              <a:spcAft>
                <a:spcPts val="0"/>
              </a:spcAft>
            </a:pPr>
            <a:r>
              <a:rPr lang="en-US" sz="3200" kern="100" dirty="0">
                <a:effectLst/>
                <a:ea typeface="SimSun" panose="02010600030101010101" pitchFamily="2" charset="-122"/>
              </a:rPr>
              <a:t>Nevertheless, </a:t>
            </a:r>
            <a:r>
              <a:rPr lang="en-US" sz="3200" b="1" u="sng" kern="100" dirty="0">
                <a:solidFill>
                  <a:srgbClr val="0070C0"/>
                </a:solidFill>
                <a:effectLst/>
                <a:ea typeface="SimSun" panose="02010600030101010101" pitchFamily="2" charset="-122"/>
              </a:rPr>
              <a:t>(Eph. 5:23). </a:t>
            </a:r>
            <a:r>
              <a:rPr lang="en-US" sz="3200" kern="100" dirty="0">
                <a:solidFill>
                  <a:srgbClr val="0070C0"/>
                </a:solidFill>
                <a:effectLst/>
                <a:ea typeface="SimSun" panose="02010600030101010101" pitchFamily="2" charset="-122"/>
              </a:rPr>
              <a:t>"the husband is the </a:t>
            </a:r>
            <a:r>
              <a:rPr lang="en-US" sz="3200" b="1" u="sng" kern="100" dirty="0">
                <a:solidFill>
                  <a:srgbClr val="0070C0"/>
                </a:solidFill>
                <a:effectLst/>
                <a:ea typeface="SimSun" panose="02010600030101010101" pitchFamily="2" charset="-122"/>
              </a:rPr>
              <a:t>head</a:t>
            </a:r>
            <a:r>
              <a:rPr lang="en-US" sz="3200" kern="100" dirty="0">
                <a:solidFill>
                  <a:srgbClr val="0070C0"/>
                </a:solidFill>
                <a:effectLst/>
                <a:ea typeface="SimSun" panose="02010600030101010101" pitchFamily="2" charset="-122"/>
              </a:rPr>
              <a:t> of the wife as Christ also is head of the church" </a:t>
            </a:r>
          </a:p>
          <a:p>
            <a:pPr marL="0" marR="0">
              <a:spcBef>
                <a:spcPts val="0"/>
              </a:spcBef>
              <a:spcAft>
                <a:spcPts val="0"/>
              </a:spcAft>
            </a:pPr>
            <a:endParaRPr lang="en-US" sz="3200" kern="100" dirty="0">
              <a:effectLst/>
              <a:ea typeface="SimSun" panose="02010600030101010101" pitchFamily="2" charset="-122"/>
            </a:endParaRPr>
          </a:p>
          <a:p>
            <a:pPr marL="0" marR="0">
              <a:spcBef>
                <a:spcPts val="0"/>
              </a:spcBef>
              <a:spcAft>
                <a:spcPts val="0"/>
              </a:spcAft>
            </a:pPr>
            <a:r>
              <a:rPr lang="en-US" sz="3200" kern="100" dirty="0">
                <a:effectLst/>
                <a:ea typeface="SimSun" panose="02010600030101010101" pitchFamily="2" charset="-122"/>
              </a:rPr>
              <a:t>So, in addition to being involved in the actual teaching and training, it is his responsibility and God has given him the authority to see that all such nurturing and admonishing is done properly.</a:t>
            </a:r>
          </a:p>
        </p:txBody>
      </p:sp>
    </p:spTree>
    <p:extLst>
      <p:ext uri="{BB962C8B-B14F-4D97-AF65-F5344CB8AC3E}">
        <p14:creationId xmlns:p14="http://schemas.microsoft.com/office/powerpoint/2010/main" val="2560406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9A8EDE-AD51-341A-5DA9-578B628186AF}"/>
              </a:ext>
            </a:extLst>
          </p:cNvPr>
          <p:cNvSpPr/>
          <p:nvPr/>
        </p:nvSpPr>
        <p:spPr>
          <a:xfrm>
            <a:off x="0" y="0"/>
            <a:ext cx="9144000" cy="704675"/>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35FD543D-5F38-BC77-B1C0-94E95ABADDC6}"/>
              </a:ext>
            </a:extLst>
          </p:cNvPr>
          <p:cNvSpPr txBox="1"/>
          <p:nvPr/>
        </p:nvSpPr>
        <p:spPr>
          <a:xfrm>
            <a:off x="1" y="-16778"/>
            <a:ext cx="9143999"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rPr>
              <a:t>Fathers and their Children.  </a:t>
            </a: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Eph.6:4</a:t>
            </a:r>
          </a:p>
        </p:txBody>
      </p:sp>
      <p:sp>
        <p:nvSpPr>
          <p:cNvPr id="5" name="Footer Placeholder 4">
            <a:extLst>
              <a:ext uri="{FF2B5EF4-FFF2-40B4-BE49-F238E27FC236}">
                <a16:creationId xmlns:a16="http://schemas.microsoft.com/office/drawing/2014/main" id="{0CF189EE-3FC8-D840-B697-6501448836A0}"/>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newlebanoncoc.com</a:t>
            </a:r>
          </a:p>
        </p:txBody>
      </p:sp>
      <p:sp>
        <p:nvSpPr>
          <p:cNvPr id="6" name="TextBox 5">
            <a:extLst>
              <a:ext uri="{FF2B5EF4-FFF2-40B4-BE49-F238E27FC236}">
                <a16:creationId xmlns:a16="http://schemas.microsoft.com/office/drawing/2014/main" id="{6C1FAE06-76FA-43B4-B036-A5255D0928FC}"/>
              </a:ext>
            </a:extLst>
          </p:cNvPr>
          <p:cNvSpPr txBox="1"/>
          <p:nvPr/>
        </p:nvSpPr>
        <p:spPr>
          <a:xfrm>
            <a:off x="1127464" y="1491451"/>
            <a:ext cx="6702641" cy="4154984"/>
          </a:xfrm>
          <a:prstGeom prst="rect">
            <a:avLst/>
          </a:prstGeom>
          <a:noFill/>
        </p:spPr>
        <p:txBody>
          <a:bodyPr wrap="square">
            <a:spAutoFit/>
          </a:bodyPr>
          <a:lstStyle/>
          <a:p>
            <a:r>
              <a:rPr lang="en-US" sz="4400" b="1" dirty="0">
                <a:solidFill>
                  <a:srgbClr val="0070C0"/>
                </a:solidFill>
              </a:rPr>
              <a:t>Eph 6:4 </a:t>
            </a:r>
            <a:r>
              <a:rPr lang="en-US" sz="4400" dirty="0"/>
              <a:t>And you, fathers,  do not provoke                 your children to wrath,</a:t>
            </a:r>
          </a:p>
          <a:p>
            <a:r>
              <a:rPr lang="en-US" sz="4400" dirty="0"/>
              <a:t>but bring them up</a:t>
            </a:r>
          </a:p>
          <a:p>
            <a:r>
              <a:rPr lang="en-US" sz="4400" dirty="0"/>
              <a:t>in the training</a:t>
            </a:r>
          </a:p>
          <a:p>
            <a:r>
              <a:rPr lang="en-US" sz="4400" dirty="0"/>
              <a:t>and admonition of the Lord.</a:t>
            </a:r>
          </a:p>
        </p:txBody>
      </p:sp>
      <p:sp>
        <p:nvSpPr>
          <p:cNvPr id="2" name="Rectangle 1">
            <a:extLst>
              <a:ext uri="{FF2B5EF4-FFF2-40B4-BE49-F238E27FC236}">
                <a16:creationId xmlns:a16="http://schemas.microsoft.com/office/drawing/2014/main" id="{13FEF080-3FDA-0C93-64A3-8D4775B51EE0}"/>
              </a:ext>
            </a:extLst>
          </p:cNvPr>
          <p:cNvSpPr/>
          <p:nvPr/>
        </p:nvSpPr>
        <p:spPr>
          <a:xfrm>
            <a:off x="763480" y="1047565"/>
            <a:ext cx="7448365" cy="5051394"/>
          </a:xfrm>
          <a:prstGeom prst="rect">
            <a:avLst/>
          </a:prstGeom>
          <a:noFill/>
          <a:ln w="57150">
            <a:noFill/>
          </a:ln>
          <a:effectLst>
            <a:glow rad="228600">
              <a:schemeClr val="accent5">
                <a:satMod val="175000"/>
                <a:alpha val="40000"/>
              </a:schemeClr>
            </a:glow>
            <a:outerShdw blurRad="44450" dist="27940" dir="5400000" algn="ctr">
              <a:srgbClr val="000000">
                <a:alpha val="32000"/>
              </a:srgbClr>
            </a:outerShdw>
            <a:softEdge rad="635000"/>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63031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9A8EDE-AD51-341A-5DA9-578B628186AF}"/>
              </a:ext>
            </a:extLst>
          </p:cNvPr>
          <p:cNvSpPr/>
          <p:nvPr/>
        </p:nvSpPr>
        <p:spPr>
          <a:xfrm>
            <a:off x="0" y="0"/>
            <a:ext cx="9144000" cy="704675"/>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35FD543D-5F38-BC77-B1C0-94E95ABADDC6}"/>
              </a:ext>
            </a:extLst>
          </p:cNvPr>
          <p:cNvSpPr txBox="1"/>
          <p:nvPr/>
        </p:nvSpPr>
        <p:spPr>
          <a:xfrm>
            <a:off x="1" y="-16778"/>
            <a:ext cx="9143999"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rPr>
              <a:t>Fathers and their Children.  </a:t>
            </a: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Eph.6:4</a:t>
            </a:r>
          </a:p>
        </p:txBody>
      </p:sp>
      <p:sp>
        <p:nvSpPr>
          <p:cNvPr id="5" name="Footer Placeholder 4">
            <a:extLst>
              <a:ext uri="{FF2B5EF4-FFF2-40B4-BE49-F238E27FC236}">
                <a16:creationId xmlns:a16="http://schemas.microsoft.com/office/drawing/2014/main" id="{0CF189EE-3FC8-D840-B697-6501448836A0}"/>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newlebanoncoc.com</a:t>
            </a:r>
          </a:p>
        </p:txBody>
      </p:sp>
      <p:sp>
        <p:nvSpPr>
          <p:cNvPr id="6" name="TextBox 5">
            <a:extLst>
              <a:ext uri="{FF2B5EF4-FFF2-40B4-BE49-F238E27FC236}">
                <a16:creationId xmlns:a16="http://schemas.microsoft.com/office/drawing/2014/main" id="{281CB1DD-B026-3F31-7C21-49E7F7FA235C}"/>
              </a:ext>
            </a:extLst>
          </p:cNvPr>
          <p:cNvSpPr txBox="1"/>
          <p:nvPr/>
        </p:nvSpPr>
        <p:spPr>
          <a:xfrm>
            <a:off x="488271" y="1109709"/>
            <a:ext cx="8416031" cy="5262979"/>
          </a:xfrm>
          <a:prstGeom prst="rect">
            <a:avLst/>
          </a:prstGeom>
          <a:noFill/>
        </p:spPr>
        <p:txBody>
          <a:bodyPr wrap="square">
            <a:spAutoFit/>
          </a:bodyPr>
          <a:lstStyle/>
          <a:p>
            <a:pPr marR="0" lvl="0">
              <a:spcBef>
                <a:spcPts val="0"/>
              </a:spcBef>
              <a:spcAft>
                <a:spcPts val="0"/>
              </a:spcAft>
            </a:pPr>
            <a:r>
              <a:rPr lang="en-US" sz="2400" kern="100" dirty="0">
                <a:effectLst/>
                <a:ea typeface="SimSun" panose="02010600030101010101" pitchFamily="2" charset="-122"/>
              </a:rPr>
              <a:t>A father has certain rules by to train his children, and he enforces those rules. He makes them pray and teaches them who gives us all things. </a:t>
            </a:r>
          </a:p>
          <a:p>
            <a:pPr marR="0" lvl="0">
              <a:spcBef>
                <a:spcPts val="0"/>
              </a:spcBef>
              <a:spcAft>
                <a:spcPts val="0"/>
              </a:spcAft>
            </a:pPr>
            <a:endParaRPr lang="en-US" sz="2400" kern="100" dirty="0">
              <a:effectLst/>
              <a:ea typeface="SimSun" panose="02010600030101010101" pitchFamily="2" charset="-122"/>
            </a:endParaRPr>
          </a:p>
          <a:p>
            <a:pPr marR="0" lvl="0">
              <a:spcBef>
                <a:spcPts val="0"/>
              </a:spcBef>
              <a:spcAft>
                <a:spcPts val="0"/>
              </a:spcAft>
            </a:pPr>
            <a:r>
              <a:rPr lang="en-US" sz="2400" kern="100" dirty="0">
                <a:effectLst/>
                <a:ea typeface="SimSun" panose="02010600030101010101" pitchFamily="2" charset="-122"/>
              </a:rPr>
              <a:t>He makes them do to their lessons at home, that they may know that they have got to work and not be lazy.</a:t>
            </a:r>
          </a:p>
          <a:p>
            <a:pPr marR="0" lvl="0">
              <a:spcBef>
                <a:spcPts val="0"/>
              </a:spcBef>
              <a:spcAft>
                <a:spcPts val="0"/>
              </a:spcAft>
            </a:pPr>
            <a:endParaRPr lang="en-US" sz="2400" kern="100" dirty="0">
              <a:effectLst/>
              <a:ea typeface="SimSun" panose="02010600030101010101" pitchFamily="2" charset="-122"/>
            </a:endParaRPr>
          </a:p>
          <a:p>
            <a:pPr marR="0" lvl="0">
              <a:spcBef>
                <a:spcPts val="0"/>
              </a:spcBef>
              <a:spcAft>
                <a:spcPts val="0"/>
              </a:spcAft>
            </a:pPr>
            <a:r>
              <a:rPr lang="en-US" sz="2400" kern="100" dirty="0">
                <a:effectLst/>
                <a:ea typeface="SimSun" panose="02010600030101010101" pitchFamily="2" charset="-122"/>
              </a:rPr>
              <a:t>He makes them be selective as to their companionships. The father </a:t>
            </a:r>
            <a:r>
              <a:rPr lang="en-US" sz="2400" b="1" kern="100" dirty="0">
                <a:effectLst/>
                <a:ea typeface="SimSun" panose="02010600030101010101" pitchFamily="2" charset="-122"/>
              </a:rPr>
              <a:t>knows his children may not be able to get out of evil associations</a:t>
            </a:r>
            <a:r>
              <a:rPr lang="en-US" sz="2400" kern="100" dirty="0">
                <a:effectLst/>
                <a:ea typeface="SimSun" panose="02010600030101010101" pitchFamily="2" charset="-122"/>
              </a:rPr>
              <a:t>.</a:t>
            </a:r>
          </a:p>
          <a:p>
            <a:pPr marL="523875" marR="0">
              <a:spcBef>
                <a:spcPts val="0"/>
              </a:spcBef>
              <a:spcAft>
                <a:spcPts val="0"/>
              </a:spcAft>
            </a:pPr>
            <a:r>
              <a:rPr lang="en-US" sz="2400" kern="100" dirty="0">
                <a:effectLst/>
                <a:ea typeface="SimSun" panose="02010600030101010101" pitchFamily="2" charset="-122"/>
              </a:rPr>
              <a:t> </a:t>
            </a:r>
          </a:p>
          <a:p>
            <a:pPr marR="0" lvl="0">
              <a:spcBef>
                <a:spcPts val="0"/>
              </a:spcBef>
              <a:spcAft>
                <a:spcPts val="0"/>
              </a:spcAft>
            </a:pPr>
            <a:r>
              <a:rPr lang="en-US" sz="2400" kern="100" dirty="0">
                <a:effectLst/>
                <a:ea typeface="SimSun" panose="02010600030101010101" pitchFamily="2" charset="-122"/>
              </a:rPr>
              <a:t>He sets certain hours, deadlines, and curfews for the house, that they may </a:t>
            </a:r>
            <a:r>
              <a:rPr lang="en-US" sz="2400" b="1" u="sng" kern="100" dirty="0">
                <a:effectLst/>
                <a:ea typeface="SimSun" panose="02010600030101010101" pitchFamily="2" charset="-122"/>
              </a:rPr>
              <a:t>learn order and punctuality.</a:t>
            </a:r>
            <a:r>
              <a:rPr lang="en-US" sz="2400" kern="100" dirty="0">
                <a:effectLst/>
                <a:ea typeface="SimSun" panose="02010600030101010101" pitchFamily="2" charset="-122"/>
              </a:rPr>
              <a:t> (all of this spills over into the church).</a:t>
            </a:r>
          </a:p>
        </p:txBody>
      </p:sp>
    </p:spTree>
    <p:extLst>
      <p:ext uri="{BB962C8B-B14F-4D97-AF65-F5344CB8AC3E}">
        <p14:creationId xmlns:p14="http://schemas.microsoft.com/office/powerpoint/2010/main" val="1739420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9A8EDE-AD51-341A-5DA9-578B628186AF}"/>
              </a:ext>
            </a:extLst>
          </p:cNvPr>
          <p:cNvSpPr/>
          <p:nvPr/>
        </p:nvSpPr>
        <p:spPr>
          <a:xfrm>
            <a:off x="0" y="0"/>
            <a:ext cx="9144000" cy="704675"/>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35FD543D-5F38-BC77-B1C0-94E95ABADDC6}"/>
              </a:ext>
            </a:extLst>
          </p:cNvPr>
          <p:cNvSpPr txBox="1"/>
          <p:nvPr/>
        </p:nvSpPr>
        <p:spPr>
          <a:xfrm>
            <a:off x="1" y="-16778"/>
            <a:ext cx="9143999"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rPr>
              <a:t>Fathers and their Children.  </a:t>
            </a: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Eph.6:4</a:t>
            </a:r>
          </a:p>
        </p:txBody>
      </p:sp>
      <p:sp>
        <p:nvSpPr>
          <p:cNvPr id="5" name="Footer Placeholder 4">
            <a:extLst>
              <a:ext uri="{FF2B5EF4-FFF2-40B4-BE49-F238E27FC236}">
                <a16:creationId xmlns:a16="http://schemas.microsoft.com/office/drawing/2014/main" id="{0CF189EE-3FC8-D840-B697-6501448836A0}"/>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newlebanoncoc.com</a:t>
            </a:r>
          </a:p>
        </p:txBody>
      </p:sp>
      <p:sp>
        <p:nvSpPr>
          <p:cNvPr id="6" name="TextBox 5">
            <a:extLst>
              <a:ext uri="{FF2B5EF4-FFF2-40B4-BE49-F238E27FC236}">
                <a16:creationId xmlns:a16="http://schemas.microsoft.com/office/drawing/2014/main" id="{33469281-0D07-4A51-3F6E-DB263F8F146C}"/>
              </a:ext>
            </a:extLst>
          </p:cNvPr>
          <p:cNvSpPr txBox="1"/>
          <p:nvPr/>
        </p:nvSpPr>
        <p:spPr>
          <a:xfrm>
            <a:off x="559293" y="1154098"/>
            <a:ext cx="7963270" cy="5262979"/>
          </a:xfrm>
          <a:prstGeom prst="rect">
            <a:avLst/>
          </a:prstGeom>
          <a:noFill/>
        </p:spPr>
        <p:txBody>
          <a:bodyPr wrap="square">
            <a:spAutoFit/>
          </a:bodyPr>
          <a:lstStyle/>
          <a:p>
            <a:pPr marR="0" lvl="0">
              <a:spcBef>
                <a:spcPts val="0"/>
              </a:spcBef>
              <a:spcAft>
                <a:spcPts val="0"/>
              </a:spcAft>
            </a:pPr>
            <a:r>
              <a:rPr lang="en-US" sz="2800" b="1" u="sng" kern="100" dirty="0">
                <a:effectLst/>
                <a:ea typeface="SimSun" panose="02010600030101010101" pitchFamily="2" charset="-122"/>
              </a:rPr>
              <a:t>He does not ask them</a:t>
            </a:r>
            <a:r>
              <a:rPr lang="en-US" sz="2800" kern="100" dirty="0">
                <a:effectLst/>
                <a:ea typeface="SimSun" panose="02010600030101010101" pitchFamily="2" charset="-122"/>
              </a:rPr>
              <a:t> </a:t>
            </a:r>
            <a:r>
              <a:rPr lang="en-US" sz="2800" b="1" kern="100" dirty="0">
                <a:effectLst/>
                <a:ea typeface="SimSun" panose="02010600030101010101" pitchFamily="2" charset="-122"/>
              </a:rPr>
              <a:t>if</a:t>
            </a:r>
            <a:r>
              <a:rPr lang="en-US" sz="2800" kern="100" dirty="0">
                <a:effectLst/>
                <a:ea typeface="SimSun" panose="02010600030101010101" pitchFamily="2" charset="-122"/>
              </a:rPr>
              <a:t> they want to go to bible class or go to worship, but </a:t>
            </a:r>
            <a:r>
              <a:rPr lang="en-US" sz="2800" b="1" kern="100" dirty="0">
                <a:effectLst/>
                <a:ea typeface="SimSun" panose="02010600030101010101" pitchFamily="2" charset="-122"/>
              </a:rPr>
              <a:t>he makes them</a:t>
            </a:r>
            <a:r>
              <a:rPr lang="en-US" sz="2800" kern="100" dirty="0">
                <a:effectLst/>
                <a:ea typeface="SimSun" panose="02010600030101010101" pitchFamily="2" charset="-122"/>
              </a:rPr>
              <a:t> go to worship with him.</a:t>
            </a:r>
          </a:p>
          <a:p>
            <a:pPr marR="0" lvl="0">
              <a:spcBef>
                <a:spcPts val="0"/>
              </a:spcBef>
              <a:spcAft>
                <a:spcPts val="0"/>
              </a:spcAft>
            </a:pPr>
            <a:endParaRPr lang="en-US" sz="2800" kern="100" dirty="0">
              <a:effectLst/>
              <a:ea typeface="SimSun" panose="02010600030101010101" pitchFamily="2" charset="-122"/>
            </a:endParaRPr>
          </a:p>
          <a:p>
            <a:pPr marR="0" lvl="0">
              <a:spcBef>
                <a:spcPts val="0"/>
              </a:spcBef>
              <a:spcAft>
                <a:spcPts val="0"/>
              </a:spcAft>
            </a:pPr>
            <a:r>
              <a:rPr lang="en-US" sz="2800" kern="100" dirty="0">
                <a:effectLst/>
                <a:ea typeface="SimSun" panose="02010600030101010101" pitchFamily="2" charset="-122"/>
              </a:rPr>
              <a:t>That is the kind of nurture and admonition that is meant here, and when it is necessary it must be backed up </a:t>
            </a:r>
            <a:r>
              <a:rPr lang="en-US" sz="2800" u="sng" kern="100" dirty="0">
                <a:effectLst/>
                <a:ea typeface="SimSun" panose="02010600030101010101" pitchFamily="2" charset="-122"/>
              </a:rPr>
              <a:t>by wise chastening, or  punishment for good." </a:t>
            </a:r>
            <a:endParaRPr lang="en-US" sz="2800" kern="100" dirty="0">
              <a:effectLst/>
              <a:ea typeface="SimSun" panose="02010600030101010101" pitchFamily="2" charset="-122"/>
            </a:endParaRPr>
          </a:p>
          <a:p>
            <a:pPr marL="523875" marR="0">
              <a:spcBef>
                <a:spcPts val="0"/>
              </a:spcBef>
              <a:spcAft>
                <a:spcPts val="0"/>
              </a:spcAft>
            </a:pPr>
            <a:r>
              <a:rPr lang="en-US" sz="2800" kern="100" dirty="0">
                <a:effectLst/>
                <a:ea typeface="SimSun" panose="02010600030101010101" pitchFamily="2" charset="-122"/>
              </a:rPr>
              <a:t> </a:t>
            </a:r>
          </a:p>
          <a:p>
            <a:pPr marR="0" lvl="0">
              <a:spcBef>
                <a:spcPts val="0"/>
              </a:spcBef>
              <a:spcAft>
                <a:spcPts val="0"/>
              </a:spcAft>
            </a:pPr>
            <a:r>
              <a:rPr lang="en-US" sz="2800" kern="100" dirty="0">
                <a:effectLst/>
                <a:ea typeface="SimSun" panose="02010600030101010101" pitchFamily="2" charset="-122"/>
              </a:rPr>
              <a:t>With admonition, It is not necessary that a parent should always explain to a child the reasons of his procedure.</a:t>
            </a:r>
          </a:p>
        </p:txBody>
      </p:sp>
    </p:spTree>
    <p:extLst>
      <p:ext uri="{BB962C8B-B14F-4D97-AF65-F5344CB8AC3E}">
        <p14:creationId xmlns:p14="http://schemas.microsoft.com/office/powerpoint/2010/main" val="2469236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9A8EDE-AD51-341A-5DA9-578B628186AF}"/>
              </a:ext>
            </a:extLst>
          </p:cNvPr>
          <p:cNvSpPr/>
          <p:nvPr/>
        </p:nvSpPr>
        <p:spPr>
          <a:xfrm>
            <a:off x="0" y="0"/>
            <a:ext cx="9144000" cy="704675"/>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35FD543D-5F38-BC77-B1C0-94E95ABADDC6}"/>
              </a:ext>
            </a:extLst>
          </p:cNvPr>
          <p:cNvSpPr txBox="1"/>
          <p:nvPr/>
        </p:nvSpPr>
        <p:spPr>
          <a:xfrm>
            <a:off x="1" y="-16778"/>
            <a:ext cx="9143999"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rPr>
              <a:t>Fathers and their Children.  </a:t>
            </a: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Eph.6:4</a:t>
            </a:r>
          </a:p>
        </p:txBody>
      </p:sp>
      <p:sp>
        <p:nvSpPr>
          <p:cNvPr id="5" name="Footer Placeholder 4">
            <a:extLst>
              <a:ext uri="{FF2B5EF4-FFF2-40B4-BE49-F238E27FC236}">
                <a16:creationId xmlns:a16="http://schemas.microsoft.com/office/drawing/2014/main" id="{0CF189EE-3FC8-D840-B697-6501448836A0}"/>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newlebanoncoc.com</a:t>
            </a:r>
          </a:p>
        </p:txBody>
      </p:sp>
      <p:sp>
        <p:nvSpPr>
          <p:cNvPr id="6" name="TextBox 5">
            <a:extLst>
              <a:ext uri="{FF2B5EF4-FFF2-40B4-BE49-F238E27FC236}">
                <a16:creationId xmlns:a16="http://schemas.microsoft.com/office/drawing/2014/main" id="{8F72B669-B977-5C9C-58C7-3AD2FE5D19A5}"/>
              </a:ext>
            </a:extLst>
          </p:cNvPr>
          <p:cNvSpPr txBox="1"/>
          <p:nvPr/>
        </p:nvSpPr>
        <p:spPr>
          <a:xfrm>
            <a:off x="488272" y="923279"/>
            <a:ext cx="7812349" cy="5293757"/>
          </a:xfrm>
          <a:prstGeom prst="rect">
            <a:avLst/>
          </a:prstGeom>
          <a:noFill/>
        </p:spPr>
        <p:txBody>
          <a:bodyPr wrap="square">
            <a:spAutoFit/>
          </a:bodyPr>
          <a:lstStyle/>
          <a:p>
            <a:pPr marL="0" marR="0">
              <a:spcBef>
                <a:spcPts val="0"/>
              </a:spcBef>
              <a:spcAft>
                <a:spcPts val="0"/>
              </a:spcAft>
            </a:pPr>
            <a:r>
              <a:rPr lang="en-US" sz="2600" kern="100" dirty="0">
                <a:effectLst/>
                <a:ea typeface="SimSun" panose="02010600030101010101" pitchFamily="2" charset="-122"/>
              </a:rPr>
              <a:t>But it is important that, as a rule, children should have </a:t>
            </a:r>
            <a:r>
              <a:rPr lang="en-US" sz="2600" kern="100" dirty="0">
                <a:solidFill>
                  <a:srgbClr val="FF0000"/>
                </a:solidFill>
                <a:effectLst/>
                <a:ea typeface="SimSun" panose="02010600030101010101" pitchFamily="2" charset="-122"/>
              </a:rPr>
              <a:t>explained to them </a:t>
            </a:r>
            <a:r>
              <a:rPr lang="en-US" sz="2600" kern="100" dirty="0">
                <a:effectLst/>
                <a:ea typeface="SimSun" panose="02010600030101010101" pitchFamily="2" charset="-122"/>
              </a:rPr>
              <a:t>the </a:t>
            </a:r>
            <a:r>
              <a:rPr lang="en-US" sz="2600" b="1" u="sng" kern="100" dirty="0">
                <a:effectLst/>
                <a:ea typeface="SimSun" panose="02010600030101010101" pitchFamily="2" charset="-122"/>
              </a:rPr>
              <a:t>evil of the way they are asked to avoid</a:t>
            </a:r>
            <a:r>
              <a:rPr lang="en-US" sz="2600" kern="100" dirty="0">
                <a:effectLst/>
                <a:ea typeface="SimSun" panose="02010600030101010101" pitchFamily="2" charset="-122"/>
              </a:rPr>
              <a:t>, and the </a:t>
            </a:r>
            <a:r>
              <a:rPr lang="en-US" sz="2600" b="1" u="sng" kern="100" dirty="0">
                <a:effectLst/>
                <a:ea typeface="SimSun" panose="02010600030101010101" pitchFamily="2" charset="-122"/>
              </a:rPr>
              <a:t>advantages of the way they are asked to follow</a:t>
            </a:r>
            <a:r>
              <a:rPr lang="en-US" sz="2600" kern="100" dirty="0">
                <a:effectLst/>
                <a:ea typeface="SimSun" panose="02010600030101010101" pitchFamily="2" charset="-122"/>
              </a:rPr>
              <a:t>." </a:t>
            </a:r>
            <a:endParaRPr lang="en-US" sz="2600" kern="100" dirty="0">
              <a:ea typeface="SimSun" panose="02010600030101010101" pitchFamily="2" charset="-122"/>
            </a:endParaRPr>
          </a:p>
          <a:p>
            <a:pPr marL="0" marR="0">
              <a:spcBef>
                <a:spcPts val="0"/>
              </a:spcBef>
              <a:spcAft>
                <a:spcPts val="0"/>
              </a:spcAft>
            </a:pPr>
            <a:endParaRPr lang="en-US" sz="2600" kern="100" dirty="0">
              <a:effectLst/>
              <a:ea typeface="SimSun" panose="02010600030101010101" pitchFamily="2" charset="-122"/>
            </a:endParaRPr>
          </a:p>
          <a:p>
            <a:pPr marL="0" marR="0">
              <a:spcBef>
                <a:spcPts val="0"/>
              </a:spcBef>
              <a:spcAft>
                <a:spcPts val="0"/>
              </a:spcAft>
            </a:pPr>
            <a:r>
              <a:rPr lang="en-US" sz="2600" kern="100" dirty="0">
                <a:solidFill>
                  <a:srgbClr val="FF0000"/>
                </a:solidFill>
                <a:effectLst/>
                <a:ea typeface="SimSun" panose="02010600030101010101" pitchFamily="2" charset="-122"/>
              </a:rPr>
              <a:t>They </a:t>
            </a:r>
            <a:r>
              <a:rPr lang="en-US" sz="2600" kern="100" dirty="0" err="1">
                <a:solidFill>
                  <a:srgbClr val="FF0000"/>
                </a:solidFill>
                <a:effectLst/>
                <a:ea typeface="SimSun" panose="02010600030101010101" pitchFamily="2" charset="-122"/>
              </a:rPr>
              <a:t>gotta</a:t>
            </a:r>
            <a:r>
              <a:rPr lang="en-US" sz="2600" kern="100" dirty="0">
                <a:solidFill>
                  <a:srgbClr val="FF0000"/>
                </a:solidFill>
                <a:effectLst/>
                <a:ea typeface="SimSun" panose="02010600030101010101" pitchFamily="2" charset="-122"/>
              </a:rPr>
              <a:t> understand the WHY.</a:t>
            </a:r>
            <a:endParaRPr lang="en-US" sz="2600" kern="100" dirty="0">
              <a:solidFill>
                <a:srgbClr val="FF0000"/>
              </a:solidFill>
              <a:ea typeface="SimSun" panose="02010600030101010101" pitchFamily="2" charset="-122"/>
            </a:endParaRPr>
          </a:p>
          <a:p>
            <a:pPr marL="0" marR="0">
              <a:spcBef>
                <a:spcPts val="0"/>
              </a:spcBef>
              <a:spcAft>
                <a:spcPts val="0"/>
              </a:spcAft>
            </a:pPr>
            <a:r>
              <a:rPr lang="en-US" sz="2600" kern="100" dirty="0">
                <a:effectLst/>
                <a:ea typeface="SimSun" panose="02010600030101010101" pitchFamily="2" charset="-122"/>
              </a:rPr>
              <a:t>Again observe that the text places the responsibility to do this on the </a:t>
            </a:r>
            <a:r>
              <a:rPr lang="en-US" sz="2600" b="1" kern="100" dirty="0">
                <a:effectLst/>
                <a:ea typeface="SimSun" panose="02010600030101010101" pitchFamily="2" charset="-122"/>
              </a:rPr>
              <a:t>fathers.</a:t>
            </a:r>
            <a:endParaRPr lang="en-US" sz="2600" kern="100" dirty="0">
              <a:effectLst/>
              <a:ea typeface="SimSun" panose="02010600030101010101" pitchFamily="2" charset="-122"/>
            </a:endParaRPr>
          </a:p>
          <a:p>
            <a:pPr marL="0" marR="0">
              <a:spcBef>
                <a:spcPts val="0"/>
              </a:spcBef>
              <a:spcAft>
                <a:spcPts val="0"/>
              </a:spcAft>
            </a:pPr>
            <a:r>
              <a:rPr lang="en-US" sz="2600" kern="100" dirty="0">
                <a:effectLst/>
                <a:ea typeface="SimSun" panose="02010600030101010101" pitchFamily="2" charset="-122"/>
              </a:rPr>
              <a:t>  </a:t>
            </a:r>
          </a:p>
          <a:p>
            <a:pPr marL="0" marR="0">
              <a:spcBef>
                <a:spcPts val="0"/>
              </a:spcBef>
              <a:spcAft>
                <a:spcPts val="0"/>
              </a:spcAft>
            </a:pPr>
            <a:r>
              <a:rPr lang="en-US" sz="2600" kern="100" dirty="0">
                <a:effectLst/>
                <a:ea typeface="SimSun" panose="02010600030101010101" pitchFamily="2" charset="-122"/>
              </a:rPr>
              <a:t>The wording of this may seem somewhat harsh, but remember the same verse </a:t>
            </a:r>
            <a:r>
              <a:rPr lang="en-US" sz="2600" b="1" kern="100" dirty="0">
                <a:solidFill>
                  <a:srgbClr val="0070C0"/>
                </a:solidFill>
                <a:effectLst/>
                <a:ea typeface="SimSun" panose="02010600030101010101" pitchFamily="2" charset="-122"/>
              </a:rPr>
              <a:t>(Eph. 6:4) </a:t>
            </a:r>
            <a:r>
              <a:rPr lang="en-US" sz="2600" kern="100" dirty="0">
                <a:effectLst/>
                <a:ea typeface="SimSun" panose="02010600030101010101" pitchFamily="2" charset="-122"/>
              </a:rPr>
              <a:t>lets us know that it is to be administered in such a way as </a:t>
            </a:r>
            <a:r>
              <a:rPr lang="en-US" sz="2600" b="1" u="sng" kern="100" dirty="0">
                <a:effectLst/>
                <a:ea typeface="SimSun" panose="02010600030101010101" pitchFamily="2" charset="-122"/>
              </a:rPr>
              <a:t>not to provoke the children to wrath</a:t>
            </a:r>
            <a:r>
              <a:rPr lang="en-US" sz="2600" kern="100" dirty="0">
                <a:effectLst/>
                <a:ea typeface="SimSun" panose="02010600030101010101" pitchFamily="2" charset="-122"/>
              </a:rPr>
              <a:t>. – </a:t>
            </a:r>
            <a:r>
              <a:rPr lang="en-US" sz="2600" u="sng" kern="100" dirty="0">
                <a:effectLst/>
                <a:ea typeface="SimSun" panose="02010600030101010101" pitchFamily="2" charset="-122"/>
              </a:rPr>
              <a:t>done with love!</a:t>
            </a:r>
            <a:endParaRPr lang="en-US" sz="2600" kern="100" dirty="0">
              <a:effectLst/>
              <a:ea typeface="SimSun" panose="02010600030101010101" pitchFamily="2" charset="-122"/>
            </a:endParaRPr>
          </a:p>
        </p:txBody>
      </p:sp>
    </p:spTree>
    <p:extLst>
      <p:ext uri="{BB962C8B-B14F-4D97-AF65-F5344CB8AC3E}">
        <p14:creationId xmlns:p14="http://schemas.microsoft.com/office/powerpoint/2010/main" val="3159304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A651A6-4A29-B0EE-DE5F-4DC5E23C3295}"/>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F824DECE-848D-C8DA-D273-8213575899C0}"/>
              </a:ext>
            </a:extLst>
          </p:cNvPr>
          <p:cNvSpPr/>
          <p:nvPr/>
        </p:nvSpPr>
        <p:spPr>
          <a:xfrm>
            <a:off x="537411" y="1804735"/>
            <a:ext cx="3878490" cy="2265908"/>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000" dirty="0"/>
          </a:p>
        </p:txBody>
      </p:sp>
      <p:sp>
        <p:nvSpPr>
          <p:cNvPr id="5" name="Rectangle 4">
            <a:extLst>
              <a:ext uri="{FF2B5EF4-FFF2-40B4-BE49-F238E27FC236}">
                <a16:creationId xmlns:a16="http://schemas.microsoft.com/office/drawing/2014/main" id="{6D9416EE-4C2E-C159-D2B3-D599443C4B8A}"/>
              </a:ext>
            </a:extLst>
          </p:cNvPr>
          <p:cNvSpPr/>
          <p:nvPr/>
        </p:nvSpPr>
        <p:spPr>
          <a:xfrm>
            <a:off x="537411" y="4213581"/>
            <a:ext cx="3878490" cy="2411806"/>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2BABF800-9343-2D7D-D86F-5CBF4D1E4F55}"/>
              </a:ext>
            </a:extLst>
          </p:cNvPr>
          <p:cNvSpPr/>
          <p:nvPr/>
        </p:nvSpPr>
        <p:spPr>
          <a:xfrm>
            <a:off x="4563979" y="4273516"/>
            <a:ext cx="3745833" cy="2333683"/>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6D7AD81-ABA1-B34A-693E-4A7B272C5FA3}"/>
              </a:ext>
            </a:extLst>
          </p:cNvPr>
          <p:cNvSpPr/>
          <p:nvPr/>
        </p:nvSpPr>
        <p:spPr>
          <a:xfrm>
            <a:off x="4572000" y="1820777"/>
            <a:ext cx="3673642" cy="2265908"/>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22F4D9EE-DAE4-8C26-F968-8FC83DA873C3}"/>
              </a:ext>
            </a:extLst>
          </p:cNvPr>
          <p:cNvSpPr txBox="1"/>
          <p:nvPr/>
        </p:nvSpPr>
        <p:spPr>
          <a:xfrm>
            <a:off x="408371" y="62142"/>
            <a:ext cx="8584707" cy="1569660"/>
          </a:xfrm>
          <a:prstGeom prst="rect">
            <a:avLst/>
          </a:prstGeom>
          <a:noFill/>
        </p:spPr>
        <p:txBody>
          <a:bodyPr wrap="square">
            <a:spAutoFit/>
          </a:bodyPr>
          <a:lstStyle/>
          <a:p>
            <a:pPr algn="ctr"/>
            <a:r>
              <a:rPr lang="en-US" sz="3200" b="1" dirty="0">
                <a:solidFill>
                  <a:srgbClr val="0070C0"/>
                </a:solidFill>
              </a:rPr>
              <a:t>Eph. 6:4 </a:t>
            </a:r>
            <a:r>
              <a:rPr lang="en-US" sz="3200" dirty="0"/>
              <a:t>And, ye fathers, provoke not your children to wrath: but bring them up in the </a:t>
            </a:r>
            <a:r>
              <a:rPr lang="en-US" sz="3200" u="sng" dirty="0"/>
              <a:t>nurture</a:t>
            </a:r>
            <a:r>
              <a:rPr lang="en-US" sz="3200" dirty="0"/>
              <a:t> and </a:t>
            </a:r>
            <a:r>
              <a:rPr lang="en-US" sz="3200" u="sng" dirty="0"/>
              <a:t>admonition</a:t>
            </a:r>
            <a:r>
              <a:rPr lang="en-US" sz="3200" dirty="0"/>
              <a:t> of the Lord. (love and control)</a:t>
            </a:r>
          </a:p>
        </p:txBody>
      </p:sp>
      <p:sp>
        <p:nvSpPr>
          <p:cNvPr id="10" name="TextBox 9">
            <a:extLst>
              <a:ext uri="{FF2B5EF4-FFF2-40B4-BE49-F238E27FC236}">
                <a16:creationId xmlns:a16="http://schemas.microsoft.com/office/drawing/2014/main" id="{687AD308-EB0A-B762-7F5E-ACA0D2A507D4}"/>
              </a:ext>
            </a:extLst>
          </p:cNvPr>
          <p:cNvSpPr txBox="1"/>
          <p:nvPr/>
        </p:nvSpPr>
        <p:spPr>
          <a:xfrm>
            <a:off x="537411" y="1802091"/>
            <a:ext cx="3865439" cy="160043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Black" panose="020B0A04020102020204" pitchFamily="34" charset="0"/>
              </a:rPr>
              <a:t>love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prstClr val="white"/>
                </a:solidFill>
                <a:latin typeface="Arial Black" panose="020B0A04020102020204" pitchFamily="34" charset="0"/>
              </a:rPr>
              <a:t>love</a:t>
            </a:r>
            <a:endParaRPr kumimoji="0" lang="en-US" sz="4000" b="1" i="0" u="none" strike="noStrike" kern="1200" cap="none" spc="0" normalizeH="0" baseline="0" noProof="0" dirty="0">
              <a:ln>
                <a:noFill/>
              </a:ln>
              <a:solidFill>
                <a:prstClr val="white"/>
              </a:solidFill>
              <a:effectLst/>
              <a:uLnTx/>
              <a:uFillTx/>
              <a:latin typeface="Arial Black" panose="020B0A04020102020204" pitchFamily="34" charset="0"/>
            </a:endParaRPr>
          </a:p>
          <a:p>
            <a:endParaRPr lang="en-US" dirty="0"/>
          </a:p>
        </p:txBody>
      </p:sp>
      <p:sp>
        <p:nvSpPr>
          <p:cNvPr id="11" name="TextBox 10">
            <a:extLst>
              <a:ext uri="{FF2B5EF4-FFF2-40B4-BE49-F238E27FC236}">
                <a16:creationId xmlns:a16="http://schemas.microsoft.com/office/drawing/2014/main" id="{A3580F5A-41FA-5DBB-D518-19798E4289A4}"/>
              </a:ext>
            </a:extLst>
          </p:cNvPr>
          <p:cNvSpPr txBox="1"/>
          <p:nvPr/>
        </p:nvSpPr>
        <p:spPr>
          <a:xfrm>
            <a:off x="4563979" y="1824202"/>
            <a:ext cx="3630504" cy="160043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rial Black" panose="020B0A04020102020204" pitchFamily="34" charset="0"/>
              </a:rPr>
              <a:t>control</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a:solidFill>
                  <a:prstClr val="white"/>
                </a:solidFill>
                <a:latin typeface="Arial Black" panose="020B0A04020102020204" pitchFamily="34" charset="0"/>
              </a:rPr>
              <a:t>control</a:t>
            </a:r>
            <a:endParaRPr kumimoji="0" lang="en-US" sz="4000" b="0" i="0" u="none" strike="noStrike" kern="1200" cap="none" spc="0" normalizeH="0" baseline="0" noProof="0" dirty="0">
              <a:ln>
                <a:noFill/>
              </a:ln>
              <a:solidFill>
                <a:prstClr val="white"/>
              </a:solidFill>
              <a:effectLst/>
              <a:uLnTx/>
              <a:uFillTx/>
              <a:latin typeface="Arial Black" panose="020B0A04020102020204" pitchFamily="34" charset="0"/>
            </a:endParaRPr>
          </a:p>
          <a:p>
            <a:endParaRPr lang="en-US" dirty="0"/>
          </a:p>
        </p:txBody>
      </p:sp>
      <p:sp>
        <p:nvSpPr>
          <p:cNvPr id="12" name="TextBox 11">
            <a:extLst>
              <a:ext uri="{FF2B5EF4-FFF2-40B4-BE49-F238E27FC236}">
                <a16:creationId xmlns:a16="http://schemas.microsoft.com/office/drawing/2014/main" id="{3CA4E1B1-35C0-641B-C7DE-A8C2B2D3ACD3}"/>
              </a:ext>
            </a:extLst>
          </p:cNvPr>
          <p:cNvSpPr txBox="1"/>
          <p:nvPr/>
        </p:nvSpPr>
        <p:spPr>
          <a:xfrm>
            <a:off x="1387641" y="4220163"/>
            <a:ext cx="2239667" cy="160043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rial Black" panose="020B0A04020102020204" pitchFamily="34" charset="0"/>
              </a:rPr>
              <a:t>control</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a:solidFill>
                  <a:prstClr val="white"/>
                </a:solidFill>
                <a:latin typeface="Arial Black" panose="020B0A04020102020204" pitchFamily="34" charset="0"/>
              </a:rPr>
              <a:t>love</a:t>
            </a:r>
            <a:endParaRPr kumimoji="0" lang="en-US" sz="4000" b="0" i="0" u="none" strike="noStrike" kern="1200" cap="none" spc="0" normalizeH="0" baseline="0" noProof="0" dirty="0">
              <a:ln>
                <a:noFill/>
              </a:ln>
              <a:solidFill>
                <a:prstClr val="white"/>
              </a:solidFill>
              <a:effectLst/>
              <a:uLnTx/>
              <a:uFillTx/>
              <a:latin typeface="Arial Black" panose="020B0A04020102020204" pitchFamily="34" charset="0"/>
            </a:endParaRPr>
          </a:p>
          <a:p>
            <a:endParaRPr lang="en-US" dirty="0"/>
          </a:p>
        </p:txBody>
      </p:sp>
      <p:sp>
        <p:nvSpPr>
          <p:cNvPr id="13" name="TextBox 12">
            <a:extLst>
              <a:ext uri="{FF2B5EF4-FFF2-40B4-BE49-F238E27FC236}">
                <a16:creationId xmlns:a16="http://schemas.microsoft.com/office/drawing/2014/main" id="{89ED9994-F658-9A33-1929-563FA8FC33A9}"/>
              </a:ext>
            </a:extLst>
          </p:cNvPr>
          <p:cNvSpPr txBox="1"/>
          <p:nvPr/>
        </p:nvSpPr>
        <p:spPr>
          <a:xfrm>
            <a:off x="5272875" y="4526366"/>
            <a:ext cx="1996108" cy="147732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Arial Black" panose="020B0A04020102020204" pitchFamily="34" charset="0"/>
              </a:rPr>
              <a:t>love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a:solidFill>
                  <a:prstClr val="white"/>
                </a:solidFill>
                <a:latin typeface="Arial Black" panose="020B0A04020102020204" pitchFamily="34" charset="0"/>
              </a:rPr>
              <a:t>control</a:t>
            </a:r>
            <a:endParaRPr kumimoji="0" lang="en-US" sz="3600" b="0" i="0" u="none" strike="noStrike" kern="1200" cap="none" spc="0" normalizeH="0" baseline="0" noProof="0" dirty="0">
              <a:ln>
                <a:noFill/>
              </a:ln>
              <a:solidFill>
                <a:prstClr val="white"/>
              </a:solidFill>
              <a:effectLst/>
              <a:uLnTx/>
              <a:uFillTx/>
              <a:latin typeface="Arial Black" panose="020B0A04020102020204" pitchFamily="34" charset="0"/>
            </a:endParaRPr>
          </a:p>
          <a:p>
            <a:endParaRPr lang="en-US" dirty="0"/>
          </a:p>
        </p:txBody>
      </p:sp>
      <p:sp>
        <p:nvSpPr>
          <p:cNvPr id="15" name="TextBox 14">
            <a:extLst>
              <a:ext uri="{FF2B5EF4-FFF2-40B4-BE49-F238E27FC236}">
                <a16:creationId xmlns:a16="http://schemas.microsoft.com/office/drawing/2014/main" id="{510249F4-53E0-FED4-0A10-CA7A9D2BBB60}"/>
              </a:ext>
            </a:extLst>
          </p:cNvPr>
          <p:cNvSpPr txBox="1"/>
          <p:nvPr/>
        </p:nvSpPr>
        <p:spPr>
          <a:xfrm>
            <a:off x="7256640" y="4273516"/>
            <a:ext cx="1074199" cy="461665"/>
          </a:xfrm>
          <a:prstGeom prst="rect">
            <a:avLst/>
          </a:prstGeom>
          <a:noFill/>
        </p:spPr>
        <p:txBody>
          <a:bodyPr wrap="square" rtlCol="0">
            <a:spAutoFit/>
          </a:bodyPr>
          <a:lstStyle/>
          <a:p>
            <a:r>
              <a:rPr lang="en-US" sz="2400" dirty="0">
                <a:solidFill>
                  <a:srgbClr val="FFFF00"/>
                </a:solidFill>
              </a:rPr>
              <a:t>Abram</a:t>
            </a:r>
          </a:p>
        </p:txBody>
      </p:sp>
      <p:sp>
        <p:nvSpPr>
          <p:cNvPr id="16" name="TextBox 15">
            <a:extLst>
              <a:ext uri="{FF2B5EF4-FFF2-40B4-BE49-F238E27FC236}">
                <a16:creationId xmlns:a16="http://schemas.microsoft.com/office/drawing/2014/main" id="{C89AA63D-0837-E4B2-4139-A700D0D854F2}"/>
              </a:ext>
            </a:extLst>
          </p:cNvPr>
          <p:cNvSpPr txBox="1"/>
          <p:nvPr/>
        </p:nvSpPr>
        <p:spPr>
          <a:xfrm>
            <a:off x="3687191" y="1813463"/>
            <a:ext cx="1074199" cy="830997"/>
          </a:xfrm>
          <a:prstGeom prst="rect">
            <a:avLst/>
          </a:prstGeom>
          <a:noFill/>
        </p:spPr>
        <p:txBody>
          <a:bodyPr wrap="square" rtlCol="0">
            <a:spAutoFit/>
          </a:bodyPr>
          <a:lstStyle/>
          <a:p>
            <a:r>
              <a:rPr lang="en-US" sz="2400" dirty="0">
                <a:solidFill>
                  <a:srgbClr val="FFFF00"/>
                </a:solidFill>
              </a:rPr>
              <a:t>Lot</a:t>
            </a:r>
          </a:p>
          <a:p>
            <a:r>
              <a:rPr lang="en-US" sz="2400" dirty="0">
                <a:solidFill>
                  <a:srgbClr val="FFFF00"/>
                </a:solidFill>
              </a:rPr>
              <a:t>Eli</a:t>
            </a:r>
          </a:p>
        </p:txBody>
      </p:sp>
      <p:sp>
        <p:nvSpPr>
          <p:cNvPr id="2" name="TextBox 1">
            <a:extLst>
              <a:ext uri="{FF2B5EF4-FFF2-40B4-BE49-F238E27FC236}">
                <a16:creationId xmlns:a16="http://schemas.microsoft.com/office/drawing/2014/main" id="{94CE1C17-EB7E-CA0E-C22F-E9BC1153009C}"/>
              </a:ext>
            </a:extLst>
          </p:cNvPr>
          <p:cNvSpPr txBox="1"/>
          <p:nvPr/>
        </p:nvSpPr>
        <p:spPr>
          <a:xfrm>
            <a:off x="537411" y="3603054"/>
            <a:ext cx="3878490" cy="461665"/>
          </a:xfrm>
          <a:prstGeom prst="rect">
            <a:avLst/>
          </a:prstGeom>
          <a:noFill/>
        </p:spPr>
        <p:txBody>
          <a:bodyPr wrap="square" rtlCol="0">
            <a:spAutoFit/>
          </a:bodyPr>
          <a:lstStyle/>
          <a:p>
            <a:pPr algn="ctr"/>
            <a:r>
              <a:rPr lang="en-US" sz="2400" dirty="0">
                <a:solidFill>
                  <a:schemeClr val="bg1"/>
                </a:solidFill>
              </a:rPr>
              <a:t>All love no control</a:t>
            </a:r>
          </a:p>
        </p:txBody>
      </p:sp>
      <p:sp>
        <p:nvSpPr>
          <p:cNvPr id="3" name="TextBox 2">
            <a:extLst>
              <a:ext uri="{FF2B5EF4-FFF2-40B4-BE49-F238E27FC236}">
                <a16:creationId xmlns:a16="http://schemas.microsoft.com/office/drawing/2014/main" id="{79946F7C-75F6-C08F-7CCF-D02CAB4B8F4A}"/>
              </a:ext>
            </a:extLst>
          </p:cNvPr>
          <p:cNvSpPr txBox="1"/>
          <p:nvPr/>
        </p:nvSpPr>
        <p:spPr>
          <a:xfrm>
            <a:off x="4355436" y="3611076"/>
            <a:ext cx="3878490" cy="461665"/>
          </a:xfrm>
          <a:prstGeom prst="rect">
            <a:avLst/>
          </a:prstGeom>
          <a:noFill/>
        </p:spPr>
        <p:txBody>
          <a:bodyPr wrap="square" rtlCol="0">
            <a:spAutoFit/>
          </a:bodyPr>
          <a:lstStyle/>
          <a:p>
            <a:pPr algn="ctr"/>
            <a:r>
              <a:rPr lang="en-US" sz="2400" dirty="0">
                <a:solidFill>
                  <a:schemeClr val="bg1"/>
                </a:solidFill>
              </a:rPr>
              <a:t>All control no love</a:t>
            </a:r>
          </a:p>
        </p:txBody>
      </p:sp>
      <p:sp>
        <p:nvSpPr>
          <p:cNvPr id="8" name="TextBox 7">
            <a:extLst>
              <a:ext uri="{FF2B5EF4-FFF2-40B4-BE49-F238E27FC236}">
                <a16:creationId xmlns:a16="http://schemas.microsoft.com/office/drawing/2014/main" id="{6E836E56-5702-C81B-6E49-9B87C7196A73}"/>
              </a:ext>
            </a:extLst>
          </p:cNvPr>
          <p:cNvSpPr txBox="1"/>
          <p:nvPr/>
        </p:nvSpPr>
        <p:spPr>
          <a:xfrm>
            <a:off x="7388007" y="1838364"/>
            <a:ext cx="1074199" cy="461665"/>
          </a:xfrm>
          <a:prstGeom prst="rect">
            <a:avLst/>
          </a:prstGeom>
          <a:noFill/>
        </p:spPr>
        <p:txBody>
          <a:bodyPr wrap="square" rtlCol="0">
            <a:spAutoFit/>
          </a:bodyPr>
          <a:lstStyle/>
          <a:p>
            <a:r>
              <a:rPr lang="en-US" sz="2400" dirty="0">
                <a:solidFill>
                  <a:srgbClr val="FFFF00"/>
                </a:solidFill>
              </a:rPr>
              <a:t>Jacob</a:t>
            </a:r>
          </a:p>
        </p:txBody>
      </p:sp>
      <p:sp>
        <p:nvSpPr>
          <p:cNvPr id="17" name="TextBox 16">
            <a:extLst>
              <a:ext uri="{FF2B5EF4-FFF2-40B4-BE49-F238E27FC236}">
                <a16:creationId xmlns:a16="http://schemas.microsoft.com/office/drawing/2014/main" id="{1B37169C-B7B9-E28F-FD27-2340CD74FB00}"/>
              </a:ext>
            </a:extLst>
          </p:cNvPr>
          <p:cNvSpPr txBox="1"/>
          <p:nvPr/>
        </p:nvSpPr>
        <p:spPr>
          <a:xfrm>
            <a:off x="4588041" y="6153749"/>
            <a:ext cx="3742798" cy="461665"/>
          </a:xfrm>
          <a:prstGeom prst="rect">
            <a:avLst/>
          </a:prstGeom>
          <a:noFill/>
        </p:spPr>
        <p:txBody>
          <a:bodyPr wrap="square" rtlCol="0">
            <a:spAutoFit/>
          </a:bodyPr>
          <a:lstStyle/>
          <a:p>
            <a:pPr algn="ctr"/>
            <a:r>
              <a:rPr lang="en-US" sz="2400" dirty="0">
                <a:solidFill>
                  <a:schemeClr val="bg1"/>
                </a:solidFill>
              </a:rPr>
              <a:t>Equal love and control</a:t>
            </a:r>
          </a:p>
        </p:txBody>
      </p:sp>
      <p:sp>
        <p:nvSpPr>
          <p:cNvPr id="18" name="TextBox 17">
            <a:extLst>
              <a:ext uri="{FF2B5EF4-FFF2-40B4-BE49-F238E27FC236}">
                <a16:creationId xmlns:a16="http://schemas.microsoft.com/office/drawing/2014/main" id="{082AD6B1-7DED-F351-458F-CE9EA350DA04}"/>
              </a:ext>
            </a:extLst>
          </p:cNvPr>
          <p:cNvSpPr txBox="1"/>
          <p:nvPr/>
        </p:nvSpPr>
        <p:spPr>
          <a:xfrm>
            <a:off x="545430" y="6169784"/>
            <a:ext cx="3878490" cy="461665"/>
          </a:xfrm>
          <a:prstGeom prst="rect">
            <a:avLst/>
          </a:prstGeom>
          <a:noFill/>
        </p:spPr>
        <p:txBody>
          <a:bodyPr wrap="square" rtlCol="0">
            <a:spAutoFit/>
          </a:bodyPr>
          <a:lstStyle/>
          <a:p>
            <a:pPr algn="ctr"/>
            <a:r>
              <a:rPr lang="en-US" sz="2400" dirty="0">
                <a:solidFill>
                  <a:schemeClr val="bg1"/>
                </a:solidFill>
              </a:rPr>
              <a:t>More control little love</a:t>
            </a:r>
          </a:p>
        </p:txBody>
      </p:sp>
      <p:sp>
        <p:nvSpPr>
          <p:cNvPr id="19" name="TextBox 18">
            <a:extLst>
              <a:ext uri="{FF2B5EF4-FFF2-40B4-BE49-F238E27FC236}">
                <a16:creationId xmlns:a16="http://schemas.microsoft.com/office/drawing/2014/main" id="{90881527-50DC-9493-A5E1-4DFEB5C23920}"/>
              </a:ext>
            </a:extLst>
          </p:cNvPr>
          <p:cNvSpPr txBox="1"/>
          <p:nvPr/>
        </p:nvSpPr>
        <p:spPr>
          <a:xfrm>
            <a:off x="545430" y="3232484"/>
            <a:ext cx="3878490" cy="461665"/>
          </a:xfrm>
          <a:prstGeom prst="rect">
            <a:avLst/>
          </a:prstGeom>
          <a:noFill/>
        </p:spPr>
        <p:txBody>
          <a:bodyPr wrap="square" rtlCol="0">
            <a:spAutoFit/>
          </a:bodyPr>
          <a:lstStyle/>
          <a:p>
            <a:pPr algn="ctr"/>
            <a:r>
              <a:rPr lang="en-US" sz="2400" dirty="0">
                <a:solidFill>
                  <a:srgbClr val="FFFF00"/>
                </a:solidFill>
              </a:rPr>
              <a:t>Permissive children</a:t>
            </a:r>
          </a:p>
        </p:txBody>
      </p:sp>
      <p:sp>
        <p:nvSpPr>
          <p:cNvPr id="20" name="TextBox 19">
            <a:extLst>
              <a:ext uri="{FF2B5EF4-FFF2-40B4-BE49-F238E27FC236}">
                <a16:creationId xmlns:a16="http://schemas.microsoft.com/office/drawing/2014/main" id="{07C363F8-2B85-B223-59A9-F647B6234D2B}"/>
              </a:ext>
            </a:extLst>
          </p:cNvPr>
          <p:cNvSpPr txBox="1"/>
          <p:nvPr/>
        </p:nvSpPr>
        <p:spPr>
          <a:xfrm>
            <a:off x="4550929" y="3272590"/>
            <a:ext cx="3682995" cy="461665"/>
          </a:xfrm>
          <a:prstGeom prst="rect">
            <a:avLst/>
          </a:prstGeom>
          <a:noFill/>
        </p:spPr>
        <p:txBody>
          <a:bodyPr wrap="square" rtlCol="0">
            <a:spAutoFit/>
          </a:bodyPr>
          <a:lstStyle/>
          <a:p>
            <a:pPr algn="ctr"/>
            <a:r>
              <a:rPr lang="en-US" sz="2400" dirty="0">
                <a:solidFill>
                  <a:srgbClr val="FFFF00"/>
                </a:solidFill>
              </a:rPr>
              <a:t>Wild children</a:t>
            </a:r>
          </a:p>
        </p:txBody>
      </p:sp>
      <p:sp>
        <p:nvSpPr>
          <p:cNvPr id="21" name="TextBox 20">
            <a:extLst>
              <a:ext uri="{FF2B5EF4-FFF2-40B4-BE49-F238E27FC236}">
                <a16:creationId xmlns:a16="http://schemas.microsoft.com/office/drawing/2014/main" id="{AAC4802B-8904-EC7F-6A85-D0CB9306E28E}"/>
              </a:ext>
            </a:extLst>
          </p:cNvPr>
          <p:cNvSpPr txBox="1"/>
          <p:nvPr/>
        </p:nvSpPr>
        <p:spPr>
          <a:xfrm>
            <a:off x="4550929" y="5743074"/>
            <a:ext cx="3758883" cy="461665"/>
          </a:xfrm>
          <a:prstGeom prst="rect">
            <a:avLst/>
          </a:prstGeom>
          <a:noFill/>
        </p:spPr>
        <p:txBody>
          <a:bodyPr wrap="square" rtlCol="0">
            <a:spAutoFit/>
          </a:bodyPr>
          <a:lstStyle/>
          <a:p>
            <a:pPr algn="ctr"/>
            <a:r>
              <a:rPr lang="en-US" sz="2400" dirty="0">
                <a:solidFill>
                  <a:srgbClr val="FFFF00"/>
                </a:solidFill>
              </a:rPr>
              <a:t>Children willingly obey</a:t>
            </a:r>
          </a:p>
        </p:txBody>
      </p:sp>
    </p:spTree>
    <p:extLst>
      <p:ext uri="{BB962C8B-B14F-4D97-AF65-F5344CB8AC3E}">
        <p14:creationId xmlns:p14="http://schemas.microsoft.com/office/powerpoint/2010/main" val="3461660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D89F5A-DC01-C7E7-5F8B-93D09508BB4A}"/>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71BB487E-E2DE-8074-B470-F9D37C3B5DAB}"/>
              </a:ext>
            </a:extLst>
          </p:cNvPr>
          <p:cNvSpPr/>
          <p:nvPr/>
        </p:nvSpPr>
        <p:spPr>
          <a:xfrm>
            <a:off x="0" y="0"/>
            <a:ext cx="9144000" cy="704675"/>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4CFDBF29-1A8A-63A1-3144-24A9251C3E6F}"/>
              </a:ext>
            </a:extLst>
          </p:cNvPr>
          <p:cNvSpPr txBox="1"/>
          <p:nvPr/>
        </p:nvSpPr>
        <p:spPr>
          <a:xfrm>
            <a:off x="1" y="-16778"/>
            <a:ext cx="9143999"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rPr>
              <a:t>Fathers and their Children.  </a:t>
            </a: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Eph.6:4</a:t>
            </a:r>
          </a:p>
        </p:txBody>
      </p:sp>
      <p:sp>
        <p:nvSpPr>
          <p:cNvPr id="5" name="Footer Placeholder 4">
            <a:extLst>
              <a:ext uri="{FF2B5EF4-FFF2-40B4-BE49-F238E27FC236}">
                <a16:creationId xmlns:a16="http://schemas.microsoft.com/office/drawing/2014/main" id="{739CD6C8-20AB-715D-424F-1FFA65781D3E}"/>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newlebanoncoc.com</a:t>
            </a:r>
          </a:p>
        </p:txBody>
      </p:sp>
      <p:sp>
        <p:nvSpPr>
          <p:cNvPr id="2" name="TextBox 1">
            <a:extLst>
              <a:ext uri="{FF2B5EF4-FFF2-40B4-BE49-F238E27FC236}">
                <a16:creationId xmlns:a16="http://schemas.microsoft.com/office/drawing/2014/main" id="{B700A3E2-3559-8ECD-F2F1-7ED99FE064D8}"/>
              </a:ext>
            </a:extLst>
          </p:cNvPr>
          <p:cNvSpPr txBox="1"/>
          <p:nvPr/>
        </p:nvSpPr>
        <p:spPr>
          <a:xfrm>
            <a:off x="1524001" y="1644313"/>
            <a:ext cx="5502442" cy="3416320"/>
          </a:xfrm>
          <a:prstGeom prst="rect">
            <a:avLst/>
          </a:prstGeom>
          <a:noFill/>
        </p:spPr>
        <p:txBody>
          <a:bodyPr wrap="square" rtlCol="0">
            <a:spAutoFit/>
          </a:bodyPr>
          <a:lstStyle/>
          <a:p>
            <a:r>
              <a:rPr lang="en-US" sz="3600" dirty="0"/>
              <a:t>Behavior is predictable.</a:t>
            </a:r>
          </a:p>
          <a:p>
            <a:endParaRPr lang="en-US" sz="3600" dirty="0"/>
          </a:p>
          <a:p>
            <a:r>
              <a:rPr lang="en-US" sz="3600" dirty="0"/>
              <a:t>“I’m </a:t>
            </a:r>
            <a:r>
              <a:rPr lang="en-US" sz="3600" dirty="0" err="1"/>
              <a:t>gonna</a:t>
            </a:r>
            <a:r>
              <a:rPr lang="en-US" sz="3600" dirty="0"/>
              <a:t> be like you dad”</a:t>
            </a:r>
          </a:p>
          <a:p>
            <a:endParaRPr lang="en-US" sz="3600" dirty="0"/>
          </a:p>
          <a:p>
            <a:r>
              <a:rPr lang="en-US" sz="3600" dirty="0"/>
              <a:t>“he’d grown up just like me</a:t>
            </a:r>
          </a:p>
          <a:p>
            <a:r>
              <a:rPr lang="en-US" sz="3600" dirty="0"/>
              <a:t>My boy was just like me”</a:t>
            </a:r>
          </a:p>
        </p:txBody>
      </p:sp>
    </p:spTree>
    <p:extLst>
      <p:ext uri="{BB962C8B-B14F-4D97-AF65-F5344CB8AC3E}">
        <p14:creationId xmlns:p14="http://schemas.microsoft.com/office/powerpoint/2010/main" val="3747974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Lot &amp; His Daughters - Jewish Drinking">
            <a:extLst>
              <a:ext uri="{FF2B5EF4-FFF2-40B4-BE49-F238E27FC236}">
                <a16:creationId xmlns:a16="http://schemas.microsoft.com/office/drawing/2014/main" id="{E3FB91A0-7022-4C29-AFE9-C64BD9D635E6}"/>
              </a:ext>
            </a:extLst>
          </p:cNvPr>
          <p:cNvPicPr>
            <a:picLocks noChangeAspect="1"/>
          </p:cNvPicPr>
          <p:nvPr/>
        </p:nvPicPr>
        <p:blipFill>
          <a:blip r:embed="rId2"/>
          <a:stretch>
            <a:fillRect/>
          </a:stretch>
        </p:blipFill>
        <p:spPr>
          <a:xfrm>
            <a:off x="233883" y="331914"/>
            <a:ext cx="7627136" cy="4293552"/>
          </a:xfrm>
          <a:prstGeom prst="rect">
            <a:avLst/>
          </a:prstGeom>
          <a:ln w="76200">
            <a:solidFill>
              <a:schemeClr val="bg1"/>
            </a:solidFill>
          </a:ln>
        </p:spPr>
      </p:pic>
      <p:sp>
        <p:nvSpPr>
          <p:cNvPr id="4" name="TextBox 3">
            <a:extLst>
              <a:ext uri="{FF2B5EF4-FFF2-40B4-BE49-F238E27FC236}">
                <a16:creationId xmlns:a16="http://schemas.microsoft.com/office/drawing/2014/main" id="{EA63593D-3B1E-2445-2C3C-8E4BAC1CF86D}"/>
              </a:ext>
            </a:extLst>
          </p:cNvPr>
          <p:cNvSpPr txBox="1"/>
          <p:nvPr/>
        </p:nvSpPr>
        <p:spPr>
          <a:xfrm>
            <a:off x="1433334" y="4256134"/>
            <a:ext cx="4572000" cy="369332"/>
          </a:xfrm>
          <a:prstGeom prst="rect">
            <a:avLst/>
          </a:prstGeom>
          <a:noFill/>
        </p:spPr>
        <p:txBody>
          <a:bodyPr wrap="square">
            <a:spAutoFit/>
          </a:bodyPr>
          <a:lstStyle/>
          <a:p>
            <a:r>
              <a:rPr lang="en-US" b="0" i="0" u="none" strike="noStrike" dirty="0">
                <a:solidFill>
                  <a:schemeClr val="bg1"/>
                </a:solidFill>
                <a:effectLst/>
                <a:latin typeface="DuckSansProduct"/>
                <a:hlinkClick r:id="rId3">
                  <a:extLst>
                    <a:ext uri="{A12FA001-AC4F-418D-AE19-62706E023703}">
                      <ahyp:hlinkClr xmlns:ahyp="http://schemas.microsoft.com/office/drawing/2018/hyperlinkcolor" val="tx"/>
                    </a:ext>
                  </a:extLst>
                </a:hlinkClick>
              </a:rPr>
              <a:t>jewishdrinking.com</a:t>
            </a:r>
            <a:endParaRPr lang="en-US" dirty="0">
              <a:solidFill>
                <a:schemeClr val="bg1"/>
              </a:solidFill>
            </a:endParaRPr>
          </a:p>
        </p:txBody>
      </p:sp>
      <p:pic>
        <p:nvPicPr>
          <p:cNvPr id="5" name="Picture 4">
            <a:extLst>
              <a:ext uri="{FF2B5EF4-FFF2-40B4-BE49-F238E27FC236}">
                <a16:creationId xmlns:a16="http://schemas.microsoft.com/office/drawing/2014/main" id="{E1EC7093-330E-3240-EC3D-4AF80EB3DA5C}"/>
              </a:ext>
            </a:extLst>
          </p:cNvPr>
          <p:cNvPicPr>
            <a:picLocks noChangeAspect="1"/>
          </p:cNvPicPr>
          <p:nvPr/>
        </p:nvPicPr>
        <p:blipFill>
          <a:blip r:embed="rId4"/>
          <a:stretch>
            <a:fillRect/>
          </a:stretch>
        </p:blipFill>
        <p:spPr>
          <a:xfrm>
            <a:off x="4901996" y="4191868"/>
            <a:ext cx="4133446" cy="257273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4484273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Bible Art of the bible verse 1 Samuel 2:22 - &quot;¶ Now Eli was very old, and heard all that his sons did unto all Israel; and how they lay with the women that assembled at the door of the tabernacle of the congregation.&quot;&#10;&#10;A visual interpretation of the Bible verse from 1 Samuel 2:22. The scene takes place at the door of the ancient tabernacle where a gathering of women can be seen. In the background, an elderly figure, symbolizing Eli, is depicted. He appears troubled upon hearing the news about his sons' deeds. The image visualizes a past era, with attention to the architectural and cultural details of the Biblical epoch. The art style takes inspiration from the vividness and precision of digital art.">
            <a:extLst>
              <a:ext uri="{FF2B5EF4-FFF2-40B4-BE49-F238E27FC236}">
                <a16:creationId xmlns:a16="http://schemas.microsoft.com/office/drawing/2014/main" id="{4878420F-21D7-ED33-C1CD-4DD23031BB9D}"/>
              </a:ext>
            </a:extLst>
          </p:cNvPr>
          <p:cNvPicPr>
            <a:picLocks noChangeAspect="1"/>
          </p:cNvPicPr>
          <p:nvPr/>
        </p:nvPicPr>
        <p:blipFill>
          <a:blip r:embed="rId2"/>
          <a:stretch>
            <a:fillRect/>
          </a:stretch>
        </p:blipFill>
        <p:spPr>
          <a:xfrm>
            <a:off x="379997" y="248652"/>
            <a:ext cx="4873793" cy="4873793"/>
          </a:xfrm>
          <a:prstGeom prst="rect">
            <a:avLst/>
          </a:prstGeom>
          <a:ln w="76200">
            <a:solidFill>
              <a:schemeClr val="bg1"/>
            </a:solidFill>
          </a:ln>
        </p:spPr>
      </p:pic>
      <p:sp>
        <p:nvSpPr>
          <p:cNvPr id="4" name="TextBox 3">
            <a:extLst>
              <a:ext uri="{FF2B5EF4-FFF2-40B4-BE49-F238E27FC236}">
                <a16:creationId xmlns:a16="http://schemas.microsoft.com/office/drawing/2014/main" id="{6784A9EE-039B-29C7-5FB8-4CD88AB7A635}"/>
              </a:ext>
            </a:extLst>
          </p:cNvPr>
          <p:cNvSpPr txBox="1"/>
          <p:nvPr/>
        </p:nvSpPr>
        <p:spPr>
          <a:xfrm>
            <a:off x="2286000" y="5209498"/>
            <a:ext cx="4572000" cy="369332"/>
          </a:xfrm>
          <a:prstGeom prst="rect">
            <a:avLst/>
          </a:prstGeom>
          <a:noFill/>
        </p:spPr>
        <p:txBody>
          <a:bodyPr wrap="square">
            <a:spAutoFit/>
          </a:bodyPr>
          <a:lstStyle/>
          <a:p>
            <a:r>
              <a:rPr lang="en-US" b="0" i="0" u="none" strike="noStrike" dirty="0" err="1">
                <a:solidFill>
                  <a:schemeClr val="bg1"/>
                </a:solidFill>
                <a:effectLst/>
                <a:latin typeface="DuckSansProduct"/>
                <a:hlinkClick r:id="rId3">
                  <a:extLst>
                    <a:ext uri="{A12FA001-AC4F-418D-AE19-62706E023703}">
                      <ahyp:hlinkClr xmlns:ahyp="http://schemas.microsoft.com/office/drawing/2018/hyperlinkcolor" val="tx"/>
                    </a:ext>
                  </a:extLst>
                </a:hlinkClick>
              </a:rPr>
              <a:t>bible.art</a:t>
            </a:r>
            <a:endParaRPr lang="en-US" dirty="0">
              <a:solidFill>
                <a:schemeClr val="bg1"/>
              </a:solidFill>
            </a:endParaRPr>
          </a:p>
        </p:txBody>
      </p:sp>
      <p:pic>
        <p:nvPicPr>
          <p:cNvPr id="6" name="Picture 5">
            <a:extLst>
              <a:ext uri="{FF2B5EF4-FFF2-40B4-BE49-F238E27FC236}">
                <a16:creationId xmlns:a16="http://schemas.microsoft.com/office/drawing/2014/main" id="{D7397913-CA02-466A-DFD5-0C73984A6632}"/>
              </a:ext>
            </a:extLst>
          </p:cNvPr>
          <p:cNvPicPr>
            <a:picLocks noChangeAspect="1"/>
          </p:cNvPicPr>
          <p:nvPr/>
        </p:nvPicPr>
        <p:blipFill>
          <a:blip r:embed="rId4"/>
          <a:stretch>
            <a:fillRect/>
          </a:stretch>
        </p:blipFill>
        <p:spPr>
          <a:xfrm>
            <a:off x="4908884" y="4144998"/>
            <a:ext cx="4040605" cy="245231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7" name="TextBox 6">
            <a:extLst>
              <a:ext uri="{FF2B5EF4-FFF2-40B4-BE49-F238E27FC236}">
                <a16:creationId xmlns:a16="http://schemas.microsoft.com/office/drawing/2014/main" id="{BEFA2EEE-CE6D-32BE-B054-E0AD671B100D}"/>
              </a:ext>
            </a:extLst>
          </p:cNvPr>
          <p:cNvSpPr txBox="1"/>
          <p:nvPr/>
        </p:nvSpPr>
        <p:spPr>
          <a:xfrm>
            <a:off x="184485" y="5681925"/>
            <a:ext cx="4788568" cy="923330"/>
          </a:xfrm>
          <a:prstGeom prst="rect">
            <a:avLst/>
          </a:prstGeom>
          <a:noFill/>
        </p:spPr>
        <p:txBody>
          <a:bodyPr wrap="square" rtlCol="0">
            <a:spAutoFit/>
          </a:bodyPr>
          <a:lstStyle/>
          <a:p>
            <a:r>
              <a:rPr lang="en-US" sz="5400" dirty="0">
                <a:solidFill>
                  <a:schemeClr val="bg1"/>
                </a:solidFill>
              </a:rPr>
              <a:t>Eli and his sons</a:t>
            </a:r>
          </a:p>
        </p:txBody>
      </p:sp>
    </p:spTree>
    <p:extLst>
      <p:ext uri="{BB962C8B-B14F-4D97-AF65-F5344CB8AC3E}">
        <p14:creationId xmlns:p14="http://schemas.microsoft.com/office/powerpoint/2010/main" val="2066003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674" name="Picture 1" descr="22_Joseph_Slave_JPEG_1024.jpg">
            <a:extLst>
              <a:ext uri="{FF2B5EF4-FFF2-40B4-BE49-F238E27FC236}">
                <a16:creationId xmlns:a16="http://schemas.microsoft.com/office/drawing/2014/main" id="{E87678F7-62B5-6638-CB58-8B3D88AC519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0630" y="138793"/>
            <a:ext cx="6607628" cy="4955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76CEADEB-4F81-68B1-B550-9D9F8E0D6240}"/>
              </a:ext>
            </a:extLst>
          </p:cNvPr>
          <p:cNvPicPr>
            <a:picLocks noChangeAspect="1"/>
          </p:cNvPicPr>
          <p:nvPr/>
        </p:nvPicPr>
        <p:blipFill>
          <a:blip r:embed="rId4"/>
          <a:stretch>
            <a:fillRect/>
          </a:stretch>
        </p:blipFill>
        <p:spPr>
          <a:xfrm>
            <a:off x="5053142" y="4275222"/>
            <a:ext cx="3862257" cy="244398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4" name="TextBox 3">
            <a:extLst>
              <a:ext uri="{FF2B5EF4-FFF2-40B4-BE49-F238E27FC236}">
                <a16:creationId xmlns:a16="http://schemas.microsoft.com/office/drawing/2014/main" id="{36A5DB22-C362-79E3-955D-7E15A913521E}"/>
              </a:ext>
            </a:extLst>
          </p:cNvPr>
          <p:cNvSpPr txBox="1"/>
          <p:nvPr/>
        </p:nvSpPr>
        <p:spPr>
          <a:xfrm>
            <a:off x="649705" y="5165559"/>
            <a:ext cx="3545306" cy="1754326"/>
          </a:xfrm>
          <a:prstGeom prst="rect">
            <a:avLst/>
          </a:prstGeom>
          <a:noFill/>
        </p:spPr>
        <p:txBody>
          <a:bodyPr wrap="square" rtlCol="0">
            <a:spAutoFit/>
          </a:bodyPr>
          <a:lstStyle/>
          <a:p>
            <a:pPr algn="ctr"/>
            <a:r>
              <a:rPr lang="en-US" sz="5400" dirty="0">
                <a:solidFill>
                  <a:schemeClr val="bg1"/>
                </a:solidFill>
              </a:rPr>
              <a:t>Jacob and</a:t>
            </a:r>
          </a:p>
          <a:p>
            <a:pPr algn="ctr"/>
            <a:r>
              <a:rPr lang="en-US" sz="5400" dirty="0">
                <a:solidFill>
                  <a:schemeClr val="bg1"/>
                </a:solidFill>
              </a:rPr>
              <a:t>his sons</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3EAA939A-6A82-4825-301E-151200AC1E7C}"/>
            </a:ext>
          </a:extLst>
        </p:cNvPr>
        <p:cNvGrpSpPr/>
        <p:nvPr/>
      </p:nvGrpSpPr>
      <p:grpSpPr>
        <a:xfrm>
          <a:off x="0" y="0"/>
          <a:ext cx="0" cy="0"/>
          <a:chOff x="0" y="0"/>
          <a:chExt cx="0" cy="0"/>
        </a:xfrm>
      </p:grpSpPr>
      <p:pic>
        <p:nvPicPr>
          <p:cNvPr id="4" name="Picture 3" descr="When they reached the place God had told him about, Abraham built an altar there and arranged the wood on it. – Slide 9">
            <a:extLst>
              <a:ext uri="{FF2B5EF4-FFF2-40B4-BE49-F238E27FC236}">
                <a16:creationId xmlns:a16="http://schemas.microsoft.com/office/drawing/2014/main" id="{C00FFDD9-284F-2164-89B4-0908AE04BEAE}"/>
              </a:ext>
            </a:extLst>
          </p:cNvPr>
          <p:cNvPicPr>
            <a:picLocks noChangeAspect="1"/>
          </p:cNvPicPr>
          <p:nvPr/>
        </p:nvPicPr>
        <p:blipFill>
          <a:blip r:embed="rId2"/>
          <a:stretch>
            <a:fillRect/>
          </a:stretch>
        </p:blipFill>
        <p:spPr>
          <a:xfrm>
            <a:off x="216567" y="204535"/>
            <a:ext cx="6261769" cy="4696327"/>
          </a:xfrm>
          <a:prstGeom prst="rect">
            <a:avLst/>
          </a:prstGeom>
        </p:spPr>
      </p:pic>
      <p:pic>
        <p:nvPicPr>
          <p:cNvPr id="6" name="Picture 5">
            <a:extLst>
              <a:ext uri="{FF2B5EF4-FFF2-40B4-BE49-F238E27FC236}">
                <a16:creationId xmlns:a16="http://schemas.microsoft.com/office/drawing/2014/main" id="{F3C020EC-4933-1B40-2AA3-598881C4983E}"/>
              </a:ext>
            </a:extLst>
          </p:cNvPr>
          <p:cNvPicPr>
            <a:picLocks noChangeAspect="1"/>
          </p:cNvPicPr>
          <p:nvPr/>
        </p:nvPicPr>
        <p:blipFill>
          <a:blip r:embed="rId3"/>
          <a:stretch>
            <a:fillRect/>
          </a:stretch>
        </p:blipFill>
        <p:spPr>
          <a:xfrm>
            <a:off x="5360507" y="4387516"/>
            <a:ext cx="3429845" cy="230530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7" name="TextBox 6">
            <a:extLst>
              <a:ext uri="{FF2B5EF4-FFF2-40B4-BE49-F238E27FC236}">
                <a16:creationId xmlns:a16="http://schemas.microsoft.com/office/drawing/2014/main" id="{4EC3260B-D0B7-47F9-2CE9-F145F946D11F}"/>
              </a:ext>
            </a:extLst>
          </p:cNvPr>
          <p:cNvSpPr txBox="1"/>
          <p:nvPr/>
        </p:nvSpPr>
        <p:spPr>
          <a:xfrm>
            <a:off x="216567" y="4957013"/>
            <a:ext cx="5253791" cy="1754326"/>
          </a:xfrm>
          <a:prstGeom prst="rect">
            <a:avLst/>
          </a:prstGeom>
          <a:noFill/>
        </p:spPr>
        <p:txBody>
          <a:bodyPr wrap="square" rtlCol="0">
            <a:spAutoFit/>
          </a:bodyPr>
          <a:lstStyle/>
          <a:p>
            <a:pPr algn="ctr"/>
            <a:r>
              <a:rPr lang="en-US" sz="5400" dirty="0">
                <a:solidFill>
                  <a:schemeClr val="bg1"/>
                </a:solidFill>
              </a:rPr>
              <a:t>Abraham           and Issac</a:t>
            </a:r>
          </a:p>
        </p:txBody>
      </p:sp>
    </p:spTree>
    <p:extLst>
      <p:ext uri="{BB962C8B-B14F-4D97-AF65-F5344CB8AC3E}">
        <p14:creationId xmlns:p14="http://schemas.microsoft.com/office/powerpoint/2010/main" val="34877598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80CA2B9-A8A1-D597-F7D4-1AC44F434E16}"/>
              </a:ext>
            </a:extLst>
          </p:cNvPr>
          <p:cNvPicPr>
            <a:picLocks noChangeAspect="1"/>
          </p:cNvPicPr>
          <p:nvPr/>
        </p:nvPicPr>
        <p:blipFill>
          <a:blip r:embed="rId2"/>
          <a:stretch>
            <a:fillRect/>
          </a:stretch>
        </p:blipFill>
        <p:spPr>
          <a:xfrm>
            <a:off x="302125" y="253081"/>
            <a:ext cx="4147282" cy="3110462"/>
          </a:xfrm>
          <a:prstGeom prst="rect">
            <a:avLst/>
          </a:prstGeom>
        </p:spPr>
      </p:pic>
      <p:pic>
        <p:nvPicPr>
          <p:cNvPr id="7" name="Picture 6">
            <a:extLst>
              <a:ext uri="{FF2B5EF4-FFF2-40B4-BE49-F238E27FC236}">
                <a16:creationId xmlns:a16="http://schemas.microsoft.com/office/drawing/2014/main" id="{451C95A0-8E74-87B4-0342-3601FB9D449D}"/>
              </a:ext>
            </a:extLst>
          </p:cNvPr>
          <p:cNvPicPr>
            <a:picLocks noChangeAspect="1"/>
          </p:cNvPicPr>
          <p:nvPr/>
        </p:nvPicPr>
        <p:blipFill>
          <a:blip r:embed="rId3"/>
          <a:stretch>
            <a:fillRect/>
          </a:stretch>
        </p:blipFill>
        <p:spPr>
          <a:xfrm>
            <a:off x="4572000" y="253081"/>
            <a:ext cx="4147281" cy="3110461"/>
          </a:xfrm>
          <a:prstGeom prst="rect">
            <a:avLst/>
          </a:prstGeom>
        </p:spPr>
      </p:pic>
      <p:pic>
        <p:nvPicPr>
          <p:cNvPr id="9" name="Picture 8">
            <a:extLst>
              <a:ext uri="{FF2B5EF4-FFF2-40B4-BE49-F238E27FC236}">
                <a16:creationId xmlns:a16="http://schemas.microsoft.com/office/drawing/2014/main" id="{B78A7B30-E3BA-B079-64B3-5FFEB6E6F938}"/>
              </a:ext>
            </a:extLst>
          </p:cNvPr>
          <p:cNvPicPr>
            <a:picLocks noChangeAspect="1"/>
          </p:cNvPicPr>
          <p:nvPr/>
        </p:nvPicPr>
        <p:blipFill>
          <a:blip r:embed="rId4"/>
          <a:stretch>
            <a:fillRect/>
          </a:stretch>
        </p:blipFill>
        <p:spPr>
          <a:xfrm>
            <a:off x="237957" y="3561498"/>
            <a:ext cx="4237787" cy="3178341"/>
          </a:xfrm>
          <a:prstGeom prst="rect">
            <a:avLst/>
          </a:prstGeom>
        </p:spPr>
      </p:pic>
      <p:pic>
        <p:nvPicPr>
          <p:cNvPr id="14" name="Picture 13">
            <a:extLst>
              <a:ext uri="{FF2B5EF4-FFF2-40B4-BE49-F238E27FC236}">
                <a16:creationId xmlns:a16="http://schemas.microsoft.com/office/drawing/2014/main" id="{AA86B56F-1BD1-F8A4-551E-343DFE64D9EE}"/>
              </a:ext>
            </a:extLst>
          </p:cNvPr>
          <p:cNvPicPr>
            <a:picLocks noChangeAspect="1"/>
          </p:cNvPicPr>
          <p:nvPr/>
        </p:nvPicPr>
        <p:blipFill>
          <a:blip r:embed="rId5"/>
          <a:stretch>
            <a:fillRect/>
          </a:stretch>
        </p:blipFill>
        <p:spPr>
          <a:xfrm>
            <a:off x="4630822" y="3561498"/>
            <a:ext cx="4275221" cy="3206416"/>
          </a:xfrm>
          <a:prstGeom prst="rect">
            <a:avLst/>
          </a:prstGeom>
        </p:spPr>
      </p:pic>
      <p:sp>
        <p:nvSpPr>
          <p:cNvPr id="12" name="Star: 5 Points 11">
            <a:extLst>
              <a:ext uri="{FF2B5EF4-FFF2-40B4-BE49-F238E27FC236}">
                <a16:creationId xmlns:a16="http://schemas.microsoft.com/office/drawing/2014/main" id="{B9812839-EFCB-D114-4104-AE7BC029079D}"/>
              </a:ext>
            </a:extLst>
          </p:cNvPr>
          <p:cNvSpPr/>
          <p:nvPr/>
        </p:nvSpPr>
        <p:spPr>
          <a:xfrm>
            <a:off x="7887369" y="4236268"/>
            <a:ext cx="914400" cy="914400"/>
          </a:xfrm>
          <a:prstGeom prst="star5">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414778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PT - Parable of the Prodigal Son Luke 15:11-32 PowerPoint Presentation ...">
            <a:extLst>
              <a:ext uri="{FF2B5EF4-FFF2-40B4-BE49-F238E27FC236}">
                <a16:creationId xmlns:a16="http://schemas.microsoft.com/office/drawing/2014/main" id="{34AF2DFC-11F3-55DB-0DDC-571ABC30FC11}"/>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6617006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C0B665B3-B6EB-EF38-2900-67FCBFD7EF43}"/>
            </a:ext>
          </a:extLst>
        </p:cNvPr>
        <p:cNvGrpSpPr/>
        <p:nvPr/>
      </p:nvGrpSpPr>
      <p:grpSpPr>
        <a:xfrm>
          <a:off x="0" y="0"/>
          <a:ext cx="0" cy="0"/>
          <a:chOff x="0" y="0"/>
          <a:chExt cx="0" cy="0"/>
        </a:xfrm>
      </p:grpSpPr>
      <p:pic>
        <p:nvPicPr>
          <p:cNvPr id="4" name="Picture 3" descr="When they reached the place God had told him about, Abraham built an altar there and arranged the wood on it. – Slide 9">
            <a:extLst>
              <a:ext uri="{FF2B5EF4-FFF2-40B4-BE49-F238E27FC236}">
                <a16:creationId xmlns:a16="http://schemas.microsoft.com/office/drawing/2014/main" id="{40F72206-92E6-107D-1028-39979246EF6E}"/>
              </a:ext>
            </a:extLst>
          </p:cNvPr>
          <p:cNvPicPr>
            <a:picLocks noChangeAspect="1"/>
          </p:cNvPicPr>
          <p:nvPr/>
        </p:nvPicPr>
        <p:blipFill>
          <a:blip r:embed="rId2"/>
          <a:stretch>
            <a:fillRect/>
          </a:stretch>
        </p:blipFill>
        <p:spPr>
          <a:xfrm>
            <a:off x="216567" y="204535"/>
            <a:ext cx="6261769" cy="4696327"/>
          </a:xfrm>
          <a:prstGeom prst="rect">
            <a:avLst/>
          </a:prstGeom>
        </p:spPr>
      </p:pic>
      <p:pic>
        <p:nvPicPr>
          <p:cNvPr id="6" name="Picture 5">
            <a:extLst>
              <a:ext uri="{FF2B5EF4-FFF2-40B4-BE49-F238E27FC236}">
                <a16:creationId xmlns:a16="http://schemas.microsoft.com/office/drawing/2014/main" id="{BF997338-E15C-0B8F-F2DD-7274078E28B3}"/>
              </a:ext>
            </a:extLst>
          </p:cNvPr>
          <p:cNvPicPr>
            <a:picLocks noChangeAspect="1"/>
          </p:cNvPicPr>
          <p:nvPr/>
        </p:nvPicPr>
        <p:blipFill>
          <a:blip r:embed="rId3"/>
          <a:stretch>
            <a:fillRect/>
          </a:stretch>
        </p:blipFill>
        <p:spPr>
          <a:xfrm>
            <a:off x="5360507" y="4387516"/>
            <a:ext cx="3429845" cy="230530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7" name="TextBox 6">
            <a:extLst>
              <a:ext uri="{FF2B5EF4-FFF2-40B4-BE49-F238E27FC236}">
                <a16:creationId xmlns:a16="http://schemas.microsoft.com/office/drawing/2014/main" id="{08211E1B-8DC9-A2C9-50D6-E2F89B333430}"/>
              </a:ext>
            </a:extLst>
          </p:cNvPr>
          <p:cNvSpPr txBox="1"/>
          <p:nvPr/>
        </p:nvSpPr>
        <p:spPr>
          <a:xfrm>
            <a:off x="216567" y="4957013"/>
            <a:ext cx="5253791" cy="1754326"/>
          </a:xfrm>
          <a:prstGeom prst="rect">
            <a:avLst/>
          </a:prstGeom>
          <a:noFill/>
        </p:spPr>
        <p:txBody>
          <a:bodyPr wrap="square" rtlCol="0">
            <a:spAutoFit/>
          </a:bodyPr>
          <a:lstStyle/>
          <a:p>
            <a:pPr algn="ctr"/>
            <a:r>
              <a:rPr lang="en-US" sz="5400" dirty="0">
                <a:solidFill>
                  <a:schemeClr val="bg1"/>
                </a:solidFill>
              </a:rPr>
              <a:t>Abraham           and Issac</a:t>
            </a:r>
          </a:p>
        </p:txBody>
      </p:sp>
      <p:sp>
        <p:nvSpPr>
          <p:cNvPr id="3" name="TextBox 2">
            <a:extLst>
              <a:ext uri="{FF2B5EF4-FFF2-40B4-BE49-F238E27FC236}">
                <a16:creationId xmlns:a16="http://schemas.microsoft.com/office/drawing/2014/main" id="{7A17099B-AFE4-BB1A-7CE3-E83616DEDFE0}"/>
              </a:ext>
            </a:extLst>
          </p:cNvPr>
          <p:cNvSpPr txBox="1"/>
          <p:nvPr/>
        </p:nvSpPr>
        <p:spPr>
          <a:xfrm>
            <a:off x="4668253" y="657726"/>
            <a:ext cx="4379494" cy="1938992"/>
          </a:xfrm>
          <a:prstGeom prst="rect">
            <a:avLst/>
          </a:prstGeom>
          <a:noFill/>
        </p:spPr>
        <p:txBody>
          <a:bodyPr wrap="square" rtlCol="0">
            <a:spAutoFit/>
          </a:bodyPr>
          <a:lstStyle/>
          <a:p>
            <a:pPr algn="ctr"/>
            <a:r>
              <a:rPr lang="en-US" sz="4000" dirty="0">
                <a:solidFill>
                  <a:schemeClr val="bg1"/>
                </a:solidFill>
              </a:rPr>
              <a:t>The Training And Admonition Of The Lord. Eph.6:4</a:t>
            </a:r>
          </a:p>
        </p:txBody>
      </p:sp>
    </p:spTree>
    <p:extLst>
      <p:ext uri="{BB962C8B-B14F-4D97-AF65-F5344CB8AC3E}">
        <p14:creationId xmlns:p14="http://schemas.microsoft.com/office/powerpoint/2010/main" val="40287696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5D0BA4-0168-7976-D9A6-6393B365F96D}"/>
              </a:ext>
            </a:extLst>
          </p:cNvPr>
          <p:cNvSpPr txBox="1"/>
          <p:nvPr/>
        </p:nvSpPr>
        <p:spPr>
          <a:xfrm>
            <a:off x="0" y="-8968"/>
            <a:ext cx="9144000" cy="584775"/>
          </a:xfrm>
          <a:prstGeom prst="rect">
            <a:avLst/>
          </a:prstGeom>
          <a:solidFill>
            <a:schemeClr val="tx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Holy Women Who Trusted In God</a:t>
            </a:r>
          </a:p>
        </p:txBody>
      </p:sp>
      <p:pic>
        <p:nvPicPr>
          <p:cNvPr id="5" name="Picture 4">
            <a:extLst>
              <a:ext uri="{FF2B5EF4-FFF2-40B4-BE49-F238E27FC236}">
                <a16:creationId xmlns:a16="http://schemas.microsoft.com/office/drawing/2014/main" id="{72B62D9D-6AC1-0455-2421-42D736940CD1}"/>
              </a:ext>
            </a:extLst>
          </p:cNvPr>
          <p:cNvPicPr>
            <a:picLocks noChangeAspect="1"/>
          </p:cNvPicPr>
          <p:nvPr/>
        </p:nvPicPr>
        <p:blipFill>
          <a:blip r:embed="rId2"/>
          <a:stretch>
            <a:fillRect/>
          </a:stretch>
        </p:blipFill>
        <p:spPr>
          <a:xfrm>
            <a:off x="2073131" y="3335057"/>
            <a:ext cx="4800911" cy="3186059"/>
          </a:xfrm>
          <a:prstGeom prst="rect">
            <a:avLst/>
          </a:prstGeom>
        </p:spPr>
      </p:pic>
      <p:sp>
        <p:nvSpPr>
          <p:cNvPr id="7" name="Rectangle 6">
            <a:extLst>
              <a:ext uri="{FF2B5EF4-FFF2-40B4-BE49-F238E27FC236}">
                <a16:creationId xmlns:a16="http://schemas.microsoft.com/office/drawing/2014/main" id="{7599E075-3F92-A10F-2381-D82FA083B256}"/>
              </a:ext>
            </a:extLst>
          </p:cNvPr>
          <p:cNvSpPr/>
          <p:nvPr/>
        </p:nvSpPr>
        <p:spPr>
          <a:xfrm>
            <a:off x="1010652" y="818148"/>
            <a:ext cx="6793832" cy="19812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1Peter 3:5  For in this manner, in former times, the holy women who trusted in God also adorned themselves, being submissive to their own husbands,</a:t>
            </a:r>
          </a:p>
        </p:txBody>
      </p:sp>
    </p:spTree>
    <p:extLst>
      <p:ext uri="{BB962C8B-B14F-4D97-AF65-F5344CB8AC3E}">
        <p14:creationId xmlns:p14="http://schemas.microsoft.com/office/powerpoint/2010/main" val="11699235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7F938273-38D7-5F72-B7E4-F04582B3DDD2}"/>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4108F8E8-83B7-945C-8D64-8D64B272F29A}"/>
              </a:ext>
            </a:extLst>
          </p:cNvPr>
          <p:cNvSpPr/>
          <p:nvPr/>
        </p:nvSpPr>
        <p:spPr>
          <a:xfrm>
            <a:off x="665747" y="2069431"/>
            <a:ext cx="7948863" cy="445168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CA25F72D-7ECE-E102-226D-4305509CFC1C}"/>
              </a:ext>
            </a:extLst>
          </p:cNvPr>
          <p:cNvPicPr>
            <a:picLocks noChangeAspect="1"/>
          </p:cNvPicPr>
          <p:nvPr/>
        </p:nvPicPr>
        <p:blipFill>
          <a:blip r:embed="rId2"/>
          <a:stretch>
            <a:fillRect/>
          </a:stretch>
        </p:blipFill>
        <p:spPr>
          <a:xfrm>
            <a:off x="128337" y="95584"/>
            <a:ext cx="4130842" cy="2822742"/>
          </a:xfrm>
          <a:prstGeom prst="rect">
            <a:avLst/>
          </a:prstGeom>
        </p:spPr>
      </p:pic>
      <p:sp>
        <p:nvSpPr>
          <p:cNvPr id="5" name="TextBox 4">
            <a:extLst>
              <a:ext uri="{FF2B5EF4-FFF2-40B4-BE49-F238E27FC236}">
                <a16:creationId xmlns:a16="http://schemas.microsoft.com/office/drawing/2014/main" id="{92A5E4BA-A00D-4583-8645-30812553C1A4}"/>
              </a:ext>
            </a:extLst>
          </p:cNvPr>
          <p:cNvSpPr txBox="1"/>
          <p:nvPr/>
        </p:nvSpPr>
        <p:spPr>
          <a:xfrm>
            <a:off x="810125" y="2310110"/>
            <a:ext cx="7611979" cy="421653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…the older women likewise, that                                              								they </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be reverent in behavior, not slanderers</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not given to much wine</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teachers of good things-</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that </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they admonish the young women </a:t>
            </a:r>
            <a:r>
              <a:rPr kumimoji="0" lang="en-US" sz="2400" b="1" i="0" u="none" strike="noStrike" kern="1200" cap="none" spc="0" normalizeH="0" baseline="0" noProof="0" dirty="0">
                <a:ln>
                  <a:noFill/>
                </a:ln>
                <a:solidFill>
                  <a:srgbClr val="0070C0"/>
                </a:solidFill>
                <a:effectLst/>
                <a:uLnTx/>
                <a:uFillTx/>
                <a:latin typeface="Calibri" panose="020F0502020204030204"/>
                <a:ea typeface="+mn-ea"/>
                <a:cs typeface="+mn-cs"/>
              </a:rPr>
              <a:t>to love their husbands</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to love their children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a:ln>
                  <a:noFill/>
                </a:ln>
                <a:solidFill>
                  <a:srgbClr val="7030A0"/>
                </a:solidFill>
                <a:effectLst/>
                <a:uLnTx/>
                <a:uFillTx/>
                <a:latin typeface="Calibri" panose="020F0502020204030204"/>
                <a:ea typeface="+mn-ea"/>
                <a:cs typeface="+mn-cs"/>
              </a:rPr>
              <a:t>to be discreet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a:ln>
                  <a:noFill/>
                </a:ln>
                <a:solidFill>
                  <a:srgbClr val="C00000"/>
                </a:solidFill>
                <a:effectLst/>
                <a:uLnTx/>
                <a:uFillTx/>
                <a:latin typeface="Calibri" panose="020F0502020204030204"/>
                <a:ea typeface="+mn-ea"/>
                <a:cs typeface="+mn-cs"/>
              </a:rPr>
              <a:t>chaste</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homemakers</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good</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a:ln>
                  <a:noFill/>
                </a:ln>
                <a:solidFill>
                  <a:srgbClr val="00B0F0"/>
                </a:solidFill>
                <a:effectLst/>
                <a:uLnTx/>
                <a:uFillTx/>
                <a:latin typeface="Calibri" panose="020F0502020204030204"/>
                <a:ea typeface="+mn-ea"/>
                <a:cs typeface="+mn-cs"/>
              </a:rPr>
              <a:t>obedient to their own husbands</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sng" strike="noStrike" kern="1200" cap="none" spc="0" normalizeH="0" baseline="0" noProof="0" dirty="0">
                <a:ln>
                  <a:noFill/>
                </a:ln>
                <a:solidFill>
                  <a:prstClr val="black"/>
                </a:solidFill>
                <a:effectLst/>
                <a:uLnTx/>
                <a:uFillTx/>
                <a:latin typeface="Calibri" panose="020F0502020204030204"/>
                <a:ea typeface="+mn-ea"/>
                <a:cs typeface="+mn-cs"/>
              </a:rPr>
              <a:t>that the word of God may not be blasphemed</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Likewise, exhort the young men to be sober-minded,  in all things showing yourself to be a pattern of good works; in doctrine showing integrity, reverence, incorruptibility,  sound speech that cannot be condemned, </a:t>
            </a:r>
            <a:r>
              <a:rPr kumimoji="0" lang="en-US" sz="2200" b="0" i="0" u="sng" strike="noStrike" kern="1200" cap="none" spc="0" normalizeH="0" baseline="0" noProof="0" dirty="0">
                <a:ln>
                  <a:noFill/>
                </a:ln>
                <a:solidFill>
                  <a:prstClr val="black"/>
                </a:solidFill>
                <a:effectLst/>
                <a:uLnTx/>
                <a:uFillTx/>
                <a:latin typeface="Calibri" panose="020F0502020204030204"/>
                <a:ea typeface="+mn-ea"/>
                <a:cs typeface="+mn-cs"/>
              </a:rPr>
              <a:t>that one who is an opponent may be ashamed, having nothing evil to say of you</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Titus 2:3-8</a:t>
            </a:r>
          </a:p>
        </p:txBody>
      </p:sp>
      <p:sp>
        <p:nvSpPr>
          <p:cNvPr id="6" name="TextBox 5">
            <a:extLst>
              <a:ext uri="{FF2B5EF4-FFF2-40B4-BE49-F238E27FC236}">
                <a16:creationId xmlns:a16="http://schemas.microsoft.com/office/drawing/2014/main" id="{B42FA38E-9451-F61D-806E-E7616590B3EF}"/>
              </a:ext>
            </a:extLst>
          </p:cNvPr>
          <p:cNvSpPr txBox="1"/>
          <p:nvPr/>
        </p:nvSpPr>
        <p:spPr>
          <a:xfrm>
            <a:off x="4628147" y="328863"/>
            <a:ext cx="4066674" cy="132343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panose="020F0502020204030204"/>
                <a:ea typeface="+mn-ea"/>
                <a:cs typeface="+mn-cs"/>
              </a:rPr>
              <a:t>The Older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panose="020F0502020204030204"/>
                <a:ea typeface="+mn-ea"/>
                <a:cs typeface="+mn-cs"/>
              </a:rPr>
              <a:t>And The Younger</a:t>
            </a:r>
          </a:p>
        </p:txBody>
      </p:sp>
    </p:spTree>
    <p:extLst>
      <p:ext uri="{BB962C8B-B14F-4D97-AF65-F5344CB8AC3E}">
        <p14:creationId xmlns:p14="http://schemas.microsoft.com/office/powerpoint/2010/main" val="39234674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9A8EDE-AD51-341A-5DA9-578B628186AF}"/>
              </a:ext>
            </a:extLst>
          </p:cNvPr>
          <p:cNvSpPr/>
          <p:nvPr/>
        </p:nvSpPr>
        <p:spPr>
          <a:xfrm>
            <a:off x="0" y="0"/>
            <a:ext cx="9144000" cy="704675"/>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35FD543D-5F38-BC77-B1C0-94E95ABADDC6}"/>
              </a:ext>
            </a:extLst>
          </p:cNvPr>
          <p:cNvSpPr txBox="1"/>
          <p:nvPr/>
        </p:nvSpPr>
        <p:spPr>
          <a:xfrm>
            <a:off x="1" y="-16778"/>
            <a:ext cx="9143999"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rPr>
              <a:t>Fathers and their Children.  </a:t>
            </a: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Eph.6:4</a:t>
            </a:r>
          </a:p>
        </p:txBody>
      </p:sp>
      <p:sp>
        <p:nvSpPr>
          <p:cNvPr id="5" name="Footer Placeholder 4">
            <a:extLst>
              <a:ext uri="{FF2B5EF4-FFF2-40B4-BE49-F238E27FC236}">
                <a16:creationId xmlns:a16="http://schemas.microsoft.com/office/drawing/2014/main" id="{0CF189EE-3FC8-D840-B697-6501448836A0}"/>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newlebanoncoc.com</a:t>
            </a:r>
          </a:p>
        </p:txBody>
      </p:sp>
      <p:sp>
        <p:nvSpPr>
          <p:cNvPr id="2" name="TextBox 1">
            <a:extLst>
              <a:ext uri="{FF2B5EF4-FFF2-40B4-BE49-F238E27FC236}">
                <a16:creationId xmlns:a16="http://schemas.microsoft.com/office/drawing/2014/main" id="{140CC4D0-502D-2E76-0BE6-8214CD2B2A17}"/>
              </a:ext>
            </a:extLst>
          </p:cNvPr>
          <p:cNvSpPr txBox="1"/>
          <p:nvPr/>
        </p:nvSpPr>
        <p:spPr>
          <a:xfrm>
            <a:off x="0" y="1748902"/>
            <a:ext cx="9143999" cy="3785652"/>
          </a:xfrm>
          <a:prstGeom prst="rect">
            <a:avLst/>
          </a:prstGeom>
          <a:noFill/>
        </p:spPr>
        <p:txBody>
          <a:bodyPr wrap="square" rtlCol="0">
            <a:spAutoFit/>
          </a:bodyPr>
          <a:lstStyle/>
          <a:p>
            <a:pPr algn="ctr"/>
            <a:r>
              <a:rPr lang="en-US" sz="6000" dirty="0"/>
              <a:t>Do you know</a:t>
            </a:r>
          </a:p>
          <a:p>
            <a:pPr algn="ctr"/>
            <a:r>
              <a:rPr lang="en-US" sz="6000" dirty="0"/>
              <a:t> more about tv fathers</a:t>
            </a:r>
          </a:p>
          <a:p>
            <a:pPr algn="ctr"/>
            <a:r>
              <a:rPr lang="en-US" sz="6000" dirty="0"/>
              <a:t> or</a:t>
            </a:r>
          </a:p>
          <a:p>
            <a:pPr algn="ctr"/>
            <a:r>
              <a:rPr lang="en-US" sz="6000" dirty="0"/>
              <a:t> Bible fathers?</a:t>
            </a:r>
          </a:p>
        </p:txBody>
      </p:sp>
    </p:spTree>
    <p:extLst>
      <p:ext uri="{BB962C8B-B14F-4D97-AF65-F5344CB8AC3E}">
        <p14:creationId xmlns:p14="http://schemas.microsoft.com/office/powerpoint/2010/main" val="8005298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Classic TV Dad Poll: Who Was the Best?">
            <a:extLst>
              <a:ext uri="{FF2B5EF4-FFF2-40B4-BE49-F238E27FC236}">
                <a16:creationId xmlns:a16="http://schemas.microsoft.com/office/drawing/2014/main" id="{F0DEC230-D0C6-0BF0-6D4B-FFF1A1D6F567}"/>
              </a:ext>
            </a:extLst>
          </p:cNvPr>
          <p:cNvPicPr>
            <a:picLocks noChangeAspect="1"/>
          </p:cNvPicPr>
          <p:nvPr/>
        </p:nvPicPr>
        <p:blipFill>
          <a:blip r:embed="rId2"/>
          <a:stretch>
            <a:fillRect/>
          </a:stretch>
        </p:blipFill>
        <p:spPr>
          <a:xfrm>
            <a:off x="196961" y="756737"/>
            <a:ext cx="8750077" cy="4921918"/>
          </a:xfrm>
          <a:prstGeom prst="rect">
            <a:avLst/>
          </a:prstGeom>
        </p:spPr>
      </p:pic>
      <p:sp>
        <p:nvSpPr>
          <p:cNvPr id="4" name="TextBox 3">
            <a:extLst>
              <a:ext uri="{FF2B5EF4-FFF2-40B4-BE49-F238E27FC236}">
                <a16:creationId xmlns:a16="http://schemas.microsoft.com/office/drawing/2014/main" id="{C8ADFAC8-9C3A-67FD-606B-1CD5E5E80E5F}"/>
              </a:ext>
            </a:extLst>
          </p:cNvPr>
          <p:cNvSpPr txBox="1"/>
          <p:nvPr/>
        </p:nvSpPr>
        <p:spPr>
          <a:xfrm>
            <a:off x="6184241" y="5634751"/>
            <a:ext cx="4572000" cy="369332"/>
          </a:xfrm>
          <a:prstGeom prst="rect">
            <a:avLst/>
          </a:prstGeom>
          <a:noFill/>
        </p:spPr>
        <p:txBody>
          <a:bodyPr wrap="square">
            <a:spAutoFit/>
          </a:bodyPr>
          <a:lstStyle/>
          <a:p>
            <a:r>
              <a:rPr lang="en-US" b="0" i="0" u="none" strike="noStrike" dirty="0">
                <a:solidFill>
                  <a:schemeClr val="bg1"/>
                </a:solidFill>
                <a:effectLst/>
                <a:latin typeface="DuckSansProduct"/>
                <a:hlinkClick r:id="rId3">
                  <a:extLst>
                    <a:ext uri="{A12FA001-AC4F-418D-AE19-62706E023703}">
                      <ahyp:hlinkClr xmlns:ahyp="http://schemas.microsoft.com/office/drawing/2018/hyperlinkcolor" val="tx"/>
                    </a:ext>
                  </a:extLst>
                </a:hlinkClick>
              </a:rPr>
              <a:t>remindmagazine.com</a:t>
            </a:r>
            <a:endParaRPr lang="en-US" dirty="0">
              <a:solidFill>
                <a:schemeClr val="bg1"/>
              </a:solidFill>
            </a:endParaRPr>
          </a:p>
        </p:txBody>
      </p:sp>
    </p:spTree>
    <p:extLst>
      <p:ext uri="{BB962C8B-B14F-4D97-AF65-F5344CB8AC3E}">
        <p14:creationId xmlns:p14="http://schemas.microsoft.com/office/powerpoint/2010/main" val="30561375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9A8EDE-AD51-341A-5DA9-578B628186AF}"/>
              </a:ext>
            </a:extLst>
          </p:cNvPr>
          <p:cNvSpPr/>
          <p:nvPr/>
        </p:nvSpPr>
        <p:spPr>
          <a:xfrm>
            <a:off x="0" y="0"/>
            <a:ext cx="9144000" cy="704675"/>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35FD543D-5F38-BC77-B1C0-94E95ABADDC6}"/>
              </a:ext>
            </a:extLst>
          </p:cNvPr>
          <p:cNvSpPr txBox="1"/>
          <p:nvPr/>
        </p:nvSpPr>
        <p:spPr>
          <a:xfrm>
            <a:off x="1" y="-16778"/>
            <a:ext cx="9143999"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rPr>
              <a:t>Fathers and their Children.  </a:t>
            </a: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Eph.6:4</a:t>
            </a:r>
          </a:p>
        </p:txBody>
      </p:sp>
      <p:sp>
        <p:nvSpPr>
          <p:cNvPr id="5" name="Footer Placeholder 4">
            <a:extLst>
              <a:ext uri="{FF2B5EF4-FFF2-40B4-BE49-F238E27FC236}">
                <a16:creationId xmlns:a16="http://schemas.microsoft.com/office/drawing/2014/main" id="{0CF189EE-3FC8-D840-B697-6501448836A0}"/>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newlebanoncoc.com</a:t>
            </a:r>
          </a:p>
        </p:txBody>
      </p:sp>
      <p:sp>
        <p:nvSpPr>
          <p:cNvPr id="6" name="TextBox 5">
            <a:extLst>
              <a:ext uri="{FF2B5EF4-FFF2-40B4-BE49-F238E27FC236}">
                <a16:creationId xmlns:a16="http://schemas.microsoft.com/office/drawing/2014/main" id="{8629C882-17BA-F8B1-6CBE-C63902EE781D}"/>
              </a:ext>
            </a:extLst>
          </p:cNvPr>
          <p:cNvSpPr txBox="1"/>
          <p:nvPr/>
        </p:nvSpPr>
        <p:spPr>
          <a:xfrm>
            <a:off x="1340528" y="1473696"/>
            <a:ext cx="3169328" cy="5078313"/>
          </a:xfrm>
          <a:prstGeom prst="rect">
            <a:avLst/>
          </a:prstGeom>
          <a:noFill/>
        </p:spPr>
        <p:txBody>
          <a:bodyPr wrap="square" rtlCol="0">
            <a:spAutoFit/>
          </a:bodyPr>
          <a:lstStyle/>
          <a:p>
            <a:r>
              <a:rPr lang="en-US" sz="5400" dirty="0"/>
              <a:t>Adam</a:t>
            </a:r>
          </a:p>
          <a:p>
            <a:r>
              <a:rPr lang="en-US" sz="5400" dirty="0"/>
              <a:t>Noah</a:t>
            </a:r>
          </a:p>
          <a:p>
            <a:r>
              <a:rPr lang="en-US" sz="5400" dirty="0"/>
              <a:t>Abraham</a:t>
            </a:r>
          </a:p>
          <a:p>
            <a:r>
              <a:rPr lang="en-US" sz="5400" dirty="0"/>
              <a:t>Lot</a:t>
            </a:r>
          </a:p>
          <a:p>
            <a:r>
              <a:rPr lang="en-US" sz="5400" dirty="0"/>
              <a:t>Job</a:t>
            </a:r>
          </a:p>
          <a:p>
            <a:endParaRPr lang="en-US" sz="5400" dirty="0"/>
          </a:p>
        </p:txBody>
      </p:sp>
      <p:sp>
        <p:nvSpPr>
          <p:cNvPr id="7" name="TextBox 6">
            <a:extLst>
              <a:ext uri="{FF2B5EF4-FFF2-40B4-BE49-F238E27FC236}">
                <a16:creationId xmlns:a16="http://schemas.microsoft.com/office/drawing/2014/main" id="{4CFB790C-06AB-3D81-6EAB-C4199D13F7BF}"/>
              </a:ext>
            </a:extLst>
          </p:cNvPr>
          <p:cNvSpPr txBox="1"/>
          <p:nvPr/>
        </p:nvSpPr>
        <p:spPr>
          <a:xfrm>
            <a:off x="5353236" y="1429305"/>
            <a:ext cx="3453414" cy="4247317"/>
          </a:xfrm>
          <a:prstGeom prst="rect">
            <a:avLst/>
          </a:prstGeom>
          <a:noFill/>
        </p:spPr>
        <p:txBody>
          <a:bodyPr wrap="square" rtlCol="0">
            <a:spAutoFit/>
          </a:bodyPr>
          <a:lstStyle/>
          <a:p>
            <a:r>
              <a:rPr lang="en-US" sz="5400" dirty="0"/>
              <a:t>Isaac</a:t>
            </a:r>
          </a:p>
          <a:p>
            <a:r>
              <a:rPr lang="en-US" sz="5400" dirty="0"/>
              <a:t>Jacob</a:t>
            </a:r>
          </a:p>
          <a:p>
            <a:r>
              <a:rPr lang="en-US" sz="5400" dirty="0"/>
              <a:t>Moses</a:t>
            </a:r>
          </a:p>
          <a:p>
            <a:r>
              <a:rPr lang="en-US" sz="5400" dirty="0"/>
              <a:t>Aaron</a:t>
            </a:r>
          </a:p>
          <a:p>
            <a:r>
              <a:rPr lang="en-US" sz="5400" dirty="0"/>
              <a:t>David</a:t>
            </a:r>
          </a:p>
        </p:txBody>
      </p:sp>
    </p:spTree>
    <p:extLst>
      <p:ext uri="{BB962C8B-B14F-4D97-AF65-F5344CB8AC3E}">
        <p14:creationId xmlns:p14="http://schemas.microsoft.com/office/powerpoint/2010/main" val="36087693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4" name="Rectangle 3"/>
          <p:cNvSpPr/>
          <p:nvPr/>
        </p:nvSpPr>
        <p:spPr>
          <a:xfrm>
            <a:off x="-396" y="-1138"/>
            <a:ext cx="9117496" cy="6858000"/>
          </a:xfrm>
          <a:prstGeom prst="rect">
            <a:avLst/>
          </a:prstGeom>
          <a:solidFill>
            <a:schemeClr val="bg1"/>
          </a:solidFill>
          <a:ln w="38100">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3" name="Freeform 2"/>
          <p:cNvSpPr/>
          <p:nvPr/>
        </p:nvSpPr>
        <p:spPr>
          <a:xfrm>
            <a:off x="3073400" y="3479800"/>
            <a:ext cx="2070100" cy="3366580"/>
          </a:xfrm>
          <a:custGeom>
            <a:avLst/>
            <a:gdLst>
              <a:gd name="connsiteX0" fmla="*/ 0 w 2070100"/>
              <a:gd name="connsiteY0" fmla="*/ 76200 h 3366580"/>
              <a:gd name="connsiteX1" fmla="*/ 63500 w 2070100"/>
              <a:gd name="connsiteY1" fmla="*/ 139700 h 3366580"/>
              <a:gd name="connsiteX2" fmla="*/ 101600 w 2070100"/>
              <a:gd name="connsiteY2" fmla="*/ 165100 h 3366580"/>
              <a:gd name="connsiteX3" fmla="*/ 152400 w 2070100"/>
              <a:gd name="connsiteY3" fmla="*/ 254000 h 3366580"/>
              <a:gd name="connsiteX4" fmla="*/ 215900 w 2070100"/>
              <a:gd name="connsiteY4" fmla="*/ 330200 h 3366580"/>
              <a:gd name="connsiteX5" fmla="*/ 292100 w 2070100"/>
              <a:gd name="connsiteY5" fmla="*/ 419100 h 3366580"/>
              <a:gd name="connsiteX6" fmla="*/ 304800 w 2070100"/>
              <a:gd name="connsiteY6" fmla="*/ 469900 h 3366580"/>
              <a:gd name="connsiteX7" fmla="*/ 342900 w 2070100"/>
              <a:gd name="connsiteY7" fmla="*/ 520700 h 3366580"/>
              <a:gd name="connsiteX8" fmla="*/ 444500 w 2070100"/>
              <a:gd name="connsiteY8" fmla="*/ 647700 h 3366580"/>
              <a:gd name="connsiteX9" fmla="*/ 469900 w 2070100"/>
              <a:gd name="connsiteY9" fmla="*/ 685800 h 3366580"/>
              <a:gd name="connsiteX10" fmla="*/ 520700 w 2070100"/>
              <a:gd name="connsiteY10" fmla="*/ 723900 h 3366580"/>
              <a:gd name="connsiteX11" fmla="*/ 558800 w 2070100"/>
              <a:gd name="connsiteY11" fmla="*/ 762000 h 3366580"/>
              <a:gd name="connsiteX12" fmla="*/ 571500 w 2070100"/>
              <a:gd name="connsiteY12" fmla="*/ 800100 h 3366580"/>
              <a:gd name="connsiteX13" fmla="*/ 635000 w 2070100"/>
              <a:gd name="connsiteY13" fmla="*/ 863600 h 3366580"/>
              <a:gd name="connsiteX14" fmla="*/ 647700 w 2070100"/>
              <a:gd name="connsiteY14" fmla="*/ 901700 h 3366580"/>
              <a:gd name="connsiteX15" fmla="*/ 673100 w 2070100"/>
              <a:gd name="connsiteY15" fmla="*/ 952500 h 3366580"/>
              <a:gd name="connsiteX16" fmla="*/ 685800 w 2070100"/>
              <a:gd name="connsiteY16" fmla="*/ 1003300 h 3366580"/>
              <a:gd name="connsiteX17" fmla="*/ 736600 w 2070100"/>
              <a:gd name="connsiteY17" fmla="*/ 1104900 h 3366580"/>
              <a:gd name="connsiteX18" fmla="*/ 762000 w 2070100"/>
              <a:gd name="connsiteY18" fmla="*/ 1143000 h 3366580"/>
              <a:gd name="connsiteX19" fmla="*/ 774700 w 2070100"/>
              <a:gd name="connsiteY19" fmla="*/ 1181100 h 3366580"/>
              <a:gd name="connsiteX20" fmla="*/ 812800 w 2070100"/>
              <a:gd name="connsiteY20" fmla="*/ 1206500 h 3366580"/>
              <a:gd name="connsiteX21" fmla="*/ 863600 w 2070100"/>
              <a:gd name="connsiteY21" fmla="*/ 1257300 h 3366580"/>
              <a:gd name="connsiteX22" fmla="*/ 914400 w 2070100"/>
              <a:gd name="connsiteY22" fmla="*/ 1282700 h 3366580"/>
              <a:gd name="connsiteX23" fmla="*/ 977900 w 2070100"/>
              <a:gd name="connsiteY23" fmla="*/ 1358900 h 3366580"/>
              <a:gd name="connsiteX24" fmla="*/ 1016000 w 2070100"/>
              <a:gd name="connsiteY24" fmla="*/ 1397000 h 3366580"/>
              <a:gd name="connsiteX25" fmla="*/ 1041400 w 2070100"/>
              <a:gd name="connsiteY25" fmla="*/ 1473200 h 3366580"/>
              <a:gd name="connsiteX26" fmla="*/ 1117600 w 2070100"/>
              <a:gd name="connsiteY26" fmla="*/ 1587500 h 3366580"/>
              <a:gd name="connsiteX27" fmla="*/ 1143000 w 2070100"/>
              <a:gd name="connsiteY27" fmla="*/ 1625600 h 3366580"/>
              <a:gd name="connsiteX28" fmla="*/ 1168400 w 2070100"/>
              <a:gd name="connsiteY28" fmla="*/ 1663700 h 3366580"/>
              <a:gd name="connsiteX29" fmla="*/ 1206500 w 2070100"/>
              <a:gd name="connsiteY29" fmla="*/ 1689100 h 3366580"/>
              <a:gd name="connsiteX30" fmla="*/ 1231900 w 2070100"/>
              <a:gd name="connsiteY30" fmla="*/ 1727200 h 3366580"/>
              <a:gd name="connsiteX31" fmla="*/ 1270000 w 2070100"/>
              <a:gd name="connsiteY31" fmla="*/ 1752600 h 3366580"/>
              <a:gd name="connsiteX32" fmla="*/ 1308100 w 2070100"/>
              <a:gd name="connsiteY32" fmla="*/ 1790700 h 3366580"/>
              <a:gd name="connsiteX33" fmla="*/ 1320800 w 2070100"/>
              <a:gd name="connsiteY33" fmla="*/ 1828800 h 3366580"/>
              <a:gd name="connsiteX34" fmla="*/ 1397000 w 2070100"/>
              <a:gd name="connsiteY34" fmla="*/ 1879600 h 3366580"/>
              <a:gd name="connsiteX35" fmla="*/ 1422400 w 2070100"/>
              <a:gd name="connsiteY35" fmla="*/ 2006600 h 3366580"/>
              <a:gd name="connsiteX36" fmla="*/ 1435100 w 2070100"/>
              <a:gd name="connsiteY36" fmla="*/ 2044700 h 3366580"/>
              <a:gd name="connsiteX37" fmla="*/ 1447800 w 2070100"/>
              <a:gd name="connsiteY37" fmla="*/ 2095500 h 3366580"/>
              <a:gd name="connsiteX38" fmla="*/ 1460500 w 2070100"/>
              <a:gd name="connsiteY38" fmla="*/ 2133600 h 3366580"/>
              <a:gd name="connsiteX39" fmla="*/ 1473200 w 2070100"/>
              <a:gd name="connsiteY39" fmla="*/ 2209800 h 3366580"/>
              <a:gd name="connsiteX40" fmla="*/ 1485900 w 2070100"/>
              <a:gd name="connsiteY40" fmla="*/ 2247900 h 3366580"/>
              <a:gd name="connsiteX41" fmla="*/ 1498600 w 2070100"/>
              <a:gd name="connsiteY41" fmla="*/ 2298700 h 3366580"/>
              <a:gd name="connsiteX42" fmla="*/ 1473200 w 2070100"/>
              <a:gd name="connsiteY42" fmla="*/ 2768600 h 3366580"/>
              <a:gd name="connsiteX43" fmla="*/ 1460500 w 2070100"/>
              <a:gd name="connsiteY43" fmla="*/ 2806700 h 3366580"/>
              <a:gd name="connsiteX44" fmla="*/ 1447800 w 2070100"/>
              <a:gd name="connsiteY44" fmla="*/ 2908300 h 3366580"/>
              <a:gd name="connsiteX45" fmla="*/ 1435100 w 2070100"/>
              <a:gd name="connsiteY45" fmla="*/ 3022600 h 3366580"/>
              <a:gd name="connsiteX46" fmla="*/ 1409700 w 2070100"/>
              <a:gd name="connsiteY46" fmla="*/ 3098800 h 3366580"/>
              <a:gd name="connsiteX47" fmla="*/ 1358900 w 2070100"/>
              <a:gd name="connsiteY47" fmla="*/ 3175000 h 3366580"/>
              <a:gd name="connsiteX48" fmla="*/ 1320800 w 2070100"/>
              <a:gd name="connsiteY48" fmla="*/ 3251200 h 3366580"/>
              <a:gd name="connsiteX49" fmla="*/ 1295400 w 2070100"/>
              <a:gd name="connsiteY49" fmla="*/ 3327400 h 3366580"/>
              <a:gd name="connsiteX50" fmla="*/ 1282700 w 2070100"/>
              <a:gd name="connsiteY50" fmla="*/ 3365500 h 3366580"/>
              <a:gd name="connsiteX51" fmla="*/ 1320800 w 2070100"/>
              <a:gd name="connsiteY51" fmla="*/ 3340100 h 3366580"/>
              <a:gd name="connsiteX52" fmla="*/ 1485900 w 2070100"/>
              <a:gd name="connsiteY52" fmla="*/ 3314700 h 3366580"/>
              <a:gd name="connsiteX53" fmla="*/ 1524000 w 2070100"/>
              <a:gd name="connsiteY53" fmla="*/ 3289300 h 3366580"/>
              <a:gd name="connsiteX54" fmla="*/ 1549400 w 2070100"/>
              <a:gd name="connsiteY54" fmla="*/ 3213100 h 3366580"/>
              <a:gd name="connsiteX55" fmla="*/ 1612900 w 2070100"/>
              <a:gd name="connsiteY55" fmla="*/ 3098800 h 3366580"/>
              <a:gd name="connsiteX56" fmla="*/ 1625600 w 2070100"/>
              <a:gd name="connsiteY56" fmla="*/ 3022600 h 3366580"/>
              <a:gd name="connsiteX57" fmla="*/ 1701800 w 2070100"/>
              <a:gd name="connsiteY57" fmla="*/ 2832100 h 3366580"/>
              <a:gd name="connsiteX58" fmla="*/ 1727200 w 2070100"/>
              <a:gd name="connsiteY58" fmla="*/ 2717800 h 3366580"/>
              <a:gd name="connsiteX59" fmla="*/ 1765300 w 2070100"/>
              <a:gd name="connsiteY59" fmla="*/ 2603500 h 3366580"/>
              <a:gd name="connsiteX60" fmla="*/ 1790700 w 2070100"/>
              <a:gd name="connsiteY60" fmla="*/ 2489200 h 3366580"/>
              <a:gd name="connsiteX61" fmla="*/ 1841500 w 2070100"/>
              <a:gd name="connsiteY61" fmla="*/ 2374900 h 3366580"/>
              <a:gd name="connsiteX62" fmla="*/ 1879600 w 2070100"/>
              <a:gd name="connsiteY62" fmla="*/ 2247900 h 3366580"/>
              <a:gd name="connsiteX63" fmla="*/ 1930400 w 2070100"/>
              <a:gd name="connsiteY63" fmla="*/ 2159000 h 3366580"/>
              <a:gd name="connsiteX64" fmla="*/ 1968500 w 2070100"/>
              <a:gd name="connsiteY64" fmla="*/ 2070100 h 3366580"/>
              <a:gd name="connsiteX65" fmla="*/ 2006600 w 2070100"/>
              <a:gd name="connsiteY65" fmla="*/ 1955800 h 3366580"/>
              <a:gd name="connsiteX66" fmla="*/ 2044700 w 2070100"/>
              <a:gd name="connsiteY66" fmla="*/ 1841500 h 3366580"/>
              <a:gd name="connsiteX67" fmla="*/ 2057400 w 2070100"/>
              <a:gd name="connsiteY67" fmla="*/ 1778000 h 3366580"/>
              <a:gd name="connsiteX68" fmla="*/ 2070100 w 2070100"/>
              <a:gd name="connsiteY68" fmla="*/ 1739900 h 3366580"/>
              <a:gd name="connsiteX69" fmla="*/ 2032000 w 2070100"/>
              <a:gd name="connsiteY69" fmla="*/ 1435100 h 3366580"/>
              <a:gd name="connsiteX70" fmla="*/ 2019300 w 2070100"/>
              <a:gd name="connsiteY70" fmla="*/ 1358900 h 3366580"/>
              <a:gd name="connsiteX71" fmla="*/ 1981200 w 2070100"/>
              <a:gd name="connsiteY71" fmla="*/ 1257300 h 3366580"/>
              <a:gd name="connsiteX72" fmla="*/ 1955800 w 2070100"/>
              <a:gd name="connsiteY72" fmla="*/ 1219200 h 3366580"/>
              <a:gd name="connsiteX73" fmla="*/ 1943100 w 2070100"/>
              <a:gd name="connsiteY73" fmla="*/ 1168400 h 3366580"/>
              <a:gd name="connsiteX74" fmla="*/ 1879600 w 2070100"/>
              <a:gd name="connsiteY74" fmla="*/ 1054100 h 3366580"/>
              <a:gd name="connsiteX75" fmla="*/ 1816100 w 2070100"/>
              <a:gd name="connsiteY75" fmla="*/ 965200 h 3366580"/>
              <a:gd name="connsiteX76" fmla="*/ 1739900 w 2070100"/>
              <a:gd name="connsiteY76" fmla="*/ 850900 h 3366580"/>
              <a:gd name="connsiteX77" fmla="*/ 1689100 w 2070100"/>
              <a:gd name="connsiteY77" fmla="*/ 762000 h 3366580"/>
              <a:gd name="connsiteX78" fmla="*/ 1638300 w 2070100"/>
              <a:gd name="connsiteY78" fmla="*/ 711200 h 3366580"/>
              <a:gd name="connsiteX79" fmla="*/ 1562100 w 2070100"/>
              <a:gd name="connsiteY79" fmla="*/ 596900 h 3366580"/>
              <a:gd name="connsiteX80" fmla="*/ 1435100 w 2070100"/>
              <a:gd name="connsiteY80" fmla="*/ 495300 h 3366580"/>
              <a:gd name="connsiteX81" fmla="*/ 1397000 w 2070100"/>
              <a:gd name="connsiteY81" fmla="*/ 469900 h 3366580"/>
              <a:gd name="connsiteX82" fmla="*/ 1295400 w 2070100"/>
              <a:gd name="connsiteY82" fmla="*/ 444500 h 3366580"/>
              <a:gd name="connsiteX83" fmla="*/ 1206500 w 2070100"/>
              <a:gd name="connsiteY83" fmla="*/ 381000 h 3366580"/>
              <a:gd name="connsiteX84" fmla="*/ 1155700 w 2070100"/>
              <a:gd name="connsiteY84" fmla="*/ 342900 h 3366580"/>
              <a:gd name="connsiteX85" fmla="*/ 1079500 w 2070100"/>
              <a:gd name="connsiteY85" fmla="*/ 317500 h 3366580"/>
              <a:gd name="connsiteX86" fmla="*/ 1003300 w 2070100"/>
              <a:gd name="connsiteY86" fmla="*/ 266700 h 3366580"/>
              <a:gd name="connsiteX87" fmla="*/ 952500 w 2070100"/>
              <a:gd name="connsiteY87" fmla="*/ 228600 h 3366580"/>
              <a:gd name="connsiteX88" fmla="*/ 876300 w 2070100"/>
              <a:gd name="connsiteY88" fmla="*/ 177800 h 3366580"/>
              <a:gd name="connsiteX89" fmla="*/ 825500 w 2070100"/>
              <a:gd name="connsiteY89" fmla="*/ 165100 h 3366580"/>
              <a:gd name="connsiteX90" fmla="*/ 736600 w 2070100"/>
              <a:gd name="connsiteY90" fmla="*/ 114300 h 3366580"/>
              <a:gd name="connsiteX91" fmla="*/ 698500 w 2070100"/>
              <a:gd name="connsiteY91" fmla="*/ 88900 h 3366580"/>
              <a:gd name="connsiteX92" fmla="*/ 660400 w 2070100"/>
              <a:gd name="connsiteY92" fmla="*/ 76200 h 3366580"/>
              <a:gd name="connsiteX93" fmla="*/ 482600 w 2070100"/>
              <a:gd name="connsiteY93" fmla="*/ 38100 h 3366580"/>
              <a:gd name="connsiteX94" fmla="*/ 444500 w 2070100"/>
              <a:gd name="connsiteY94" fmla="*/ 25400 h 3366580"/>
              <a:gd name="connsiteX95" fmla="*/ 330200 w 2070100"/>
              <a:gd name="connsiteY95" fmla="*/ 12700 h 3366580"/>
              <a:gd name="connsiteX96" fmla="*/ 292100 w 2070100"/>
              <a:gd name="connsiteY96" fmla="*/ 0 h 3366580"/>
              <a:gd name="connsiteX97" fmla="*/ 190500 w 2070100"/>
              <a:gd name="connsiteY97" fmla="*/ 25400 h 3366580"/>
              <a:gd name="connsiteX98" fmla="*/ 165100 w 2070100"/>
              <a:gd name="connsiteY98" fmla="*/ 63500 h 3366580"/>
              <a:gd name="connsiteX99" fmla="*/ 127000 w 2070100"/>
              <a:gd name="connsiteY99" fmla="*/ 88900 h 3366580"/>
              <a:gd name="connsiteX100" fmla="*/ 76200 w 2070100"/>
              <a:gd name="connsiteY100" fmla="*/ 165100 h 3366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2070100" h="3366580">
                <a:moveTo>
                  <a:pt x="0" y="76200"/>
                </a:moveTo>
                <a:cubicBezTo>
                  <a:pt x="21167" y="97367"/>
                  <a:pt x="40972" y="119988"/>
                  <a:pt x="63500" y="139700"/>
                </a:cubicBezTo>
                <a:cubicBezTo>
                  <a:pt x="74987" y="149751"/>
                  <a:pt x="90807" y="154307"/>
                  <a:pt x="101600" y="165100"/>
                </a:cubicBezTo>
                <a:cubicBezTo>
                  <a:pt x="122228" y="185728"/>
                  <a:pt x="139119" y="230758"/>
                  <a:pt x="152400" y="254000"/>
                </a:cubicBezTo>
                <a:cubicBezTo>
                  <a:pt x="186798" y="314197"/>
                  <a:pt x="168142" y="272890"/>
                  <a:pt x="215900" y="330200"/>
                </a:cubicBezTo>
                <a:cubicBezTo>
                  <a:pt x="312609" y="446251"/>
                  <a:pt x="139469" y="266469"/>
                  <a:pt x="292100" y="419100"/>
                </a:cubicBezTo>
                <a:cubicBezTo>
                  <a:pt x="296333" y="436033"/>
                  <a:pt x="296994" y="454288"/>
                  <a:pt x="304800" y="469900"/>
                </a:cubicBezTo>
                <a:cubicBezTo>
                  <a:pt x="314266" y="488832"/>
                  <a:pt x="330762" y="503360"/>
                  <a:pt x="342900" y="520700"/>
                </a:cubicBezTo>
                <a:cubicBezTo>
                  <a:pt x="483181" y="721101"/>
                  <a:pt x="312340" y="493513"/>
                  <a:pt x="444500" y="647700"/>
                </a:cubicBezTo>
                <a:cubicBezTo>
                  <a:pt x="454433" y="659289"/>
                  <a:pt x="459107" y="675007"/>
                  <a:pt x="469900" y="685800"/>
                </a:cubicBezTo>
                <a:cubicBezTo>
                  <a:pt x="484867" y="700767"/>
                  <a:pt x="504629" y="710125"/>
                  <a:pt x="520700" y="723900"/>
                </a:cubicBezTo>
                <a:cubicBezTo>
                  <a:pt x="534337" y="735589"/>
                  <a:pt x="546100" y="749300"/>
                  <a:pt x="558800" y="762000"/>
                </a:cubicBezTo>
                <a:cubicBezTo>
                  <a:pt x="563033" y="774700"/>
                  <a:pt x="563137" y="789647"/>
                  <a:pt x="571500" y="800100"/>
                </a:cubicBezTo>
                <a:cubicBezTo>
                  <a:pt x="639233" y="884767"/>
                  <a:pt x="584200" y="762000"/>
                  <a:pt x="635000" y="863600"/>
                </a:cubicBezTo>
                <a:cubicBezTo>
                  <a:pt x="640987" y="875574"/>
                  <a:pt x="642427" y="889395"/>
                  <a:pt x="647700" y="901700"/>
                </a:cubicBezTo>
                <a:cubicBezTo>
                  <a:pt x="655158" y="919101"/>
                  <a:pt x="666453" y="934773"/>
                  <a:pt x="673100" y="952500"/>
                </a:cubicBezTo>
                <a:cubicBezTo>
                  <a:pt x="679229" y="968843"/>
                  <a:pt x="679087" y="987188"/>
                  <a:pt x="685800" y="1003300"/>
                </a:cubicBezTo>
                <a:cubicBezTo>
                  <a:pt x="700363" y="1038251"/>
                  <a:pt x="715597" y="1073395"/>
                  <a:pt x="736600" y="1104900"/>
                </a:cubicBezTo>
                <a:cubicBezTo>
                  <a:pt x="745067" y="1117600"/>
                  <a:pt x="755174" y="1129348"/>
                  <a:pt x="762000" y="1143000"/>
                </a:cubicBezTo>
                <a:cubicBezTo>
                  <a:pt x="767987" y="1154974"/>
                  <a:pt x="766337" y="1170647"/>
                  <a:pt x="774700" y="1181100"/>
                </a:cubicBezTo>
                <a:cubicBezTo>
                  <a:pt x="784235" y="1193019"/>
                  <a:pt x="801211" y="1196567"/>
                  <a:pt x="812800" y="1206500"/>
                </a:cubicBezTo>
                <a:cubicBezTo>
                  <a:pt x="830982" y="1222085"/>
                  <a:pt x="844442" y="1242932"/>
                  <a:pt x="863600" y="1257300"/>
                </a:cubicBezTo>
                <a:cubicBezTo>
                  <a:pt x="878746" y="1268659"/>
                  <a:pt x="898994" y="1271696"/>
                  <a:pt x="914400" y="1282700"/>
                </a:cubicBezTo>
                <a:cubicBezTo>
                  <a:pt x="960233" y="1315438"/>
                  <a:pt x="945137" y="1319585"/>
                  <a:pt x="977900" y="1358900"/>
                </a:cubicBezTo>
                <a:cubicBezTo>
                  <a:pt x="989398" y="1372698"/>
                  <a:pt x="1003300" y="1384300"/>
                  <a:pt x="1016000" y="1397000"/>
                </a:cubicBezTo>
                <a:cubicBezTo>
                  <a:pt x="1024467" y="1422400"/>
                  <a:pt x="1026548" y="1450923"/>
                  <a:pt x="1041400" y="1473200"/>
                </a:cubicBezTo>
                <a:lnTo>
                  <a:pt x="1117600" y="1587500"/>
                </a:lnTo>
                <a:lnTo>
                  <a:pt x="1143000" y="1625600"/>
                </a:lnTo>
                <a:cubicBezTo>
                  <a:pt x="1151467" y="1638300"/>
                  <a:pt x="1155700" y="1655233"/>
                  <a:pt x="1168400" y="1663700"/>
                </a:cubicBezTo>
                <a:lnTo>
                  <a:pt x="1206500" y="1689100"/>
                </a:lnTo>
                <a:cubicBezTo>
                  <a:pt x="1214967" y="1701800"/>
                  <a:pt x="1221107" y="1716407"/>
                  <a:pt x="1231900" y="1727200"/>
                </a:cubicBezTo>
                <a:cubicBezTo>
                  <a:pt x="1242693" y="1737993"/>
                  <a:pt x="1258274" y="1742829"/>
                  <a:pt x="1270000" y="1752600"/>
                </a:cubicBezTo>
                <a:cubicBezTo>
                  <a:pt x="1283798" y="1764098"/>
                  <a:pt x="1295400" y="1778000"/>
                  <a:pt x="1308100" y="1790700"/>
                </a:cubicBezTo>
                <a:cubicBezTo>
                  <a:pt x="1312333" y="1803400"/>
                  <a:pt x="1311334" y="1819334"/>
                  <a:pt x="1320800" y="1828800"/>
                </a:cubicBezTo>
                <a:cubicBezTo>
                  <a:pt x="1342386" y="1850386"/>
                  <a:pt x="1397000" y="1879600"/>
                  <a:pt x="1397000" y="1879600"/>
                </a:cubicBezTo>
                <a:cubicBezTo>
                  <a:pt x="1406980" y="1939477"/>
                  <a:pt x="1407244" y="1953553"/>
                  <a:pt x="1422400" y="2006600"/>
                </a:cubicBezTo>
                <a:cubicBezTo>
                  <a:pt x="1426078" y="2019472"/>
                  <a:pt x="1431422" y="2031828"/>
                  <a:pt x="1435100" y="2044700"/>
                </a:cubicBezTo>
                <a:cubicBezTo>
                  <a:pt x="1439895" y="2061483"/>
                  <a:pt x="1443005" y="2078717"/>
                  <a:pt x="1447800" y="2095500"/>
                </a:cubicBezTo>
                <a:cubicBezTo>
                  <a:pt x="1451478" y="2108372"/>
                  <a:pt x="1457596" y="2120532"/>
                  <a:pt x="1460500" y="2133600"/>
                </a:cubicBezTo>
                <a:cubicBezTo>
                  <a:pt x="1466086" y="2158737"/>
                  <a:pt x="1467614" y="2184663"/>
                  <a:pt x="1473200" y="2209800"/>
                </a:cubicBezTo>
                <a:cubicBezTo>
                  <a:pt x="1476104" y="2222868"/>
                  <a:pt x="1482222" y="2235028"/>
                  <a:pt x="1485900" y="2247900"/>
                </a:cubicBezTo>
                <a:cubicBezTo>
                  <a:pt x="1490695" y="2264683"/>
                  <a:pt x="1494367" y="2281767"/>
                  <a:pt x="1498600" y="2298700"/>
                </a:cubicBezTo>
                <a:cubicBezTo>
                  <a:pt x="1494034" y="2444811"/>
                  <a:pt x="1511077" y="2617091"/>
                  <a:pt x="1473200" y="2768600"/>
                </a:cubicBezTo>
                <a:cubicBezTo>
                  <a:pt x="1469953" y="2781587"/>
                  <a:pt x="1464733" y="2794000"/>
                  <a:pt x="1460500" y="2806700"/>
                </a:cubicBezTo>
                <a:cubicBezTo>
                  <a:pt x="1456267" y="2840567"/>
                  <a:pt x="1451788" y="2874404"/>
                  <a:pt x="1447800" y="2908300"/>
                </a:cubicBezTo>
                <a:cubicBezTo>
                  <a:pt x="1443321" y="2946372"/>
                  <a:pt x="1442618" y="2985010"/>
                  <a:pt x="1435100" y="3022600"/>
                </a:cubicBezTo>
                <a:cubicBezTo>
                  <a:pt x="1429849" y="3048854"/>
                  <a:pt x="1424552" y="3076523"/>
                  <a:pt x="1409700" y="3098800"/>
                </a:cubicBezTo>
                <a:cubicBezTo>
                  <a:pt x="1392767" y="3124200"/>
                  <a:pt x="1368553" y="3146040"/>
                  <a:pt x="1358900" y="3175000"/>
                </a:cubicBezTo>
                <a:cubicBezTo>
                  <a:pt x="1312583" y="3313951"/>
                  <a:pt x="1386452" y="3103484"/>
                  <a:pt x="1320800" y="3251200"/>
                </a:cubicBezTo>
                <a:cubicBezTo>
                  <a:pt x="1309926" y="3275666"/>
                  <a:pt x="1303867" y="3302000"/>
                  <a:pt x="1295400" y="3327400"/>
                </a:cubicBezTo>
                <a:cubicBezTo>
                  <a:pt x="1291167" y="3340100"/>
                  <a:pt x="1271561" y="3372926"/>
                  <a:pt x="1282700" y="3365500"/>
                </a:cubicBezTo>
                <a:cubicBezTo>
                  <a:pt x="1295400" y="3357033"/>
                  <a:pt x="1307148" y="3346926"/>
                  <a:pt x="1320800" y="3340100"/>
                </a:cubicBezTo>
                <a:cubicBezTo>
                  <a:pt x="1366569" y="3317215"/>
                  <a:pt x="1449477" y="3318342"/>
                  <a:pt x="1485900" y="3314700"/>
                </a:cubicBezTo>
                <a:cubicBezTo>
                  <a:pt x="1498600" y="3306233"/>
                  <a:pt x="1515910" y="3302243"/>
                  <a:pt x="1524000" y="3289300"/>
                </a:cubicBezTo>
                <a:cubicBezTo>
                  <a:pt x="1538190" y="3266596"/>
                  <a:pt x="1537426" y="3237047"/>
                  <a:pt x="1549400" y="3213100"/>
                </a:cubicBezTo>
                <a:cubicBezTo>
                  <a:pt x="1585839" y="3140222"/>
                  <a:pt x="1565060" y="3178534"/>
                  <a:pt x="1612900" y="3098800"/>
                </a:cubicBezTo>
                <a:cubicBezTo>
                  <a:pt x="1617133" y="3073400"/>
                  <a:pt x="1618526" y="3047360"/>
                  <a:pt x="1625600" y="3022600"/>
                </a:cubicBezTo>
                <a:cubicBezTo>
                  <a:pt x="1707401" y="2736296"/>
                  <a:pt x="1620589" y="3091975"/>
                  <a:pt x="1701800" y="2832100"/>
                </a:cubicBezTo>
                <a:cubicBezTo>
                  <a:pt x="1713441" y="2794847"/>
                  <a:pt x="1716754" y="2755406"/>
                  <a:pt x="1727200" y="2717800"/>
                </a:cubicBezTo>
                <a:cubicBezTo>
                  <a:pt x="1737949" y="2679104"/>
                  <a:pt x="1754551" y="2642196"/>
                  <a:pt x="1765300" y="2603500"/>
                </a:cubicBezTo>
                <a:cubicBezTo>
                  <a:pt x="1775746" y="2565894"/>
                  <a:pt x="1778358" y="2526227"/>
                  <a:pt x="1790700" y="2489200"/>
                </a:cubicBezTo>
                <a:cubicBezTo>
                  <a:pt x="1803885" y="2449646"/>
                  <a:pt x="1827086" y="2414023"/>
                  <a:pt x="1841500" y="2374900"/>
                </a:cubicBezTo>
                <a:cubicBezTo>
                  <a:pt x="1856779" y="2333428"/>
                  <a:pt x="1862772" y="2288768"/>
                  <a:pt x="1879600" y="2247900"/>
                </a:cubicBezTo>
                <a:cubicBezTo>
                  <a:pt x="1892595" y="2216341"/>
                  <a:pt x="1915136" y="2189527"/>
                  <a:pt x="1930400" y="2159000"/>
                </a:cubicBezTo>
                <a:cubicBezTo>
                  <a:pt x="1944818" y="2130164"/>
                  <a:pt x="1955800" y="2099733"/>
                  <a:pt x="1968500" y="2070100"/>
                </a:cubicBezTo>
                <a:cubicBezTo>
                  <a:pt x="2004896" y="1888118"/>
                  <a:pt x="1954020" y="2113541"/>
                  <a:pt x="2006600" y="1955800"/>
                </a:cubicBezTo>
                <a:cubicBezTo>
                  <a:pt x="2055839" y="1808084"/>
                  <a:pt x="1980856" y="1969187"/>
                  <a:pt x="2044700" y="1841500"/>
                </a:cubicBezTo>
                <a:cubicBezTo>
                  <a:pt x="2048933" y="1820333"/>
                  <a:pt x="2052165" y="1798941"/>
                  <a:pt x="2057400" y="1778000"/>
                </a:cubicBezTo>
                <a:cubicBezTo>
                  <a:pt x="2060647" y="1765013"/>
                  <a:pt x="2070100" y="1753287"/>
                  <a:pt x="2070100" y="1739900"/>
                </a:cubicBezTo>
                <a:cubicBezTo>
                  <a:pt x="2070100" y="1562697"/>
                  <a:pt x="2057590" y="1588642"/>
                  <a:pt x="2032000" y="1435100"/>
                </a:cubicBezTo>
                <a:cubicBezTo>
                  <a:pt x="2027767" y="1409700"/>
                  <a:pt x="2024886" y="1384037"/>
                  <a:pt x="2019300" y="1358900"/>
                </a:cubicBezTo>
                <a:cubicBezTo>
                  <a:pt x="2014903" y="1339115"/>
                  <a:pt x="1985155" y="1265210"/>
                  <a:pt x="1981200" y="1257300"/>
                </a:cubicBezTo>
                <a:cubicBezTo>
                  <a:pt x="1974374" y="1243648"/>
                  <a:pt x="1964267" y="1231900"/>
                  <a:pt x="1955800" y="1219200"/>
                </a:cubicBezTo>
                <a:cubicBezTo>
                  <a:pt x="1951567" y="1202267"/>
                  <a:pt x="1949229" y="1184743"/>
                  <a:pt x="1943100" y="1168400"/>
                </a:cubicBezTo>
                <a:cubicBezTo>
                  <a:pt x="1929046" y="1130923"/>
                  <a:pt x="1898254" y="1087677"/>
                  <a:pt x="1879600" y="1054100"/>
                </a:cubicBezTo>
                <a:cubicBezTo>
                  <a:pt x="1837810" y="978878"/>
                  <a:pt x="1875516" y="1024616"/>
                  <a:pt x="1816100" y="965200"/>
                </a:cubicBezTo>
                <a:cubicBezTo>
                  <a:pt x="1760571" y="826377"/>
                  <a:pt x="1829127" y="973587"/>
                  <a:pt x="1739900" y="850900"/>
                </a:cubicBezTo>
                <a:cubicBezTo>
                  <a:pt x="1719826" y="823298"/>
                  <a:pt x="1709174" y="789602"/>
                  <a:pt x="1689100" y="762000"/>
                </a:cubicBezTo>
                <a:cubicBezTo>
                  <a:pt x="1675015" y="742633"/>
                  <a:pt x="1654069" y="729222"/>
                  <a:pt x="1638300" y="711200"/>
                </a:cubicBezTo>
                <a:cubicBezTo>
                  <a:pt x="1543914" y="603330"/>
                  <a:pt x="1659459" y="722076"/>
                  <a:pt x="1562100" y="596900"/>
                </a:cubicBezTo>
                <a:cubicBezTo>
                  <a:pt x="1523123" y="546787"/>
                  <a:pt x="1488637" y="530992"/>
                  <a:pt x="1435100" y="495300"/>
                </a:cubicBezTo>
                <a:cubicBezTo>
                  <a:pt x="1422400" y="486833"/>
                  <a:pt x="1411480" y="474727"/>
                  <a:pt x="1397000" y="469900"/>
                </a:cubicBezTo>
                <a:cubicBezTo>
                  <a:pt x="1338422" y="450374"/>
                  <a:pt x="1372027" y="459825"/>
                  <a:pt x="1295400" y="444500"/>
                </a:cubicBezTo>
                <a:cubicBezTo>
                  <a:pt x="1222769" y="371869"/>
                  <a:pt x="1295652" y="436720"/>
                  <a:pt x="1206500" y="381000"/>
                </a:cubicBezTo>
                <a:cubicBezTo>
                  <a:pt x="1188551" y="369782"/>
                  <a:pt x="1174632" y="352366"/>
                  <a:pt x="1155700" y="342900"/>
                </a:cubicBezTo>
                <a:cubicBezTo>
                  <a:pt x="1131753" y="330926"/>
                  <a:pt x="1101777" y="332352"/>
                  <a:pt x="1079500" y="317500"/>
                </a:cubicBezTo>
                <a:cubicBezTo>
                  <a:pt x="1054100" y="300567"/>
                  <a:pt x="1027722" y="285016"/>
                  <a:pt x="1003300" y="266700"/>
                </a:cubicBezTo>
                <a:cubicBezTo>
                  <a:pt x="986367" y="254000"/>
                  <a:pt x="969840" y="240738"/>
                  <a:pt x="952500" y="228600"/>
                </a:cubicBezTo>
                <a:cubicBezTo>
                  <a:pt x="927491" y="211094"/>
                  <a:pt x="905916" y="185204"/>
                  <a:pt x="876300" y="177800"/>
                </a:cubicBezTo>
                <a:lnTo>
                  <a:pt x="825500" y="165100"/>
                </a:lnTo>
                <a:cubicBezTo>
                  <a:pt x="753120" y="92720"/>
                  <a:pt x="826144" y="152676"/>
                  <a:pt x="736600" y="114300"/>
                </a:cubicBezTo>
                <a:cubicBezTo>
                  <a:pt x="722571" y="108287"/>
                  <a:pt x="712152" y="95726"/>
                  <a:pt x="698500" y="88900"/>
                </a:cubicBezTo>
                <a:cubicBezTo>
                  <a:pt x="686526" y="82913"/>
                  <a:pt x="673315" y="79722"/>
                  <a:pt x="660400" y="76200"/>
                </a:cubicBezTo>
                <a:cubicBezTo>
                  <a:pt x="425799" y="12218"/>
                  <a:pt x="672914" y="80392"/>
                  <a:pt x="482600" y="38100"/>
                </a:cubicBezTo>
                <a:cubicBezTo>
                  <a:pt x="469532" y="35196"/>
                  <a:pt x="457705" y="27601"/>
                  <a:pt x="444500" y="25400"/>
                </a:cubicBezTo>
                <a:cubicBezTo>
                  <a:pt x="406687" y="19098"/>
                  <a:pt x="368300" y="16933"/>
                  <a:pt x="330200" y="12700"/>
                </a:cubicBezTo>
                <a:cubicBezTo>
                  <a:pt x="317500" y="8467"/>
                  <a:pt x="305487" y="0"/>
                  <a:pt x="292100" y="0"/>
                </a:cubicBezTo>
                <a:cubicBezTo>
                  <a:pt x="261449" y="0"/>
                  <a:pt x="220565" y="15378"/>
                  <a:pt x="190500" y="25400"/>
                </a:cubicBezTo>
                <a:cubicBezTo>
                  <a:pt x="182033" y="38100"/>
                  <a:pt x="175893" y="52707"/>
                  <a:pt x="165100" y="63500"/>
                </a:cubicBezTo>
                <a:cubicBezTo>
                  <a:pt x="154307" y="74293"/>
                  <a:pt x="137051" y="77413"/>
                  <a:pt x="127000" y="88900"/>
                </a:cubicBezTo>
                <a:cubicBezTo>
                  <a:pt x="106898" y="111874"/>
                  <a:pt x="76200" y="165100"/>
                  <a:pt x="76200" y="165100"/>
                </a:cubicBezTo>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4" name="Rectangle 13"/>
          <p:cNvSpPr/>
          <p:nvPr/>
        </p:nvSpPr>
        <p:spPr>
          <a:xfrm>
            <a:off x="685800" y="1264693"/>
            <a:ext cx="3886200" cy="457200"/>
          </a:xfrm>
          <a:prstGeom prst="rect">
            <a:avLst/>
          </a:prstGeom>
          <a:noFill/>
          <a:ln>
            <a:noFill/>
          </a:ln>
          <a:effectLst/>
          <a:scene3d>
            <a:camera prst="orthographicFront"/>
            <a:lightRig rig="threePt" dir="t"/>
          </a:scene3d>
          <a:sp3d prstMaterial="dkEdge">
            <a:bevelT w="311150"/>
            <a:bevelB w="28575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11430"/>
                <a:solidFill>
                  <a:srgbClr val="0039EE"/>
                </a:solidFill>
                <a:effectLst>
                  <a:outerShdw blurRad="50800" dist="39000" dir="5460000" algn="tl">
                    <a:srgbClr val="000000">
                      <a:alpha val="38000"/>
                    </a:srgbClr>
                  </a:outerShdw>
                </a:effectLst>
                <a:uLnTx/>
                <a:uFillTx/>
                <a:latin typeface="Arial" pitchFamily="34" charset="0"/>
                <a:ea typeface="+mn-ea"/>
                <a:cs typeface="Arial" pitchFamily="34" charset="0"/>
              </a:rPr>
              <a:t>Chapter 6</a:t>
            </a:r>
          </a:p>
        </p:txBody>
      </p:sp>
      <p:sp>
        <p:nvSpPr>
          <p:cNvPr id="2" name="Rectangle 1"/>
          <p:cNvSpPr/>
          <p:nvPr/>
        </p:nvSpPr>
        <p:spPr>
          <a:xfrm>
            <a:off x="319758" y="2029326"/>
            <a:ext cx="3973205" cy="4493538"/>
          </a:xfrm>
          <a:prstGeom prst="rect">
            <a:avLst/>
          </a:prstGeom>
          <a:solidFill>
            <a:schemeClr val="bg1"/>
          </a:solid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1 Children, obey your parents in the Lord: for this is right. </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2 Honour thy father and mother; (which is the first commandment with promise;) </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3 That it may be well with thee, and thou mayest live long on the earth.</a:t>
            </a: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4 And, you fathers, provoke not your children to wrath: but bring them up in the nurture and admonition of the Lord.</a:t>
            </a:r>
          </a:p>
        </p:txBody>
      </p:sp>
      <p:sp>
        <p:nvSpPr>
          <p:cNvPr id="7" name="Rectangle 6"/>
          <p:cNvSpPr/>
          <p:nvPr/>
        </p:nvSpPr>
        <p:spPr>
          <a:xfrm>
            <a:off x="685800" y="645994"/>
            <a:ext cx="5840896" cy="457200"/>
          </a:xfrm>
          <a:prstGeom prst="rect">
            <a:avLst/>
          </a:prstGeom>
          <a:noFill/>
          <a:ln>
            <a:noFill/>
          </a:ln>
          <a:effectLst/>
          <a:scene3d>
            <a:camera prst="orthographicFront"/>
            <a:lightRig rig="threePt" dir="t"/>
          </a:scene3d>
          <a:sp3d prstMaterial="dkEdge">
            <a:bevelT w="311150"/>
            <a:bevelB w="28575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50" normalizeH="0" baseline="0" noProof="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uLnTx/>
                <a:uFillTx/>
                <a:latin typeface="Times New Roman" pitchFamily="18" charset="0"/>
                <a:ea typeface="+mn-ea"/>
                <a:cs typeface="Times New Roman" pitchFamily="18" charset="0"/>
              </a:rPr>
              <a:t>EPHESIANS</a:t>
            </a:r>
          </a:p>
        </p:txBody>
      </p:sp>
      <p:pic>
        <p:nvPicPr>
          <p:cNvPr id="9" name="Picture 2" descr="http://upload.wikimedia.org/wikipedia/commons/4/46/L%C3%A9on_Perrault%2C_1894_-_Mother_with_Child.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66" b="99934" l="81" r="100000">
                        <a14:foregroundMark x1="67874" y1="32607" x2="39533" y2="48713"/>
                        <a14:foregroundMark x1="61514" y1="30231" x2="66667" y2="36370"/>
                        <a14:foregroundMark x1="16747" y1="76898" x2="1530" y2="99340"/>
                        <a14:foregroundMark x1="24960" y1="79868" x2="15781" y2="99340"/>
                        <a14:foregroundMark x1="49436" y1="15710" x2="99356" y2="1056"/>
                        <a14:foregroundMark x1="61272" y1="54653" x2="99839" y2="12739"/>
                        <a14:foregroundMark x1="68599" y1="57030" x2="99597" y2="93597"/>
                        <a14:foregroundMark x1="66184" y1="57624" x2="98873" y2="33201"/>
                        <a14:foregroundMark x1="75845" y1="57822" x2="98873" y2="55842"/>
                        <a14:foregroundMark x1="78986" y1="64158" x2="97182" y2="79670"/>
                        <a14:foregroundMark x1="54992" y1="28449" x2="99597" y2="5413"/>
                        <a14:foregroundMark x1="11916" y1="76304" x2="6361" y2="86601"/>
                        <a14:foregroundMark x1="44364" y1="12739" x2="45813" y2="66"/>
                        <a14:foregroundMark x1="15539" y1="41518" x2="26409" y2="47921"/>
                      </a14:backgroundRemoval>
                    </a14:imgEffect>
                    <a14:imgEffect>
                      <a14:sharpenSoften amount="25000"/>
                    </a14:imgEffect>
                    <a14:imgEffect>
                      <a14:brightnessContrast bright="20000"/>
                    </a14:imgEffect>
                  </a14:imgLayer>
                </a14:imgProps>
              </a:ext>
              <a:ext uri="{28A0092B-C50C-407E-A947-70E740481C1C}">
                <a14:useLocalDpi xmlns:a14="http://schemas.microsoft.com/office/drawing/2010/main" val="0"/>
              </a:ext>
            </a:extLst>
          </a:blip>
          <a:srcRect l="7547" r="6855"/>
          <a:stretch/>
        </p:blipFill>
        <p:spPr bwMode="auto">
          <a:xfrm>
            <a:off x="4293359" y="-31450"/>
            <a:ext cx="4824137" cy="6902150"/>
          </a:xfrm>
          <a:prstGeom prst="rect">
            <a:avLst/>
          </a:prstGeom>
          <a:noFill/>
          <a:extLst>
            <a:ext uri="{909E8E84-426E-40DD-AFC4-6F175D3DCCD1}">
              <a14:hiddenFill xmlns:a14="http://schemas.microsoft.com/office/drawing/2010/main">
                <a:solidFill>
                  <a:srgbClr val="FFFFFF"/>
                </a:solidFill>
              </a14:hiddenFill>
            </a:ext>
          </a:extLst>
        </p:spPr>
      </p:pic>
      <p:sp>
        <p:nvSpPr>
          <p:cNvPr id="6" name="Freeform 5"/>
          <p:cNvSpPr/>
          <p:nvPr/>
        </p:nvSpPr>
        <p:spPr>
          <a:xfrm>
            <a:off x="4064975" y="5111362"/>
            <a:ext cx="493377" cy="1780757"/>
          </a:xfrm>
          <a:custGeom>
            <a:avLst/>
            <a:gdLst>
              <a:gd name="connsiteX0" fmla="*/ 370547 w 493377"/>
              <a:gd name="connsiteY0" fmla="*/ 6548 h 1780757"/>
              <a:gd name="connsiteX1" fmla="*/ 466082 w 493377"/>
              <a:gd name="connsiteY1" fmla="*/ 88435 h 1780757"/>
              <a:gd name="connsiteX2" fmla="*/ 493377 w 493377"/>
              <a:gd name="connsiteY2" fmla="*/ 170322 h 1780757"/>
              <a:gd name="connsiteX3" fmla="*/ 466082 w 493377"/>
              <a:gd name="connsiteY3" fmla="*/ 265856 h 1780757"/>
              <a:gd name="connsiteX4" fmla="*/ 411491 w 493377"/>
              <a:gd name="connsiteY4" fmla="*/ 347742 h 1780757"/>
              <a:gd name="connsiteX5" fmla="*/ 356900 w 493377"/>
              <a:gd name="connsiteY5" fmla="*/ 470572 h 1780757"/>
              <a:gd name="connsiteX6" fmla="*/ 343252 w 493377"/>
              <a:gd name="connsiteY6" fmla="*/ 566107 h 1780757"/>
              <a:gd name="connsiteX7" fmla="*/ 329604 w 493377"/>
              <a:gd name="connsiteY7" fmla="*/ 620698 h 1780757"/>
              <a:gd name="connsiteX8" fmla="*/ 315956 w 493377"/>
              <a:gd name="connsiteY8" fmla="*/ 688937 h 1780757"/>
              <a:gd name="connsiteX9" fmla="*/ 343252 w 493377"/>
              <a:gd name="connsiteY9" fmla="*/ 948244 h 1780757"/>
              <a:gd name="connsiteX10" fmla="*/ 397843 w 493377"/>
              <a:gd name="connsiteY10" fmla="*/ 1098369 h 1780757"/>
              <a:gd name="connsiteX11" fmla="*/ 411491 w 493377"/>
              <a:gd name="connsiteY11" fmla="*/ 1152960 h 1780757"/>
              <a:gd name="connsiteX12" fmla="*/ 438786 w 493377"/>
              <a:gd name="connsiteY12" fmla="*/ 1289438 h 1780757"/>
              <a:gd name="connsiteX13" fmla="*/ 425138 w 493377"/>
              <a:gd name="connsiteY13" fmla="*/ 1480507 h 1780757"/>
              <a:gd name="connsiteX14" fmla="*/ 411491 w 493377"/>
              <a:gd name="connsiteY14" fmla="*/ 1521450 h 1780757"/>
              <a:gd name="connsiteX15" fmla="*/ 384195 w 493377"/>
              <a:gd name="connsiteY15" fmla="*/ 1644280 h 1780757"/>
              <a:gd name="connsiteX16" fmla="*/ 329604 w 493377"/>
              <a:gd name="connsiteY16" fmla="*/ 1767110 h 1780757"/>
              <a:gd name="connsiteX17" fmla="*/ 288661 w 493377"/>
              <a:gd name="connsiteY17" fmla="*/ 1780757 h 1780757"/>
              <a:gd name="connsiteX18" fmla="*/ 247718 w 493377"/>
              <a:gd name="connsiteY18" fmla="*/ 1753462 h 1780757"/>
              <a:gd name="connsiteX19" fmla="*/ 179479 w 493377"/>
              <a:gd name="connsiteY19" fmla="*/ 1739814 h 1780757"/>
              <a:gd name="connsiteX20" fmla="*/ 83944 w 493377"/>
              <a:gd name="connsiteY20" fmla="*/ 1712519 h 1780757"/>
              <a:gd name="connsiteX21" fmla="*/ 43001 w 493377"/>
              <a:gd name="connsiteY21" fmla="*/ 866357 h 1780757"/>
              <a:gd name="connsiteX22" fmla="*/ 29353 w 493377"/>
              <a:gd name="connsiteY22" fmla="*/ 784471 h 1780757"/>
              <a:gd name="connsiteX23" fmla="*/ 43001 w 493377"/>
              <a:gd name="connsiteY23" fmla="*/ 429629 h 1780757"/>
              <a:gd name="connsiteX24" fmla="*/ 70297 w 493377"/>
              <a:gd name="connsiteY24" fmla="*/ 320447 h 1780757"/>
              <a:gd name="connsiteX25" fmla="*/ 111240 w 493377"/>
              <a:gd name="connsiteY25" fmla="*/ 197617 h 1780757"/>
              <a:gd name="connsiteX26" fmla="*/ 206774 w 493377"/>
              <a:gd name="connsiteY26" fmla="*/ 102083 h 1780757"/>
              <a:gd name="connsiteX27" fmla="*/ 247718 w 493377"/>
              <a:gd name="connsiteY27" fmla="*/ 74787 h 1780757"/>
              <a:gd name="connsiteX28" fmla="*/ 288661 w 493377"/>
              <a:gd name="connsiteY28" fmla="*/ 47492 h 1780757"/>
              <a:gd name="connsiteX29" fmla="*/ 370547 w 493377"/>
              <a:gd name="connsiteY29" fmla="*/ 6548 h 17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93377" h="1780757">
                <a:moveTo>
                  <a:pt x="370547" y="6548"/>
                </a:moveTo>
                <a:cubicBezTo>
                  <a:pt x="400117" y="13372"/>
                  <a:pt x="443168" y="36879"/>
                  <a:pt x="466082" y="88435"/>
                </a:cubicBezTo>
                <a:cubicBezTo>
                  <a:pt x="477767" y="114727"/>
                  <a:pt x="493377" y="170322"/>
                  <a:pt x="493377" y="170322"/>
                </a:cubicBezTo>
                <a:cubicBezTo>
                  <a:pt x="490166" y="183166"/>
                  <a:pt x="474980" y="249840"/>
                  <a:pt x="466082" y="265856"/>
                </a:cubicBezTo>
                <a:cubicBezTo>
                  <a:pt x="450151" y="294533"/>
                  <a:pt x="421865" y="316621"/>
                  <a:pt x="411491" y="347742"/>
                </a:cubicBezTo>
                <a:cubicBezTo>
                  <a:pt x="379008" y="445190"/>
                  <a:pt x="400155" y="405689"/>
                  <a:pt x="356900" y="470572"/>
                </a:cubicBezTo>
                <a:cubicBezTo>
                  <a:pt x="352351" y="502417"/>
                  <a:pt x="349007" y="534458"/>
                  <a:pt x="343252" y="566107"/>
                </a:cubicBezTo>
                <a:cubicBezTo>
                  <a:pt x="339897" y="584561"/>
                  <a:pt x="333673" y="602388"/>
                  <a:pt x="329604" y="620698"/>
                </a:cubicBezTo>
                <a:cubicBezTo>
                  <a:pt x="324572" y="643342"/>
                  <a:pt x="320505" y="666191"/>
                  <a:pt x="315956" y="688937"/>
                </a:cubicBezTo>
                <a:cubicBezTo>
                  <a:pt x="340563" y="1082640"/>
                  <a:pt x="304556" y="806359"/>
                  <a:pt x="343252" y="948244"/>
                </a:cubicBezTo>
                <a:cubicBezTo>
                  <a:pt x="379337" y="1080557"/>
                  <a:pt x="347634" y="1023057"/>
                  <a:pt x="397843" y="1098369"/>
                </a:cubicBezTo>
                <a:cubicBezTo>
                  <a:pt x="402392" y="1116566"/>
                  <a:pt x="407561" y="1134619"/>
                  <a:pt x="411491" y="1152960"/>
                </a:cubicBezTo>
                <a:cubicBezTo>
                  <a:pt x="421212" y="1198324"/>
                  <a:pt x="438786" y="1289438"/>
                  <a:pt x="438786" y="1289438"/>
                </a:cubicBezTo>
                <a:cubicBezTo>
                  <a:pt x="434237" y="1353128"/>
                  <a:pt x="432598" y="1417092"/>
                  <a:pt x="425138" y="1480507"/>
                </a:cubicBezTo>
                <a:cubicBezTo>
                  <a:pt x="423457" y="1494794"/>
                  <a:pt x="414980" y="1507494"/>
                  <a:pt x="411491" y="1521450"/>
                </a:cubicBezTo>
                <a:cubicBezTo>
                  <a:pt x="392012" y="1599368"/>
                  <a:pt x="405210" y="1574231"/>
                  <a:pt x="384195" y="1644280"/>
                </a:cubicBezTo>
                <a:cubicBezTo>
                  <a:pt x="376952" y="1668425"/>
                  <a:pt x="358471" y="1744016"/>
                  <a:pt x="329604" y="1767110"/>
                </a:cubicBezTo>
                <a:cubicBezTo>
                  <a:pt x="318371" y="1776097"/>
                  <a:pt x="302309" y="1776208"/>
                  <a:pt x="288661" y="1780757"/>
                </a:cubicBezTo>
                <a:cubicBezTo>
                  <a:pt x="275013" y="1771659"/>
                  <a:pt x="263076" y="1759221"/>
                  <a:pt x="247718" y="1753462"/>
                </a:cubicBezTo>
                <a:cubicBezTo>
                  <a:pt x="225998" y="1745317"/>
                  <a:pt x="202123" y="1744846"/>
                  <a:pt x="179479" y="1739814"/>
                </a:cubicBezTo>
                <a:cubicBezTo>
                  <a:pt x="128073" y="1728390"/>
                  <a:pt x="129535" y="1727715"/>
                  <a:pt x="83944" y="1712519"/>
                </a:cubicBezTo>
                <a:cubicBezTo>
                  <a:pt x="-92981" y="1447122"/>
                  <a:pt x="68831" y="1705833"/>
                  <a:pt x="43001" y="866357"/>
                </a:cubicBezTo>
                <a:cubicBezTo>
                  <a:pt x="42150" y="838698"/>
                  <a:pt x="33902" y="811766"/>
                  <a:pt x="29353" y="784471"/>
                </a:cubicBezTo>
                <a:cubicBezTo>
                  <a:pt x="33902" y="666190"/>
                  <a:pt x="32597" y="547539"/>
                  <a:pt x="43001" y="429629"/>
                </a:cubicBezTo>
                <a:cubicBezTo>
                  <a:pt x="46298" y="392260"/>
                  <a:pt x="61198" y="356841"/>
                  <a:pt x="70297" y="320447"/>
                </a:cubicBezTo>
                <a:cubicBezTo>
                  <a:pt x="70302" y="320428"/>
                  <a:pt x="104413" y="218098"/>
                  <a:pt x="111240" y="197617"/>
                </a:cubicBezTo>
                <a:cubicBezTo>
                  <a:pt x="135262" y="125553"/>
                  <a:pt x="112918" y="164654"/>
                  <a:pt x="206774" y="102083"/>
                </a:cubicBezTo>
                <a:lnTo>
                  <a:pt x="247718" y="74787"/>
                </a:lnTo>
                <a:lnTo>
                  <a:pt x="288661" y="47492"/>
                </a:lnTo>
                <a:cubicBezTo>
                  <a:pt x="309502" y="-15031"/>
                  <a:pt x="340977" y="-276"/>
                  <a:pt x="370547" y="6548"/>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10" name="Straight Connector 9"/>
          <p:cNvCxnSpPr/>
          <p:nvPr/>
        </p:nvCxnSpPr>
        <p:spPr>
          <a:xfrm>
            <a:off x="0" y="6846380"/>
            <a:ext cx="91440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5143500" y="6553200"/>
            <a:ext cx="3912359" cy="152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Wikimedia: Public Domain over 100 years old, USA</a:t>
            </a:r>
          </a:p>
        </p:txBody>
      </p:sp>
    </p:spTree>
    <p:extLst>
      <p:ext uri="{BB962C8B-B14F-4D97-AF65-F5344CB8AC3E}">
        <p14:creationId xmlns:p14="http://schemas.microsoft.com/office/powerpoint/2010/main" val="2425713885"/>
      </p:ext>
    </p:extLst>
  </p:cSld>
  <p:clrMapOvr>
    <a:masterClrMapping/>
  </p:clrMapOvr>
  <p:transition spd="slow">
    <p:strips dir="ru"/>
  </p:transition>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504</TotalTime>
  <Words>1796</Words>
  <Application>Microsoft Office PowerPoint</Application>
  <PresentationFormat>On-screen Show (4:3)</PresentationFormat>
  <Paragraphs>185</Paragraphs>
  <Slides>30</Slides>
  <Notes>2</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30</vt:i4>
      </vt:variant>
    </vt:vector>
  </HeadingPairs>
  <TitlesOfParts>
    <vt:vector size="42" baseType="lpstr">
      <vt:lpstr>SimSun</vt:lpstr>
      <vt:lpstr>Arial</vt:lpstr>
      <vt:lpstr>Arial Black</vt:lpstr>
      <vt:lpstr>Arial Unicode MS</vt:lpstr>
      <vt:lpstr>Calibri</vt:lpstr>
      <vt:lpstr>Calibri Light</vt:lpstr>
      <vt:lpstr>DuckSansProduct</vt:lpstr>
      <vt:lpstr>Ink Free</vt:lpstr>
      <vt:lpstr>Times New Roman</vt:lpstr>
      <vt:lpstr>1_Office Theme</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New Lebanon church of Christ</dc:creator>
  <cp:lastModifiedBy>ecurb hastings</cp:lastModifiedBy>
  <cp:revision>15</cp:revision>
  <dcterms:created xsi:type="dcterms:W3CDTF">2024-06-12T12:01:27Z</dcterms:created>
  <dcterms:modified xsi:type="dcterms:W3CDTF">2026-07-04T12:35:38Z</dcterms:modified>
</cp:coreProperties>
</file>