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699" r:id="rId5"/>
    <p:sldMasterId id="2147483711" r:id="rId6"/>
  </p:sldMasterIdLst>
  <p:notesMasterIdLst>
    <p:notesMasterId r:id="rId47"/>
  </p:notesMasterIdLst>
  <p:sldIdLst>
    <p:sldId id="379" r:id="rId7"/>
    <p:sldId id="498" r:id="rId8"/>
    <p:sldId id="266" r:id="rId9"/>
    <p:sldId id="556" r:id="rId10"/>
    <p:sldId id="258" r:id="rId11"/>
    <p:sldId id="274" r:id="rId12"/>
    <p:sldId id="259" r:id="rId13"/>
    <p:sldId id="267" r:id="rId14"/>
    <p:sldId id="378" r:id="rId15"/>
    <p:sldId id="265" r:id="rId16"/>
    <p:sldId id="268" r:id="rId17"/>
    <p:sldId id="276" r:id="rId18"/>
    <p:sldId id="264" r:id="rId19"/>
    <p:sldId id="269" r:id="rId20"/>
    <p:sldId id="277" r:id="rId21"/>
    <p:sldId id="263" r:id="rId22"/>
    <p:sldId id="270" r:id="rId23"/>
    <p:sldId id="278" r:id="rId24"/>
    <p:sldId id="262" r:id="rId25"/>
    <p:sldId id="271" r:id="rId26"/>
    <p:sldId id="279" r:id="rId27"/>
    <p:sldId id="280" r:id="rId28"/>
    <p:sldId id="261" r:id="rId29"/>
    <p:sldId id="272" r:id="rId30"/>
    <p:sldId id="282" r:id="rId31"/>
    <p:sldId id="273" r:id="rId32"/>
    <p:sldId id="552" r:id="rId33"/>
    <p:sldId id="284" r:id="rId34"/>
    <p:sldId id="343" r:id="rId35"/>
    <p:sldId id="283" r:id="rId36"/>
    <p:sldId id="286" r:id="rId37"/>
    <p:sldId id="260" r:id="rId38"/>
    <p:sldId id="287" r:id="rId39"/>
    <p:sldId id="289" r:id="rId40"/>
    <p:sldId id="290" r:id="rId41"/>
    <p:sldId id="288" r:id="rId42"/>
    <p:sldId id="293" r:id="rId43"/>
    <p:sldId id="558" r:id="rId44"/>
    <p:sldId id="292" r:id="rId45"/>
    <p:sldId id="55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dO1QOdteeZjSvShprw6g==" hashData="CYLDfvfTpJUmiHbPpkHrdJLCQc04Dq276PzUuVw6c1rHkRyJ0YCsDC3ZTCT28GKR7KCGhDiwZKZygA6DUuArl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6" d="100"/>
          <a:sy n="126" d="100"/>
        </p:scale>
        <p:origin x="1176" y="12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493B6-8A9B-4B10-9987-DB62B027BD73}" type="datetimeFigureOut">
              <a:rPr lang="en-US" smtClean="0"/>
              <a:t>7/19/2026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263B0-D281-439C-8446-D480C884EDA0}" type="slidenum">
              <a:rPr lang="en-US" smtClean="0"/>
              <a:t>‹#›</a:t>
            </a:fld>
            <a:endParaRPr lang="en-US"/>
          </a:p>
        </p:txBody>
      </p:sp>
    </p:spTree>
    <p:extLst>
      <p:ext uri="{BB962C8B-B14F-4D97-AF65-F5344CB8AC3E}">
        <p14:creationId xmlns:p14="http://schemas.microsoft.com/office/powerpoint/2010/main" val="172231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The metaphor of “kicking against the goad” is apt. The animal</a:t>
            </a:r>
            <a:r>
              <a:rPr lang="en-US" baseline="0" dirty="0"/>
              <a:t> pulling the plow cannot escape the bothersome prodding of the goad except by complying with the wishes of the plowman by pulling the plow. This seems to be exactly Jesus’s intent in the metaphor, to remind Paul that balking at the task he was given was useless.</a:t>
            </a:r>
            <a:endParaRPr lang="en-US" dirty="0"/>
          </a:p>
          <a:p>
            <a:endParaRPr lang="en-US" dirty="0"/>
          </a:p>
          <a:p>
            <a:r>
              <a:rPr lang="en-US" dirty="0"/>
              <a:t>gj0075</a:t>
            </a:r>
          </a:p>
        </p:txBody>
      </p:sp>
    </p:spTree>
    <p:extLst>
      <p:ext uri="{BB962C8B-B14F-4D97-AF65-F5344CB8AC3E}">
        <p14:creationId xmlns:p14="http://schemas.microsoft.com/office/powerpoint/2010/main" val="39301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C0FB4-0873-49CF-B8D0-C82C072FA660}"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08808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C0FB4-0873-49CF-B8D0-C82C072FA660}"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29490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C0FB4-0873-49CF-B8D0-C82C072FA660}"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68001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C0B1111-898B-4830-9F61-631DED169EBD}" type="slidenum">
              <a:rPr lang="en-US"/>
              <a:pPr/>
              <a:t>‹#›</a:t>
            </a:fld>
            <a:endParaRPr lang="en-US" dirty="0"/>
          </a:p>
        </p:txBody>
      </p:sp>
    </p:spTree>
    <p:extLst>
      <p:ext uri="{BB962C8B-B14F-4D97-AF65-F5344CB8AC3E}">
        <p14:creationId xmlns:p14="http://schemas.microsoft.com/office/powerpoint/2010/main" val="3637268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902760-B7B4-4CBD-BE1B-D8375BAB9EE2}" type="slidenum">
              <a:rPr lang="en-US"/>
              <a:pPr/>
              <a:t>‹#›</a:t>
            </a:fld>
            <a:endParaRPr lang="en-US" dirty="0"/>
          </a:p>
        </p:txBody>
      </p:sp>
    </p:spTree>
    <p:extLst>
      <p:ext uri="{BB962C8B-B14F-4D97-AF65-F5344CB8AC3E}">
        <p14:creationId xmlns:p14="http://schemas.microsoft.com/office/powerpoint/2010/main" val="113528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B91031-EEC3-488B-B771-D667C97EC595}" type="slidenum">
              <a:rPr lang="en-US"/>
              <a:pPr/>
              <a:t>‹#›</a:t>
            </a:fld>
            <a:endParaRPr lang="en-US" dirty="0"/>
          </a:p>
        </p:txBody>
      </p:sp>
    </p:spTree>
    <p:extLst>
      <p:ext uri="{BB962C8B-B14F-4D97-AF65-F5344CB8AC3E}">
        <p14:creationId xmlns:p14="http://schemas.microsoft.com/office/powerpoint/2010/main" val="111597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61E08FA-52F3-4294-AEE2-3894DBF5F5D5}" type="slidenum">
              <a:rPr lang="en-US"/>
              <a:pPr/>
              <a:t>‹#›</a:t>
            </a:fld>
            <a:endParaRPr lang="en-US" dirty="0"/>
          </a:p>
        </p:txBody>
      </p:sp>
    </p:spTree>
    <p:extLst>
      <p:ext uri="{BB962C8B-B14F-4D97-AF65-F5344CB8AC3E}">
        <p14:creationId xmlns:p14="http://schemas.microsoft.com/office/powerpoint/2010/main" val="286362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A5F6FE9-6D2F-4E21-ACBB-728AE080A349}" type="slidenum">
              <a:rPr lang="en-US"/>
              <a:pPr/>
              <a:t>‹#›</a:t>
            </a:fld>
            <a:endParaRPr lang="en-US" dirty="0"/>
          </a:p>
        </p:txBody>
      </p:sp>
    </p:spTree>
    <p:extLst>
      <p:ext uri="{BB962C8B-B14F-4D97-AF65-F5344CB8AC3E}">
        <p14:creationId xmlns:p14="http://schemas.microsoft.com/office/powerpoint/2010/main" val="1977519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C8127EC-9A40-435E-B95F-8A0B80ED960D}" type="slidenum">
              <a:rPr lang="en-US"/>
              <a:pPr/>
              <a:t>‹#›</a:t>
            </a:fld>
            <a:endParaRPr lang="en-US" dirty="0"/>
          </a:p>
        </p:txBody>
      </p:sp>
    </p:spTree>
    <p:extLst>
      <p:ext uri="{BB962C8B-B14F-4D97-AF65-F5344CB8AC3E}">
        <p14:creationId xmlns:p14="http://schemas.microsoft.com/office/powerpoint/2010/main" val="2701230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7679F6B-51BA-4884-B9DB-1AE69ED6EDDF}" type="slidenum">
              <a:rPr lang="en-US"/>
              <a:pPr/>
              <a:t>‹#›</a:t>
            </a:fld>
            <a:endParaRPr lang="en-US" dirty="0"/>
          </a:p>
        </p:txBody>
      </p:sp>
    </p:spTree>
    <p:extLst>
      <p:ext uri="{BB962C8B-B14F-4D97-AF65-F5344CB8AC3E}">
        <p14:creationId xmlns:p14="http://schemas.microsoft.com/office/powerpoint/2010/main" val="4166589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E899B4D-F917-4A1A-84F6-98AE16377548}" type="slidenum">
              <a:rPr lang="en-US"/>
              <a:pPr/>
              <a:t>‹#›</a:t>
            </a:fld>
            <a:endParaRPr lang="en-US" dirty="0"/>
          </a:p>
        </p:txBody>
      </p:sp>
    </p:spTree>
    <p:extLst>
      <p:ext uri="{BB962C8B-B14F-4D97-AF65-F5344CB8AC3E}">
        <p14:creationId xmlns:p14="http://schemas.microsoft.com/office/powerpoint/2010/main" val="133742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C0FB4-0873-49CF-B8D0-C82C072FA660}"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3710472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6EE6046-307F-41D0-B998-0D56155A80D9}" type="slidenum">
              <a:rPr lang="en-US"/>
              <a:pPr/>
              <a:t>‹#›</a:t>
            </a:fld>
            <a:endParaRPr lang="en-US" dirty="0"/>
          </a:p>
        </p:txBody>
      </p:sp>
    </p:spTree>
    <p:extLst>
      <p:ext uri="{BB962C8B-B14F-4D97-AF65-F5344CB8AC3E}">
        <p14:creationId xmlns:p14="http://schemas.microsoft.com/office/powerpoint/2010/main" val="164757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DC383BF-292A-491E-9013-9A8FC257F701}" type="slidenum">
              <a:rPr lang="en-US"/>
              <a:pPr/>
              <a:t>‹#›</a:t>
            </a:fld>
            <a:endParaRPr lang="en-US" dirty="0"/>
          </a:p>
        </p:txBody>
      </p:sp>
    </p:spTree>
    <p:extLst>
      <p:ext uri="{BB962C8B-B14F-4D97-AF65-F5344CB8AC3E}">
        <p14:creationId xmlns:p14="http://schemas.microsoft.com/office/powerpoint/2010/main" val="168975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ADF5BEE-C288-431B-A795-701E38967C0C}" type="slidenum">
              <a:rPr lang="en-US"/>
              <a:pPr/>
              <a:t>‹#›</a:t>
            </a:fld>
            <a:endParaRPr lang="en-US" dirty="0"/>
          </a:p>
        </p:txBody>
      </p:sp>
    </p:spTree>
    <p:extLst>
      <p:ext uri="{BB962C8B-B14F-4D97-AF65-F5344CB8AC3E}">
        <p14:creationId xmlns:p14="http://schemas.microsoft.com/office/powerpoint/2010/main" val="4072687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63054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96916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272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20101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65844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28301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6023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AC0FB4-0873-49CF-B8D0-C82C072FA660}"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3536289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27653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63746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3268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56628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3840896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77228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583920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08674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808165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47675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AC0FB4-0873-49CF-B8D0-C82C072FA660}" type="datetimeFigureOut">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768139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556497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326100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474011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15434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642635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87924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5159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1943730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93057526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050760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AC0FB4-0873-49CF-B8D0-C82C072FA660}" type="datetimeFigureOut">
              <a:rPr lang="en-US" smtClean="0"/>
              <a:t>7/19/2026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416657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85834648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09655609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15783594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35341542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10879735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5711431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6001144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5742475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AC0FB4-0873-49CF-B8D0-C82C072FA660}" type="datetimeFigureOut">
              <a:rPr lang="en-US" smtClean="0"/>
              <a:t>7/19/2026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83984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C0FB4-0873-49CF-B8D0-C82C072FA660}" type="datetimeFigureOut">
              <a:rPr lang="en-US" smtClean="0"/>
              <a:t>7/19/2026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189486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AC0FB4-0873-49CF-B8D0-C82C072FA660}" type="datetimeFigureOut">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299302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AC0FB4-0873-49CF-B8D0-C82C072FA660}" type="datetimeFigureOut">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B8901-4876-4F66-90CA-F1E147E956D6}" type="slidenum">
              <a:rPr lang="en-US" smtClean="0"/>
              <a:t>‹#›</a:t>
            </a:fld>
            <a:endParaRPr lang="en-US"/>
          </a:p>
        </p:txBody>
      </p:sp>
    </p:spTree>
    <p:extLst>
      <p:ext uri="{BB962C8B-B14F-4D97-AF65-F5344CB8AC3E}">
        <p14:creationId xmlns:p14="http://schemas.microsoft.com/office/powerpoint/2010/main" val="314425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C0FB4-0873-49CF-B8D0-C82C072FA660}" type="datetimeFigureOut">
              <a:rPr lang="en-US" smtClean="0"/>
              <a:t>7/19/2026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B8901-4876-4F66-90CA-F1E147E956D6}" type="slidenum">
              <a:rPr lang="en-US" smtClean="0"/>
              <a:t>‹#›</a:t>
            </a:fld>
            <a:endParaRPr lang="en-US"/>
          </a:p>
        </p:txBody>
      </p:sp>
    </p:spTree>
    <p:extLst>
      <p:ext uri="{BB962C8B-B14F-4D97-AF65-F5344CB8AC3E}">
        <p14:creationId xmlns:p14="http://schemas.microsoft.com/office/powerpoint/2010/main" val="2094977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F874383-B173-4BE5-A42B-A7D77CB3A74D}" type="slidenum">
              <a:rPr lang="en-US"/>
              <a:pPr/>
              <a:t>‹#›</a:t>
            </a:fld>
            <a:endParaRPr lang="en-US" dirty="0"/>
          </a:p>
        </p:txBody>
      </p:sp>
    </p:spTree>
    <p:extLst>
      <p:ext uri="{BB962C8B-B14F-4D97-AF65-F5344CB8AC3E}">
        <p14:creationId xmlns:p14="http://schemas.microsoft.com/office/powerpoint/2010/main" val="33098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7/19/2026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09627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7/19/2026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532632501"/>
      </p:ext>
    </p:extLst>
  </p:cSld>
  <p:clrMap bg1="dk1" tx1="lt1" bg2="dk2" tx2="lt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7/19/2026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27270078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7/19/2026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472448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ln w="76200">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bg1"/>
                </a:solidFill>
              </a:rPr>
              <a:t>An Empty Vessel.  Acts 9:15</a:t>
            </a:r>
          </a:p>
        </p:txBody>
      </p:sp>
    </p:spTree>
    <p:extLst>
      <p:ext uri="{BB962C8B-B14F-4D97-AF65-F5344CB8AC3E}">
        <p14:creationId xmlns:p14="http://schemas.microsoft.com/office/powerpoint/2010/main" val="282638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B632A-95AE-51EA-17D9-127AD906721C}"/>
              </a:ext>
            </a:extLst>
          </p:cNvPr>
          <p:cNvSpPr txBox="1"/>
          <p:nvPr/>
        </p:nvSpPr>
        <p:spPr>
          <a:xfrm>
            <a:off x="353085" y="1059255"/>
            <a:ext cx="8555525" cy="5331972"/>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2. An Empty Vessel (Acts 9:5-6). “Lord, what will you have me to do?”</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9:5 </a:t>
            </a:r>
            <a:r>
              <a:rPr lang="en-US"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he said, "Who are You, Lord?" Then the Lord said, "I am Jesus, whom you are persecuting. It is hard for you to kick against the goads." 6 So he, trembling and astonished, said, "Lord, what do You want me to do?" Then the Lord said to him, "Arise and go into the city,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and you will be told what you must do."</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His own plans and purposes are abandoned. The Lord has turned him upside down and wiped him out as a vessel. It is a serious time in our life when all our thoughts and boastings have to be poured out by the wayside as filth and refuse.</a:t>
            </a:r>
          </a:p>
        </p:txBody>
      </p:sp>
      <p:sp>
        <p:nvSpPr>
          <p:cNvPr id="5" name="TextBox 4">
            <a:extLst>
              <a:ext uri="{FF2B5EF4-FFF2-40B4-BE49-F238E27FC236}">
                <a16:creationId xmlns:a16="http://schemas.microsoft.com/office/drawing/2014/main" id="{F12A8CC0-C0A0-44E0-6D75-C475911EEA3C}"/>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39168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39FECA-0435-73DC-300F-14D2380F59B4}"/>
              </a:ext>
            </a:extLst>
          </p:cNvPr>
          <p:cNvSpPr txBox="1"/>
          <p:nvPr/>
        </p:nvSpPr>
        <p:spPr>
          <a:xfrm>
            <a:off x="138216" y="851026"/>
            <a:ext cx="8723843" cy="6178614"/>
          </a:xfrm>
          <a:prstGeom prst="rect">
            <a:avLst/>
          </a:prstGeom>
          <a:noFill/>
        </p:spPr>
        <p:txBody>
          <a:bodyPr wrap="square">
            <a:spAutoFit/>
          </a:bodyPr>
          <a:lstStyle/>
          <a:p>
            <a:pPr marL="0" marR="0" indent="228600">
              <a:spcBef>
                <a:spcPts val="0"/>
              </a:spcBef>
              <a:spcAft>
                <a:spcPts val="0"/>
              </a:spcAft>
            </a:pPr>
            <a:r>
              <a:rPr lang="en-US" sz="2800" b="1" u="sng" kern="0" dirty="0">
                <a:effectLst/>
                <a:latin typeface="Calibri" panose="020F0502020204030204" pitchFamily="34" charset="0"/>
                <a:ea typeface="Calibri" panose="020F0502020204030204" pitchFamily="34" charset="0"/>
                <a:cs typeface="Calibri" panose="020F0502020204030204" pitchFamily="34" charset="0"/>
              </a:rPr>
              <a:t>What thou must do</a:t>
            </a:r>
            <a:r>
              <a:rPr lang="en-US" sz="2800" u="sng"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 indicates that whatever message Saul would receive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would not be optional, but mandatory. </a:t>
            </a:r>
            <a:r>
              <a:rPr lang="en-US" sz="2800" kern="0" dirty="0">
                <a:effectLst/>
                <a:latin typeface="Calibri" panose="020F0502020204030204" pitchFamily="34" charset="0"/>
                <a:ea typeface="Calibri" panose="020F0502020204030204" pitchFamily="34" charset="0"/>
                <a:cs typeface="Calibri" panose="020F0502020204030204" pitchFamily="34" charset="0"/>
              </a:rPr>
              <a:t>In the sequel to this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22:16) </a:t>
            </a:r>
            <a:r>
              <a:rPr lang="en-US" sz="2800" kern="0" dirty="0">
                <a:effectLst/>
                <a:latin typeface="Calibri" panose="020F0502020204030204" pitchFamily="34" charset="0"/>
                <a:ea typeface="Calibri" panose="020F0502020204030204" pitchFamily="34" charset="0"/>
                <a:cs typeface="Calibri" panose="020F0502020204030204" pitchFamily="34" charset="0"/>
              </a:rPr>
              <a:t>is recorded the ONLY COMMANDMENT recorded in the New Testament as being to Saul. It reads: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algn="ctr">
              <a:spcBef>
                <a:spcPts val="90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And now why </a:t>
            </a:r>
            <a:r>
              <a:rPr lang="en-US" sz="2800" kern="0" dirty="0" err="1">
                <a:effectLst/>
                <a:latin typeface="Calibri" panose="020F0502020204030204" pitchFamily="34" charset="0"/>
                <a:ea typeface="Calibri" panose="020F0502020204030204" pitchFamily="34" charset="0"/>
                <a:cs typeface="Calibri" panose="020F0502020204030204" pitchFamily="34" charset="0"/>
              </a:rPr>
              <a:t>tarriest</a:t>
            </a:r>
            <a:r>
              <a:rPr lang="en-US" sz="2800" kern="0" dirty="0">
                <a:effectLst/>
                <a:latin typeface="Calibri" panose="020F0502020204030204" pitchFamily="34" charset="0"/>
                <a:ea typeface="Calibri" panose="020F0502020204030204" pitchFamily="34" charset="0"/>
                <a:cs typeface="Calibri" panose="020F0502020204030204" pitchFamily="34" charset="0"/>
              </a:rPr>
              <a:t> thou? </a:t>
            </a:r>
            <a:r>
              <a:rPr lang="en-US" sz="2800" b="1" kern="0" dirty="0">
                <a:effectLst/>
                <a:latin typeface="Calibri" panose="020F0502020204030204" pitchFamily="34" charset="0"/>
                <a:ea typeface="Calibri" panose="020F0502020204030204" pitchFamily="34" charset="0"/>
                <a:cs typeface="Calibri" panose="020F0502020204030204" pitchFamily="34" charset="0"/>
              </a:rPr>
              <a:t>arise, and be baptized</a:t>
            </a:r>
            <a:r>
              <a:rPr lang="en-US" sz="2800" kern="0" dirty="0">
                <a:effectLst/>
                <a:latin typeface="Calibri" panose="020F0502020204030204" pitchFamily="34" charset="0"/>
                <a:ea typeface="Calibri" panose="020F0502020204030204" pitchFamily="34" charset="0"/>
                <a:cs typeface="Calibri" panose="020F0502020204030204" pitchFamily="34" charset="0"/>
              </a:rPr>
              <a:t>, and wash way thy sins, calling on his name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22:16.</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Must</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 This is a big word in the New Testament.</a:t>
            </a:r>
          </a:p>
          <a:p>
            <a:pPr marL="0" marR="0" indent="228600" algn="just">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In this passage it shows baptism as one of the “</a:t>
            </a:r>
            <a:r>
              <a:rPr lang="en-US" sz="2800" b="1" kern="0" dirty="0">
                <a:effectLst/>
                <a:latin typeface="Calibri" panose="020F0502020204030204" pitchFamily="34" charset="0"/>
                <a:ea typeface="Calibri" panose="020F0502020204030204" pitchFamily="34" charset="0"/>
                <a:cs typeface="Calibri" panose="020F0502020204030204" pitchFamily="34" charset="0"/>
              </a:rPr>
              <a:t>musts</a:t>
            </a:r>
            <a:r>
              <a:rPr lang="en-US" sz="2800" kern="0" dirty="0">
                <a:effectLst/>
                <a:latin typeface="Calibri" panose="020F0502020204030204" pitchFamily="34" charset="0"/>
                <a:ea typeface="Calibri" panose="020F0502020204030204" pitchFamily="34" charset="0"/>
                <a:cs typeface="Calibri" panose="020F0502020204030204" pitchFamily="34" charset="0"/>
              </a:rPr>
              <a:t>” regarding salvation, </a:t>
            </a:r>
            <a:endParaRPr lang="en-US" sz="2800" kern="0" dirty="0">
              <a:latin typeface="Calibri" panose="020F0502020204030204" pitchFamily="34" charset="0"/>
              <a:ea typeface="Calibri" panose="020F0502020204030204" pitchFamily="34" charset="0"/>
              <a:cs typeface="Calibri" panose="020F0502020204030204" pitchFamily="34" charset="0"/>
            </a:endParaRPr>
          </a:p>
          <a:p>
            <a:pPr marL="0" marR="0" indent="228600" algn="ctr">
              <a:spcBef>
                <a:spcPts val="0"/>
              </a:spcBef>
              <a:spcAft>
                <a:spcPts val="0"/>
              </a:spcAft>
            </a:pP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Any false teaching setting aside this divine “must” should be rejected.</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C40412CD-2A11-FFA8-4CAA-9AA726A48ADC}"/>
              </a:ext>
            </a:extLst>
          </p:cNvPr>
          <p:cNvSpPr/>
          <p:nvPr/>
        </p:nvSpPr>
        <p:spPr>
          <a:xfrm>
            <a:off x="715224" y="3123446"/>
            <a:ext cx="8039477" cy="1294645"/>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89AC83-7446-C978-E329-515479B32989}"/>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216355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ln w="76200">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bg1"/>
                </a:solidFill>
              </a:rPr>
              <a:t>A Chosen Vessel.  Acts 9:15</a:t>
            </a:r>
          </a:p>
        </p:txBody>
      </p:sp>
    </p:spTree>
    <p:extLst>
      <p:ext uri="{BB962C8B-B14F-4D97-AF65-F5344CB8AC3E}">
        <p14:creationId xmlns:p14="http://schemas.microsoft.com/office/powerpoint/2010/main" val="64008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7A53E-0BAF-027D-51E9-BCD0F7FECE15}"/>
              </a:ext>
            </a:extLst>
          </p:cNvPr>
          <p:cNvSpPr txBox="1"/>
          <p:nvPr/>
        </p:nvSpPr>
        <p:spPr>
          <a:xfrm>
            <a:off x="389299" y="1240325"/>
            <a:ext cx="8329188" cy="4921732"/>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3. A Chosen Vessel.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9:15</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But the Lord said to him, "</a:t>
            </a:r>
            <a:r>
              <a:rPr lang="en-US" sz="24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Go, for he is a chosen vessel of Mine</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to bear My name before Gentiles, kings, and the children of Israel.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900"/>
              </a:spcBef>
              <a:spcAft>
                <a:spcPts val="0"/>
              </a:spcAft>
            </a:pPr>
            <a:r>
              <a:rPr lang="en-US" sz="2400" b="1" u="sng" kern="0" dirty="0">
                <a:effectLst/>
                <a:latin typeface="Calibri" panose="020F0502020204030204" pitchFamily="34" charset="0"/>
                <a:ea typeface="Calibri" panose="020F0502020204030204" pitchFamily="34" charset="0"/>
                <a:cs typeface="Calibri" panose="020F0502020204030204" pitchFamily="34" charset="0"/>
              </a:rPr>
              <a:t>Before Gentiles and kings</a:t>
            </a:r>
            <a:r>
              <a:rPr lang="en-US" sz="2400" u="sng"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 There is no way to separate these words from the prophecy of Isaiah regarding the new name to be borne by God’s children.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228600" algn="just">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And the Gentiles shall see thy righteousness,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and all kings thy glory</a:t>
            </a:r>
            <a:r>
              <a:rPr lang="en-US" sz="2400" kern="0" dirty="0">
                <a:effectLst/>
                <a:latin typeface="Calibri" panose="020F0502020204030204" pitchFamily="34" charset="0"/>
                <a:ea typeface="Calibri" panose="020F0502020204030204" pitchFamily="34" charset="0"/>
                <a:cs typeface="Calibri" panose="020F0502020204030204" pitchFamily="34" charset="0"/>
              </a:rPr>
              <a:t>: and thou shalt be called by a new name, which the mouth of the Lord shall name </a:t>
            </a: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Isa.62:2.</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9E637522-0415-3456-77AB-8983CC6DE3E0}"/>
              </a:ext>
            </a:extLst>
          </p:cNvPr>
          <p:cNvSpPr/>
          <p:nvPr/>
        </p:nvSpPr>
        <p:spPr>
          <a:xfrm>
            <a:off x="941559" y="4562946"/>
            <a:ext cx="7641126" cy="1493821"/>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9C1ADE-7629-DB7F-3984-3C2E4471F979}"/>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184599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
        <p:nvSpPr>
          <p:cNvPr id="4" name="TextBox 3">
            <a:extLst>
              <a:ext uri="{FF2B5EF4-FFF2-40B4-BE49-F238E27FC236}">
                <a16:creationId xmlns:a16="http://schemas.microsoft.com/office/drawing/2014/main" id="{FCC2A43E-B60B-3C0F-4854-711879BBBB7B}"/>
              </a:ext>
            </a:extLst>
          </p:cNvPr>
          <p:cNvSpPr txBox="1"/>
          <p:nvPr/>
        </p:nvSpPr>
        <p:spPr>
          <a:xfrm>
            <a:off x="485030" y="1542554"/>
            <a:ext cx="8333043" cy="4031873"/>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“It pleased God who called me by His grace”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(Gal. 1:15).</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sz="36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This is according to His good pleasure which He hath purposed in Himself.” “By grace are ye saved”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2:8).</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5627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ln w="76200">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bg1"/>
                </a:solidFill>
              </a:rPr>
              <a:t>A Filled Vessel.  Acts 9:15</a:t>
            </a:r>
          </a:p>
        </p:txBody>
      </p:sp>
    </p:spTree>
    <p:extLst>
      <p:ext uri="{BB962C8B-B14F-4D97-AF65-F5344CB8AC3E}">
        <p14:creationId xmlns:p14="http://schemas.microsoft.com/office/powerpoint/2010/main" val="231550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202B47-A896-2D30-247F-A9917139B619}"/>
              </a:ext>
            </a:extLst>
          </p:cNvPr>
          <p:cNvSpPr txBox="1"/>
          <p:nvPr/>
        </p:nvSpPr>
        <p:spPr>
          <a:xfrm>
            <a:off x="434566" y="710610"/>
            <a:ext cx="8175280" cy="5810437"/>
          </a:xfrm>
          <a:prstGeom prst="rect">
            <a:avLst/>
          </a:prstGeom>
          <a:noFill/>
          <a:ln>
            <a:noFill/>
          </a:ln>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4. A Filled Vessel.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Gal. 1:15 </a:t>
            </a:r>
            <a:r>
              <a:rPr lang="en-US" sz="2600" kern="100" dirty="0">
                <a:effectLst/>
                <a:latin typeface="Calibri" panose="020F0502020204030204" pitchFamily="34" charset="0"/>
                <a:ea typeface="Calibri" panose="020F0502020204030204" pitchFamily="34" charset="0"/>
                <a:cs typeface="Calibri" panose="020F0502020204030204" pitchFamily="34" charset="0"/>
              </a:rPr>
              <a:t>But when </a:t>
            </a:r>
            <a:r>
              <a:rPr lang="en-US" sz="2600" u="sng" kern="100" dirty="0">
                <a:effectLst/>
                <a:latin typeface="Calibri" panose="020F0502020204030204" pitchFamily="34" charset="0"/>
                <a:ea typeface="Calibri" panose="020F0502020204030204" pitchFamily="34" charset="0"/>
                <a:cs typeface="Calibri" panose="020F0502020204030204" pitchFamily="34" charset="0"/>
              </a:rPr>
              <a:t>it pleased God</a:t>
            </a:r>
            <a:r>
              <a:rPr lang="en-US" sz="2600" kern="100" dirty="0">
                <a:effectLst/>
                <a:latin typeface="Calibri" panose="020F0502020204030204" pitchFamily="34" charset="0"/>
                <a:ea typeface="Calibri" panose="020F0502020204030204" pitchFamily="34" charset="0"/>
                <a:cs typeface="Calibri" panose="020F0502020204030204" pitchFamily="34" charset="0"/>
              </a:rPr>
              <a:t>, who separated me from my mother's womb and called me through His grace,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 16 to reveal His Son in me, that I might preach Him among the Gentiles, I did not immediately confer with flesh and blood,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2Cor. 4:7</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But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we have this treasure in earthen vessels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that the excellence of the power may be of God and not of us.</a:t>
            </a:r>
          </a:p>
          <a:p>
            <a:pPr marL="0" marR="0" algn="ctr">
              <a:spcBef>
                <a:spcPts val="0"/>
              </a:spcBef>
              <a:spcAft>
                <a:spcPts val="800"/>
              </a:spcAft>
            </a:pPr>
            <a:r>
              <a:rPr lang="en-US" sz="26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Chosen and filled </a:t>
            </a:r>
            <a:r>
              <a:rPr lang="en-US" sz="2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the treasures of the gospel that he might bear His Name before the Gentiles. </a:t>
            </a:r>
          </a:p>
        </p:txBody>
      </p:sp>
      <p:sp>
        <p:nvSpPr>
          <p:cNvPr id="3" name="Rectangle: Rounded Corners 2">
            <a:extLst>
              <a:ext uri="{FF2B5EF4-FFF2-40B4-BE49-F238E27FC236}">
                <a16:creationId xmlns:a16="http://schemas.microsoft.com/office/drawing/2014/main" id="{71970F30-FCF5-83D3-8FC5-BFAB2BECA0A5}"/>
              </a:ext>
            </a:extLst>
          </p:cNvPr>
          <p:cNvSpPr/>
          <p:nvPr/>
        </p:nvSpPr>
        <p:spPr>
          <a:xfrm>
            <a:off x="217283" y="1295385"/>
            <a:ext cx="8410669" cy="2371268"/>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1ECE73D-448B-5DA7-8612-160E386CF946}"/>
              </a:ext>
            </a:extLst>
          </p:cNvPr>
          <p:cNvSpPr/>
          <p:nvPr/>
        </p:nvSpPr>
        <p:spPr>
          <a:xfrm>
            <a:off x="253497" y="4166178"/>
            <a:ext cx="8356349" cy="1394234"/>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F3064B-CCD1-3932-8D81-08B4B0B5963E}"/>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32794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2259DE-231F-CAB4-766D-2563E9AA6E0B}"/>
              </a:ext>
            </a:extLst>
          </p:cNvPr>
          <p:cNvSpPr txBox="1"/>
          <p:nvPr/>
        </p:nvSpPr>
        <p:spPr>
          <a:xfrm>
            <a:off x="760491" y="1095473"/>
            <a:ext cx="7804087" cy="5079404"/>
          </a:xfrm>
          <a:prstGeom prst="rect">
            <a:avLst/>
          </a:prstGeom>
          <a:noFill/>
        </p:spPr>
        <p:txBody>
          <a:bodyPr wrap="square">
            <a:spAutoFit/>
          </a:bodyPr>
          <a:lstStyle/>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vessel may be easily broken, but the precious contents cannot be stolen. </a:t>
            </a:r>
          </a:p>
          <a:p>
            <a:pPr marL="0" marR="0">
              <a:lnSpc>
                <a:spcPct val="107000"/>
              </a:lnSpc>
              <a:spcBef>
                <a:spcPts val="0"/>
              </a:spcBef>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2Cor. 12:10</a:t>
            </a: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Therefore I take pleasure in infirmities, in reproaches, in needs, in persecutions, in distresses, for Christ's sake.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For when I am weak, then I am strong.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92D03FA9-E321-0F7A-C2AD-F9EC8E98E50D}"/>
              </a:ext>
            </a:extLst>
          </p:cNvPr>
          <p:cNvSpPr/>
          <p:nvPr/>
        </p:nvSpPr>
        <p:spPr>
          <a:xfrm>
            <a:off x="398352" y="3060071"/>
            <a:ext cx="8166225" cy="3114806"/>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E0076F-E6D6-C186-0777-BCE5F37D9533}"/>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390504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ln w="76200">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bg1"/>
                </a:solidFill>
              </a:rPr>
              <a:t>A Separated Vessel.  Acts 9:15</a:t>
            </a:r>
          </a:p>
        </p:txBody>
      </p:sp>
    </p:spTree>
    <p:extLst>
      <p:ext uri="{BB962C8B-B14F-4D97-AF65-F5344CB8AC3E}">
        <p14:creationId xmlns:p14="http://schemas.microsoft.com/office/powerpoint/2010/main" val="415265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78E4F9D0-608B-D273-02BC-9561839517A7}"/>
              </a:ext>
            </a:extLst>
          </p:cNvPr>
          <p:cNvSpPr txBox="1"/>
          <p:nvPr/>
        </p:nvSpPr>
        <p:spPr>
          <a:xfrm>
            <a:off x="1569720" y="1485900"/>
            <a:ext cx="6111240" cy="2862322"/>
          </a:xfrm>
          <a:prstGeom prst="rect">
            <a:avLst/>
          </a:prstGeom>
          <a:noFill/>
        </p:spPr>
        <p:txBody>
          <a:bodyPr wrap="square">
            <a:spAutoFit/>
          </a:bodyPr>
          <a:lstStyle/>
          <a:p>
            <a:pPr algn="ctr"/>
            <a:r>
              <a:rPr lang="en-US" sz="3600" dirty="0"/>
              <a:t>Acts 9:15 But the Lord said to him, "Go, for he is a chosen vessel of Mine to bear My name before Gentiles, kings, and the children of Israel.</a:t>
            </a:r>
          </a:p>
        </p:txBody>
      </p:sp>
    </p:spTree>
    <p:extLst>
      <p:ext uri="{BB962C8B-B14F-4D97-AF65-F5344CB8AC3E}">
        <p14:creationId xmlns:p14="http://schemas.microsoft.com/office/powerpoint/2010/main" val="25763552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4599C8-B8CF-274A-A574-B55492AE64AA}"/>
              </a:ext>
            </a:extLst>
          </p:cNvPr>
          <p:cNvSpPr txBox="1"/>
          <p:nvPr/>
        </p:nvSpPr>
        <p:spPr>
          <a:xfrm>
            <a:off x="516048" y="1077362"/>
            <a:ext cx="8003263" cy="2896819"/>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5. A Separated Vessel.</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13:2).</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they ministered to the Lord and fasted, </a:t>
            </a:r>
            <a:r>
              <a:rPr lang="en-US" sz="24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Holy Spirit said, "Now separate to Me Barnabas and Saul</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for the work to which I have called them.“ </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(Acts 13:2 // 13:9)</a:t>
            </a:r>
          </a:p>
          <a:p>
            <a:pPr marL="0" marR="0">
              <a:spcBef>
                <a:spcPts val="0"/>
              </a:spcBef>
              <a:spcAft>
                <a:spcPts val="800"/>
              </a:spcAft>
            </a:pPr>
            <a:endParaRPr lang="en-US" sz="24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8B1BE55C-BAC4-2244-4E53-4C8263CDC722}"/>
              </a:ext>
            </a:extLst>
          </p:cNvPr>
          <p:cNvSpPr/>
          <p:nvPr/>
        </p:nvSpPr>
        <p:spPr>
          <a:xfrm>
            <a:off x="307818" y="1665838"/>
            <a:ext cx="8365402" cy="1466661"/>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2425D46-09B8-37A9-2F9F-A2C6EE4FA0CF}"/>
              </a:ext>
            </a:extLst>
          </p:cNvPr>
          <p:cNvSpPr txBox="1"/>
          <p:nvPr/>
        </p:nvSpPr>
        <p:spPr>
          <a:xfrm>
            <a:off x="6332787" y="3181500"/>
            <a:ext cx="2340433" cy="369332"/>
          </a:xfrm>
          <a:prstGeom prst="rect">
            <a:avLst/>
          </a:prstGeom>
          <a:noFill/>
        </p:spPr>
        <p:txBody>
          <a:bodyPr wrap="square" rtlCol="0">
            <a:spAutoFit/>
          </a:bodyPr>
          <a:lstStyle/>
          <a:p>
            <a:r>
              <a:rPr lang="en-US" dirty="0">
                <a:solidFill>
                  <a:srgbClr val="0070C0"/>
                </a:solidFill>
                <a:latin typeface="Arial Black" panose="020B0A04020102020204" pitchFamily="34" charset="0"/>
              </a:rPr>
              <a:t>Romans 1:1-6</a:t>
            </a:r>
          </a:p>
        </p:txBody>
      </p:sp>
      <p:sp>
        <p:nvSpPr>
          <p:cNvPr id="7" name="TextBox 6">
            <a:extLst>
              <a:ext uri="{FF2B5EF4-FFF2-40B4-BE49-F238E27FC236}">
                <a16:creationId xmlns:a16="http://schemas.microsoft.com/office/drawing/2014/main" id="{7D832624-25E7-D558-FB1C-DB67E546087F}"/>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
        <p:nvSpPr>
          <p:cNvPr id="8" name="TextBox 7">
            <a:extLst>
              <a:ext uri="{FF2B5EF4-FFF2-40B4-BE49-F238E27FC236}">
                <a16:creationId xmlns:a16="http://schemas.microsoft.com/office/drawing/2014/main" id="{7884F0C4-D912-587B-2F80-5111916FAE23}"/>
              </a:ext>
            </a:extLst>
          </p:cNvPr>
          <p:cNvSpPr txBox="1"/>
          <p:nvPr/>
        </p:nvSpPr>
        <p:spPr>
          <a:xfrm>
            <a:off x="373711" y="3599833"/>
            <a:ext cx="8299509" cy="2862322"/>
          </a:xfrm>
          <a:prstGeom prst="rect">
            <a:avLst/>
          </a:prstGeom>
          <a:noFill/>
        </p:spPr>
        <p:txBody>
          <a:bodyPr wrap="square" rtlCol="0">
            <a:spAutoFit/>
          </a:bodyPr>
          <a:lstStyle/>
          <a:p>
            <a:r>
              <a:rPr lang="en-US" dirty="0"/>
              <a:t>Romans 1:1 Paul, a bondservant of Jesus Christ, called to be an apostle, separated to the gospel of God</a:t>
            </a:r>
          </a:p>
          <a:p>
            <a:r>
              <a:rPr lang="en-US" dirty="0"/>
              <a:t> 2 which He promised before through His prophets in the Holy Scriptures,</a:t>
            </a:r>
          </a:p>
          <a:p>
            <a:r>
              <a:rPr lang="en-US" dirty="0"/>
              <a:t> 3 concerning His Son Jesus Christ our Lord, who was born of the seed of David according to the flesh,</a:t>
            </a:r>
          </a:p>
          <a:p>
            <a:r>
              <a:rPr lang="en-US" dirty="0"/>
              <a:t> 4 and declared to be the Son of God with power according to the Spirit of holiness, by the resurrection from the dead.</a:t>
            </a:r>
          </a:p>
          <a:p>
            <a:r>
              <a:rPr lang="en-US" dirty="0"/>
              <a:t> 5 Through Him we have received grace and apostleship for obedience to the faith among all nations for His name,</a:t>
            </a:r>
          </a:p>
          <a:p>
            <a:r>
              <a:rPr lang="en-US" dirty="0"/>
              <a:t> 6 among whom you also are the called of Jesus Christ;</a:t>
            </a:r>
          </a:p>
        </p:txBody>
      </p:sp>
    </p:spTree>
    <p:extLst>
      <p:ext uri="{BB962C8B-B14F-4D97-AF65-F5344CB8AC3E}">
        <p14:creationId xmlns:p14="http://schemas.microsoft.com/office/powerpoint/2010/main" val="40255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8722AE-C9BB-3945-C192-ECDCE4754D7D}"/>
              </a:ext>
            </a:extLst>
          </p:cNvPr>
          <p:cNvSpPr txBox="1"/>
          <p:nvPr/>
        </p:nvSpPr>
        <p:spPr>
          <a:xfrm>
            <a:off x="162966" y="819250"/>
            <a:ext cx="8872396" cy="5693866"/>
          </a:xfrm>
          <a:prstGeom prst="rect">
            <a:avLst/>
          </a:prstGeom>
          <a:noFill/>
        </p:spPr>
        <p:txBody>
          <a:bodyPr wrap="square">
            <a:spAutoFit/>
          </a:bodyPr>
          <a:lstStyle/>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Eph 4:17</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This I say, therefore, and testify in the Lord, that you should no longer walk as the rest of the Gentiles walk, in the futility of their mind,18 having their understanding darkened, being alienated from the life of God, because of the ignorance that is in them, because of the blindness of their heart;</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19 who, being past feeling, have given themselves over to lewdness, to work all uncleanness with greediness.</a:t>
            </a:r>
            <a:r>
              <a:rPr lang="en-US" sz="2400" kern="100" dirty="0">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20 But you have not so learned Christ,</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21 if indeed you have heard Him and have been taught by Him, as the truth is in Jesus: 22 that you put off, concerning your former conduct, the old man which grows corrupt according to the deceitful lusts,</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23 and be renewed in the spirit of your mind, 24 and that you put on the new man which was created according to God, in true righteousness and holiness.</a:t>
            </a:r>
          </a:p>
        </p:txBody>
      </p:sp>
      <p:sp>
        <p:nvSpPr>
          <p:cNvPr id="5" name="TextBox 4">
            <a:extLst>
              <a:ext uri="{FF2B5EF4-FFF2-40B4-BE49-F238E27FC236}">
                <a16:creationId xmlns:a16="http://schemas.microsoft.com/office/drawing/2014/main" id="{EE212DA2-9C8D-4A9E-A9D2-B2731E9DF118}"/>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64872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05CBEB-DD8A-8E0F-F640-184FD3213255}"/>
              </a:ext>
            </a:extLst>
          </p:cNvPr>
          <p:cNvSpPr txBox="1"/>
          <p:nvPr/>
        </p:nvSpPr>
        <p:spPr>
          <a:xfrm>
            <a:off x="339730" y="966910"/>
            <a:ext cx="8283921" cy="5283498"/>
          </a:xfrm>
          <a:prstGeom prst="rect">
            <a:avLst/>
          </a:prstGeom>
          <a:noFill/>
        </p:spPr>
        <p:txBody>
          <a:bodyPr wrap="square">
            <a:spAutoFit/>
          </a:bodyPr>
          <a:lstStyle/>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12:1, 2</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 beseech you therefore, brethren, by the mercies of God, that you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present your bodies a living sacrifice, holy, acceptable to God, which is your reasonable service.</a:t>
            </a:r>
          </a:p>
          <a:p>
            <a:pPr marL="0" marR="0">
              <a:spcBef>
                <a:spcPts val="0"/>
              </a:spcBef>
              <a:spcAft>
                <a:spcPts val="800"/>
              </a:spcAft>
            </a:pPr>
            <a:endParaRPr lang="en-US" sz="32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2 And do not be conformed to this world, but be transformed by the renewing of your mind, that you may prove what is that good and acceptable and perfect will of God.</a:t>
            </a:r>
          </a:p>
        </p:txBody>
      </p:sp>
      <p:sp>
        <p:nvSpPr>
          <p:cNvPr id="5" name="TextBox 4">
            <a:extLst>
              <a:ext uri="{FF2B5EF4-FFF2-40B4-BE49-F238E27FC236}">
                <a16:creationId xmlns:a16="http://schemas.microsoft.com/office/drawing/2014/main" id="{21FAA2B0-DD20-2653-775E-381266A57A5A}"/>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301678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ln w="76200">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bg1"/>
                </a:solidFill>
              </a:rPr>
              <a:t>An Honored Vessel.  Acts 9:15</a:t>
            </a:r>
          </a:p>
        </p:txBody>
      </p:sp>
    </p:spTree>
    <p:extLst>
      <p:ext uri="{BB962C8B-B14F-4D97-AF65-F5344CB8AC3E}">
        <p14:creationId xmlns:p14="http://schemas.microsoft.com/office/powerpoint/2010/main" val="293241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656A01-56B8-D7B6-84F7-634E2D54251A}"/>
              </a:ext>
            </a:extLst>
          </p:cNvPr>
          <p:cNvSpPr txBox="1"/>
          <p:nvPr/>
        </p:nvSpPr>
        <p:spPr>
          <a:xfrm>
            <a:off x="651850" y="1249380"/>
            <a:ext cx="7505322" cy="4868640"/>
          </a:xfrm>
          <a:prstGeom prst="rect">
            <a:avLst/>
          </a:prstGeom>
          <a:noFill/>
        </p:spPr>
        <p:txBody>
          <a:bodyPr wrap="square">
            <a:spAutoFit/>
          </a:bodyPr>
          <a:lstStyle/>
          <a:p>
            <a:pPr marL="0" marR="0">
              <a:lnSpc>
                <a:spcPct val="107000"/>
              </a:lnSpc>
              <a:spcBef>
                <a:spcPts val="0"/>
              </a:spcBef>
              <a:spcAft>
                <a:spcPts val="800"/>
              </a:spcAft>
            </a:pPr>
            <a:r>
              <a:rPr lang="en-US" sz="3600" kern="100" dirty="0">
                <a:effectLst/>
                <a:latin typeface="Arial Black" panose="020B0A04020102020204" pitchFamily="34" charset="0"/>
                <a:ea typeface="Calibri" panose="020F0502020204030204" pitchFamily="34" charset="0"/>
                <a:cs typeface="Times New Roman" panose="02020603050405020304" pitchFamily="18" charset="0"/>
              </a:rPr>
              <a:t>6. An Honored Vessel.</a:t>
            </a:r>
          </a:p>
          <a:p>
            <a:pPr marL="0" marR="0">
              <a:lnSpc>
                <a:spcPct val="107000"/>
              </a:lnSpc>
              <a:spcBef>
                <a:spcPts val="0"/>
              </a:spcBef>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26:16.</a:t>
            </a: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'But rise and stand on your feet;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for I have</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appeared to you for this purpose, to make you a minister and a witness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both of the things which you have seen and of the things which I will yet reveal to you.</a:t>
            </a:r>
          </a:p>
        </p:txBody>
      </p:sp>
      <p:sp>
        <p:nvSpPr>
          <p:cNvPr id="3" name="Rectangle: Rounded Corners 2">
            <a:extLst>
              <a:ext uri="{FF2B5EF4-FFF2-40B4-BE49-F238E27FC236}">
                <a16:creationId xmlns:a16="http://schemas.microsoft.com/office/drawing/2014/main" id="{69291A84-EE03-B767-3212-F00DD50698AE}"/>
              </a:ext>
            </a:extLst>
          </p:cNvPr>
          <p:cNvSpPr/>
          <p:nvPr/>
        </p:nvSpPr>
        <p:spPr>
          <a:xfrm>
            <a:off x="488887" y="2589291"/>
            <a:ext cx="8003263" cy="3757188"/>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368816-E3F7-AECB-F7BC-3DF6861A6D5A}"/>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3581140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1AA18E-FD75-F0D1-EF4A-7F416D86FDAD}"/>
              </a:ext>
            </a:extLst>
          </p:cNvPr>
          <p:cNvSpPr txBox="1"/>
          <p:nvPr/>
        </p:nvSpPr>
        <p:spPr>
          <a:xfrm>
            <a:off x="0" y="1019737"/>
            <a:ext cx="8935770" cy="5616922"/>
          </a:xfrm>
          <a:prstGeom prst="rect">
            <a:avLst/>
          </a:prstGeom>
          <a:noFill/>
        </p:spPr>
        <p:txBody>
          <a:bodyPr wrap="square">
            <a:spAutoFit/>
          </a:bodyPr>
          <a:lstStyle/>
          <a:p>
            <a:pPr marL="457200" marR="228600" algn="just">
              <a:spcBef>
                <a:spcPts val="90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26:12 </a:t>
            </a:r>
            <a:r>
              <a:rPr lang="en-US" sz="2400" kern="0" dirty="0">
                <a:effectLst/>
                <a:latin typeface="Calibri" panose="020F0502020204030204" pitchFamily="34" charset="0"/>
                <a:ea typeface="Calibri" panose="020F0502020204030204" pitchFamily="34" charset="0"/>
                <a:cs typeface="Calibri" panose="020F0502020204030204" pitchFamily="34" charset="0"/>
              </a:rPr>
              <a:t>Whereupon as I journeyed to Damascus with the authority and commission of the chief priests, at midday, O king, I saw on the way a light from heaven, above the brightness of the sun, shining round about me and them that journeyed with me. And when we were all fallen to the earth, I heard a voice saying to me in the Hebrew language, Saul, Saul, why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persecutest</a:t>
            </a:r>
            <a:r>
              <a:rPr lang="en-US" sz="2400" kern="0" dirty="0">
                <a:effectLst/>
                <a:latin typeface="Calibri" panose="020F0502020204030204" pitchFamily="34" charset="0"/>
                <a:ea typeface="Calibri" panose="020F0502020204030204" pitchFamily="34" charset="0"/>
                <a:cs typeface="Calibri" panose="020F0502020204030204" pitchFamily="34" charset="0"/>
              </a:rPr>
              <a:t> thou me? </a:t>
            </a:r>
          </a:p>
          <a:p>
            <a:pPr marL="457200" marR="228600" algn="just">
              <a:spcBef>
                <a:spcPts val="900"/>
              </a:spcBef>
              <a:spcAft>
                <a:spcPts val="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457200" marR="228600" algn="just">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It is hard for you to kick against the goad. And I said, Who art thou, Lord? And the Lord said, I am Jesus whom you persecute. But arise, and stand upon your feet: for to this end have I appeared unto thee, </a:t>
            </a:r>
            <a:r>
              <a:rPr lang="en-US" sz="2400" b="1" kern="0" dirty="0">
                <a:effectLst/>
                <a:latin typeface="Calibri" panose="020F0502020204030204" pitchFamily="34" charset="0"/>
                <a:ea typeface="Calibri" panose="020F0502020204030204" pitchFamily="34" charset="0"/>
                <a:cs typeface="Calibri" panose="020F0502020204030204" pitchFamily="34" charset="0"/>
              </a:rPr>
              <a:t>to appoint thee a minister and a witness both of the things wherein thou </a:t>
            </a: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hast</a:t>
            </a:r>
            <a:r>
              <a:rPr lang="en-US" sz="2400" b="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seen me</a:t>
            </a:r>
            <a:r>
              <a:rPr lang="en-US" sz="2400" b="1" kern="0" dirty="0">
                <a:effectLst/>
                <a:latin typeface="Calibri" panose="020F0502020204030204" pitchFamily="34" charset="0"/>
                <a:ea typeface="Calibri" panose="020F0502020204030204" pitchFamily="34" charset="0"/>
                <a:cs typeface="Calibri" panose="020F0502020204030204" pitchFamily="34" charset="0"/>
              </a:rPr>
              <a:t>, and of the things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wherein </a:t>
            </a:r>
            <a:r>
              <a:rPr lang="en-US" sz="24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 will appear </a:t>
            </a:r>
            <a:r>
              <a:rPr lang="en-US" sz="2400" b="1" kern="0" dirty="0">
                <a:effectLst/>
                <a:latin typeface="Calibri" panose="020F0502020204030204" pitchFamily="34" charset="0"/>
                <a:ea typeface="Calibri" panose="020F0502020204030204" pitchFamily="34" charset="0"/>
                <a:cs typeface="Calibri" panose="020F0502020204030204" pitchFamily="34" charset="0"/>
              </a:rPr>
              <a:t>unto thee.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02D1E41-FDB3-1FD4-4502-A8BEF8D31EE4}"/>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9019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EE18C1-F45A-103A-865A-5F5F13761040}"/>
              </a:ext>
            </a:extLst>
          </p:cNvPr>
          <p:cNvSpPr txBox="1"/>
          <p:nvPr/>
        </p:nvSpPr>
        <p:spPr>
          <a:xfrm>
            <a:off x="385408" y="1041149"/>
            <a:ext cx="8055789" cy="4639732"/>
          </a:xfrm>
          <a:prstGeom prst="rect">
            <a:avLst/>
          </a:prstGeom>
          <a:noFill/>
        </p:spPr>
        <p:txBody>
          <a:bodyPr wrap="square">
            <a:spAutoFit/>
          </a:bodyPr>
          <a:lstStyle/>
          <a:p>
            <a:pPr marL="0" marR="0" indent="228600">
              <a:spcBef>
                <a:spcPts val="900"/>
              </a:spcBef>
              <a:spcAft>
                <a:spcPts val="0"/>
              </a:spcAft>
            </a:pPr>
            <a:r>
              <a:rPr lang="en-US" sz="3200" b="1" u="sng" kern="0" dirty="0">
                <a:effectLst/>
                <a:latin typeface="Calibri" panose="020F0502020204030204" pitchFamily="34" charset="0"/>
                <a:ea typeface="Calibri" panose="020F0502020204030204" pitchFamily="34" charset="0"/>
                <a:cs typeface="Calibri" panose="020F0502020204030204" pitchFamily="34" charset="0"/>
              </a:rPr>
              <a:t>It was a midday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26:13).</a:t>
            </a:r>
          </a:p>
          <a:p>
            <a:pPr marL="0" marR="0" indent="228600">
              <a:spcBef>
                <a:spcPts val="900"/>
              </a:spcBef>
              <a:spcAft>
                <a:spcPts val="0"/>
              </a:spcAft>
            </a:pPr>
            <a:endParaRPr lang="en-US" sz="36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Both in Acts 9 and Acts 22, there were given accounts of Saul’s conversion.</a:t>
            </a:r>
          </a:p>
          <a:p>
            <a:pPr marL="0" marR="0" indent="228600">
              <a:spcBef>
                <a:spcPts val="0"/>
              </a:spcBef>
              <a:spcAft>
                <a:spcPts val="0"/>
              </a:spcAft>
            </a:pPr>
            <a:endParaRPr lang="en-US" sz="3600" kern="0" dirty="0">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A number of interesting </a:t>
            </a:r>
            <a:r>
              <a:rPr lang="en-US" sz="3600" b="1" kern="0" dirty="0">
                <a:effectLst/>
                <a:latin typeface="Calibri" panose="020F0502020204030204" pitchFamily="34" charset="0"/>
                <a:ea typeface="Calibri" panose="020F0502020204030204" pitchFamily="34" charset="0"/>
                <a:cs typeface="Calibri" panose="020F0502020204030204" pitchFamily="34" charset="0"/>
              </a:rPr>
              <a:t>supplemental bits of information</a:t>
            </a:r>
            <a:r>
              <a:rPr lang="en-US" sz="3600" kern="0" dirty="0">
                <a:effectLst/>
                <a:latin typeface="Calibri" panose="020F0502020204030204" pitchFamily="34" charset="0"/>
                <a:ea typeface="Calibri" panose="020F0502020204030204" pitchFamily="34" charset="0"/>
                <a:cs typeface="Calibri" panose="020F0502020204030204" pitchFamily="34" charset="0"/>
              </a:rPr>
              <a:t>, however, are visible in this account of it.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70161C8-5D26-0470-E5B0-B19DFA395CB1}"/>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3399124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491BD7-3CFC-7593-0AD1-73B64A907E4F}"/>
              </a:ext>
            </a:extLst>
          </p:cNvPr>
          <p:cNvSpPr txBox="1"/>
          <p:nvPr/>
        </p:nvSpPr>
        <p:spPr>
          <a:xfrm>
            <a:off x="574334" y="484065"/>
            <a:ext cx="8010446" cy="6124754"/>
          </a:xfrm>
          <a:prstGeom prst="rect">
            <a:avLst/>
          </a:prstGeom>
          <a:noFill/>
        </p:spPr>
        <p:txBody>
          <a:bodyPr wrap="square">
            <a:spAutoFit/>
          </a:bodyPr>
          <a:lstStyle/>
          <a:p>
            <a:r>
              <a:rPr lang="en-US" sz="3200" dirty="0">
                <a:solidFill>
                  <a:srgbClr val="0070C0"/>
                </a:solidFill>
              </a:rPr>
              <a:t>Acts 26:12 </a:t>
            </a:r>
            <a:r>
              <a:rPr lang="en-US" sz="2000" dirty="0"/>
              <a:t>"While thus occupied, as I journeyed to Damascus with authority and commission from the chief priests, 13 "at midday, O king, along the road </a:t>
            </a:r>
            <a:r>
              <a:rPr lang="en-US" sz="2000" b="1" u="sng" dirty="0"/>
              <a:t>I saw a light from heaven, brighter than the sun</a:t>
            </a:r>
            <a:r>
              <a:rPr lang="en-US" sz="2000" dirty="0"/>
              <a:t>, </a:t>
            </a:r>
            <a:r>
              <a:rPr lang="en-US" sz="2000" b="1" u="sng" dirty="0">
                <a:solidFill>
                  <a:srgbClr val="FF0000"/>
                </a:solidFill>
              </a:rPr>
              <a:t>shining around me and those who journeyed with me.</a:t>
            </a:r>
          </a:p>
          <a:p>
            <a:endParaRPr lang="en-US" sz="2000" dirty="0"/>
          </a:p>
          <a:p>
            <a:r>
              <a:rPr lang="en-US" sz="2000" dirty="0"/>
              <a:t> 14 "And when </a:t>
            </a:r>
            <a:r>
              <a:rPr lang="en-US" sz="2000" b="1" u="sng" dirty="0">
                <a:solidFill>
                  <a:srgbClr val="0070C0"/>
                </a:solidFill>
              </a:rPr>
              <a:t>we all had fallen to the ground</a:t>
            </a:r>
            <a:r>
              <a:rPr lang="en-US" sz="2000" dirty="0"/>
              <a:t>, I heard a voice speaking to me and </a:t>
            </a:r>
            <a:r>
              <a:rPr lang="en-US" sz="2000" b="1" u="sng" dirty="0"/>
              <a:t>saying in the Hebrew language</a:t>
            </a:r>
            <a:r>
              <a:rPr lang="en-US" sz="2000" dirty="0"/>
              <a:t>, 'Saul, Saul, why are you persecuting Me? </a:t>
            </a:r>
            <a:r>
              <a:rPr lang="en-US" sz="2000" b="1" u="sng" dirty="0">
                <a:solidFill>
                  <a:srgbClr val="FF0000"/>
                </a:solidFill>
              </a:rPr>
              <a:t>It is hard for you to kick against the goads</a:t>
            </a:r>
            <a:r>
              <a:rPr lang="en-US" sz="2000" dirty="0"/>
              <a:t>.'15 "So I said, 'Who are You, Lord?' And He said, 'I am Jesus, whom you are persecuting.</a:t>
            </a:r>
          </a:p>
          <a:p>
            <a:endParaRPr lang="en-US" sz="2000" dirty="0"/>
          </a:p>
          <a:p>
            <a:r>
              <a:rPr lang="en-US" sz="2000" dirty="0"/>
              <a:t> 16 'But rise and stand on your feet; for I have appeared to you for this purpose, to make you a minister and a witness both of the things which you have seen and of the things which I will yet reveal to you. 17 'I will deliver you from the Jewish people, as well as from the Gentiles, to whom I now send you,</a:t>
            </a:r>
          </a:p>
          <a:p>
            <a:endParaRPr lang="en-US" sz="2000" dirty="0"/>
          </a:p>
          <a:p>
            <a:r>
              <a:rPr lang="en-US" sz="2000" dirty="0"/>
              <a:t> 18 'to open their eyes, in order to turn them from darkness to light, and from the power of Satan to God, that they may receive forgiveness of sins and an inheritance among those who are sanctified by faith in Me.'</a:t>
            </a:r>
          </a:p>
        </p:txBody>
      </p:sp>
      <p:sp>
        <p:nvSpPr>
          <p:cNvPr id="4" name="TextBox 3">
            <a:extLst>
              <a:ext uri="{FF2B5EF4-FFF2-40B4-BE49-F238E27FC236}">
                <a16:creationId xmlns:a16="http://schemas.microsoft.com/office/drawing/2014/main" id="{DF8A4DD0-A274-D9DF-9F62-4776FC7B6FF3}"/>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30659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7B69F5-36D8-1438-1E67-2EBD9EEAF1E7}"/>
              </a:ext>
            </a:extLst>
          </p:cNvPr>
          <p:cNvSpPr txBox="1"/>
          <p:nvPr/>
        </p:nvSpPr>
        <p:spPr>
          <a:xfrm>
            <a:off x="-54323" y="1299083"/>
            <a:ext cx="8709434" cy="4465581"/>
          </a:xfrm>
          <a:prstGeom prst="rect">
            <a:avLst/>
          </a:prstGeom>
          <a:noFill/>
        </p:spPr>
        <p:txBody>
          <a:bodyPr wrap="square">
            <a:spAutoFit/>
          </a:bodyPr>
          <a:lstStyle/>
          <a:p>
            <a:pPr marL="685800" marR="0" indent="-228600" algn="just">
              <a:lnSpc>
                <a:spcPct val="107000"/>
              </a:lnSpc>
              <a:spcBef>
                <a:spcPts val="900"/>
              </a:spcBef>
              <a:spcAft>
                <a:spcPts val="0"/>
              </a:spcAft>
            </a:pP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light was brighter than the sun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26:13).</a:t>
            </a:r>
          </a:p>
          <a:p>
            <a:pPr marL="685800" marR="0" indent="-228600" algn="just">
              <a:lnSpc>
                <a:spcPct val="107000"/>
              </a:lnSpc>
              <a:spcBef>
                <a:spcPts val="90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light enveloped the whole company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26:13).</a:t>
            </a:r>
          </a:p>
          <a:p>
            <a:pPr marL="685800" marR="0" indent="-228600" algn="just">
              <a:lnSpc>
                <a:spcPct val="107000"/>
              </a:lnSpc>
              <a:spcBef>
                <a:spcPts val="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whole company fell to the earth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26:14).</a:t>
            </a:r>
          </a:p>
          <a:p>
            <a:pPr marL="685800" marR="0" indent="-228600" algn="just">
              <a:lnSpc>
                <a:spcPct val="107000"/>
              </a:lnSpc>
              <a:spcBef>
                <a:spcPts val="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Jesus spoke in Hebrew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26:14).</a:t>
            </a:r>
          </a:p>
          <a:p>
            <a:pPr marL="685800" marR="0" indent="-228600" algn="just">
              <a:lnSpc>
                <a:spcPct val="107000"/>
              </a:lnSpc>
              <a:spcBef>
                <a:spcPts val="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He said, “It is hard for thee to kick against the goad”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26:14).</a:t>
            </a:r>
          </a:p>
          <a:p>
            <a:pPr marL="685800" marR="0" indent="-228600" algn="just">
              <a:lnSpc>
                <a:spcPct val="107000"/>
              </a:lnSpc>
              <a:spcBef>
                <a:spcPts val="0"/>
              </a:spcBef>
              <a:spcAft>
                <a:spcPts val="0"/>
              </a:spcAft>
            </a:pPr>
            <a:endParaRPr lang="en-US" sz="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gn="just">
              <a:lnSpc>
                <a:spcPct val="107000"/>
              </a:lnSpc>
              <a:spcBef>
                <a:spcPts val="0"/>
              </a:spcBef>
              <a:spcAft>
                <a:spcPts val="0"/>
              </a:spcAft>
            </a:pP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There is a fuller account in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26:16, 18)</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702EAEC-F7BF-042A-30FA-BBEBB1FD0D6E}"/>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21937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EDC6D5-5E05-8145-999F-8B0ED1D1A2E5}"/>
              </a:ext>
            </a:extLst>
          </p:cNvPr>
          <p:cNvPicPr>
            <a:picLocks noChangeAspect="1"/>
          </p:cNvPicPr>
          <p:nvPr/>
        </p:nvPicPr>
        <p:blipFill rotWithShape="1">
          <a:blip r:embed="rId3">
            <a:extLst>
              <a:ext uri="{28A0092B-C50C-407E-A947-70E740481C1C}">
                <a14:useLocalDpi xmlns:a14="http://schemas.microsoft.com/office/drawing/2010/main" val="0"/>
              </a:ext>
            </a:extLst>
          </a:blip>
          <a:srcRect t="8876" b="16819"/>
          <a:stretch/>
        </p:blipFill>
        <p:spPr>
          <a:xfrm>
            <a:off x="468543" y="922128"/>
            <a:ext cx="4313181" cy="4807420"/>
          </a:xfrm>
          <a:prstGeom prst="rect">
            <a:avLst/>
          </a:prstGeom>
        </p:spPr>
      </p:pic>
      <p:sp>
        <p:nvSpPr>
          <p:cNvPr id="3" name="Text Placeholder 2"/>
          <p:cNvSpPr>
            <a:spLocks noGrp="1"/>
          </p:cNvSpPr>
          <p:nvPr>
            <p:ph type="body" sz="quarter" idx="10"/>
          </p:nvPr>
        </p:nvSpPr>
        <p:spPr>
          <a:xfrm>
            <a:off x="0" y="6519672"/>
            <a:ext cx="8074152" cy="338554"/>
          </a:xfrm>
        </p:spPr>
        <p:txBody>
          <a:bodyPr/>
          <a:lstStyle/>
          <a:p>
            <a:r>
              <a:rPr lang="en-US" dirty="0"/>
              <a:t>Illustration of a man plowing in Galilee, goad in hand</a:t>
            </a:r>
          </a:p>
        </p:txBody>
      </p:sp>
      <p:sp>
        <p:nvSpPr>
          <p:cNvPr id="4" name="Text Placeholder 3"/>
          <p:cNvSpPr>
            <a:spLocks noGrp="1"/>
          </p:cNvSpPr>
          <p:nvPr>
            <p:ph type="body" sz="quarter" idx="12"/>
          </p:nvPr>
        </p:nvSpPr>
        <p:spPr/>
        <p:txBody>
          <a:bodyPr/>
          <a:lstStyle/>
          <a:p>
            <a:pPr>
              <a:defRPr/>
            </a:pPr>
            <a:r>
              <a:rPr lang="en-US" kern="0" dirty="0"/>
              <a:t>26:14</a:t>
            </a:r>
          </a:p>
        </p:txBody>
      </p:sp>
      <p:sp>
        <p:nvSpPr>
          <p:cNvPr id="2" name="Title 1"/>
          <p:cNvSpPr>
            <a:spLocks noGrp="1"/>
          </p:cNvSpPr>
          <p:nvPr>
            <p:ph type="title"/>
          </p:nvPr>
        </p:nvSpPr>
        <p:spPr/>
        <p:txBody>
          <a:bodyPr/>
          <a:lstStyle/>
          <a:p>
            <a:r>
              <a:rPr lang="en-US" dirty="0">
                <a:effectLst/>
              </a:rPr>
              <a:t>It is hard for you to kick against the goads</a:t>
            </a:r>
          </a:p>
        </p:txBody>
      </p:sp>
      <p:sp>
        <p:nvSpPr>
          <p:cNvPr id="5" name="TextBox 4">
            <a:extLst>
              <a:ext uri="{FF2B5EF4-FFF2-40B4-BE49-F238E27FC236}">
                <a16:creationId xmlns:a16="http://schemas.microsoft.com/office/drawing/2014/main" id="{501C1E3E-807B-36D4-0933-DE8AC07EAC80}"/>
              </a:ext>
            </a:extLst>
          </p:cNvPr>
          <p:cNvSpPr txBox="1"/>
          <p:nvPr/>
        </p:nvSpPr>
        <p:spPr>
          <a:xfrm>
            <a:off x="5243120" y="494950"/>
            <a:ext cx="3422708" cy="5632311"/>
          </a:xfrm>
          <a:prstGeom prst="rect">
            <a:avLst/>
          </a:prstGeom>
          <a:noFill/>
        </p:spPr>
        <p:txBody>
          <a:bodyPr wrap="square" rtlCol="0">
            <a:spAutoFit/>
          </a:bodyPr>
          <a:lstStyle/>
          <a:p>
            <a:r>
              <a:rPr lang="en-US" sz="2400" dirty="0"/>
              <a:t>The metaphor of    “kicking against the goad” is apt. The animal</a:t>
            </a:r>
            <a:r>
              <a:rPr lang="en-US" sz="2400" baseline="0" dirty="0"/>
              <a:t> pulling the plow cannot escape the bothersome prodding of the goad except by complying with the wishes of the plowman by pulling the plow. </a:t>
            </a:r>
          </a:p>
          <a:p>
            <a:endParaRPr lang="en-US" sz="2400" dirty="0"/>
          </a:p>
          <a:p>
            <a:r>
              <a:rPr lang="en-US" sz="2400" baseline="0" dirty="0"/>
              <a:t>This seems to be exactly Jesus’s intent in the metaphor, to remind Paul that balking at the task he was given was useless.</a:t>
            </a:r>
            <a:endParaRPr lang="en-US" sz="2400" dirty="0"/>
          </a:p>
        </p:txBody>
      </p:sp>
    </p:spTree>
    <p:extLst>
      <p:ext uri="{BB962C8B-B14F-4D97-AF65-F5344CB8AC3E}">
        <p14:creationId xmlns:p14="http://schemas.microsoft.com/office/powerpoint/2010/main" val="95165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bg1"/>
                </a:solidFill>
              </a:rPr>
              <a:t>A Chosen Vessel.  Acts 9:15</a:t>
            </a:r>
          </a:p>
        </p:txBody>
      </p:sp>
      <p:sp>
        <p:nvSpPr>
          <p:cNvPr id="3" name="Rectangle 2">
            <a:extLst>
              <a:ext uri="{FF2B5EF4-FFF2-40B4-BE49-F238E27FC236}">
                <a16:creationId xmlns:a16="http://schemas.microsoft.com/office/drawing/2014/main" id="{1877C66C-225D-7855-BD0C-2355D1D370CB}"/>
              </a:ext>
            </a:extLst>
          </p:cNvPr>
          <p:cNvSpPr/>
          <p:nvPr/>
        </p:nvSpPr>
        <p:spPr>
          <a:xfrm>
            <a:off x="1778466" y="1131373"/>
            <a:ext cx="5519956" cy="5526352"/>
          </a:xfrm>
          <a:prstGeom prst="rect">
            <a:avLst/>
          </a:prstGeom>
          <a:noFill/>
          <a:ln w="762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726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074A1-490F-C22C-ADD6-30D7BC4C3B08}"/>
              </a:ext>
            </a:extLst>
          </p:cNvPr>
          <p:cNvSpPr txBox="1"/>
          <p:nvPr/>
        </p:nvSpPr>
        <p:spPr>
          <a:xfrm>
            <a:off x="525099" y="1168216"/>
            <a:ext cx="8030423" cy="5321650"/>
          </a:xfrm>
          <a:prstGeom prst="rect">
            <a:avLst/>
          </a:prstGeom>
          <a:noFill/>
        </p:spPr>
        <p:txBody>
          <a:bodyPr wrap="square">
            <a:spAutoFit/>
          </a:bodyPr>
          <a:lstStyle/>
          <a:p>
            <a:pPr marL="0" marR="0" indent="228600" algn="ctr">
              <a:spcBef>
                <a:spcPts val="90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Maybe, some of the things told Paul by Ananias were also spoken to Paul directly from heaven, by the Lord.</a:t>
            </a:r>
          </a:p>
          <a:p>
            <a:pPr marL="0" marR="0" indent="228600" algn="just">
              <a:spcBef>
                <a:spcPts val="900"/>
              </a:spcBef>
              <a:spcAft>
                <a:spcPts val="0"/>
              </a:spcAft>
            </a:pPr>
            <a:endParaRPr lang="en-US" sz="3600" kern="0" dirty="0">
              <a:latin typeface="Calibri" panose="020F0502020204030204" pitchFamily="34" charset="0"/>
              <a:ea typeface="Calibri" panose="020F0502020204030204" pitchFamily="34" charset="0"/>
              <a:cs typeface="Calibri" panose="020F0502020204030204" pitchFamily="34" charset="0"/>
            </a:endParaRPr>
          </a:p>
          <a:p>
            <a:pPr marL="0" marR="0" indent="228600" algn="ctr">
              <a:spcBef>
                <a:spcPts val="90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This would account for the full and immediate trust which Paul placed in Ananias’ words. He knew they were also the words of the Lord.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2C582F7B-9509-B3CF-B170-D541AF8B2C39}"/>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3379851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D63319-E0CE-03FF-2EA3-FF406817996C}"/>
              </a:ext>
            </a:extLst>
          </p:cNvPr>
          <p:cNvSpPr txBox="1"/>
          <p:nvPr/>
        </p:nvSpPr>
        <p:spPr>
          <a:xfrm>
            <a:off x="652007" y="1081377"/>
            <a:ext cx="7957839" cy="4544834"/>
          </a:xfrm>
          <a:prstGeom prst="rect">
            <a:avLst/>
          </a:prstGeom>
          <a:noFill/>
        </p:spPr>
        <p:txBody>
          <a:bodyPr wrap="square">
            <a:spAutoFit/>
          </a:bodyPr>
          <a:lstStyle/>
          <a:p>
            <a:pPr marL="0" marR="0">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A vessel filled with such riches is  to be abundantly used of God in blessing poor and needy souls.</a:t>
            </a:r>
          </a:p>
          <a:p>
            <a:pPr marL="0" marR="0">
              <a:spcBef>
                <a:spcPts val="0"/>
              </a:spcBef>
              <a:spcAft>
                <a:spcPts val="800"/>
              </a:spcAft>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An empty well has no attraction for the thirsty, there is nothing in it but disappointment.</a:t>
            </a:r>
          </a:p>
        </p:txBody>
      </p:sp>
      <p:sp>
        <p:nvSpPr>
          <p:cNvPr id="4" name="TextBox 3">
            <a:extLst>
              <a:ext uri="{FF2B5EF4-FFF2-40B4-BE49-F238E27FC236}">
                <a16:creationId xmlns:a16="http://schemas.microsoft.com/office/drawing/2014/main" id="{F0077EAF-1BBA-8F6D-3121-1E54243F030C}"/>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11700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ln w="76200">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bg1"/>
                </a:solidFill>
              </a:rPr>
              <a:t>A Suffering Vessel.  Acts 9:15</a:t>
            </a:r>
          </a:p>
        </p:txBody>
      </p:sp>
    </p:spTree>
    <p:extLst>
      <p:ext uri="{BB962C8B-B14F-4D97-AF65-F5344CB8AC3E}">
        <p14:creationId xmlns:p14="http://schemas.microsoft.com/office/powerpoint/2010/main" val="4220513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71B01F-FE31-3305-CA19-BCE3625D451B}"/>
              </a:ext>
            </a:extLst>
          </p:cNvPr>
          <p:cNvSpPr txBox="1"/>
          <p:nvPr/>
        </p:nvSpPr>
        <p:spPr>
          <a:xfrm>
            <a:off x="500932" y="985962"/>
            <a:ext cx="8299203" cy="5625771"/>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404040"/>
                </a:solidFill>
                <a:effectLst/>
                <a:latin typeface="Arial Black" panose="020B0A04020102020204" pitchFamily="34" charset="0"/>
                <a:ea typeface="Calibri" panose="020F0502020204030204" pitchFamily="34" charset="0"/>
                <a:cs typeface="Times New Roman" panose="02020603050405020304" pitchFamily="18" charset="0"/>
              </a:rPr>
              <a:t>7. A Suffering Vessel</a:t>
            </a:r>
            <a:r>
              <a:rPr lang="en-US" sz="32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600" i="1"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400" kern="1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2Cor.</a:t>
            </a: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4:7</a:t>
            </a: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But we have this treasure in earthen vessels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that the excellence of the power may be of God and not of us.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8 We are hard pressed on every side, yet not crushed; we are perplexed, but not in despair;</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9 persecuted, but not forsaken; struck down, but not destroyed-</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10 always carrying about in the body the dying of the Lord Jesus, that the life of Jesus also may be manifested in our body.</a:t>
            </a:r>
          </a:p>
        </p:txBody>
      </p:sp>
      <p:sp>
        <p:nvSpPr>
          <p:cNvPr id="6" name="TextBox 5">
            <a:extLst>
              <a:ext uri="{FF2B5EF4-FFF2-40B4-BE49-F238E27FC236}">
                <a16:creationId xmlns:a16="http://schemas.microsoft.com/office/drawing/2014/main" id="{DC57B13D-2501-438E-40FC-9851B8C87383}"/>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
        <p:nvSpPr>
          <p:cNvPr id="2" name="Rectangle 1">
            <a:extLst>
              <a:ext uri="{FF2B5EF4-FFF2-40B4-BE49-F238E27FC236}">
                <a16:creationId xmlns:a16="http://schemas.microsoft.com/office/drawing/2014/main" id="{AB91FBE6-121F-FF7B-6B25-B83DFF94B47E}"/>
              </a:ext>
            </a:extLst>
          </p:cNvPr>
          <p:cNvSpPr/>
          <p:nvPr/>
        </p:nvSpPr>
        <p:spPr>
          <a:xfrm>
            <a:off x="220980" y="4076700"/>
            <a:ext cx="8702040" cy="2535033"/>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700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38744D-47A5-9151-E3FD-C693181BFE1D}"/>
              </a:ext>
            </a:extLst>
          </p:cNvPr>
          <p:cNvSpPr txBox="1"/>
          <p:nvPr/>
        </p:nvSpPr>
        <p:spPr>
          <a:xfrm>
            <a:off x="633743" y="854598"/>
            <a:ext cx="7785980" cy="5816977"/>
          </a:xfrm>
          <a:prstGeom prst="rect">
            <a:avLst/>
          </a:prstGeom>
          <a:noFill/>
        </p:spPr>
        <p:txBody>
          <a:bodyPr wrap="square">
            <a:spAutoFit/>
          </a:bodyPr>
          <a:lstStyle/>
          <a:p>
            <a:pPr marL="0" marR="0">
              <a:spcBef>
                <a:spcPts val="0"/>
              </a:spcBef>
              <a:spcAft>
                <a:spcPts val="800"/>
              </a:spcAft>
            </a:pPr>
            <a:r>
              <a:rPr lang="en-US" sz="24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Cor. 11:21–31</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he gives us a catalogue of his afflictions and perils. -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2Cor. 11:21</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To our shame, I say that we were too weak for that! But in whatever </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anyone is bold--I speak foolishly--I am bold also.22 Are they Hebrews? So am I. Are they Israelites? So am I. Are they the seed of Abraham? So am I.</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23 Are they ministers of Christ? --I speak as a fool--I am more: in labors more abundant, in stripes above measure, in prisons more frequently, in deaths often. 24 From the Jews five times I received forty stripes minus one.</a:t>
            </a:r>
          </a:p>
          <a:p>
            <a:pPr marL="0" marR="0">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25 Three times I was beaten with rods; once I was stoned; three times I was shipwrecked; a night and a day I have been in the deep;</a:t>
            </a:r>
          </a:p>
        </p:txBody>
      </p:sp>
      <p:sp>
        <p:nvSpPr>
          <p:cNvPr id="5" name="TextBox 4">
            <a:extLst>
              <a:ext uri="{FF2B5EF4-FFF2-40B4-BE49-F238E27FC236}">
                <a16:creationId xmlns:a16="http://schemas.microsoft.com/office/drawing/2014/main" id="{8F793ADA-DD99-A483-B3ED-038704501BED}"/>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2478177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3606C-5B49-1080-A1DB-B79B8948768B}"/>
              </a:ext>
            </a:extLst>
          </p:cNvPr>
          <p:cNvSpPr txBox="1"/>
          <p:nvPr/>
        </p:nvSpPr>
        <p:spPr>
          <a:xfrm>
            <a:off x="443620" y="959667"/>
            <a:ext cx="8166226" cy="5775940"/>
          </a:xfrm>
          <a:prstGeom prst="rect">
            <a:avLst/>
          </a:prstGeom>
          <a:noFill/>
        </p:spPr>
        <p:txBody>
          <a:bodyPr wrap="square">
            <a:spAutoFit/>
          </a:bodyPr>
          <a:lstStyle/>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26 in journeys often, in perils of waters, in perils of robbers, in perils of my own countrymen, in perils of the Gentiles, in perils in the city, in perils in the wilderness, in perils in the sea, in perils among false brethren;</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27 in weariness and toil, in sleeplessness often, in hunger and thirst, in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fastings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often, in cold and nakedness--</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28 besides the other things, what comes upon me daily: my deep concern for all the churches.</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29 Who is weak, and I am not weak? Who is made to stumble, and I do not burn with indignation?</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30 If I must boast, I will boast in the things which concern my infirmity.</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31 The God and Father of our Lord Jesus Christ, who is blessed forever, knows that I am not lying.</a:t>
            </a:r>
          </a:p>
        </p:txBody>
      </p:sp>
      <p:sp>
        <p:nvSpPr>
          <p:cNvPr id="5" name="TextBox 4">
            <a:extLst>
              <a:ext uri="{FF2B5EF4-FFF2-40B4-BE49-F238E27FC236}">
                <a16:creationId xmlns:a16="http://schemas.microsoft.com/office/drawing/2014/main" id="{7F7F8A51-573D-EA3D-EE81-FD310D5FA925}"/>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474073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F74810-9D5D-2FD1-1F0B-C7BD72023216}"/>
              </a:ext>
            </a:extLst>
          </p:cNvPr>
          <p:cNvSpPr txBox="1"/>
          <p:nvPr/>
        </p:nvSpPr>
        <p:spPr>
          <a:xfrm>
            <a:off x="579421" y="1434071"/>
            <a:ext cx="7795033" cy="4401205"/>
          </a:xfrm>
          <a:prstGeom prst="rect">
            <a:avLst/>
          </a:prstGeom>
          <a:noFill/>
        </p:spPr>
        <p:txBody>
          <a:bodyPr wrap="square">
            <a:spAutoFit/>
          </a:bodyPr>
          <a:lstStyle/>
          <a:p>
            <a:pPr marL="0" marR="0">
              <a:spcBef>
                <a:spcPts val="0"/>
              </a:spcBef>
              <a:spcAft>
                <a:spcPts val="800"/>
              </a:spcAft>
            </a:pPr>
            <a:r>
              <a:rPr lang="en-US" sz="32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The vessels of God, bearing His Name, cannot expect to fare better than the Master Himself.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32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It is a faithful saying,…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Tim. 2:11, 12.</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is a faithful saying: For if we died with Him, We shall also live with Him.</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12 If we endure, We shall also reign with Him. If we deny Him, He also will deny us.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BE0D19C-EA95-CF42-9620-EDED89C91DFE}"/>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
        <p:nvSpPr>
          <p:cNvPr id="2" name="Rectangle 1">
            <a:extLst>
              <a:ext uri="{FF2B5EF4-FFF2-40B4-BE49-F238E27FC236}">
                <a16:creationId xmlns:a16="http://schemas.microsoft.com/office/drawing/2014/main" id="{5EC946B9-F714-55D2-9BCF-DCEB977E1AAF}"/>
              </a:ext>
            </a:extLst>
          </p:cNvPr>
          <p:cNvSpPr/>
          <p:nvPr/>
        </p:nvSpPr>
        <p:spPr>
          <a:xfrm>
            <a:off x="419100" y="1379220"/>
            <a:ext cx="8282940" cy="139446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585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AB3720-84B2-A069-CACD-DDACB46D3F11}"/>
              </a:ext>
            </a:extLst>
          </p:cNvPr>
          <p:cNvSpPr txBox="1"/>
          <p:nvPr/>
        </p:nvSpPr>
        <p:spPr>
          <a:xfrm>
            <a:off x="570368" y="1231271"/>
            <a:ext cx="7967050" cy="5119350"/>
          </a:xfrm>
          <a:prstGeom prst="rect">
            <a:avLst/>
          </a:prstGeom>
          <a:noFill/>
        </p:spPr>
        <p:txBody>
          <a:bodyPr wrap="square">
            <a:spAutoFit/>
          </a:bodyPr>
          <a:lstStyle/>
          <a:p>
            <a:pPr marL="0" marR="0">
              <a:spcBef>
                <a:spcPts val="0"/>
              </a:spcBef>
              <a:spcAft>
                <a:spcPts val="800"/>
              </a:spcAft>
            </a:pPr>
            <a:r>
              <a:rPr lang="en-US" sz="24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God is still seeking to make known the riches of His glory in the vessels which he has prepared unto glory </a:t>
            </a:r>
          </a:p>
          <a:p>
            <a:pPr marL="0" marR="0">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9:21–23.</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Does not the potter have power over the clay, from the same lump to make one vessel for honor and another for dishonor?</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22 What if God, wanting to show His wrath and to make His power known, endured with much longsuffering the vessels of wrath prepared for destruction,</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23 and that He might make known the riches of His glory on the vessels of mercy, which He had prepared beforehand for glory,</a:t>
            </a:r>
          </a:p>
        </p:txBody>
      </p:sp>
      <p:sp>
        <p:nvSpPr>
          <p:cNvPr id="3" name="Rectangle: Rounded Corners 2">
            <a:extLst>
              <a:ext uri="{FF2B5EF4-FFF2-40B4-BE49-F238E27FC236}">
                <a16:creationId xmlns:a16="http://schemas.microsoft.com/office/drawing/2014/main" id="{F7857186-2D52-2CC2-A189-02F3EFAB5D03}"/>
              </a:ext>
            </a:extLst>
          </p:cNvPr>
          <p:cNvSpPr/>
          <p:nvPr/>
        </p:nvSpPr>
        <p:spPr>
          <a:xfrm>
            <a:off x="293615" y="2457974"/>
            <a:ext cx="8472880" cy="3917659"/>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0A6921-7410-6F5A-6A64-0EF53C70E25A}"/>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3040707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9DB52B-969D-7E0B-A085-52FA506DBFB5}"/>
            </a:ext>
          </a:extLst>
        </p:cNvPr>
        <p:cNvGrpSpPr/>
        <p:nvPr/>
      </p:nvGrpSpPr>
      <p:grpSpPr>
        <a:xfrm>
          <a:off x="0" y="0"/>
          <a:ext cx="0" cy="0"/>
          <a:chOff x="0" y="0"/>
          <a:chExt cx="0" cy="0"/>
        </a:xfrm>
      </p:grpSpPr>
      <p:pic>
        <p:nvPicPr>
          <p:cNvPr id="5" name="Picture 2" descr="C:\Users\sheila\Desktop\ULTIMATE Royality Free\4-Bib Pics-Misc\Bible MSS\Scriptures\10 Commandments_.jpg">
            <a:extLst>
              <a:ext uri="{FF2B5EF4-FFF2-40B4-BE49-F238E27FC236}">
                <a16:creationId xmlns:a16="http://schemas.microsoft.com/office/drawing/2014/main" id="{34A1F8BD-EB87-26C7-AAF6-E845AD8B5E5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a:extLst>
              <a:ext uri="{FF2B5EF4-FFF2-40B4-BE49-F238E27FC236}">
                <a16:creationId xmlns:a16="http://schemas.microsoft.com/office/drawing/2014/main" id="{1F688CF1-626E-A20E-9726-E636374EDBE0}"/>
              </a:ext>
            </a:extLst>
          </p:cNvPr>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57B4FEF-2302-80C4-F8FA-8CFC39DDB825}"/>
              </a:ext>
            </a:extLst>
          </p:cNvPr>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CFF003F8-95DF-7E1F-2636-95852347BCAD}"/>
              </a:ext>
            </a:extLst>
          </p:cNvPr>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B01A630-16B9-DEC1-779F-CD1490646FD4}"/>
              </a:ext>
            </a:extLst>
          </p:cNvPr>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E4E40FF-236E-E2EF-3591-3036BF252337}"/>
              </a:ext>
            </a:extLst>
          </p:cNvPr>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8785BF6-7FA3-52C4-526C-25044D8F6070}"/>
              </a:ext>
            </a:extLst>
          </p:cNvPr>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160EF18-EB6F-BC51-83F1-43927D6E1877}"/>
              </a:ext>
            </a:extLst>
          </p:cNvPr>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5A5F8013-EDD8-9181-A483-D8ACC25888B6}"/>
              </a:ext>
            </a:extLst>
          </p:cNvPr>
          <p:cNvSpPr txBox="1"/>
          <p:nvPr/>
        </p:nvSpPr>
        <p:spPr>
          <a:xfrm>
            <a:off x="1546860" y="990600"/>
            <a:ext cx="6111240" cy="4784586"/>
          </a:xfrm>
          <a:prstGeom prst="rect">
            <a:avLst/>
          </a:prstGeom>
          <a:noFill/>
        </p:spPr>
        <p:txBody>
          <a:bodyPr wrap="square" rtlCol="0">
            <a:spAutoFit/>
          </a:bodyPr>
          <a:lstStyle/>
          <a:p>
            <a:r>
              <a:rPr lang="en-US" sz="4000" b="1" dirty="0">
                <a:solidFill>
                  <a:srgbClr val="0070C0"/>
                </a:solidFill>
              </a:rPr>
              <a:t>Eph 1:3 </a:t>
            </a:r>
            <a:r>
              <a:rPr lang="en-US" sz="3200" dirty="0"/>
              <a:t>Blessed be the God and Father of our Lord Jesus Christ, who has blessed us with every spiritual blessing in the heavenly places in Christ,</a:t>
            </a:r>
          </a:p>
          <a:p>
            <a:r>
              <a:rPr lang="en-US" sz="3200" dirty="0"/>
              <a:t> </a:t>
            </a:r>
            <a:r>
              <a:rPr lang="en-US" sz="3200" b="1" dirty="0"/>
              <a:t>4 just as </a:t>
            </a:r>
            <a:r>
              <a:rPr lang="en-US" sz="3200" b="1" u="sng" dirty="0"/>
              <a:t>He chose us </a:t>
            </a:r>
            <a:r>
              <a:rPr lang="en-US" sz="3200" b="1" dirty="0"/>
              <a:t>in Him before the foundation of the world, that </a:t>
            </a:r>
            <a:r>
              <a:rPr lang="en-US" sz="3200" b="1" u="sng" dirty="0"/>
              <a:t>we should be holy </a:t>
            </a:r>
            <a:r>
              <a:rPr lang="en-US" sz="3200" b="1" dirty="0"/>
              <a:t>and </a:t>
            </a:r>
            <a:r>
              <a:rPr lang="en-US" sz="3200" b="1" u="sng" dirty="0"/>
              <a:t>without blame</a:t>
            </a:r>
            <a:r>
              <a:rPr lang="en-US" sz="3200" b="1" dirty="0"/>
              <a:t>  </a:t>
            </a:r>
            <a:r>
              <a:rPr lang="en-US" sz="3200" b="1" u="sng" dirty="0"/>
              <a:t>before Him in love</a:t>
            </a:r>
            <a:r>
              <a:rPr lang="en-US" sz="3200" dirty="0"/>
              <a:t>,</a:t>
            </a:r>
          </a:p>
        </p:txBody>
      </p:sp>
    </p:spTree>
    <p:extLst>
      <p:ext uri="{BB962C8B-B14F-4D97-AF65-F5344CB8AC3E}">
        <p14:creationId xmlns:p14="http://schemas.microsoft.com/office/powerpoint/2010/main" val="2867454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26775"/>
            <a:ext cx="9144000" cy="646331"/>
          </a:xfrm>
          <a:prstGeom prst="rect">
            <a:avLst/>
          </a:prstGeom>
          <a:noFill/>
        </p:spPr>
        <p:txBody>
          <a:bodyPr wrap="square" rtlCol="0">
            <a:spAutoFit/>
          </a:bodyPr>
          <a:lstStyle/>
          <a:p>
            <a:pPr algn="ctr"/>
            <a:r>
              <a:rPr lang="en-US" sz="3600" dirty="0">
                <a:solidFill>
                  <a:schemeClr val="bg1"/>
                </a:solidFill>
              </a:rPr>
              <a:t>We Are A Vessel.  Acts 9:15</a:t>
            </a:r>
          </a:p>
        </p:txBody>
      </p:sp>
      <p:pic>
        <p:nvPicPr>
          <p:cNvPr id="3" name="Picture 2" descr="Happy Old Year - Garden In Delight">
            <a:extLst>
              <a:ext uri="{FF2B5EF4-FFF2-40B4-BE49-F238E27FC236}">
                <a16:creationId xmlns:a16="http://schemas.microsoft.com/office/drawing/2014/main" id="{E4B0AB4A-891A-097F-3F68-3EBB2BC5F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97" y="1465800"/>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appy Old Year - Garden In Delight">
            <a:extLst>
              <a:ext uri="{FF2B5EF4-FFF2-40B4-BE49-F238E27FC236}">
                <a16:creationId xmlns:a16="http://schemas.microsoft.com/office/drawing/2014/main" id="{453BA175-5675-7BF5-71A3-255141DA3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679" y="1465800"/>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appy Old Year - Garden In Delight">
            <a:extLst>
              <a:ext uri="{FF2B5EF4-FFF2-40B4-BE49-F238E27FC236}">
                <a16:creationId xmlns:a16="http://schemas.microsoft.com/office/drawing/2014/main" id="{3B3A185E-217A-0A55-946C-F806B5488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961" y="1465800"/>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appy Old Year - Garden In Delight">
            <a:extLst>
              <a:ext uri="{FF2B5EF4-FFF2-40B4-BE49-F238E27FC236}">
                <a16:creationId xmlns:a16="http://schemas.microsoft.com/office/drawing/2014/main" id="{8C7F79FA-60B6-34FB-DE8D-2DC87CDAF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0978"/>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appy Old Year - Garden In Delight">
            <a:extLst>
              <a:ext uri="{FF2B5EF4-FFF2-40B4-BE49-F238E27FC236}">
                <a16:creationId xmlns:a16="http://schemas.microsoft.com/office/drawing/2014/main" id="{62E795F1-208B-7CCF-0054-43B05672B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282" y="4490978"/>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appy Old Year - Garden In Delight">
            <a:extLst>
              <a:ext uri="{FF2B5EF4-FFF2-40B4-BE49-F238E27FC236}">
                <a16:creationId xmlns:a16="http://schemas.microsoft.com/office/drawing/2014/main" id="{447FADE3-0439-CB43-7B4C-6DEE14675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564" y="4490978"/>
            <a:ext cx="2364282" cy="2367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appy Old Year - Garden In Delight">
            <a:extLst>
              <a:ext uri="{FF2B5EF4-FFF2-40B4-BE49-F238E27FC236}">
                <a16:creationId xmlns:a16="http://schemas.microsoft.com/office/drawing/2014/main" id="{5AC968CB-26B5-BC72-CF55-185EB98B7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718" y="4490978"/>
            <a:ext cx="2364282" cy="23670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50B173-CB64-3CB4-3EEA-4C3C62B5CBBF}"/>
              </a:ext>
            </a:extLst>
          </p:cNvPr>
          <p:cNvSpPr txBox="1"/>
          <p:nvPr/>
        </p:nvSpPr>
        <p:spPr>
          <a:xfrm>
            <a:off x="1182141" y="823869"/>
            <a:ext cx="6549518" cy="707886"/>
          </a:xfrm>
          <a:prstGeom prst="rect">
            <a:avLst/>
          </a:prstGeom>
          <a:noFill/>
        </p:spPr>
        <p:txBody>
          <a:bodyPr wrap="square" rtlCol="0">
            <a:spAutoFit/>
          </a:bodyPr>
          <a:lstStyle/>
          <a:p>
            <a:r>
              <a:rPr lang="en-US" sz="4000" b="1" dirty="0">
                <a:solidFill>
                  <a:schemeClr val="bg1"/>
                </a:solidFill>
              </a:rPr>
              <a:t>unclean       empty        chosen              </a:t>
            </a:r>
          </a:p>
        </p:txBody>
      </p:sp>
      <p:sp>
        <p:nvSpPr>
          <p:cNvPr id="11" name="TextBox 10">
            <a:extLst>
              <a:ext uri="{FF2B5EF4-FFF2-40B4-BE49-F238E27FC236}">
                <a16:creationId xmlns:a16="http://schemas.microsoft.com/office/drawing/2014/main" id="{97C65116-3652-3AB2-B0EF-870A3016273B}"/>
              </a:ext>
            </a:extLst>
          </p:cNvPr>
          <p:cNvSpPr txBox="1"/>
          <p:nvPr/>
        </p:nvSpPr>
        <p:spPr>
          <a:xfrm>
            <a:off x="0" y="3903024"/>
            <a:ext cx="9144000" cy="646331"/>
          </a:xfrm>
          <a:prstGeom prst="rect">
            <a:avLst/>
          </a:prstGeom>
          <a:noFill/>
        </p:spPr>
        <p:txBody>
          <a:bodyPr wrap="square" rtlCol="0">
            <a:spAutoFit/>
          </a:bodyPr>
          <a:lstStyle/>
          <a:p>
            <a:r>
              <a:rPr lang="en-US" sz="3600" dirty="0"/>
              <a:t>     </a:t>
            </a:r>
            <a:r>
              <a:rPr lang="en-US" sz="3600" b="1" dirty="0">
                <a:solidFill>
                  <a:schemeClr val="bg1"/>
                </a:solidFill>
              </a:rPr>
              <a:t>filled         separated      honored    suffering</a:t>
            </a:r>
          </a:p>
        </p:txBody>
      </p:sp>
    </p:spTree>
    <p:extLst>
      <p:ext uri="{BB962C8B-B14F-4D97-AF65-F5344CB8AC3E}">
        <p14:creationId xmlns:p14="http://schemas.microsoft.com/office/powerpoint/2010/main" val="250022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616E48-9E03-92C8-3930-EB9A7076E19B}"/>
              </a:ext>
            </a:extLst>
          </p:cNvPr>
          <p:cNvPicPr>
            <a:picLocks noChangeAspect="1"/>
          </p:cNvPicPr>
          <p:nvPr/>
        </p:nvPicPr>
        <p:blipFill>
          <a:blip r:embed="rId2"/>
          <a:srcRect l="8279" t="25038" r="56983" b="47520"/>
          <a:stretch>
            <a:fillRect/>
          </a:stretch>
        </p:blipFill>
        <p:spPr>
          <a:xfrm>
            <a:off x="245890" y="1271620"/>
            <a:ext cx="8652222" cy="36737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0902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t>Paul as a Vessel.  Acts 9:15</a:t>
            </a:r>
          </a:p>
        </p:txBody>
      </p:sp>
      <p:sp>
        <p:nvSpPr>
          <p:cNvPr id="4" name="TextBox 3">
            <a:extLst>
              <a:ext uri="{FF2B5EF4-FFF2-40B4-BE49-F238E27FC236}">
                <a16:creationId xmlns:a16="http://schemas.microsoft.com/office/drawing/2014/main" id="{99D6F29D-97AF-2B2F-0270-A2F1B9C924FA}"/>
              </a:ext>
            </a:extLst>
          </p:cNvPr>
          <p:cNvSpPr txBox="1"/>
          <p:nvPr/>
        </p:nvSpPr>
        <p:spPr>
          <a:xfrm>
            <a:off x="476967" y="570067"/>
            <a:ext cx="8075691" cy="5777544"/>
          </a:xfrm>
          <a:prstGeom prst="rect">
            <a:avLst/>
          </a:prstGeom>
          <a:noFill/>
        </p:spPr>
        <p:txBody>
          <a:bodyPr wrap="square">
            <a:spAutoFit/>
          </a:bodyPr>
          <a:lstStyle/>
          <a:p>
            <a:pPr marL="0" marR="0">
              <a:lnSpc>
                <a:spcPct val="107000"/>
              </a:lnSpc>
              <a:spcBef>
                <a:spcPts val="0"/>
              </a:spcBef>
              <a:spcAft>
                <a:spcPts val="1000"/>
              </a:spcAft>
              <a:tabLst>
                <a:tab pos="1931035" algn="l"/>
              </a:tabLs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kern="0" dirty="0">
                <a:effectLst/>
                <a:latin typeface="Calibri" panose="020F0502020204030204" pitchFamily="34" charset="0"/>
                <a:ea typeface="Calibri" panose="020F0502020204030204" pitchFamily="34" charset="0"/>
                <a:cs typeface="Times New Roman" panose="02020603050405020304" pitchFamily="18" charset="0"/>
              </a:rPr>
              <a:t>Paul delighted to call himself “</a:t>
            </a:r>
            <a:r>
              <a:rPr lang="en-US" sz="3200" u="sng" kern="0" dirty="0">
                <a:effectLst/>
                <a:latin typeface="Calibri" panose="020F0502020204030204" pitchFamily="34" charset="0"/>
                <a:ea typeface="Calibri" panose="020F0502020204030204" pitchFamily="34" charset="0"/>
                <a:cs typeface="Times New Roman" panose="02020603050405020304" pitchFamily="18" charset="0"/>
              </a:rPr>
              <a:t>a slave of Jesus Christ</a:t>
            </a:r>
            <a:r>
              <a:rPr lang="en-US" sz="3200" kern="0" dirty="0">
                <a:effectLst/>
                <a:latin typeface="Calibri" panose="020F0502020204030204" pitchFamily="34" charset="0"/>
                <a:ea typeface="Calibri" panose="020F0502020204030204" pitchFamily="34" charset="0"/>
                <a:cs typeface="Times New Roman" panose="02020603050405020304" pitchFamily="18" charset="0"/>
              </a:rPr>
              <a:t>.” The slave was at the disposal of his master, having no special interests of his own. </a:t>
            </a:r>
          </a:p>
          <a:p>
            <a:pPr marL="0" marR="0">
              <a:spcBef>
                <a:spcPts val="0"/>
              </a:spcBef>
              <a:spcAft>
                <a:spcPts val="1000"/>
              </a:spcAft>
            </a:pPr>
            <a:endParaRPr lang="en-US" sz="1400" kern="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1400" kern="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kern="0" dirty="0">
                <a:effectLst/>
                <a:latin typeface="Calibri" panose="020F0502020204030204" pitchFamily="34" charset="0"/>
                <a:ea typeface="Calibri" panose="020F0502020204030204" pitchFamily="34" charset="0"/>
                <a:cs typeface="Times New Roman" panose="02020603050405020304" pitchFamily="18" charset="0"/>
              </a:rPr>
              <a:t>The same thought comes out in the title of “vessel” given to Paul by the Lord Himself immediately after his conversion: </a:t>
            </a:r>
          </a:p>
          <a:p>
            <a:pPr marL="0" marR="0">
              <a:spcBef>
                <a:spcPts val="0"/>
              </a:spcBef>
              <a:spcAft>
                <a:spcPts val="1000"/>
              </a:spcAft>
            </a:pPr>
            <a:r>
              <a:rPr lang="en-US" sz="3200" b="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“Go thy way, he is a chosen vessel unto Me.” </a:t>
            </a:r>
            <a:r>
              <a:rPr lang="en-US" sz="3200" kern="0" dirty="0">
                <a:effectLst/>
                <a:latin typeface="Calibri" panose="020F0502020204030204" pitchFamily="34" charset="0"/>
                <a:ea typeface="Calibri" panose="020F0502020204030204" pitchFamily="34" charset="0"/>
                <a:cs typeface="Times New Roman" panose="02020603050405020304" pitchFamily="18" charset="0"/>
              </a:rPr>
              <a:t>A vessel has no will of its own, but is open to be filled with anything or to be carried anywhere.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6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A45B3-EE77-AFDF-2C05-3D3B0F2DB0AD}"/>
              </a:ext>
            </a:extLst>
          </p:cNvPr>
          <p:cNvSpPr txBox="1"/>
          <p:nvPr/>
        </p:nvSpPr>
        <p:spPr>
          <a:xfrm>
            <a:off x="0" y="125835"/>
            <a:ext cx="9144000" cy="584775"/>
          </a:xfrm>
          <a:prstGeom prst="rect">
            <a:avLst/>
          </a:prstGeom>
          <a:noFill/>
        </p:spPr>
        <p:txBody>
          <a:bodyPr wrap="square" rtlCol="0">
            <a:spAutoFit/>
          </a:bodyPr>
          <a:lstStyle/>
          <a:p>
            <a:pPr algn="ctr"/>
            <a:r>
              <a:rPr lang="en-US" sz="3200" dirty="0"/>
              <a:t>Paul as a Vessel.  Acts 9:15</a:t>
            </a:r>
          </a:p>
        </p:txBody>
      </p:sp>
      <p:sp>
        <p:nvSpPr>
          <p:cNvPr id="4" name="TextBox 3">
            <a:extLst>
              <a:ext uri="{FF2B5EF4-FFF2-40B4-BE49-F238E27FC236}">
                <a16:creationId xmlns:a16="http://schemas.microsoft.com/office/drawing/2014/main" id="{C425D28E-76E1-5C30-AAF7-315094D31BC7}"/>
              </a:ext>
            </a:extLst>
          </p:cNvPr>
          <p:cNvSpPr txBox="1"/>
          <p:nvPr/>
        </p:nvSpPr>
        <p:spPr>
          <a:xfrm>
            <a:off x="977772" y="1692993"/>
            <a:ext cx="7496269" cy="3857466"/>
          </a:xfrm>
          <a:prstGeom prst="rect">
            <a:avLst/>
          </a:prstGeom>
          <a:noFill/>
        </p:spPr>
        <p:txBody>
          <a:bodyPr wrap="square">
            <a:spAutoFit/>
          </a:bodyPr>
          <a:lstStyle/>
          <a:p>
            <a:pPr marL="0" marR="0" algn="ctr">
              <a:spcBef>
                <a:spcPts val="0"/>
              </a:spcBef>
              <a:spcAft>
                <a:spcPts val="1000"/>
              </a:spcAft>
            </a:pPr>
            <a:r>
              <a:rPr lang="en-US" sz="4400" kern="0" dirty="0">
                <a:effectLst/>
                <a:latin typeface="Calibri" panose="020F0502020204030204" pitchFamily="34" charset="0"/>
                <a:ea typeface="Calibri" panose="020F0502020204030204" pitchFamily="34" charset="0"/>
                <a:cs typeface="Times New Roman" panose="02020603050405020304" pitchFamily="18" charset="0"/>
              </a:rPr>
              <a:t>Let’s look at the history of Paul as a vessel…</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endParaRPr lang="en-US" sz="4400" kern="1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r>
              <a:rPr lang="en-US" sz="4800" kern="0" dirty="0">
                <a:effectLst/>
                <a:latin typeface="Calibri" panose="020F0502020204030204" pitchFamily="34" charset="0"/>
                <a:ea typeface="Calibri" panose="020F0502020204030204" pitchFamily="34" charset="0"/>
                <a:cs typeface="Times New Roman" panose="02020603050405020304" pitchFamily="18" charset="0"/>
              </a:rPr>
              <a:t>And see if there are some similarities with </a:t>
            </a:r>
            <a:r>
              <a:rPr lang="en-US" sz="4800" u="sng" kern="0" dirty="0">
                <a:effectLst/>
                <a:latin typeface="Calibri" panose="020F0502020204030204" pitchFamily="34" charset="0"/>
                <a:ea typeface="Calibri" panose="020F0502020204030204" pitchFamily="34" charset="0"/>
                <a:cs typeface="Times New Roman" panose="02020603050405020304" pitchFamily="18" charset="0"/>
              </a:rPr>
              <a:t>our</a:t>
            </a:r>
            <a:r>
              <a:rPr lang="en-US" sz="4800" kern="0" dirty="0">
                <a:effectLst/>
                <a:latin typeface="Calibri" panose="020F0502020204030204" pitchFamily="34" charset="0"/>
                <a:ea typeface="Calibri" panose="020F0502020204030204" pitchFamily="34" charset="0"/>
                <a:cs typeface="Times New Roman" panose="02020603050405020304" pitchFamily="18" charset="0"/>
              </a:rPr>
              <a:t> life.</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4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appy Old Year - Garden In Delight">
            <a:extLst>
              <a:ext uri="{FF2B5EF4-FFF2-40B4-BE49-F238E27FC236}">
                <a16:creationId xmlns:a16="http://schemas.microsoft.com/office/drawing/2014/main" id="{C595E1B4-FB52-B08E-4188-750EA85B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466" y="1131373"/>
            <a:ext cx="5519956" cy="5526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D80B12-BFFC-F262-8FB3-569302E50716}"/>
              </a:ext>
            </a:extLst>
          </p:cNvPr>
          <p:cNvSpPr txBox="1"/>
          <p:nvPr/>
        </p:nvSpPr>
        <p:spPr>
          <a:xfrm>
            <a:off x="0" y="125835"/>
            <a:ext cx="9144000" cy="923330"/>
          </a:xfrm>
          <a:prstGeom prst="rect">
            <a:avLst/>
          </a:prstGeom>
          <a:noFill/>
        </p:spPr>
        <p:txBody>
          <a:bodyPr wrap="square" rtlCol="0">
            <a:spAutoFit/>
          </a:bodyPr>
          <a:lstStyle/>
          <a:p>
            <a:pPr algn="ctr"/>
            <a:r>
              <a:rPr lang="en-US" sz="5400" dirty="0">
                <a:solidFill>
                  <a:schemeClr val="bg1"/>
                </a:solidFill>
              </a:rPr>
              <a:t>An Unclean Vessel.  Acts 9:15</a:t>
            </a:r>
          </a:p>
        </p:txBody>
      </p:sp>
      <p:sp>
        <p:nvSpPr>
          <p:cNvPr id="3" name="Rectangle 2">
            <a:extLst>
              <a:ext uri="{FF2B5EF4-FFF2-40B4-BE49-F238E27FC236}">
                <a16:creationId xmlns:a16="http://schemas.microsoft.com/office/drawing/2014/main" id="{807F71DD-B662-28DD-9A09-D7BBBF91FA0D}"/>
              </a:ext>
            </a:extLst>
          </p:cNvPr>
          <p:cNvSpPr/>
          <p:nvPr/>
        </p:nvSpPr>
        <p:spPr>
          <a:xfrm>
            <a:off x="1778465" y="1131373"/>
            <a:ext cx="5519955" cy="5526353"/>
          </a:xfrm>
          <a:prstGeom prst="rect">
            <a:avLst/>
          </a:prstGeom>
          <a:noFill/>
          <a:ln w="762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46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6BE015-24F1-0672-1BFE-CA1BA446E225}"/>
              </a:ext>
            </a:extLst>
          </p:cNvPr>
          <p:cNvSpPr txBox="1"/>
          <p:nvPr/>
        </p:nvSpPr>
        <p:spPr>
          <a:xfrm>
            <a:off x="461727" y="1104523"/>
            <a:ext cx="8102851" cy="5564216"/>
          </a:xfrm>
          <a:prstGeom prst="rect">
            <a:avLst/>
          </a:prstGeom>
          <a:noFill/>
        </p:spPr>
        <p:txBody>
          <a:bodyPr wrap="square">
            <a:spAutoFit/>
          </a:bodyPr>
          <a:lstStyle/>
          <a:p>
            <a:pPr marL="0" marR="0">
              <a:lnSpc>
                <a:spcPct val="107000"/>
              </a:lnSpc>
              <a:spcBef>
                <a:spcPts val="0"/>
              </a:spcBef>
              <a:spcAft>
                <a:spcPts val="1000"/>
              </a:spcAft>
            </a:pPr>
            <a:r>
              <a:rPr lang="en-US" sz="3200" kern="0" dirty="0">
                <a:effectLst/>
                <a:latin typeface="Arial Black" panose="020B0A04020102020204" pitchFamily="34" charset="0"/>
                <a:ea typeface="Calibri" panose="020F0502020204030204" pitchFamily="34" charset="0"/>
                <a:cs typeface="Times New Roman" panose="02020603050405020304" pitchFamily="18" charset="0"/>
              </a:rPr>
              <a:t>1. An Unclean Vessel (Acts 9:1, 2).</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kern="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9:1</a:t>
            </a:r>
            <a:r>
              <a:rPr lang="en-US" sz="3600" kern="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kern="0" dirty="0">
                <a:effectLst/>
                <a:latin typeface="Calibri" panose="020F0502020204030204" pitchFamily="34" charset="0"/>
                <a:ea typeface="Calibri" panose="020F0502020204030204" pitchFamily="34" charset="0"/>
                <a:cs typeface="Times New Roman" panose="02020603050405020304" pitchFamily="18" charset="0"/>
              </a:rPr>
              <a:t>Then Saul, still </a:t>
            </a:r>
            <a:r>
              <a:rPr lang="en-US" sz="2800" u="sng" kern="0" dirty="0">
                <a:effectLst/>
                <a:latin typeface="Calibri" panose="020F0502020204030204" pitchFamily="34" charset="0"/>
                <a:ea typeface="Calibri" panose="020F0502020204030204" pitchFamily="34" charset="0"/>
                <a:cs typeface="Times New Roman" panose="02020603050405020304" pitchFamily="18" charset="0"/>
              </a:rPr>
              <a:t>breathing threats and murder against the disciples of the Lord,</a:t>
            </a:r>
            <a:r>
              <a:rPr lang="en-US" sz="2800" kern="0" dirty="0">
                <a:effectLst/>
                <a:latin typeface="Calibri" panose="020F0502020204030204" pitchFamily="34" charset="0"/>
                <a:ea typeface="Calibri" panose="020F0502020204030204" pitchFamily="34" charset="0"/>
                <a:cs typeface="Times New Roman" panose="02020603050405020304" pitchFamily="18" charset="0"/>
              </a:rPr>
              <a:t> went to the high priest 2 and asked letters from him to the synagogues of Damascus, so that if he found any who were of the Way, whether men or women, he might bring them bound to Jerusalem.</a:t>
            </a:r>
          </a:p>
          <a:p>
            <a:pPr marL="0" marR="0">
              <a:spcBef>
                <a:spcPts val="0"/>
              </a:spcBef>
              <a:spcAft>
                <a:spcPts val="10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kern="0" dirty="0">
                <a:effectLst/>
                <a:latin typeface="Calibri" panose="020F0502020204030204" pitchFamily="34" charset="0"/>
                <a:ea typeface="Calibri" panose="020F0502020204030204" pitchFamily="34" charset="0"/>
                <a:cs typeface="Times New Roman" panose="02020603050405020304" pitchFamily="18" charset="0"/>
              </a:rPr>
              <a:t>Full of hatred for the followers of Jesus.                       “A blasphemer, and a persecutor, and injurious.”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Cor…. “Such were some of you, but ye are washed.”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1289BCC-34E0-0B18-2247-F2CAB4DEBC64}"/>
              </a:ext>
            </a:extLst>
          </p:cNvPr>
          <p:cNvSpPr txBox="1"/>
          <p:nvPr/>
        </p:nvSpPr>
        <p:spPr>
          <a:xfrm>
            <a:off x="0" y="3915"/>
            <a:ext cx="9144000" cy="584775"/>
          </a:xfrm>
          <a:prstGeom prst="rect">
            <a:avLst/>
          </a:prstGeom>
          <a:solidFill>
            <a:schemeClr val="tx1"/>
          </a:solidFill>
        </p:spPr>
        <p:txBody>
          <a:bodyPr wrap="square" rtlCol="0">
            <a:spAutoFit/>
          </a:bodyPr>
          <a:lstStyle/>
          <a:p>
            <a:pPr algn="ctr"/>
            <a:r>
              <a:rPr lang="en-US" sz="3200" dirty="0">
                <a:solidFill>
                  <a:schemeClr val="bg1"/>
                </a:solidFill>
              </a:rPr>
              <a:t>A Chosen Vessel.  Acts 9:15</a:t>
            </a:r>
          </a:p>
        </p:txBody>
      </p:sp>
    </p:spTree>
    <p:extLst>
      <p:ext uri="{BB962C8B-B14F-4D97-AF65-F5344CB8AC3E}">
        <p14:creationId xmlns:p14="http://schemas.microsoft.com/office/powerpoint/2010/main" val="28194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0" y="1524000"/>
            <a:ext cx="9144000" cy="3886200"/>
          </a:xfrm>
          <a:prstGeom prst="rect">
            <a:avLst/>
          </a:prstGeom>
          <a:solidFill>
            <a:srgbClr val="4F81BD"/>
          </a:solidFill>
          <a:ln w="57150" cap="flat" cmpd="sng" algn="ctr">
            <a:solidFill>
              <a:schemeClr val="tx1"/>
            </a:solid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67" t="2238" r="15666" b="8962"/>
          <a:stretch/>
        </p:blipFill>
        <p:spPr bwMode="auto">
          <a:xfrm>
            <a:off x="4267200" y="533400"/>
            <a:ext cx="40767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6-Point Star 2"/>
          <p:cNvSpPr/>
          <p:nvPr/>
        </p:nvSpPr>
        <p:spPr>
          <a:xfrm>
            <a:off x="7848600" y="762000"/>
            <a:ext cx="152400" cy="152400"/>
          </a:xfrm>
          <a:prstGeom prst="star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 name="Rectangular Callout 3"/>
          <p:cNvSpPr/>
          <p:nvPr/>
        </p:nvSpPr>
        <p:spPr>
          <a:xfrm>
            <a:off x="5552181" y="1187450"/>
            <a:ext cx="1377950" cy="266700"/>
          </a:xfrm>
          <a:prstGeom prst="wedgeRectCallout">
            <a:avLst>
              <a:gd name="adj1" fmla="val 112337"/>
              <a:gd name="adj2" fmla="val -1755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Damascus</a:t>
            </a:r>
          </a:p>
        </p:txBody>
      </p:sp>
      <p:sp>
        <p:nvSpPr>
          <p:cNvPr id="5" name="Rectangle 4"/>
          <p:cNvSpPr/>
          <p:nvPr/>
        </p:nvSpPr>
        <p:spPr>
          <a:xfrm rot="16665910">
            <a:off x="6320531" y="4825897"/>
            <a:ext cx="1219200" cy="4572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Dead Sea</a:t>
            </a:r>
          </a:p>
        </p:txBody>
      </p:sp>
      <p:sp>
        <p:nvSpPr>
          <p:cNvPr id="6" name="Rounded Rectangle 5"/>
          <p:cNvSpPr/>
          <p:nvPr/>
        </p:nvSpPr>
        <p:spPr>
          <a:xfrm>
            <a:off x="6705600" y="3200400"/>
            <a:ext cx="685800" cy="152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Jordan</a:t>
            </a:r>
          </a:p>
        </p:txBody>
      </p:sp>
      <p:sp>
        <p:nvSpPr>
          <p:cNvPr id="7" name="Rectangle 6"/>
          <p:cNvSpPr/>
          <p:nvPr/>
        </p:nvSpPr>
        <p:spPr>
          <a:xfrm>
            <a:off x="7162800" y="3886200"/>
            <a:ext cx="982462"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solidFill>
                    <a:sysClr val="windowText" lastClr="000000"/>
                  </a:solidFill>
                </a:ln>
                <a:solidFill>
                  <a:srgbClr val="C00000"/>
                </a:solidFill>
                <a:effectLst/>
                <a:uLnTx/>
                <a:uFillTx/>
                <a:latin typeface="Arial" pitchFamily="34" charset="0"/>
                <a:ea typeface="+mn-ea"/>
                <a:cs typeface="Arial" pitchFamily="34" charset="0"/>
              </a:rPr>
              <a:t>PEREA</a:t>
            </a:r>
          </a:p>
        </p:txBody>
      </p:sp>
      <p:sp>
        <p:nvSpPr>
          <p:cNvPr id="8" name="6-Point Star 7"/>
          <p:cNvSpPr/>
          <p:nvPr/>
        </p:nvSpPr>
        <p:spPr>
          <a:xfrm>
            <a:off x="6629400" y="4495800"/>
            <a:ext cx="152400" cy="152400"/>
          </a:xfrm>
          <a:prstGeom prst="star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0" name="Rectangular Callout 9"/>
          <p:cNvSpPr/>
          <p:nvPr/>
        </p:nvSpPr>
        <p:spPr>
          <a:xfrm>
            <a:off x="4616450" y="4775200"/>
            <a:ext cx="1377950" cy="266700"/>
          </a:xfrm>
          <a:prstGeom prst="wedgeRectCallout">
            <a:avLst>
              <a:gd name="adj1" fmla="val 89296"/>
              <a:gd name="adj2" fmla="val -994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Jerusalem</a:t>
            </a:r>
          </a:p>
        </p:txBody>
      </p:sp>
      <p:sp>
        <p:nvSpPr>
          <p:cNvPr id="11" name="Rectangle 10"/>
          <p:cNvSpPr/>
          <p:nvPr/>
        </p:nvSpPr>
        <p:spPr>
          <a:xfrm>
            <a:off x="5638800" y="4343400"/>
            <a:ext cx="11049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6350">
                  <a:solidFill>
                    <a:sysClr val="windowText" lastClr="000000"/>
                  </a:solidFill>
                </a:ln>
                <a:solidFill>
                  <a:srgbClr val="C00000"/>
                </a:solidFill>
                <a:effectLst/>
                <a:uLnTx/>
                <a:uFillTx/>
                <a:latin typeface="Arial" pitchFamily="34" charset="0"/>
                <a:ea typeface="+mn-ea"/>
                <a:cs typeface="Arial" pitchFamily="34" charset="0"/>
              </a:rPr>
              <a:t>JUDEA</a:t>
            </a:r>
          </a:p>
        </p:txBody>
      </p:sp>
      <p:sp>
        <p:nvSpPr>
          <p:cNvPr id="12" name="Rectangle 11"/>
          <p:cNvSpPr/>
          <p:nvPr/>
        </p:nvSpPr>
        <p:spPr>
          <a:xfrm>
            <a:off x="5867400" y="3505200"/>
            <a:ext cx="13335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6350">
                  <a:solidFill>
                    <a:sysClr val="windowText" lastClr="000000"/>
                  </a:solidFill>
                </a:ln>
                <a:solidFill>
                  <a:srgbClr val="C00000"/>
                </a:solidFill>
                <a:effectLst/>
                <a:uLnTx/>
                <a:uFillTx/>
                <a:latin typeface="Arial" pitchFamily="34" charset="0"/>
                <a:ea typeface="+mn-ea"/>
                <a:cs typeface="Arial" pitchFamily="34" charset="0"/>
              </a:rPr>
              <a:t>SAMARIA</a:t>
            </a:r>
          </a:p>
        </p:txBody>
      </p:sp>
      <p:sp>
        <p:nvSpPr>
          <p:cNvPr id="13" name="Rectangle 12"/>
          <p:cNvSpPr/>
          <p:nvPr/>
        </p:nvSpPr>
        <p:spPr>
          <a:xfrm>
            <a:off x="6163939" y="2286000"/>
            <a:ext cx="1379861"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solidFill>
                    <a:sysClr val="windowText" lastClr="000000"/>
                  </a:solidFill>
                </a:ln>
                <a:solidFill>
                  <a:srgbClr val="C00000"/>
                </a:solidFill>
                <a:effectLst/>
                <a:uLnTx/>
                <a:uFillTx/>
                <a:latin typeface="Arial" pitchFamily="34" charset="0"/>
                <a:ea typeface="+mn-ea"/>
                <a:cs typeface="Arial" pitchFamily="34" charset="0"/>
              </a:rPr>
              <a:t>GALILEE</a:t>
            </a:r>
          </a:p>
        </p:txBody>
      </p:sp>
      <p:sp>
        <p:nvSpPr>
          <p:cNvPr id="16" name="Rectangle 2"/>
          <p:cNvSpPr>
            <a:spLocks noChangeArrowheads="1"/>
          </p:cNvSpPr>
          <p:nvPr/>
        </p:nvSpPr>
        <p:spPr bwMode="auto">
          <a:xfrm>
            <a:off x="914400" y="1828800"/>
            <a:ext cx="2971800" cy="3339376"/>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CHAPTER 9</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3</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as he journeyed, he came near Damascus: and suddenly there shined round about him a light from heaven:  </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4</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he fell to the earth, and heard a voice saying unto him, Saul, Saul, why persecutest thou me?” </a:t>
            </a:r>
          </a:p>
        </p:txBody>
      </p:sp>
    </p:spTree>
    <p:extLst>
      <p:ext uri="{BB962C8B-B14F-4D97-AF65-F5344CB8AC3E}">
        <p14:creationId xmlns:p14="http://schemas.microsoft.com/office/powerpoint/2010/main" val="586844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5BE8C40B-17BC-4E9D-9CE2-E0B7688F8EBD}" vid="{0FEFE8E6-F0AF-49A8-ABBE-92D8C6E4B0D9}"/>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514</TotalTime>
  <Words>3095</Words>
  <Application>Microsoft Office PowerPoint</Application>
  <PresentationFormat>On-screen Show (4:3)</PresentationFormat>
  <Paragraphs>194</Paragraphs>
  <Slides>40</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40</vt:i4>
      </vt:variant>
    </vt:vector>
  </HeadingPairs>
  <TitlesOfParts>
    <vt:vector size="53" baseType="lpstr">
      <vt:lpstr>Arial</vt:lpstr>
      <vt:lpstr>Arial Black</vt:lpstr>
      <vt:lpstr>Arial Unicode MS</vt:lpstr>
      <vt:lpstr>Calibri</vt:lpstr>
      <vt:lpstr>Calibri Light</vt:lpstr>
      <vt:lpstr>Ink Free</vt:lpstr>
      <vt:lpstr>Times New Roman</vt:lpstr>
      <vt:lpstr>Office Theme</vt:lpstr>
      <vt:lpstr>Default Design</vt:lpstr>
      <vt:lpstr>1_Office Theme</vt:lpstr>
      <vt:lpstr>PhotoCompanion</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hard for you to kick against the goads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ecurb hastings</cp:lastModifiedBy>
  <cp:revision>17</cp:revision>
  <dcterms:created xsi:type="dcterms:W3CDTF">2023-09-06T09:16:04Z</dcterms:created>
  <dcterms:modified xsi:type="dcterms:W3CDTF">2026-07-19T10:00:03Z</dcterms:modified>
</cp:coreProperties>
</file>