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20"/>
  </p:notesMasterIdLst>
  <p:sldIdLst>
    <p:sldId id="265" r:id="rId4"/>
    <p:sldId id="503" r:id="rId5"/>
    <p:sldId id="501" r:id="rId6"/>
    <p:sldId id="514" r:id="rId7"/>
    <p:sldId id="507" r:id="rId8"/>
    <p:sldId id="513" r:id="rId9"/>
    <p:sldId id="508" r:id="rId10"/>
    <p:sldId id="512" r:id="rId11"/>
    <p:sldId id="510" r:id="rId12"/>
    <p:sldId id="506" r:id="rId13"/>
    <p:sldId id="511" r:id="rId14"/>
    <p:sldId id="516" r:id="rId15"/>
    <p:sldId id="505" r:id="rId16"/>
    <p:sldId id="504" r:id="rId17"/>
    <p:sldId id="51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MjtDczx0fQ7kLZtfmzqiA==" hashData="MSIiH0+4meIIrpI2FfMfD1ASuihWMKEt1PsSQ3IE+2NrpWeFanTjYXZe3PyklXOypQyNDYE6RBZOdXqjCOGS+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01AF-3EEC-4B9D-9A0C-673CD1CCCEE0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0C0B-D68F-44CE-AE3B-0BD4C2A8F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B190F-DE47-4484-F15C-EC4C9AB7C309}"/>
              </a:ext>
            </a:extLst>
          </p:cNvPr>
          <p:cNvSpPr txBox="1"/>
          <p:nvPr/>
        </p:nvSpPr>
        <p:spPr>
          <a:xfrm>
            <a:off x="689811" y="970547"/>
            <a:ext cx="78445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“But we proved to be gentle among you, as a nursing mother tenderly cares for her own children”  </a:t>
            </a:r>
            <a:r>
              <a:rPr lang="en-US" sz="2800" dirty="0"/>
              <a:t>(1 Thess. 2:7). </a:t>
            </a:r>
          </a:p>
          <a:p>
            <a:endParaRPr lang="en-US" sz="2800" dirty="0"/>
          </a:p>
          <a:p>
            <a:r>
              <a:rPr lang="en-US" sz="2800" dirty="0"/>
              <a:t>This type of personal, nurturing affection and attention is what the older women were to teach the young women to practice. </a:t>
            </a:r>
            <a:r>
              <a:rPr lang="en-US" sz="2800" b="1" dirty="0">
                <a:solidFill>
                  <a:srgbClr val="FF0000"/>
                </a:solidFill>
              </a:rPr>
              <a:t>The young women must be taught to avoid the characteristics of the ostrich who abandons and neglects her young and treats them “as if they were not hers,</a:t>
            </a:r>
            <a:r>
              <a:rPr lang="en-US" sz="2800" dirty="0"/>
              <a:t>” because she is too concerned with other matters that she believes to be important (Job 39:13-18).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D83D6-BC9D-6626-4ABF-5FD9F4B014CD}"/>
              </a:ext>
            </a:extLst>
          </p:cNvPr>
          <p:cNvSpPr txBox="1"/>
          <p:nvPr/>
        </p:nvSpPr>
        <p:spPr>
          <a:xfrm>
            <a:off x="0" y="8023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</p:spTree>
    <p:extLst>
      <p:ext uri="{BB962C8B-B14F-4D97-AF65-F5344CB8AC3E}">
        <p14:creationId xmlns:p14="http://schemas.microsoft.com/office/powerpoint/2010/main" val="4704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F42B7-E192-AFB8-C339-CF5DFA7C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07C152-0E89-0EFF-EE90-39050F16BA29}"/>
              </a:ext>
            </a:extLst>
          </p:cNvPr>
          <p:cNvSpPr txBox="1"/>
          <p:nvPr/>
        </p:nvSpPr>
        <p:spPr>
          <a:xfrm>
            <a:off x="0" y="2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9E5EA-4AB8-4AA9-7C69-C2AE66EC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342995" y="1363178"/>
            <a:ext cx="4140773" cy="43478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A1B93-03AC-0AB4-01CE-360B7364877C}"/>
              </a:ext>
            </a:extLst>
          </p:cNvPr>
          <p:cNvSpPr txBox="1"/>
          <p:nvPr/>
        </p:nvSpPr>
        <p:spPr>
          <a:xfrm>
            <a:off x="4834785" y="986593"/>
            <a:ext cx="41407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Job 39:13 </a:t>
            </a:r>
            <a:r>
              <a:rPr lang="en-US" sz="2000" dirty="0"/>
              <a:t>"The wings of the ostrich wave proudly, But are her wings and pinions like the kindly stork's?</a:t>
            </a:r>
          </a:p>
          <a:p>
            <a:r>
              <a:rPr lang="en-US" sz="2000" dirty="0"/>
              <a:t> 14 For she leaves her eggs on the ground, And warms them in the dust;</a:t>
            </a:r>
          </a:p>
          <a:p>
            <a:r>
              <a:rPr lang="en-US" sz="2000" dirty="0"/>
              <a:t> 15 She forgets that a foot may crush them, Or that a wild beast may break them.</a:t>
            </a:r>
          </a:p>
          <a:p>
            <a:endParaRPr lang="en-US" sz="2000" dirty="0"/>
          </a:p>
          <a:p>
            <a:r>
              <a:rPr lang="en-US" sz="2000" dirty="0"/>
              <a:t> 16 She treats her young harshly, as though they were not hers; Her labor is in vain, without concern,</a:t>
            </a:r>
          </a:p>
          <a:p>
            <a:r>
              <a:rPr lang="en-US" sz="2000" dirty="0"/>
              <a:t> 17 Because God deprived her of wisdom, And did not endow her with understanding.</a:t>
            </a:r>
          </a:p>
          <a:p>
            <a:r>
              <a:rPr lang="en-US" sz="2000" dirty="0"/>
              <a:t> 18 When she lifts herself on high, She scorns the horse and its rider.</a:t>
            </a:r>
          </a:p>
          <a:p>
            <a:r>
              <a:rPr lang="en-US" sz="2000" dirty="0"/>
              <a:t> (NKJV)</a:t>
            </a:r>
          </a:p>
        </p:txBody>
      </p:sp>
    </p:spTree>
    <p:extLst>
      <p:ext uri="{BB962C8B-B14F-4D97-AF65-F5344CB8AC3E}">
        <p14:creationId xmlns:p14="http://schemas.microsoft.com/office/powerpoint/2010/main" val="69158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57514-4269-F444-5711-2962168E2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8684C-8A9E-DB7F-9A00-121E9895C4B8}"/>
              </a:ext>
            </a:extLst>
          </p:cNvPr>
          <p:cNvSpPr txBox="1"/>
          <p:nvPr/>
        </p:nvSpPr>
        <p:spPr>
          <a:xfrm>
            <a:off x="0" y="8023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737F9-E36C-BBC8-4D7C-BE37333A62A5}"/>
              </a:ext>
            </a:extLst>
          </p:cNvPr>
          <p:cNvSpPr txBox="1"/>
          <p:nvPr/>
        </p:nvSpPr>
        <p:spPr>
          <a:xfrm>
            <a:off x="288757" y="657727"/>
            <a:ext cx="860658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Be Kind </a:t>
            </a:r>
            <a:r>
              <a:rPr lang="en-US" sz="2200" dirty="0"/>
              <a:t>– </a:t>
            </a:r>
            <a:r>
              <a:rPr lang="en-US" sz="3600" dirty="0"/>
              <a:t>Tabitha</a:t>
            </a:r>
            <a:r>
              <a:rPr lang="en-US" sz="2200" dirty="0"/>
              <a:t> is an example of a woman who was “abounding with deeds of kindness and charity which she continually did” (Acts 9:36). Kindness involves showing love and doing good toward others. When Paul discussed the care of certain widows, he described the character of one who would be worthy of help: </a:t>
            </a:r>
          </a:p>
          <a:p>
            <a:endParaRPr lang="en-US" sz="2200" dirty="0"/>
          </a:p>
          <a:p>
            <a:r>
              <a:rPr lang="en-US" sz="2200" dirty="0"/>
              <a:t>“</a:t>
            </a:r>
            <a:r>
              <a:rPr lang="en-US" sz="2200" u="sng" dirty="0">
                <a:solidFill>
                  <a:srgbClr val="FF0000"/>
                </a:solidFill>
              </a:rPr>
              <a:t>Having a reputation for good works</a:t>
            </a:r>
            <a:r>
              <a:rPr lang="en-US" sz="2200" dirty="0"/>
              <a:t>… </a:t>
            </a:r>
            <a:r>
              <a:rPr lang="en-US" sz="2200" u="sng" dirty="0">
                <a:solidFill>
                  <a:srgbClr val="0070C0"/>
                </a:solidFill>
              </a:rPr>
              <a:t>if she has shown hospitality to strangers</a:t>
            </a:r>
            <a:r>
              <a:rPr lang="en-US" sz="2200" dirty="0"/>
              <a:t>,    </a:t>
            </a:r>
            <a:r>
              <a:rPr lang="en-US" sz="2200" u="sng" dirty="0">
                <a:solidFill>
                  <a:srgbClr val="7030A0"/>
                </a:solidFill>
              </a:rPr>
              <a:t>if she has washed the saints’ feet</a:t>
            </a:r>
            <a:r>
              <a:rPr lang="en-US" sz="2200" dirty="0"/>
              <a:t>,    </a:t>
            </a:r>
            <a:r>
              <a:rPr lang="en-US" sz="2200" u="sng" dirty="0">
                <a:solidFill>
                  <a:srgbClr val="C00000"/>
                </a:solidFill>
              </a:rPr>
              <a:t>if she has assisted those in distress</a:t>
            </a:r>
            <a:r>
              <a:rPr lang="en-US" sz="2200" dirty="0"/>
              <a:t>,    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</a:rPr>
              <a:t>and if she has devoted herself to every good work</a:t>
            </a:r>
            <a:r>
              <a:rPr lang="en-US" sz="2200" dirty="0"/>
              <a:t>”                (1 Timothy 5:10). </a:t>
            </a:r>
          </a:p>
          <a:p>
            <a:endParaRPr lang="en-US" sz="2200" dirty="0"/>
          </a:p>
          <a:p>
            <a:r>
              <a:rPr lang="en-US" sz="2200" b="1" u="sng" dirty="0"/>
              <a:t>Humility</a:t>
            </a:r>
            <a:r>
              <a:rPr lang="en-US" sz="2200" b="1" dirty="0"/>
              <a:t> is involved in this because in order to show kindness</a:t>
            </a:r>
            <a:r>
              <a:rPr lang="en-US" sz="2200" dirty="0"/>
              <a:t>, a woman must “regard others as more important” than herself, and not “look out for her own personal interest, but also for the interests of others” (Philippians 2:3-4). </a:t>
            </a:r>
            <a:r>
              <a:rPr lang="en-US" sz="2200" b="1" dirty="0"/>
              <a:t>The older women must teach the young women to show kindness and do good to others.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(Show by doing with them)</a:t>
            </a:r>
          </a:p>
        </p:txBody>
      </p:sp>
    </p:spTree>
    <p:extLst>
      <p:ext uri="{BB962C8B-B14F-4D97-AF65-F5344CB8AC3E}">
        <p14:creationId xmlns:p14="http://schemas.microsoft.com/office/powerpoint/2010/main" val="32470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C846C-F6EB-8389-0512-0C8A8FB1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8FE07-9BCA-A824-876B-E1D87C2C1575}"/>
              </a:ext>
            </a:extLst>
          </p:cNvPr>
          <p:cNvSpPr/>
          <p:nvPr/>
        </p:nvSpPr>
        <p:spPr>
          <a:xfrm>
            <a:off x="665747" y="2069431"/>
            <a:ext cx="7948863" cy="4451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FE367-5B20-179E-C300-2B09F0B1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95584"/>
            <a:ext cx="4130842" cy="2822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8A7CB-3A60-E5BD-3E17-64E61663E4B6}"/>
              </a:ext>
            </a:extLst>
          </p:cNvPr>
          <p:cNvSpPr txBox="1"/>
          <p:nvPr/>
        </p:nvSpPr>
        <p:spPr>
          <a:xfrm>
            <a:off x="810125" y="2310110"/>
            <a:ext cx="76119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                      </a:t>
            </a:r>
            <a:r>
              <a:rPr lang="en-US" sz="2000" dirty="0"/>
              <a:t>…the older women likewise, that                                              								they </a:t>
            </a:r>
            <a:r>
              <a:rPr lang="en-US" sz="2400" b="1" dirty="0"/>
              <a:t>be reverent in behavior, not slanderers</a:t>
            </a:r>
            <a:r>
              <a:rPr lang="en-US" sz="2400" dirty="0"/>
              <a:t>, </a:t>
            </a:r>
            <a:r>
              <a:rPr lang="en-US" sz="2400" b="1" dirty="0"/>
              <a:t>not given to much wine</a:t>
            </a:r>
            <a:r>
              <a:rPr lang="en-US" sz="2400" dirty="0"/>
              <a:t>, </a:t>
            </a:r>
            <a:r>
              <a:rPr lang="en-US" sz="2400" b="1" dirty="0"/>
              <a:t>teachers of good things-</a:t>
            </a:r>
            <a:r>
              <a:rPr lang="en-US" sz="2400" dirty="0"/>
              <a:t>- that </a:t>
            </a:r>
            <a:r>
              <a:rPr lang="en-US" sz="2400" b="1" dirty="0"/>
              <a:t>they admonish the young women </a:t>
            </a:r>
            <a:r>
              <a:rPr lang="en-US" sz="2400" b="1" dirty="0">
                <a:solidFill>
                  <a:srgbClr val="0070C0"/>
                </a:solidFill>
              </a:rPr>
              <a:t>to love their husbands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to love their children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7030A0"/>
                </a:solidFill>
              </a:rPr>
              <a:t>to be discreet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chaste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homemakers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good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F0"/>
                </a:solidFill>
              </a:rPr>
              <a:t>obedient to their own husbands</a:t>
            </a:r>
            <a:r>
              <a:rPr lang="en-US" sz="2400" dirty="0"/>
              <a:t>, </a:t>
            </a:r>
            <a:r>
              <a:rPr lang="en-US" sz="2400" u="sng" dirty="0"/>
              <a:t>that the word of God may not be blasphemed</a:t>
            </a:r>
            <a:r>
              <a:rPr lang="en-US" sz="2400" dirty="0"/>
              <a:t>.  </a:t>
            </a:r>
            <a:r>
              <a:rPr lang="en-US" sz="2000" dirty="0"/>
              <a:t>Likewise, exhort the young men to be sober-minded,  in all things showing yourself to be a pattern of good works; in doctrine showing integrity, reverence, incorruptibility,  sound speech that cannot be condemned, </a:t>
            </a:r>
            <a:r>
              <a:rPr lang="en-US" sz="2200" u="sng" dirty="0"/>
              <a:t>that one who is an opponent may be ashamed, having nothing evil to say of you</a:t>
            </a:r>
            <a:r>
              <a:rPr lang="en-US" sz="2000" dirty="0"/>
              <a:t>.  Titus 2:3-8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2FE6E-D270-A5B2-B4C9-69B3F01A79F4}"/>
              </a:ext>
            </a:extLst>
          </p:cNvPr>
          <p:cNvSpPr txBox="1"/>
          <p:nvPr/>
        </p:nvSpPr>
        <p:spPr>
          <a:xfrm>
            <a:off x="4628147" y="328863"/>
            <a:ext cx="406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Older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And The Younger</a:t>
            </a:r>
          </a:p>
        </p:txBody>
      </p:sp>
    </p:spTree>
    <p:extLst>
      <p:ext uri="{BB962C8B-B14F-4D97-AF65-F5344CB8AC3E}">
        <p14:creationId xmlns:p14="http://schemas.microsoft.com/office/powerpoint/2010/main" val="353617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2E66B-336B-C43A-1AC0-3D388370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84A13-6FF6-0468-C28B-91531DBA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28" y="1937721"/>
            <a:ext cx="3674300" cy="2438399"/>
          </a:xfrm>
          <a:prstGeom prst="rect">
            <a:avLst/>
          </a:prstGeom>
          <a:ln w="2286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498A8-5B98-013D-DEC4-FD8EC4AAA52A}"/>
              </a:ext>
            </a:extLst>
          </p:cNvPr>
          <p:cNvSpPr txBox="1"/>
          <p:nvPr/>
        </p:nvSpPr>
        <p:spPr>
          <a:xfrm>
            <a:off x="0" y="2887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1AAC0-A0BE-78C6-7466-D2616F886DF3}"/>
              </a:ext>
            </a:extLst>
          </p:cNvPr>
          <p:cNvSpPr txBox="1"/>
          <p:nvPr/>
        </p:nvSpPr>
        <p:spPr>
          <a:xfrm>
            <a:off x="8021" y="1395665"/>
            <a:ext cx="9055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Husband-lovers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Children-lovers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Sober minded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Workers at home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Kind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In subjection to </a:t>
            </a:r>
            <a:r>
              <a:rPr lang="en-US" sz="4400" u="sng" dirty="0">
                <a:solidFill>
                  <a:schemeClr val="bg1"/>
                </a:solidFill>
              </a:rPr>
              <a:t>their own </a:t>
            </a:r>
            <a:r>
              <a:rPr lang="en-US" sz="4400" dirty="0">
                <a:solidFill>
                  <a:schemeClr val="bg1"/>
                </a:solidFill>
              </a:rPr>
              <a:t>husband</a:t>
            </a:r>
          </a:p>
        </p:txBody>
      </p:sp>
    </p:spTree>
    <p:extLst>
      <p:ext uri="{BB962C8B-B14F-4D97-AF65-F5344CB8AC3E}">
        <p14:creationId xmlns:p14="http://schemas.microsoft.com/office/powerpoint/2010/main" val="13093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82A612-902F-1074-9757-28BAAC72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and that Rocks the Cradle, Rules the World I Sunday, May 9, 2021 I ...">
            <a:extLst>
              <a:ext uri="{FF2B5EF4-FFF2-40B4-BE49-F238E27FC236}">
                <a16:creationId xmlns:a16="http://schemas.microsoft.com/office/drawing/2014/main" id="{1A435A11-90D1-0985-4733-8E6BE929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6CD08-6664-BB04-A923-00902B8B1304}"/>
              </a:ext>
            </a:extLst>
          </p:cNvPr>
          <p:cNvSpPr txBox="1"/>
          <p:nvPr/>
        </p:nvSpPr>
        <p:spPr>
          <a:xfrm>
            <a:off x="1195137" y="4989093"/>
            <a:ext cx="7299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…And has an enormous influence on the future of the church!</a:t>
            </a:r>
          </a:p>
        </p:txBody>
      </p:sp>
    </p:spTree>
    <p:extLst>
      <p:ext uri="{BB962C8B-B14F-4D97-AF65-F5344CB8AC3E}">
        <p14:creationId xmlns:p14="http://schemas.microsoft.com/office/powerpoint/2010/main" val="40616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38273-38D7-5F72-B7E4-F04582B3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8F8E8-83B7-945C-8D64-8D64B272F29A}"/>
              </a:ext>
            </a:extLst>
          </p:cNvPr>
          <p:cNvSpPr/>
          <p:nvPr/>
        </p:nvSpPr>
        <p:spPr>
          <a:xfrm>
            <a:off x="665747" y="2069431"/>
            <a:ext cx="7948863" cy="4451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5F72D-7ECE-E102-226D-4305509C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95584"/>
            <a:ext cx="4130842" cy="2822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5E4BA-A00D-4583-8645-30812553C1A4}"/>
              </a:ext>
            </a:extLst>
          </p:cNvPr>
          <p:cNvSpPr txBox="1"/>
          <p:nvPr/>
        </p:nvSpPr>
        <p:spPr>
          <a:xfrm>
            <a:off x="810125" y="2310110"/>
            <a:ext cx="76119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                      </a:t>
            </a:r>
            <a:r>
              <a:rPr lang="en-US" sz="2000" dirty="0"/>
              <a:t>…the older women likewise, that                                              								they </a:t>
            </a:r>
            <a:r>
              <a:rPr lang="en-US" sz="2400" b="1" dirty="0"/>
              <a:t>be reverent in behavior, not slanderers</a:t>
            </a:r>
            <a:r>
              <a:rPr lang="en-US" sz="2400" dirty="0"/>
              <a:t>, </a:t>
            </a:r>
            <a:r>
              <a:rPr lang="en-US" sz="2400" b="1" dirty="0"/>
              <a:t>not given to much wine</a:t>
            </a:r>
            <a:r>
              <a:rPr lang="en-US" sz="2400" dirty="0"/>
              <a:t>, </a:t>
            </a:r>
            <a:r>
              <a:rPr lang="en-US" sz="2400" b="1" dirty="0"/>
              <a:t>teachers of good things-</a:t>
            </a:r>
            <a:r>
              <a:rPr lang="en-US" sz="2400" dirty="0"/>
              <a:t>- that </a:t>
            </a:r>
            <a:r>
              <a:rPr lang="en-US" sz="2400" b="1" dirty="0"/>
              <a:t>they admonish the young women </a:t>
            </a:r>
            <a:r>
              <a:rPr lang="en-US" sz="2400" b="1" dirty="0">
                <a:solidFill>
                  <a:srgbClr val="0070C0"/>
                </a:solidFill>
              </a:rPr>
              <a:t>to love their husbands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to love their children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7030A0"/>
                </a:solidFill>
              </a:rPr>
              <a:t>to be discreet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chaste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homemakers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good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F0"/>
                </a:solidFill>
              </a:rPr>
              <a:t>obedient to their own husbands</a:t>
            </a:r>
            <a:r>
              <a:rPr lang="en-US" sz="2400" dirty="0"/>
              <a:t>, </a:t>
            </a:r>
            <a:r>
              <a:rPr lang="en-US" sz="2400" u="sng" dirty="0"/>
              <a:t>that the word of God may not be blasphemed</a:t>
            </a:r>
            <a:r>
              <a:rPr lang="en-US" sz="2400" dirty="0"/>
              <a:t>.  </a:t>
            </a:r>
            <a:r>
              <a:rPr lang="en-US" sz="2000" dirty="0"/>
              <a:t>Likewise, exhort the young men to be sober-minded,  in all things showing yourself to be a pattern of good works; in doctrine showing integrity, reverence, incorruptibility,  sound speech that cannot be condemned, </a:t>
            </a:r>
            <a:r>
              <a:rPr lang="en-US" sz="2200" u="sng" dirty="0"/>
              <a:t>that one who is an opponent may be ashamed, having nothing evil to say of you</a:t>
            </a:r>
            <a:r>
              <a:rPr lang="en-US" sz="2000" dirty="0"/>
              <a:t>.  Titus 2:3-8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FA38E-9451-F61D-806E-E7616590B3EF}"/>
              </a:ext>
            </a:extLst>
          </p:cNvPr>
          <p:cNvSpPr txBox="1"/>
          <p:nvPr/>
        </p:nvSpPr>
        <p:spPr>
          <a:xfrm>
            <a:off x="4628147" y="328863"/>
            <a:ext cx="406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Older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And The Younger</a:t>
            </a:r>
          </a:p>
        </p:txBody>
      </p:sp>
    </p:spTree>
    <p:extLst>
      <p:ext uri="{BB962C8B-B14F-4D97-AF65-F5344CB8AC3E}">
        <p14:creationId xmlns:p14="http://schemas.microsoft.com/office/powerpoint/2010/main" val="392346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D6002-1AF3-5A6B-1816-E8246AB53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F0CBF-B985-0DD1-46D2-B9EE59857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13" y="1451810"/>
            <a:ext cx="7505730" cy="4981075"/>
          </a:xfrm>
          <a:prstGeom prst="rect">
            <a:avLst/>
          </a:prstGeom>
          <a:ln w="2286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BE2B7-77B0-A0F5-9DFD-640D5E042A96}"/>
              </a:ext>
            </a:extLst>
          </p:cNvPr>
          <p:cNvSpPr txBox="1"/>
          <p:nvPr/>
        </p:nvSpPr>
        <p:spPr>
          <a:xfrm>
            <a:off x="0" y="2887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</p:spTree>
    <p:extLst>
      <p:ext uri="{BB962C8B-B14F-4D97-AF65-F5344CB8AC3E}">
        <p14:creationId xmlns:p14="http://schemas.microsoft.com/office/powerpoint/2010/main" val="207374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and that Rocks the Cradle, Rules the World I Sunday, May 9, 2021 I ...">
            <a:extLst>
              <a:ext uri="{FF2B5EF4-FFF2-40B4-BE49-F238E27FC236}">
                <a16:creationId xmlns:a16="http://schemas.microsoft.com/office/drawing/2014/main" id="{84F1A937-8F3B-F682-596C-CF776A92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80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004EF-2F0B-3512-3563-EA5E7AA86812}"/>
              </a:ext>
            </a:extLst>
          </p:cNvPr>
          <p:cNvSpPr txBox="1"/>
          <p:nvPr/>
        </p:nvSpPr>
        <p:spPr>
          <a:xfrm>
            <a:off x="2887577" y="5896477"/>
            <a:ext cx="387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-William Ross Wallace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F1C85-CE38-6C2B-ED60-73BA45C22BE5}"/>
              </a:ext>
            </a:extLst>
          </p:cNvPr>
          <p:cNvSpPr txBox="1"/>
          <p:nvPr/>
        </p:nvSpPr>
        <p:spPr>
          <a:xfrm>
            <a:off x="1002634" y="112298"/>
            <a:ext cx="757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importance of this lesson…</a:t>
            </a:r>
          </a:p>
        </p:txBody>
      </p:sp>
    </p:spTree>
    <p:extLst>
      <p:ext uri="{BB962C8B-B14F-4D97-AF65-F5344CB8AC3E}">
        <p14:creationId xmlns:p14="http://schemas.microsoft.com/office/powerpoint/2010/main" val="307428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Older Women Must Teach the Young Women - Plain Bible Teaching">
            <a:extLst>
              <a:ext uri="{FF2B5EF4-FFF2-40B4-BE49-F238E27FC236}">
                <a16:creationId xmlns:a16="http://schemas.microsoft.com/office/drawing/2014/main" id="{D7C972EF-B023-08D7-CC9A-5DC654C6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5" y="775335"/>
            <a:ext cx="8498899" cy="530733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F6A314-42F4-0D22-0A34-DA9D4ACDF926}"/>
              </a:ext>
            </a:extLst>
          </p:cNvPr>
          <p:cNvSpPr txBox="1"/>
          <p:nvPr/>
        </p:nvSpPr>
        <p:spPr>
          <a:xfrm>
            <a:off x="0" y="8023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AF0EA-1254-62FC-D081-92F35083BC81}"/>
              </a:ext>
            </a:extLst>
          </p:cNvPr>
          <p:cNvSpPr txBox="1"/>
          <p:nvPr/>
        </p:nvSpPr>
        <p:spPr>
          <a:xfrm>
            <a:off x="2438398" y="6128085"/>
            <a:ext cx="490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Generational teaching</a:t>
            </a:r>
          </a:p>
        </p:txBody>
      </p:sp>
    </p:spTree>
    <p:extLst>
      <p:ext uri="{BB962C8B-B14F-4D97-AF65-F5344CB8AC3E}">
        <p14:creationId xmlns:p14="http://schemas.microsoft.com/office/powerpoint/2010/main" val="48296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1AD32-C834-F7DC-3DA1-C3B181298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0E561-495A-BC40-645C-84B90924A266}"/>
              </a:ext>
            </a:extLst>
          </p:cNvPr>
          <p:cNvSpPr txBox="1"/>
          <p:nvPr/>
        </p:nvSpPr>
        <p:spPr>
          <a:xfrm>
            <a:off x="0" y="8023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pic>
        <p:nvPicPr>
          <p:cNvPr id="5122" name="Picture 2" descr="Elderly woman teaching a university class standing at the whiteboard ...">
            <a:extLst>
              <a:ext uri="{FF2B5EF4-FFF2-40B4-BE49-F238E27FC236}">
                <a16:creationId xmlns:a16="http://schemas.microsoft.com/office/drawing/2014/main" id="{2D69B604-CB16-63BE-95DB-5F8C2DB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971300"/>
            <a:ext cx="8172765" cy="45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F0110-C04F-774E-124D-041D3AA76675}"/>
              </a:ext>
            </a:extLst>
          </p:cNvPr>
          <p:cNvSpPr txBox="1"/>
          <p:nvPr/>
        </p:nvSpPr>
        <p:spPr>
          <a:xfrm>
            <a:off x="1443789" y="5630780"/>
            <a:ext cx="596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Classroom teaching.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(“I’m too old to teach!” ???)</a:t>
            </a:r>
          </a:p>
        </p:txBody>
      </p:sp>
    </p:spTree>
    <p:extLst>
      <p:ext uri="{BB962C8B-B14F-4D97-AF65-F5344CB8AC3E}">
        <p14:creationId xmlns:p14="http://schemas.microsoft.com/office/powerpoint/2010/main" val="236506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A7DD6-BB4A-F4B9-3789-FC0212B5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AB060-6F55-79B3-EA07-B9333489B8E9}"/>
              </a:ext>
            </a:extLst>
          </p:cNvPr>
          <p:cNvSpPr txBox="1"/>
          <p:nvPr/>
        </p:nvSpPr>
        <p:spPr>
          <a:xfrm>
            <a:off x="0" y="8023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pic>
        <p:nvPicPr>
          <p:cNvPr id="3074" name="Picture 2" descr="Premium Photo | Elderly woman teaching a young woman to knit ...">
            <a:extLst>
              <a:ext uri="{FF2B5EF4-FFF2-40B4-BE49-F238E27FC236}">
                <a16:creationId xmlns:a16="http://schemas.microsoft.com/office/drawing/2014/main" id="{5B590E15-2825-99DE-EA00-BC36B075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0" y="850271"/>
            <a:ext cx="7616366" cy="50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60CBCA-BC85-E798-915F-DD8CCE6FE0F4}"/>
              </a:ext>
            </a:extLst>
          </p:cNvPr>
          <p:cNvSpPr txBox="1"/>
          <p:nvPr/>
        </p:nvSpPr>
        <p:spPr>
          <a:xfrm>
            <a:off x="0" y="61162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Teaching one on one. (Don’t tell me, show me.)</a:t>
            </a:r>
          </a:p>
        </p:txBody>
      </p:sp>
    </p:spTree>
    <p:extLst>
      <p:ext uri="{BB962C8B-B14F-4D97-AF65-F5344CB8AC3E}">
        <p14:creationId xmlns:p14="http://schemas.microsoft.com/office/powerpoint/2010/main" val="410931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6DA9E-B022-E996-AC41-3C418407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2D327-189C-8A57-3D73-5F58348004D7}"/>
              </a:ext>
            </a:extLst>
          </p:cNvPr>
          <p:cNvSpPr txBox="1"/>
          <p:nvPr/>
        </p:nvSpPr>
        <p:spPr>
          <a:xfrm>
            <a:off x="0" y="8023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pic>
        <p:nvPicPr>
          <p:cNvPr id="4098" name="Picture 2" descr="A heartwarming scene of intergenerational bonding showing an older ...">
            <a:extLst>
              <a:ext uri="{FF2B5EF4-FFF2-40B4-BE49-F238E27FC236}">
                <a16:creationId xmlns:a16="http://schemas.microsoft.com/office/drawing/2014/main" id="{51B07434-0CB8-1BB1-4F5B-697BBC75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42" y="1026694"/>
            <a:ext cx="6906128" cy="46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0E8F9-A917-D553-8161-F1712F442E35}"/>
              </a:ext>
            </a:extLst>
          </p:cNvPr>
          <p:cNvSpPr txBox="1"/>
          <p:nvPr/>
        </p:nvSpPr>
        <p:spPr>
          <a:xfrm>
            <a:off x="0" y="61162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Teaching one on one. (Don’t tell me, show me.)</a:t>
            </a:r>
          </a:p>
        </p:txBody>
      </p:sp>
    </p:spTree>
    <p:extLst>
      <p:ext uri="{BB962C8B-B14F-4D97-AF65-F5344CB8AC3E}">
        <p14:creationId xmlns:p14="http://schemas.microsoft.com/office/powerpoint/2010/main" val="358627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79356-5B1F-2BDB-FBD0-501FCB36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FD026-8343-9F03-6AFB-ED58DF05C143}"/>
              </a:ext>
            </a:extLst>
          </p:cNvPr>
          <p:cNvSpPr txBox="1"/>
          <p:nvPr/>
        </p:nvSpPr>
        <p:spPr>
          <a:xfrm>
            <a:off x="0" y="8023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Older Women Likewise, Titus 2:3-8</a:t>
            </a:r>
          </a:p>
        </p:txBody>
      </p:sp>
      <p:pic>
        <p:nvPicPr>
          <p:cNvPr id="2050" name="Picture 2" descr="A heartwarming moment of intergenerational bonding showing an older ...">
            <a:extLst>
              <a:ext uri="{FF2B5EF4-FFF2-40B4-BE49-F238E27FC236}">
                <a16:creationId xmlns:a16="http://schemas.microsoft.com/office/drawing/2014/main" id="{526A2D07-43F0-BA10-371E-28D2A681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9144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28D95-E188-65BE-CB18-371F34242186}"/>
              </a:ext>
            </a:extLst>
          </p:cNvPr>
          <p:cNvSpPr txBox="1"/>
          <p:nvPr/>
        </p:nvSpPr>
        <p:spPr>
          <a:xfrm>
            <a:off x="0" y="61162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Teaching one on one. (Don’t tell me, show me.)</a:t>
            </a:r>
          </a:p>
        </p:txBody>
      </p:sp>
    </p:spTree>
    <p:extLst>
      <p:ext uri="{BB962C8B-B14F-4D97-AF65-F5344CB8AC3E}">
        <p14:creationId xmlns:p14="http://schemas.microsoft.com/office/powerpoint/2010/main" val="416892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777</TotalTime>
  <Words>932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24</cp:revision>
  <dcterms:created xsi:type="dcterms:W3CDTF">2025-08-19T19:05:23Z</dcterms:created>
  <dcterms:modified xsi:type="dcterms:W3CDTF">2026-06-06T11:47:45Z</dcterms:modified>
</cp:coreProperties>
</file>