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7"/>
  </p:notesMasterIdLst>
  <p:sldIdLst>
    <p:sldId id="265" r:id="rId3"/>
    <p:sldId id="303" r:id="rId4"/>
    <p:sldId id="302" r:id="rId5"/>
    <p:sldId id="304" r:id="rId6"/>
    <p:sldId id="305" r:id="rId7"/>
    <p:sldId id="312" r:id="rId8"/>
    <p:sldId id="309" r:id="rId9"/>
    <p:sldId id="310" r:id="rId10"/>
    <p:sldId id="313" r:id="rId11"/>
    <p:sldId id="311" r:id="rId12"/>
    <p:sldId id="314" r:id="rId13"/>
    <p:sldId id="308" r:id="rId14"/>
    <p:sldId id="316" r:id="rId15"/>
    <p:sldId id="276"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J6jQA+qjc9OoDZvCjuaiSA==" hashData="cz1rTzouzUPveG9onV/TKrLwVWGlgaiTWOXRkhJrpulmZjckVCxhDGXqdH32SvGlxPysrJlp4ydXnrDqb6+glA=="/>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119" d="100"/>
          <a:sy n="119" d="100"/>
        </p:scale>
        <p:origin x="1296"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732FA9-183E-4C9E-8612-280B29780FEE}" type="datetimeFigureOut">
              <a:rPr lang="en-US" smtClean="0"/>
              <a:t>6/20/2026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B92B69-8A99-4D38-B5D3-25D828A029BD}" type="slidenum">
              <a:rPr lang="en-US" smtClean="0"/>
              <a:t>‹#›</a:t>
            </a:fld>
            <a:endParaRPr lang="en-US"/>
          </a:p>
        </p:txBody>
      </p:sp>
    </p:spTree>
    <p:extLst>
      <p:ext uri="{BB962C8B-B14F-4D97-AF65-F5344CB8AC3E}">
        <p14:creationId xmlns:p14="http://schemas.microsoft.com/office/powerpoint/2010/main" val="1957901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0999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F7927-0753-5DA6-815E-AB51341AB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32245-8EEC-C451-A371-C84782605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CD2D7-EDB4-9478-EB95-B72B8E02C30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7415939-7346-35E9-5FFC-AE396C653F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8773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F7927-0753-5DA6-815E-AB51341AB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32245-8EEC-C451-A371-C84782605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CD2D7-EDB4-9478-EB95-B72B8E02C30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7415939-7346-35E9-5FFC-AE396C653F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71544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F98A0-E16C-5F78-A175-2DFE92DA2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3E695D-9E27-8066-0F86-F77846F4A8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CF0883-243E-A1C6-F890-7464658D1017}"/>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A3487F51-893F-7B6E-79EC-B8BF575DAFA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424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0999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1DD9A-CE54-92DB-E27F-DD351077A3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952BB8-5EB0-6BC6-36D9-69EBC4C112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CA6233-858F-EC69-1F41-07104CA48D12}"/>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699B786C-8F36-6454-CFD8-E104D244FAE4}"/>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629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38C22-B55F-CCB9-D54A-7F69DDFCB0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2749F4-727A-B57C-A81B-7A15E1F95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7716A-71A4-17AE-2975-4508704301C0}"/>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26A296D-4ECC-248B-5DED-4FE99F9249A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7028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F7927-0753-5DA6-815E-AB51341AB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32245-8EEC-C451-A371-C84782605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CD2D7-EDB4-9478-EB95-B72B8E02C30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7415939-7346-35E9-5FFC-AE396C653F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9117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F7927-0753-5DA6-815E-AB51341AB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32245-8EEC-C451-A371-C84782605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CD2D7-EDB4-9478-EB95-B72B8E02C30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7415939-7346-35E9-5FFC-AE396C653F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0946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F7927-0753-5DA6-815E-AB51341AB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32245-8EEC-C451-A371-C84782605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CD2D7-EDB4-9478-EB95-B72B8E02C30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7415939-7346-35E9-5FFC-AE396C653F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57642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F7927-0753-5DA6-815E-AB51341AB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32245-8EEC-C451-A371-C84782605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CD2D7-EDB4-9478-EB95-B72B8E02C30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7415939-7346-35E9-5FFC-AE396C653F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1957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F7927-0753-5DA6-815E-AB51341ABC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32245-8EEC-C451-A371-C847826057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CD2D7-EDB4-9478-EB95-B72B8E02C30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7415939-7346-35E9-5FFC-AE396C653F86}"/>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E4946A3-FD68-4E77-9DEF-1E7536A4AD9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2305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4D91A0-B0B9-4D89-8EA1-2F5176E9156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211915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4D91A0-B0B9-4D89-8EA1-2F5176E9156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2877155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4D91A0-B0B9-4D89-8EA1-2F5176E9156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2504162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2184473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143629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ABED5-DFFD-47C9-8E1A-6EEE62D3C27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054940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DABED5-DFFD-47C9-8E1A-6EEE62D3C275}"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632590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DABED5-DFFD-47C9-8E1A-6EEE62D3C275}" type="datetimeFigureOut">
              <a:rPr lang="en-US" smtClean="0"/>
              <a:t>6/20/2026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152752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DABED5-DFFD-47C9-8E1A-6EEE62D3C275}" type="datetimeFigureOut">
              <a:rPr lang="en-US" smtClean="0"/>
              <a:t>6/20/2026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1392011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ABED5-DFFD-47C9-8E1A-6EEE62D3C275}" type="datetimeFigureOut">
              <a:rPr lang="en-US" smtClean="0"/>
              <a:t>6/20/2026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222567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2556827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4D91A0-B0B9-4D89-8EA1-2F5176E9156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42597968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255695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8482885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8027431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21C66B-4871-4E97-8C98-4AB1B90A13EB}"/>
              </a:ext>
            </a:extLst>
          </p:cNvPr>
          <p:cNvSpPr/>
          <p:nvPr userDrawn="1"/>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p:cNvSpPr>
            <a:spLocks noGrp="1"/>
          </p:cNvSpPr>
          <p:nvPr>
            <p:ph type="body" sz="quarter" idx="10" hasCustomPrompt="1"/>
          </p:nvPr>
        </p:nvSpPr>
        <p:spPr>
          <a:xfrm>
            <a:off x="0" y="6519672"/>
            <a:ext cx="8074152" cy="338328"/>
          </a:xfrm>
          <a:solidFill>
            <a:srgbClr val="010000"/>
          </a:solidFill>
        </p:spPr>
        <p:txBody>
          <a:bodyPr anchor="b" anchorCtr="0">
            <a:noAutofit/>
          </a:bodyPr>
          <a:lstStyle>
            <a:lvl1pPr marL="0" indent="0">
              <a:spcBef>
                <a:spcPts val="0"/>
              </a:spcBef>
              <a:buNone/>
              <a:defRPr sz="1600" i="0">
                <a:solidFill>
                  <a:srgbClr val="FEFFFF"/>
                </a:solidFill>
                <a:latin typeface="Calibri" panose="020F0502020204030204" pitchFamily="34" charset="0"/>
                <a:cs typeface="Calibri" panose="020F0502020204030204" pitchFamily="34" charset="0"/>
              </a:defRPr>
            </a:lvl1pPr>
          </a:lstStyle>
          <a:p>
            <a:pPr lvl="0"/>
            <a:r>
              <a:rPr lang="en-US" dirty="0"/>
              <a:t>Description</a:t>
            </a:r>
          </a:p>
        </p:txBody>
      </p:sp>
      <p:sp>
        <p:nvSpPr>
          <p:cNvPr id="15" name="Text Placeholder 14"/>
          <p:cNvSpPr>
            <a:spLocks noGrp="1"/>
          </p:cNvSpPr>
          <p:nvPr>
            <p:ph type="body" sz="quarter" idx="12" hasCustomPrompt="1"/>
          </p:nvPr>
        </p:nvSpPr>
        <p:spPr>
          <a:xfrm>
            <a:off x="8074152" y="6519672"/>
            <a:ext cx="1069848" cy="338328"/>
          </a:xfrm>
          <a:solidFill>
            <a:srgbClr val="010000"/>
          </a:solidFill>
        </p:spPr>
        <p:txBody>
          <a:bodyPr anchor="b" anchorCtr="0">
            <a:noAutofit/>
          </a:bodyPr>
          <a:lstStyle>
            <a:lvl1pPr marL="342900" indent="-342900" algn="r">
              <a:spcBef>
                <a:spcPts val="0"/>
              </a:spcBef>
              <a:buFont typeface="+mj-lt"/>
              <a:buNone/>
              <a:defRPr lang="en-US" sz="1600" kern="1200" dirty="0">
                <a:solidFill>
                  <a:srgbClr val="FEFFFF"/>
                </a:solidFill>
                <a:latin typeface="Calibri" panose="020F0502020204030204" pitchFamily="34" charset="0"/>
                <a:ea typeface="+mn-ea"/>
                <a:cs typeface="Calibri" panose="020F0502020204030204" pitchFamily="34" charset="0"/>
              </a:defRPr>
            </a:lvl1pPr>
          </a:lstStyle>
          <a:p>
            <a:pPr marL="0" lvl="0" indent="0" algn="r" defTabSz="914400" rtl="0" eaLnBrk="1" latinLnBrk="0" hangingPunct="1">
              <a:spcBef>
                <a:spcPct val="20000"/>
              </a:spcBef>
            </a:pPr>
            <a:r>
              <a:rPr lang="en-US" dirty="0"/>
              <a:t>1:1</a:t>
            </a:r>
          </a:p>
        </p:txBody>
      </p:sp>
      <p:sp>
        <p:nvSpPr>
          <p:cNvPr id="18" name="Title 17"/>
          <p:cNvSpPr>
            <a:spLocks noGrp="1"/>
          </p:cNvSpPr>
          <p:nvPr>
            <p:ph type="title"/>
          </p:nvPr>
        </p:nvSpPr>
        <p:spPr>
          <a:xfrm>
            <a:off x="0" y="0"/>
            <a:ext cx="9144000" cy="369332"/>
          </a:xfrm>
          <a:solidFill>
            <a:srgbClr val="000000"/>
          </a:solidFill>
        </p:spPr>
        <p:txBody>
          <a:bodyPr anchor="ctr" anchorCtr="0">
            <a:noAutofit/>
          </a:bodyPr>
          <a:lstStyle>
            <a:lvl1pPr marL="0" algn="l" defTabSz="914400" rtl="0" eaLnBrk="1" fontAlgn="base" latinLnBrk="0" hangingPunct="1">
              <a:spcBef>
                <a:spcPct val="0"/>
              </a:spcBef>
              <a:spcAft>
                <a:spcPct val="0"/>
              </a:spcAft>
              <a:defRPr lang="en-US" sz="1800" i="1" dirty="0">
                <a:solidFill>
                  <a:srgbClr val="FEFFFF"/>
                </a:solidFill>
                <a:latin typeface="Calibri" panose="020F0502020204030204" pitchFamily="34" charset="0"/>
                <a:cs typeface="Calibri" panose="020F050202020403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5333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4D91A0-B0B9-4D89-8EA1-2F5176E91565}"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143104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4D91A0-B0B9-4D89-8EA1-2F5176E91565}"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1816548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4D91A0-B0B9-4D89-8EA1-2F5176E91565}" type="datetimeFigureOut">
              <a:rPr lang="en-US" smtClean="0"/>
              <a:t>6/20/2026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2136482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4D91A0-B0B9-4D89-8EA1-2F5176E91565}" type="datetimeFigureOut">
              <a:rPr lang="en-US" smtClean="0"/>
              <a:t>6/20/2026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3967741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4D91A0-B0B9-4D89-8EA1-2F5176E91565}" type="datetimeFigureOut">
              <a:rPr lang="en-US" smtClean="0"/>
              <a:t>6/20/2026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174090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4D91A0-B0B9-4D89-8EA1-2F5176E91565}"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2654082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4D91A0-B0B9-4D89-8EA1-2F5176E91565}"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F5D630-B999-4DAA-9FB0-72D023090E99}" type="slidenum">
              <a:rPr lang="en-US" smtClean="0"/>
              <a:t>‹#›</a:t>
            </a:fld>
            <a:endParaRPr lang="en-US"/>
          </a:p>
        </p:txBody>
      </p:sp>
    </p:spTree>
    <p:extLst>
      <p:ext uri="{BB962C8B-B14F-4D97-AF65-F5344CB8AC3E}">
        <p14:creationId xmlns:p14="http://schemas.microsoft.com/office/powerpoint/2010/main" val="80622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D91A0-B0B9-4D89-8EA1-2F5176E91565}" type="datetimeFigureOut">
              <a:rPr lang="en-US" smtClean="0"/>
              <a:t>6/20/2026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F5D630-B999-4DAA-9FB0-72D023090E99}" type="slidenum">
              <a:rPr lang="en-US" smtClean="0"/>
              <a:t>‹#›</a:t>
            </a:fld>
            <a:endParaRPr lang="en-US"/>
          </a:p>
        </p:txBody>
      </p:sp>
    </p:spTree>
    <p:extLst>
      <p:ext uri="{BB962C8B-B14F-4D97-AF65-F5344CB8AC3E}">
        <p14:creationId xmlns:p14="http://schemas.microsoft.com/office/powerpoint/2010/main" val="42830019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ABED5-DFFD-47C9-8E1A-6EEE62D3C275}" type="datetimeFigureOut">
              <a:rPr lang="en-US" smtClean="0"/>
              <a:t>6/20/2026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13EE42-34CC-42C4-A54D-966296F9059B}" type="slidenum">
              <a:rPr lang="en-US" smtClean="0"/>
              <a:t>‹#›</a:t>
            </a:fld>
            <a:endParaRPr lang="en-US"/>
          </a:p>
        </p:txBody>
      </p:sp>
    </p:spTree>
    <p:extLst>
      <p:ext uri="{BB962C8B-B14F-4D97-AF65-F5344CB8AC3E}">
        <p14:creationId xmlns:p14="http://schemas.microsoft.com/office/powerpoint/2010/main" val="41319352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l="23112" t="21263" r="23729" b="49217"/>
          <a:stretch/>
        </p:blipFill>
        <p:spPr>
          <a:xfrm>
            <a:off x="0" y="3994733"/>
            <a:ext cx="9166033" cy="2863273"/>
          </a:xfrm>
          <a:prstGeom prst="rect">
            <a:avLst/>
          </a:prstGeom>
        </p:spPr>
      </p:pic>
      <p:sp>
        <p:nvSpPr>
          <p:cNvPr id="7" name="Rectangle 6"/>
          <p:cNvSpPr/>
          <p:nvPr/>
        </p:nvSpPr>
        <p:spPr>
          <a:xfrm>
            <a:off x="887505" y="1030940"/>
            <a:ext cx="7512423" cy="6015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p:cNvSpPr txBox="1"/>
          <p:nvPr/>
        </p:nvSpPr>
        <p:spPr>
          <a:xfrm>
            <a:off x="582706" y="1021974"/>
            <a:ext cx="7745505"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New Lebanon  </a:t>
            </a:r>
            <a:r>
              <a:rPr kumimoji="0" lang="en-US" sz="3600" b="0" i="1" u="none" strike="noStrike" kern="1200" cap="none" spc="0" normalizeH="0" baseline="0" noProof="0" dirty="0">
                <a:ln>
                  <a:noFill/>
                </a:ln>
                <a:solidFill>
                  <a:prstClr val="black"/>
                </a:solidFill>
                <a:effectLst/>
                <a:uLnTx/>
                <a:uFillTx/>
                <a:latin typeface="Arial Unicode MS" panose="020B0604020202020204" pitchFamily="34" charset="-128"/>
                <a:ea typeface="Arial Unicode MS" panose="020B0604020202020204" pitchFamily="34" charset="-128"/>
                <a:cs typeface="Arial Unicode MS" panose="020B0604020202020204" pitchFamily="34" charset="-128"/>
              </a:rPr>
              <a:t>Church of Christ</a:t>
            </a:r>
          </a:p>
        </p:txBody>
      </p:sp>
      <p:sp>
        <p:nvSpPr>
          <p:cNvPr id="3" name="TextBox 2"/>
          <p:cNvSpPr txBox="1"/>
          <p:nvPr/>
        </p:nvSpPr>
        <p:spPr>
          <a:xfrm>
            <a:off x="89647" y="54762"/>
            <a:ext cx="8857129"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Ink Free" panose="03080402000500000000" pitchFamily="66" charset="0"/>
                <a:ea typeface="+mn-ea"/>
                <a:cs typeface="+mn-cs"/>
              </a:rPr>
              <a:t>Welcome to our services</a:t>
            </a:r>
          </a:p>
        </p:txBody>
      </p:sp>
      <p:sp>
        <p:nvSpPr>
          <p:cNvPr id="10" name="TextBox 9"/>
          <p:cNvSpPr txBox="1"/>
          <p:nvPr/>
        </p:nvSpPr>
        <p:spPr>
          <a:xfrm>
            <a:off x="1" y="5648735"/>
            <a:ext cx="9144000"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002060"/>
                </a:solidFill>
                <a:effectLst/>
                <a:uLnTx/>
                <a:uFillTx/>
                <a:latin typeface="Ink Free" panose="03080402000500000000" pitchFamily="66" charset="0"/>
                <a:ea typeface="+mn-ea"/>
                <a:cs typeface="+mn-cs"/>
              </a:rPr>
              <a:t>Please Come Back Again</a:t>
            </a:r>
          </a:p>
        </p:txBody>
      </p:sp>
      <p:sp>
        <p:nvSpPr>
          <p:cNvPr id="4" name="TextBox 3"/>
          <p:cNvSpPr txBox="1"/>
          <p:nvPr/>
        </p:nvSpPr>
        <p:spPr>
          <a:xfrm>
            <a:off x="0" y="1891555"/>
            <a:ext cx="914400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Simply Christians.</a:t>
            </a:r>
          </a:p>
        </p:txBody>
      </p:sp>
      <p:sp>
        <p:nvSpPr>
          <p:cNvPr id="5" name="TextBox 4"/>
          <p:cNvSpPr txBox="1"/>
          <p:nvPr/>
        </p:nvSpPr>
        <p:spPr>
          <a:xfrm>
            <a:off x="0" y="2348652"/>
            <a:ext cx="9166033"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Our Emphasis is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Spiritual, Not Material or Social</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1" name="TextBox 10"/>
          <p:cNvSpPr txBox="1"/>
          <p:nvPr/>
        </p:nvSpPr>
        <p:spPr>
          <a:xfrm>
            <a:off x="0" y="2820287"/>
            <a:ext cx="9081247"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striving to be The Same Church as Described in The New Testament.</a:t>
            </a:r>
          </a:p>
        </p:txBody>
      </p:sp>
    </p:spTree>
    <p:extLst>
      <p:ext uri="{BB962C8B-B14F-4D97-AF65-F5344CB8AC3E}">
        <p14:creationId xmlns:p14="http://schemas.microsoft.com/office/powerpoint/2010/main" val="186279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FF59-CEE8-09AC-330E-2E08EA59A4F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1ABD9A-C4A3-4E1A-0C8E-B69B7A19B9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021"/>
            <a:ext cx="9144000" cy="6858000"/>
          </a:xfrm>
          <a:prstGeom prst="rect">
            <a:avLst/>
          </a:prstGeom>
        </p:spPr>
      </p:pic>
      <p:sp>
        <p:nvSpPr>
          <p:cNvPr id="2" name="TextBox 1">
            <a:extLst>
              <a:ext uri="{FF2B5EF4-FFF2-40B4-BE49-F238E27FC236}">
                <a16:creationId xmlns:a16="http://schemas.microsoft.com/office/drawing/2014/main" id="{697CE217-9C79-BED5-07FE-5E8E4690973A}"/>
              </a:ext>
            </a:extLst>
          </p:cNvPr>
          <p:cNvSpPr txBox="1"/>
          <p:nvPr/>
        </p:nvSpPr>
        <p:spPr>
          <a:xfrm>
            <a:off x="0" y="224404"/>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
        <p:nvSpPr>
          <p:cNvPr id="4" name="TextBox 3">
            <a:extLst>
              <a:ext uri="{FF2B5EF4-FFF2-40B4-BE49-F238E27FC236}">
                <a16:creationId xmlns:a16="http://schemas.microsoft.com/office/drawing/2014/main" id="{7936DC92-9FF4-526D-1730-919C99454FE4}"/>
              </a:ext>
            </a:extLst>
          </p:cNvPr>
          <p:cNvSpPr txBox="1"/>
          <p:nvPr/>
        </p:nvSpPr>
        <p:spPr>
          <a:xfrm>
            <a:off x="954505" y="3305680"/>
            <a:ext cx="7571874" cy="2890663"/>
          </a:xfrm>
          <a:prstGeom prst="rect">
            <a:avLst/>
          </a:prstGeom>
          <a:noFill/>
        </p:spPr>
        <p:txBody>
          <a:bodyPr wrap="square">
            <a:spAutoFit/>
          </a:bodyPr>
          <a:lstStyle/>
          <a:p>
            <a:pPr marL="0" marR="0">
              <a:lnSpc>
                <a:spcPct val="115000"/>
              </a:lnSpc>
              <a:spcAft>
                <a:spcPts val="800"/>
              </a:spcAft>
              <a:buNone/>
            </a:pPr>
            <a:r>
              <a:rPr lang="en-US" sz="3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"Perfect" does NOT mean sinless. "Perfect" comes from the Greek word (TELEIOS) meaning, "brought to its end, finished, wanting nothing necessary to completeness, full grown, mature" (</a:t>
            </a:r>
            <a:r>
              <a:rPr lang="en-US" sz="3200" u="sng"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Eph.3:19; 4:13</a:t>
            </a:r>
            <a:r>
              <a:rPr lang="en-US" sz="3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001207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FF59-CEE8-09AC-330E-2E08EA59A4F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1ABD9A-C4A3-4E1A-0C8E-B69B7A19B9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extBox 1">
            <a:extLst>
              <a:ext uri="{FF2B5EF4-FFF2-40B4-BE49-F238E27FC236}">
                <a16:creationId xmlns:a16="http://schemas.microsoft.com/office/drawing/2014/main" id="{CD52B099-8E24-1C02-1D5A-9CB3E9BC7910}"/>
              </a:ext>
            </a:extLst>
          </p:cNvPr>
          <p:cNvSpPr txBox="1"/>
          <p:nvPr/>
        </p:nvSpPr>
        <p:spPr>
          <a:xfrm>
            <a:off x="0" y="224404"/>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
        <p:nvSpPr>
          <p:cNvPr id="7" name="TextBox 6">
            <a:extLst>
              <a:ext uri="{FF2B5EF4-FFF2-40B4-BE49-F238E27FC236}">
                <a16:creationId xmlns:a16="http://schemas.microsoft.com/office/drawing/2014/main" id="{51AA4A25-2A0A-3BBF-2AAF-BFF291E3DC9E}"/>
              </a:ext>
            </a:extLst>
          </p:cNvPr>
          <p:cNvSpPr txBox="1"/>
          <p:nvPr/>
        </p:nvSpPr>
        <p:spPr>
          <a:xfrm>
            <a:off x="606491" y="1436917"/>
            <a:ext cx="8098970" cy="4893647"/>
          </a:xfrm>
          <a:prstGeom prst="rect">
            <a:avLst/>
          </a:prstGeom>
          <a:noFill/>
        </p:spPr>
        <p:txBody>
          <a:bodyPr wrap="square">
            <a:spAutoFit/>
          </a:bodyPr>
          <a:lstStyle/>
          <a:p>
            <a:r>
              <a:rPr lang="en-US" sz="2600" b="1" dirty="0"/>
              <a:t>James 1:12 Blessed is the man who endures temptation</a:t>
            </a:r>
            <a:r>
              <a:rPr lang="en-US" sz="2600" dirty="0"/>
              <a:t>; for when he has been approved, he will receive the crown of life which the Lord has promised to those who love Him.</a:t>
            </a:r>
          </a:p>
          <a:p>
            <a:endParaRPr lang="en-US" sz="2600" dirty="0"/>
          </a:p>
          <a:p>
            <a:r>
              <a:rPr lang="en-US" sz="2600" dirty="0">
                <a:solidFill>
                  <a:schemeClr val="bg1"/>
                </a:solidFill>
              </a:rPr>
              <a:t>13 Let no one say when he is tempted, "I am tempted by God"; for God cannot be tempted by evil, nor does He Himself tempt anyone.</a:t>
            </a:r>
          </a:p>
          <a:p>
            <a:endParaRPr lang="en-US" sz="2600" dirty="0">
              <a:solidFill>
                <a:schemeClr val="bg1"/>
              </a:solidFill>
            </a:endParaRPr>
          </a:p>
          <a:p>
            <a:r>
              <a:rPr lang="en-US" sz="2600" dirty="0">
                <a:solidFill>
                  <a:schemeClr val="bg1"/>
                </a:solidFill>
              </a:rPr>
              <a:t>14 But each one is tempted when he is drawn away by his own desires and </a:t>
            </a:r>
            <a:r>
              <a:rPr lang="en-US" sz="2600">
                <a:solidFill>
                  <a:schemeClr val="bg1"/>
                </a:solidFill>
              </a:rPr>
              <a:t>enticed. 15 </a:t>
            </a:r>
            <a:r>
              <a:rPr lang="en-US" sz="2600" dirty="0">
                <a:solidFill>
                  <a:schemeClr val="bg1"/>
                </a:solidFill>
              </a:rPr>
              <a:t>Then, when desire has conceived, it gives birth to sin; and sin, when it is full-grown, brings forth death.</a:t>
            </a:r>
          </a:p>
        </p:txBody>
      </p:sp>
    </p:spTree>
    <p:extLst>
      <p:ext uri="{BB962C8B-B14F-4D97-AF65-F5344CB8AC3E}">
        <p14:creationId xmlns:p14="http://schemas.microsoft.com/office/powerpoint/2010/main" val="757119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FF59-CEE8-09AC-330E-2E08EA59A4F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1ABD9A-C4A3-4E1A-0C8E-B69B7A19B9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021"/>
            <a:ext cx="9144000" cy="6858000"/>
          </a:xfrm>
          <a:prstGeom prst="rect">
            <a:avLst/>
          </a:prstGeom>
        </p:spPr>
      </p:pic>
      <p:sp>
        <p:nvSpPr>
          <p:cNvPr id="2" name="TextBox 1">
            <a:extLst>
              <a:ext uri="{FF2B5EF4-FFF2-40B4-BE49-F238E27FC236}">
                <a16:creationId xmlns:a16="http://schemas.microsoft.com/office/drawing/2014/main" id="{8B88F945-B1E4-DE3A-2471-7F208EB7E8CC}"/>
              </a:ext>
            </a:extLst>
          </p:cNvPr>
          <p:cNvSpPr txBox="1"/>
          <p:nvPr/>
        </p:nvSpPr>
        <p:spPr>
          <a:xfrm>
            <a:off x="2101516" y="1243260"/>
            <a:ext cx="5205663" cy="5293757"/>
          </a:xfrm>
          <a:prstGeom prst="rect">
            <a:avLst/>
          </a:prstGeom>
          <a:noFill/>
        </p:spPr>
        <p:txBody>
          <a:bodyPr wrap="square" rtlCol="0">
            <a:spAutoFit/>
          </a:bodyPr>
          <a:lstStyle/>
          <a:p>
            <a:r>
              <a:rPr lang="en-US" sz="4000" b="1" dirty="0"/>
              <a:t>1). Nature </a:t>
            </a:r>
            <a:r>
              <a:rPr lang="en-US" sz="4000" dirty="0"/>
              <a:t>(v13). </a:t>
            </a:r>
          </a:p>
          <a:p>
            <a:endParaRPr lang="en-US" sz="4000" b="1" dirty="0"/>
          </a:p>
          <a:p>
            <a:r>
              <a:rPr lang="en-US" sz="4000" b="1" dirty="0"/>
              <a:t>2). Origin </a:t>
            </a:r>
            <a:r>
              <a:rPr lang="en-US" sz="4000" dirty="0"/>
              <a:t>(v14).</a:t>
            </a:r>
          </a:p>
          <a:p>
            <a:endParaRPr lang="en-US" sz="4000" dirty="0"/>
          </a:p>
          <a:p>
            <a:r>
              <a:rPr lang="en-US" sz="4000" b="1" dirty="0">
                <a:solidFill>
                  <a:schemeClr val="bg1"/>
                </a:solidFill>
              </a:rPr>
              <a:t>3). Form.</a:t>
            </a:r>
            <a:r>
              <a:rPr lang="en-US" sz="4000" dirty="0">
                <a:solidFill>
                  <a:schemeClr val="bg1"/>
                </a:solidFill>
              </a:rPr>
              <a:t> (v2). </a:t>
            </a:r>
            <a:endParaRPr lang="en-US" sz="4000" b="1" dirty="0">
              <a:solidFill>
                <a:schemeClr val="bg1"/>
              </a:solidFill>
            </a:endParaRPr>
          </a:p>
          <a:p>
            <a:endParaRPr lang="en-US" sz="4000" b="1" dirty="0">
              <a:solidFill>
                <a:schemeClr val="bg1"/>
              </a:solidFill>
            </a:endParaRPr>
          </a:p>
          <a:p>
            <a:r>
              <a:rPr lang="en-US" sz="4000" b="1" dirty="0">
                <a:solidFill>
                  <a:schemeClr val="bg1"/>
                </a:solidFill>
              </a:rPr>
              <a:t>4). Estimation.  </a:t>
            </a:r>
            <a:r>
              <a:rPr lang="en-US" sz="4000" dirty="0">
                <a:solidFill>
                  <a:schemeClr val="bg1"/>
                </a:solidFill>
              </a:rPr>
              <a:t>(v2). </a:t>
            </a:r>
          </a:p>
          <a:p>
            <a:endParaRPr lang="en-US" sz="4000" b="1" dirty="0">
              <a:solidFill>
                <a:schemeClr val="bg1"/>
              </a:solidFill>
            </a:endParaRPr>
          </a:p>
          <a:p>
            <a:endParaRPr lang="en-US" dirty="0"/>
          </a:p>
        </p:txBody>
      </p:sp>
      <p:sp>
        <p:nvSpPr>
          <p:cNvPr id="4" name="TextBox 3">
            <a:extLst>
              <a:ext uri="{FF2B5EF4-FFF2-40B4-BE49-F238E27FC236}">
                <a16:creationId xmlns:a16="http://schemas.microsoft.com/office/drawing/2014/main" id="{017911C2-A6C4-B720-19D8-71F30B0C4770}"/>
              </a:ext>
            </a:extLst>
          </p:cNvPr>
          <p:cNvSpPr txBox="1"/>
          <p:nvPr/>
        </p:nvSpPr>
        <p:spPr>
          <a:xfrm>
            <a:off x="0" y="224404"/>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Tree>
    <p:extLst>
      <p:ext uri="{BB962C8B-B14F-4D97-AF65-F5344CB8AC3E}">
        <p14:creationId xmlns:p14="http://schemas.microsoft.com/office/powerpoint/2010/main" val="3661650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E11F1-9AD6-2938-9CA1-F8A174348561}"/>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F29AB99-8414-32A2-A9C3-5BAAC975B6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021"/>
            <a:ext cx="9144000" cy="6858000"/>
          </a:xfrm>
          <a:prstGeom prst="rect">
            <a:avLst/>
          </a:prstGeom>
        </p:spPr>
      </p:pic>
      <p:sp>
        <p:nvSpPr>
          <p:cNvPr id="2" name="TextBox 1">
            <a:extLst>
              <a:ext uri="{FF2B5EF4-FFF2-40B4-BE49-F238E27FC236}">
                <a16:creationId xmlns:a16="http://schemas.microsoft.com/office/drawing/2014/main" id="{03F5F842-0823-AA48-6182-FAEF58A0BA04}"/>
              </a:ext>
            </a:extLst>
          </p:cNvPr>
          <p:cNvSpPr txBox="1"/>
          <p:nvPr/>
        </p:nvSpPr>
        <p:spPr>
          <a:xfrm>
            <a:off x="0" y="224404"/>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Tree>
    <p:extLst>
      <p:ext uri="{BB962C8B-B14F-4D97-AF65-F5344CB8AC3E}">
        <p14:creationId xmlns:p14="http://schemas.microsoft.com/office/powerpoint/2010/main" val="4064813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6794" y="2133086"/>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pic>
        <p:nvPicPr>
          <p:cNvPr id="7" name="Picture 6"/>
          <p:cNvPicPr>
            <a:picLocks noChangeAspect="1"/>
          </p:cNvPicPr>
          <p:nvPr/>
        </p:nvPicPr>
        <p:blipFill rotWithShape="1">
          <a:blip r:embed="rId2"/>
          <a:srcRect l="23112" t="21263" r="23729" b="49217"/>
          <a:stretch/>
        </p:blipFill>
        <p:spPr>
          <a:xfrm>
            <a:off x="-22034" y="3152045"/>
            <a:ext cx="9166033" cy="2863273"/>
          </a:xfrm>
          <a:prstGeom prst="rect">
            <a:avLst/>
          </a:prstGeom>
        </p:spPr>
      </p:pic>
      <p:sp>
        <p:nvSpPr>
          <p:cNvPr id="4" name="TextBox 3"/>
          <p:cNvSpPr txBox="1"/>
          <p:nvPr/>
        </p:nvSpPr>
        <p:spPr>
          <a:xfrm>
            <a:off x="1786475" y="3053616"/>
            <a:ext cx="384898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6" name="TextBox 5"/>
          <p:cNvSpPr txBox="1"/>
          <p:nvPr/>
        </p:nvSpPr>
        <p:spPr>
          <a:xfrm>
            <a:off x="0" y="17932"/>
            <a:ext cx="9143999" cy="2092881"/>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Arial"/>
                <a:ea typeface="+mn-ea"/>
                <a:cs typeface="+mn-cs"/>
              </a:rPr>
              <a:t>Questions?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a:ea typeface="+mn-ea"/>
                <a:cs typeface="+mn-cs"/>
              </a:rPr>
              <a:t>Want to learn more about the Bible?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Arial"/>
                <a:ea typeface="+mn-ea"/>
                <a:cs typeface="+mn-cs"/>
              </a:rPr>
              <a:t>We will be glad to study the Bible with you.</a:t>
            </a:r>
          </a:p>
        </p:txBody>
      </p:sp>
      <p:sp>
        <p:nvSpPr>
          <p:cNvPr id="2" name="Rectangle 1"/>
          <p:cNvSpPr/>
          <p:nvPr/>
        </p:nvSpPr>
        <p:spPr>
          <a:xfrm>
            <a:off x="1602724" y="2179207"/>
            <a:ext cx="5867370" cy="1847248"/>
          </a:xfrm>
          <a:prstGeom prst="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0" y="5943602"/>
            <a:ext cx="9166033"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newlebanoncoc.com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newlebanoncoc@gmail.com</a:t>
            </a:r>
          </a:p>
        </p:txBody>
      </p:sp>
      <p:sp>
        <p:nvSpPr>
          <p:cNvPr id="9" name="TextBox 8"/>
          <p:cNvSpPr txBox="1"/>
          <p:nvPr/>
        </p:nvSpPr>
        <p:spPr>
          <a:xfrm>
            <a:off x="1618159" y="2123994"/>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sp>
        <p:nvSpPr>
          <p:cNvPr id="10" name="TextBox 9"/>
          <p:cNvSpPr txBox="1"/>
          <p:nvPr/>
        </p:nvSpPr>
        <p:spPr>
          <a:xfrm>
            <a:off x="1660969" y="2981897"/>
            <a:ext cx="384898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11" name="TextBox 10"/>
          <p:cNvSpPr txBox="1"/>
          <p:nvPr/>
        </p:nvSpPr>
        <p:spPr>
          <a:xfrm>
            <a:off x="4591216" y="3478861"/>
            <a:ext cx="326419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Ink Free" panose="03080402000500000000" pitchFamily="66" charset="0"/>
                <a:ea typeface="+mn-ea"/>
                <a:cs typeface="+mn-cs"/>
              </a:rPr>
              <a:t>New Lebanon, OH</a:t>
            </a:r>
          </a:p>
        </p:txBody>
      </p:sp>
    </p:spTree>
    <p:extLst>
      <p:ext uri="{BB962C8B-B14F-4D97-AF65-F5344CB8AC3E}">
        <p14:creationId xmlns:p14="http://schemas.microsoft.com/office/powerpoint/2010/main" val="3678384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1058778" y="5544278"/>
            <a:ext cx="6569243" cy="369332"/>
          </a:xfrm>
        </p:spPr>
        <p:txBody>
          <a:bodyPr/>
          <a:lstStyle/>
          <a:p>
            <a:r>
              <a:rPr lang="en-US" sz="2400" i="0" dirty="0"/>
              <a:t>Every good gift and every perfect gift is from above, coming down from the Father of lights. James 1:17</a:t>
            </a:r>
          </a:p>
        </p:txBody>
      </p:sp>
      <p:sp>
        <p:nvSpPr>
          <p:cNvPr id="7" name="TextBox 6">
            <a:extLst>
              <a:ext uri="{FF2B5EF4-FFF2-40B4-BE49-F238E27FC236}">
                <a16:creationId xmlns:a16="http://schemas.microsoft.com/office/drawing/2014/main" id="{4C3CC1F9-0105-DD78-FA10-E85E4E1435A4}"/>
              </a:ext>
            </a:extLst>
          </p:cNvPr>
          <p:cNvSpPr txBox="1"/>
          <p:nvPr/>
        </p:nvSpPr>
        <p:spPr>
          <a:xfrm>
            <a:off x="0" y="401053"/>
            <a:ext cx="9143999" cy="200054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The letter of James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Lesson one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James and Jesus</a:t>
            </a:r>
          </a:p>
        </p:txBody>
      </p:sp>
    </p:spTree>
    <p:extLst>
      <p:ext uri="{BB962C8B-B14F-4D97-AF65-F5344CB8AC3E}">
        <p14:creationId xmlns:p14="http://schemas.microsoft.com/office/powerpoint/2010/main" val="937262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a:extLst>
              <a:ext uri="{FF2B5EF4-FFF2-40B4-BE49-F238E27FC236}">
                <a16:creationId xmlns:a16="http://schemas.microsoft.com/office/drawing/2014/main" id="{4C3CC1F9-0105-DD78-FA10-E85E4E1435A4}"/>
              </a:ext>
            </a:extLst>
          </p:cNvPr>
          <p:cNvSpPr txBox="1"/>
          <p:nvPr/>
        </p:nvSpPr>
        <p:spPr>
          <a:xfrm>
            <a:off x="0" y="401053"/>
            <a:ext cx="9143999" cy="200054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rPr>
              <a:t>The letter of James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a:ea typeface="+mn-ea"/>
                <a:cs typeface="+mn-cs"/>
              </a:rPr>
              <a:t>Lesson two</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
        <p:nvSpPr>
          <p:cNvPr id="5" name="TextBox 4">
            <a:extLst>
              <a:ext uri="{FF2B5EF4-FFF2-40B4-BE49-F238E27FC236}">
                <a16:creationId xmlns:a16="http://schemas.microsoft.com/office/drawing/2014/main" id="{00E92465-9B61-E107-1874-62BEE8AB9CF8}"/>
              </a:ext>
            </a:extLst>
          </p:cNvPr>
          <p:cNvSpPr txBox="1"/>
          <p:nvPr/>
        </p:nvSpPr>
        <p:spPr>
          <a:xfrm>
            <a:off x="938464" y="3866147"/>
            <a:ext cx="7868652" cy="2523768"/>
          </a:xfrm>
          <a:prstGeom prst="rect">
            <a:avLst/>
          </a:prstGeom>
          <a:noFill/>
        </p:spPr>
        <p:txBody>
          <a:bodyPr wrap="square" rtlCol="0">
            <a:spAutoFit/>
          </a:bodyPr>
          <a:lstStyle/>
          <a:p>
            <a:r>
              <a:rPr lang="en-US" sz="2800" dirty="0">
                <a:solidFill>
                  <a:schemeClr val="bg1"/>
                </a:solidFill>
              </a:rPr>
              <a:t>James 1:13-14, "Let no one say when he is tempted, 'I am tempted by God'; for God cannot be tempted by evil, nor does He Himself tempt anyone. But each one is tempted when he is drawn away by his own desires and enticed." </a:t>
            </a:r>
          </a:p>
          <a:p>
            <a:endParaRPr lang="en-US" dirty="0"/>
          </a:p>
        </p:txBody>
      </p:sp>
    </p:spTree>
    <p:extLst>
      <p:ext uri="{BB962C8B-B14F-4D97-AF65-F5344CB8AC3E}">
        <p14:creationId xmlns:p14="http://schemas.microsoft.com/office/powerpoint/2010/main" val="677583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1568A-00B1-453B-8957-2DBFB401D40A}"/>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0F79872D-942E-3A07-2B69-AF8DFE753B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extBox 1">
            <a:extLst>
              <a:ext uri="{FF2B5EF4-FFF2-40B4-BE49-F238E27FC236}">
                <a16:creationId xmlns:a16="http://schemas.microsoft.com/office/drawing/2014/main" id="{83731DCD-7EE5-0AD6-EB4B-89BDE1F411C0}"/>
              </a:ext>
            </a:extLst>
          </p:cNvPr>
          <p:cNvSpPr txBox="1"/>
          <p:nvPr/>
        </p:nvSpPr>
        <p:spPr>
          <a:xfrm>
            <a:off x="737937" y="208550"/>
            <a:ext cx="7515726" cy="1200329"/>
          </a:xfrm>
          <a:prstGeom prst="rect">
            <a:avLst/>
          </a:prstGeom>
          <a:noFill/>
        </p:spPr>
        <p:txBody>
          <a:bodyPr wrap="square" rtlCol="0">
            <a:spAutoFit/>
          </a:bodyPr>
          <a:lstStyle/>
          <a:p>
            <a:pPr algn="ctr"/>
            <a:r>
              <a:rPr lang="en-US" sz="3600" dirty="0"/>
              <a:t>We are bondservants, slaves of God. We are bought with a price. </a:t>
            </a:r>
          </a:p>
        </p:txBody>
      </p:sp>
      <p:sp>
        <p:nvSpPr>
          <p:cNvPr id="3" name="TextBox 2">
            <a:extLst>
              <a:ext uri="{FF2B5EF4-FFF2-40B4-BE49-F238E27FC236}">
                <a16:creationId xmlns:a16="http://schemas.microsoft.com/office/drawing/2014/main" id="{AED5F1F2-BE03-3B02-CEE4-7EDEC0F39B9F}"/>
              </a:ext>
            </a:extLst>
          </p:cNvPr>
          <p:cNvSpPr txBox="1"/>
          <p:nvPr/>
        </p:nvSpPr>
        <p:spPr>
          <a:xfrm>
            <a:off x="681789" y="2743195"/>
            <a:ext cx="8045116" cy="4462760"/>
          </a:xfrm>
          <a:prstGeom prst="rect">
            <a:avLst/>
          </a:prstGeom>
          <a:noFill/>
        </p:spPr>
        <p:txBody>
          <a:bodyPr wrap="square" rtlCol="0">
            <a:spAutoFit/>
          </a:bodyPr>
          <a:lstStyle/>
          <a:p>
            <a:r>
              <a:rPr lang="en-US" sz="2800" dirty="0"/>
              <a:t> </a:t>
            </a:r>
          </a:p>
          <a:p>
            <a:r>
              <a:rPr lang="en-US" sz="2800" dirty="0">
                <a:solidFill>
                  <a:schemeClr val="bg1"/>
                </a:solidFill>
              </a:rPr>
              <a:t>*It implies </a:t>
            </a:r>
            <a:r>
              <a:rPr lang="en-US" sz="3200" u="sng" dirty="0">
                <a:solidFill>
                  <a:srgbClr val="FFFF00"/>
                </a:solidFill>
              </a:rPr>
              <a:t>absolute </a:t>
            </a:r>
            <a:r>
              <a:rPr lang="en-US" sz="3200" b="1" u="sng" dirty="0">
                <a:solidFill>
                  <a:srgbClr val="FFFF00"/>
                </a:solidFill>
              </a:rPr>
              <a:t>obedience</a:t>
            </a:r>
            <a:r>
              <a:rPr lang="en-US" sz="2800" dirty="0">
                <a:solidFill>
                  <a:schemeClr val="bg1"/>
                </a:solidFill>
              </a:rPr>
              <a:t>. A slave has no rights and he is owned.</a:t>
            </a:r>
          </a:p>
          <a:p>
            <a:endParaRPr lang="en-US" sz="1000" dirty="0">
              <a:solidFill>
                <a:schemeClr val="bg1"/>
              </a:solidFill>
            </a:endParaRPr>
          </a:p>
          <a:p>
            <a:r>
              <a:rPr lang="en-US" sz="2800" dirty="0">
                <a:solidFill>
                  <a:schemeClr val="bg1"/>
                </a:solidFill>
              </a:rPr>
              <a:t>*It implies </a:t>
            </a:r>
            <a:r>
              <a:rPr lang="en-US" sz="3200" u="sng" dirty="0">
                <a:solidFill>
                  <a:srgbClr val="FFFF00"/>
                </a:solidFill>
              </a:rPr>
              <a:t>absolute </a:t>
            </a:r>
            <a:r>
              <a:rPr lang="en-US" sz="3200" b="1" u="sng" dirty="0">
                <a:solidFill>
                  <a:srgbClr val="FFFF00"/>
                </a:solidFill>
              </a:rPr>
              <a:t>humility</a:t>
            </a:r>
            <a:r>
              <a:rPr lang="en-US" sz="2800" dirty="0">
                <a:solidFill>
                  <a:schemeClr val="bg1"/>
                </a:solidFill>
              </a:rPr>
              <a:t>. This is a person who loses himself in   service to his master.</a:t>
            </a:r>
          </a:p>
          <a:p>
            <a:endParaRPr lang="en-US" sz="1000" dirty="0">
              <a:solidFill>
                <a:schemeClr val="bg1"/>
              </a:solidFill>
            </a:endParaRPr>
          </a:p>
          <a:p>
            <a:r>
              <a:rPr lang="en-US" sz="2800" dirty="0">
                <a:solidFill>
                  <a:schemeClr val="bg1"/>
                </a:solidFill>
              </a:rPr>
              <a:t>*It implies </a:t>
            </a:r>
            <a:r>
              <a:rPr lang="en-US" sz="3200" b="1" u="sng" dirty="0">
                <a:solidFill>
                  <a:srgbClr val="FFFF00"/>
                </a:solidFill>
              </a:rPr>
              <a:t>absolute loyalty</a:t>
            </a:r>
            <a:r>
              <a:rPr lang="en-US" sz="3200" b="1" dirty="0">
                <a:solidFill>
                  <a:schemeClr val="bg1"/>
                </a:solidFill>
              </a:rPr>
              <a:t>. </a:t>
            </a:r>
            <a:r>
              <a:rPr lang="en-US" sz="2800" dirty="0">
                <a:solidFill>
                  <a:schemeClr val="bg1"/>
                </a:solidFill>
              </a:rPr>
              <a:t>This person is one who does not consider his own preferences, only his loyalty to his master.</a:t>
            </a:r>
          </a:p>
          <a:p>
            <a:r>
              <a:rPr lang="en-US" sz="2800" dirty="0">
                <a:solidFill>
                  <a:schemeClr val="bg1"/>
                </a:solidFill>
              </a:rPr>
              <a:t> </a:t>
            </a:r>
          </a:p>
        </p:txBody>
      </p:sp>
      <p:sp>
        <p:nvSpPr>
          <p:cNvPr id="8" name="TextBox 7">
            <a:extLst>
              <a:ext uri="{FF2B5EF4-FFF2-40B4-BE49-F238E27FC236}">
                <a16:creationId xmlns:a16="http://schemas.microsoft.com/office/drawing/2014/main" id="{AB2202F5-186F-C846-0D5A-0029F25D17F4}"/>
              </a:ext>
            </a:extLst>
          </p:cNvPr>
          <p:cNvSpPr txBox="1"/>
          <p:nvPr/>
        </p:nvSpPr>
        <p:spPr>
          <a:xfrm>
            <a:off x="1283368" y="1884768"/>
            <a:ext cx="6729663" cy="646331"/>
          </a:xfrm>
          <a:prstGeom prst="rect">
            <a:avLst/>
          </a:prstGeom>
          <a:noFill/>
        </p:spPr>
        <p:txBody>
          <a:bodyPr wrap="square">
            <a:spAutoFit/>
          </a:bodyPr>
          <a:lstStyle/>
          <a:p>
            <a:r>
              <a:rPr lang="en-US" sz="3600" dirty="0"/>
              <a:t>There are at least 3 implications- </a:t>
            </a:r>
          </a:p>
        </p:txBody>
      </p:sp>
    </p:spTree>
    <p:extLst>
      <p:ext uri="{BB962C8B-B14F-4D97-AF65-F5344CB8AC3E}">
        <p14:creationId xmlns:p14="http://schemas.microsoft.com/office/powerpoint/2010/main" val="2918052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BCCD2-E5F3-4411-91F8-35476E487600}"/>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D1A8755A-6B8F-1D1B-37DB-D08591A27C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extBox 1">
            <a:extLst>
              <a:ext uri="{FF2B5EF4-FFF2-40B4-BE49-F238E27FC236}">
                <a16:creationId xmlns:a16="http://schemas.microsoft.com/office/drawing/2014/main" id="{D5746A0C-1E50-5BD4-40A1-51C471DC61BA}"/>
              </a:ext>
            </a:extLst>
          </p:cNvPr>
          <p:cNvSpPr txBox="1"/>
          <p:nvPr/>
        </p:nvSpPr>
        <p:spPr>
          <a:xfrm>
            <a:off x="890337" y="3120189"/>
            <a:ext cx="7644063" cy="3416320"/>
          </a:xfrm>
          <a:prstGeom prst="rect">
            <a:avLst/>
          </a:prstGeom>
          <a:noFill/>
        </p:spPr>
        <p:txBody>
          <a:bodyPr wrap="square" rtlCol="0">
            <a:spAutoFit/>
          </a:bodyPr>
          <a:lstStyle/>
          <a:p>
            <a:r>
              <a:rPr lang="en-US" sz="3600" dirty="0">
                <a:solidFill>
                  <a:schemeClr val="bg1"/>
                </a:solidFill>
              </a:rPr>
              <a:t>"Let no one say when he is tempted, 'I am tempted by God'; for God cannot be tempted by evil, nor does He Himself tempt anyone. But each one is tempted when he is drawn away by his own desires and enticed." </a:t>
            </a:r>
          </a:p>
        </p:txBody>
      </p:sp>
      <p:sp>
        <p:nvSpPr>
          <p:cNvPr id="3" name="TextBox 2">
            <a:extLst>
              <a:ext uri="{FF2B5EF4-FFF2-40B4-BE49-F238E27FC236}">
                <a16:creationId xmlns:a16="http://schemas.microsoft.com/office/drawing/2014/main" id="{9C02F212-DD94-1577-39A4-9D01B144901A}"/>
              </a:ext>
            </a:extLst>
          </p:cNvPr>
          <p:cNvSpPr txBox="1"/>
          <p:nvPr/>
        </p:nvSpPr>
        <p:spPr>
          <a:xfrm>
            <a:off x="2606842" y="1001905"/>
            <a:ext cx="4026568" cy="1323439"/>
          </a:xfrm>
          <a:prstGeom prst="rect">
            <a:avLst/>
          </a:prstGeom>
          <a:noFill/>
        </p:spPr>
        <p:txBody>
          <a:bodyPr wrap="square" rtlCol="0">
            <a:spAutoFit/>
          </a:bodyPr>
          <a:lstStyle/>
          <a:p>
            <a:r>
              <a:rPr lang="en-US" sz="4000" b="1" dirty="0">
                <a:solidFill>
                  <a:prstClr val="black"/>
                </a:solidFill>
              </a:rPr>
              <a:t>Temptations</a:t>
            </a:r>
          </a:p>
          <a:p>
            <a:r>
              <a:rPr lang="en-US" sz="4000" dirty="0"/>
              <a:t>James 1:13-14</a:t>
            </a:r>
          </a:p>
        </p:txBody>
      </p:sp>
    </p:spTree>
    <p:extLst>
      <p:ext uri="{BB962C8B-B14F-4D97-AF65-F5344CB8AC3E}">
        <p14:creationId xmlns:p14="http://schemas.microsoft.com/office/powerpoint/2010/main" val="1154948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FF59-CEE8-09AC-330E-2E08EA59A4F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1ABD9A-C4A3-4E1A-0C8E-B69B7A19B9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021"/>
            <a:ext cx="9144000" cy="6858000"/>
          </a:xfrm>
          <a:prstGeom prst="rect">
            <a:avLst/>
          </a:prstGeom>
        </p:spPr>
      </p:pic>
      <p:sp>
        <p:nvSpPr>
          <p:cNvPr id="2" name="TextBox 1">
            <a:extLst>
              <a:ext uri="{FF2B5EF4-FFF2-40B4-BE49-F238E27FC236}">
                <a16:creationId xmlns:a16="http://schemas.microsoft.com/office/drawing/2014/main" id="{73D73D58-0041-CE25-F5EA-52FAEE6E94E0}"/>
              </a:ext>
            </a:extLst>
          </p:cNvPr>
          <p:cNvSpPr txBox="1"/>
          <p:nvPr/>
        </p:nvSpPr>
        <p:spPr>
          <a:xfrm>
            <a:off x="1035698" y="1324947"/>
            <a:ext cx="7473820" cy="1446550"/>
          </a:xfrm>
          <a:prstGeom prst="rect">
            <a:avLst/>
          </a:prstGeom>
          <a:noFill/>
        </p:spPr>
        <p:txBody>
          <a:bodyPr wrap="square" rtlCol="0">
            <a:spAutoFit/>
          </a:bodyPr>
          <a:lstStyle/>
          <a:p>
            <a:r>
              <a:rPr lang="en-US" sz="4400" dirty="0"/>
              <a:t>Trials represent an </a:t>
            </a:r>
            <a:r>
              <a:rPr lang="en-US" sz="4400" u="sng" dirty="0"/>
              <a:t>outward</a:t>
            </a:r>
            <a:r>
              <a:rPr lang="en-US" sz="4400" dirty="0"/>
              <a:t> </a:t>
            </a:r>
            <a:r>
              <a:rPr lang="en-US" sz="4400" b="1" dirty="0"/>
              <a:t>opportunity</a:t>
            </a:r>
            <a:r>
              <a:rPr lang="en-US" sz="4400" dirty="0"/>
              <a:t> to sin.</a:t>
            </a:r>
          </a:p>
        </p:txBody>
      </p:sp>
      <p:sp>
        <p:nvSpPr>
          <p:cNvPr id="3" name="TextBox 2">
            <a:extLst>
              <a:ext uri="{FF2B5EF4-FFF2-40B4-BE49-F238E27FC236}">
                <a16:creationId xmlns:a16="http://schemas.microsoft.com/office/drawing/2014/main" id="{3A20AE06-73D5-67E9-DB92-89622D287B9A}"/>
              </a:ext>
            </a:extLst>
          </p:cNvPr>
          <p:cNvSpPr txBox="1"/>
          <p:nvPr/>
        </p:nvSpPr>
        <p:spPr>
          <a:xfrm>
            <a:off x="1129001" y="2967128"/>
            <a:ext cx="7044613" cy="1446550"/>
          </a:xfrm>
          <a:prstGeom prst="rect">
            <a:avLst/>
          </a:prstGeom>
          <a:noFill/>
        </p:spPr>
        <p:txBody>
          <a:bodyPr wrap="square" rtlCol="0">
            <a:spAutoFit/>
          </a:bodyPr>
          <a:lstStyle/>
          <a:p>
            <a:r>
              <a:rPr lang="en-US" sz="4400" dirty="0">
                <a:solidFill>
                  <a:schemeClr val="bg1"/>
                </a:solidFill>
              </a:rPr>
              <a:t>Temptations refer to the </a:t>
            </a:r>
            <a:r>
              <a:rPr lang="en-US" sz="4400" u="sng" dirty="0">
                <a:solidFill>
                  <a:schemeClr val="bg1"/>
                </a:solidFill>
              </a:rPr>
              <a:t>inward</a:t>
            </a:r>
            <a:r>
              <a:rPr lang="en-US" sz="4400" dirty="0">
                <a:solidFill>
                  <a:schemeClr val="bg1"/>
                </a:solidFill>
              </a:rPr>
              <a:t> </a:t>
            </a:r>
            <a:r>
              <a:rPr lang="en-US" sz="4400" b="1" dirty="0">
                <a:solidFill>
                  <a:schemeClr val="bg1"/>
                </a:solidFill>
              </a:rPr>
              <a:t>desire</a:t>
            </a:r>
            <a:r>
              <a:rPr lang="en-US" sz="4400" dirty="0">
                <a:solidFill>
                  <a:schemeClr val="bg1"/>
                </a:solidFill>
              </a:rPr>
              <a:t> to sin.</a:t>
            </a:r>
          </a:p>
        </p:txBody>
      </p:sp>
      <p:sp>
        <p:nvSpPr>
          <p:cNvPr id="4" name="TextBox 3">
            <a:extLst>
              <a:ext uri="{FF2B5EF4-FFF2-40B4-BE49-F238E27FC236}">
                <a16:creationId xmlns:a16="http://schemas.microsoft.com/office/drawing/2014/main" id="{E00CF526-ABB5-CEB3-522B-EBD41974E58F}"/>
              </a:ext>
            </a:extLst>
          </p:cNvPr>
          <p:cNvSpPr txBox="1"/>
          <p:nvPr/>
        </p:nvSpPr>
        <p:spPr>
          <a:xfrm>
            <a:off x="1156994" y="5141567"/>
            <a:ext cx="6736705" cy="1200329"/>
          </a:xfrm>
          <a:prstGeom prst="rect">
            <a:avLst/>
          </a:prstGeom>
          <a:noFill/>
        </p:spPr>
        <p:txBody>
          <a:bodyPr wrap="square" rtlCol="0">
            <a:spAutoFit/>
          </a:bodyPr>
          <a:lstStyle/>
          <a:p>
            <a:r>
              <a:rPr lang="en-US" dirty="0">
                <a:solidFill>
                  <a:schemeClr val="bg1"/>
                </a:solidFill>
              </a:rPr>
              <a:t>James 1:13 Let no one say when he is tempted, "I am tempted by God"; for God cannot be tempted by evil, nor does He Himself tempt anyone. 14 But each one is tempted when he is drawn away by his own desires and enticed.</a:t>
            </a:r>
          </a:p>
        </p:txBody>
      </p:sp>
      <p:sp>
        <p:nvSpPr>
          <p:cNvPr id="5" name="TextBox 4">
            <a:extLst>
              <a:ext uri="{FF2B5EF4-FFF2-40B4-BE49-F238E27FC236}">
                <a16:creationId xmlns:a16="http://schemas.microsoft.com/office/drawing/2014/main" id="{B486ACBC-3B02-D3EC-B56E-A59177BDC102}"/>
              </a:ext>
            </a:extLst>
          </p:cNvPr>
          <p:cNvSpPr txBox="1"/>
          <p:nvPr/>
        </p:nvSpPr>
        <p:spPr>
          <a:xfrm>
            <a:off x="0" y="224404"/>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Tree>
    <p:extLst>
      <p:ext uri="{BB962C8B-B14F-4D97-AF65-F5344CB8AC3E}">
        <p14:creationId xmlns:p14="http://schemas.microsoft.com/office/powerpoint/2010/main" val="3292082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FF59-CEE8-09AC-330E-2E08EA59A4F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1ABD9A-C4A3-4E1A-0C8E-B69B7A19B9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021"/>
            <a:ext cx="9144000" cy="6858000"/>
          </a:xfrm>
          <a:prstGeom prst="rect">
            <a:avLst/>
          </a:prstGeom>
        </p:spPr>
      </p:pic>
      <p:sp>
        <p:nvSpPr>
          <p:cNvPr id="5" name="TextBox 4">
            <a:extLst>
              <a:ext uri="{FF2B5EF4-FFF2-40B4-BE49-F238E27FC236}">
                <a16:creationId xmlns:a16="http://schemas.microsoft.com/office/drawing/2014/main" id="{B45B4BB0-26C1-79AD-B209-C17DF780DF9F}"/>
              </a:ext>
            </a:extLst>
          </p:cNvPr>
          <p:cNvSpPr txBox="1"/>
          <p:nvPr/>
        </p:nvSpPr>
        <p:spPr>
          <a:xfrm>
            <a:off x="877078" y="1141456"/>
            <a:ext cx="7389844" cy="1569660"/>
          </a:xfrm>
          <a:prstGeom prst="rect">
            <a:avLst/>
          </a:prstGeom>
          <a:noFill/>
        </p:spPr>
        <p:txBody>
          <a:bodyPr wrap="square">
            <a:spAutoFit/>
          </a:bodyPr>
          <a:lstStyle/>
          <a:p>
            <a:r>
              <a:rPr lang="en-US" sz="2400" dirty="0"/>
              <a:t>James 1:3 knowing that the testing of your faith produces patience.</a:t>
            </a:r>
          </a:p>
          <a:p>
            <a:r>
              <a:rPr lang="en-US" sz="2400" dirty="0"/>
              <a:t> 4 But </a:t>
            </a:r>
            <a:r>
              <a:rPr lang="en-US" sz="2400" b="1" dirty="0"/>
              <a:t>let patience have its perfect work</a:t>
            </a:r>
            <a:r>
              <a:rPr lang="en-US" sz="2400" dirty="0"/>
              <a:t>, that you may be perfect and complete, lacking nothing.</a:t>
            </a:r>
          </a:p>
        </p:txBody>
      </p:sp>
      <p:sp>
        <p:nvSpPr>
          <p:cNvPr id="7" name="TextBox 6">
            <a:extLst>
              <a:ext uri="{FF2B5EF4-FFF2-40B4-BE49-F238E27FC236}">
                <a16:creationId xmlns:a16="http://schemas.microsoft.com/office/drawing/2014/main" id="{CB15E070-B1DC-0C77-902E-9DDB87DB6D0B}"/>
              </a:ext>
            </a:extLst>
          </p:cNvPr>
          <p:cNvSpPr txBox="1"/>
          <p:nvPr/>
        </p:nvSpPr>
        <p:spPr>
          <a:xfrm>
            <a:off x="0" y="7837"/>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
        <p:nvSpPr>
          <p:cNvPr id="2" name="TextBox 1">
            <a:extLst>
              <a:ext uri="{FF2B5EF4-FFF2-40B4-BE49-F238E27FC236}">
                <a16:creationId xmlns:a16="http://schemas.microsoft.com/office/drawing/2014/main" id="{98C95FDD-EF29-892D-68F2-63E858CCCC16}"/>
              </a:ext>
            </a:extLst>
          </p:cNvPr>
          <p:cNvSpPr txBox="1"/>
          <p:nvPr/>
        </p:nvSpPr>
        <p:spPr>
          <a:xfrm>
            <a:off x="665747" y="3866148"/>
            <a:ext cx="8021053" cy="2554545"/>
          </a:xfrm>
          <a:prstGeom prst="rect">
            <a:avLst/>
          </a:prstGeom>
          <a:noFill/>
        </p:spPr>
        <p:txBody>
          <a:bodyPr wrap="square" rtlCol="0">
            <a:spAutoFit/>
          </a:bodyPr>
          <a:lstStyle/>
          <a:p>
            <a:pPr algn="ctr"/>
            <a:r>
              <a:rPr lang="en-US" sz="3200" dirty="0">
                <a:solidFill>
                  <a:schemeClr val="bg1"/>
                </a:solidFill>
              </a:rPr>
              <a:t>"Perfect" does NOT mean sinless. "Perfect" comes from the Greek word (TELEIOS) meaning, "brought to its end, finished, wanting nothing necessary to completeness, full grown, mature" (</a:t>
            </a:r>
            <a:r>
              <a:rPr lang="en-US" sz="3200" u="sng" dirty="0">
                <a:solidFill>
                  <a:schemeClr val="bg1"/>
                </a:solidFill>
              </a:rPr>
              <a:t>Eph.3:19; 4:13</a:t>
            </a:r>
            <a:r>
              <a:rPr lang="en-US" sz="3200" dirty="0">
                <a:solidFill>
                  <a:schemeClr val="bg1"/>
                </a:solidFill>
              </a:rPr>
              <a:t>).</a:t>
            </a:r>
          </a:p>
        </p:txBody>
      </p:sp>
    </p:spTree>
    <p:extLst>
      <p:ext uri="{BB962C8B-B14F-4D97-AF65-F5344CB8AC3E}">
        <p14:creationId xmlns:p14="http://schemas.microsoft.com/office/powerpoint/2010/main" val="3474588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FF59-CEE8-09AC-330E-2E08EA59A4F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1ABD9A-C4A3-4E1A-0C8E-B69B7A19B9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021"/>
            <a:ext cx="9144000" cy="6858000"/>
          </a:xfrm>
          <a:prstGeom prst="rect">
            <a:avLst/>
          </a:prstGeom>
        </p:spPr>
      </p:pic>
      <p:sp>
        <p:nvSpPr>
          <p:cNvPr id="2" name="TextBox 1">
            <a:extLst>
              <a:ext uri="{FF2B5EF4-FFF2-40B4-BE49-F238E27FC236}">
                <a16:creationId xmlns:a16="http://schemas.microsoft.com/office/drawing/2014/main" id="{3BA60EAB-3C33-7E8E-90C9-A863235C2D3E}"/>
              </a:ext>
            </a:extLst>
          </p:cNvPr>
          <p:cNvSpPr txBox="1"/>
          <p:nvPr/>
        </p:nvSpPr>
        <p:spPr>
          <a:xfrm>
            <a:off x="0" y="224404"/>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
        <p:nvSpPr>
          <p:cNvPr id="4" name="TextBox 3">
            <a:extLst>
              <a:ext uri="{FF2B5EF4-FFF2-40B4-BE49-F238E27FC236}">
                <a16:creationId xmlns:a16="http://schemas.microsoft.com/office/drawing/2014/main" id="{F691FDE5-3133-423F-D4DF-23418F918643}"/>
              </a:ext>
            </a:extLst>
          </p:cNvPr>
          <p:cNvSpPr txBox="1"/>
          <p:nvPr/>
        </p:nvSpPr>
        <p:spPr>
          <a:xfrm>
            <a:off x="1091683" y="3186318"/>
            <a:ext cx="7315200" cy="3046988"/>
          </a:xfrm>
          <a:prstGeom prst="rect">
            <a:avLst/>
          </a:prstGeom>
          <a:noFill/>
        </p:spPr>
        <p:txBody>
          <a:bodyPr wrap="square">
            <a:spAutoFit/>
          </a:bodyPr>
          <a:lstStyle/>
          <a:p>
            <a:r>
              <a:rPr lang="en-US" sz="3200" b="1" dirty="0">
                <a:solidFill>
                  <a:schemeClr val="bg1"/>
                </a:solidFill>
              </a:rPr>
              <a:t>1Cor.10:13 </a:t>
            </a:r>
            <a:r>
              <a:rPr lang="en-US" sz="3200" dirty="0">
                <a:solidFill>
                  <a:schemeClr val="bg1"/>
                </a:solidFill>
              </a:rPr>
              <a:t>No temptation has overtaken you except such as is common to man; but God is faithful, who will not allow you to be tempted beyond what you are able, but with the temptation will also make the way of escape, that you may be able to bear it.</a:t>
            </a:r>
          </a:p>
        </p:txBody>
      </p:sp>
    </p:spTree>
    <p:extLst>
      <p:ext uri="{BB962C8B-B14F-4D97-AF65-F5344CB8AC3E}">
        <p14:creationId xmlns:p14="http://schemas.microsoft.com/office/powerpoint/2010/main" val="1493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EFF59-CEE8-09AC-330E-2E08EA59A4F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1ABD9A-C4A3-4E1A-0C8E-B69B7A19B9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021"/>
            <a:ext cx="9144000" cy="6858000"/>
          </a:xfrm>
          <a:prstGeom prst="rect">
            <a:avLst/>
          </a:prstGeom>
        </p:spPr>
      </p:pic>
      <p:sp>
        <p:nvSpPr>
          <p:cNvPr id="2" name="TextBox 1">
            <a:extLst>
              <a:ext uri="{FF2B5EF4-FFF2-40B4-BE49-F238E27FC236}">
                <a16:creationId xmlns:a16="http://schemas.microsoft.com/office/drawing/2014/main" id="{CD52B099-8E24-1C02-1D5A-9CB3E9BC7910}"/>
              </a:ext>
            </a:extLst>
          </p:cNvPr>
          <p:cNvSpPr txBox="1"/>
          <p:nvPr/>
        </p:nvSpPr>
        <p:spPr>
          <a:xfrm>
            <a:off x="0" y="224404"/>
            <a:ext cx="9144000"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a:ea typeface="+mn-ea"/>
                <a:cs typeface="+mn-cs"/>
              </a:rPr>
              <a:t>Temptations</a:t>
            </a:r>
          </a:p>
        </p:txBody>
      </p:sp>
      <p:sp>
        <p:nvSpPr>
          <p:cNvPr id="3" name="TextBox 2">
            <a:extLst>
              <a:ext uri="{FF2B5EF4-FFF2-40B4-BE49-F238E27FC236}">
                <a16:creationId xmlns:a16="http://schemas.microsoft.com/office/drawing/2014/main" id="{B1A98E31-2691-590E-DAEB-E87EC2F56D0E}"/>
              </a:ext>
            </a:extLst>
          </p:cNvPr>
          <p:cNvSpPr txBox="1"/>
          <p:nvPr/>
        </p:nvSpPr>
        <p:spPr>
          <a:xfrm>
            <a:off x="677041" y="3489328"/>
            <a:ext cx="8164285" cy="3108543"/>
          </a:xfrm>
          <a:prstGeom prst="rect">
            <a:avLst/>
          </a:prstGeom>
          <a:noFill/>
        </p:spPr>
        <p:txBody>
          <a:bodyPr wrap="square" rtlCol="0">
            <a:spAutoFit/>
          </a:bodyPr>
          <a:lstStyle/>
          <a:p>
            <a:r>
              <a:rPr lang="en-US" sz="2800" b="1" dirty="0">
                <a:solidFill>
                  <a:schemeClr val="bg1"/>
                </a:solidFill>
              </a:rPr>
              <a:t>1Peter 1:6 </a:t>
            </a:r>
            <a:r>
              <a:rPr lang="en-US" sz="2800" dirty="0">
                <a:solidFill>
                  <a:schemeClr val="bg1"/>
                </a:solidFill>
              </a:rPr>
              <a:t>In this you greatly rejoice, though now for a little while, if need be, you have been grieved by various trials,</a:t>
            </a:r>
          </a:p>
          <a:p>
            <a:r>
              <a:rPr lang="en-US" sz="2800" dirty="0">
                <a:solidFill>
                  <a:schemeClr val="bg1"/>
                </a:solidFill>
              </a:rPr>
              <a:t> 7 that the </a:t>
            </a:r>
            <a:r>
              <a:rPr lang="en-US" sz="2800" u="sng" dirty="0">
                <a:solidFill>
                  <a:schemeClr val="bg1"/>
                </a:solidFill>
              </a:rPr>
              <a:t>genuineness of your faith</a:t>
            </a:r>
            <a:r>
              <a:rPr lang="en-US" sz="2800" dirty="0">
                <a:solidFill>
                  <a:schemeClr val="bg1"/>
                </a:solidFill>
              </a:rPr>
              <a:t>, being much more precious than gold that perishes, though it is </a:t>
            </a:r>
            <a:r>
              <a:rPr lang="en-US" sz="2800" u="sng" dirty="0">
                <a:solidFill>
                  <a:schemeClr val="bg1"/>
                </a:solidFill>
              </a:rPr>
              <a:t>tested</a:t>
            </a:r>
            <a:r>
              <a:rPr lang="en-US" sz="2800" dirty="0">
                <a:solidFill>
                  <a:schemeClr val="bg1"/>
                </a:solidFill>
              </a:rPr>
              <a:t> by fire, may be found to praise, honor, and glory at the revelation of Jesus Christ,</a:t>
            </a:r>
          </a:p>
        </p:txBody>
      </p:sp>
    </p:spTree>
    <p:extLst>
      <p:ext uri="{BB962C8B-B14F-4D97-AF65-F5344CB8AC3E}">
        <p14:creationId xmlns:p14="http://schemas.microsoft.com/office/powerpoint/2010/main" val="21958584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414</TotalTime>
  <Words>2129</Words>
  <Application>Microsoft Office PowerPoint</Application>
  <PresentationFormat>On-screen Show (4:3)</PresentationFormat>
  <Paragraphs>114</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Arial Unicode MS</vt:lpstr>
      <vt:lpstr>Calibri</vt:lpstr>
      <vt:lpstr>Calibri Light</vt:lpstr>
      <vt:lpstr>Ink Free</vt:lpstr>
      <vt:lpstr>Office Theme</vt:lpstr>
      <vt:lpstr>1_Office Theme</vt:lpstr>
      <vt:lpstr>PowerPoint Presentation</vt:lpstr>
      <vt:lpstr>Every good gift and every perfect gift is from above, coming down from the Father of lights. James 1:17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ecurb hastings</dc:creator>
  <cp:lastModifiedBy>ecurb hastings</cp:lastModifiedBy>
  <cp:revision>6</cp:revision>
  <dcterms:created xsi:type="dcterms:W3CDTF">2026-06-17T10:54:15Z</dcterms:created>
  <dcterms:modified xsi:type="dcterms:W3CDTF">2026-06-20T21:15:35Z</dcterms:modified>
</cp:coreProperties>
</file>