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09" r:id="rId5"/>
    <p:sldMasterId id="2147483722" r:id="rId6"/>
  </p:sldMasterIdLst>
  <p:notesMasterIdLst>
    <p:notesMasterId r:id="rId39"/>
  </p:notesMasterIdLst>
  <p:sldIdLst>
    <p:sldId id="277" r:id="rId7"/>
    <p:sldId id="258" r:id="rId8"/>
    <p:sldId id="257" r:id="rId9"/>
    <p:sldId id="260" r:id="rId10"/>
    <p:sldId id="282" r:id="rId11"/>
    <p:sldId id="278" r:id="rId12"/>
    <p:sldId id="279" r:id="rId13"/>
    <p:sldId id="280" r:id="rId14"/>
    <p:sldId id="281" r:id="rId15"/>
    <p:sldId id="265" r:id="rId16"/>
    <p:sldId id="266" r:id="rId17"/>
    <p:sldId id="262" r:id="rId18"/>
    <p:sldId id="389" r:id="rId19"/>
    <p:sldId id="390" r:id="rId20"/>
    <p:sldId id="391" r:id="rId21"/>
    <p:sldId id="267" r:id="rId22"/>
    <p:sldId id="570" r:id="rId23"/>
    <p:sldId id="386" r:id="rId24"/>
    <p:sldId id="387" r:id="rId25"/>
    <p:sldId id="572" r:id="rId26"/>
    <p:sldId id="606" r:id="rId27"/>
    <p:sldId id="410" r:id="rId28"/>
    <p:sldId id="411" r:id="rId29"/>
    <p:sldId id="412" r:id="rId30"/>
    <p:sldId id="261" r:id="rId31"/>
    <p:sldId id="271" r:id="rId32"/>
    <p:sldId id="269" r:id="rId33"/>
    <p:sldId id="273" r:id="rId34"/>
    <p:sldId id="259" r:id="rId35"/>
    <p:sldId id="485" r:id="rId36"/>
    <p:sldId id="552" r:id="rId37"/>
    <p:sldId id="39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3r8oAVGFZ85IUFQq+7362g==" hashData="iKGqJYRYupo8UagdDniOI86A9FR5NwiqRapYPv8HvEQBLmhm4+/IVNT465rzAmKJ48GSj+4ig+L+SbkzPDv0w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6" d="100"/>
          <a:sy n="126" d="100"/>
        </p:scale>
        <p:origin x="1230" y="132"/>
      </p:cViewPr>
      <p:guideLst/>
    </p:cSldViewPr>
  </p:slideViewPr>
  <p:notesTextViewPr>
    <p:cViewPr>
      <p:scale>
        <a:sx n="1" d="1"/>
        <a:sy n="1" d="1"/>
      </p:scale>
      <p:origin x="0" y="0"/>
    </p:cViewPr>
  </p:notesTextViewPr>
  <p:sorterViewPr>
    <p:cViewPr varScale="1">
      <p:scale>
        <a:sx n="100" d="100"/>
        <a:sy n="100" d="100"/>
      </p:scale>
      <p:origin x="0" y="-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15028-E0D0-4853-9DCD-66EAA0B162F9}" type="datetimeFigureOut">
              <a:rPr lang="en-US" smtClean="0"/>
              <a:t>6/1/2026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B7F55-D2EB-4012-9BA3-BCEF1D9DB05D}" type="slidenum">
              <a:rPr lang="en-US" smtClean="0"/>
              <a:t>‹#›</a:t>
            </a:fld>
            <a:endParaRPr lang="en-US"/>
          </a:p>
        </p:txBody>
      </p:sp>
    </p:spTree>
    <p:extLst>
      <p:ext uri="{BB962C8B-B14F-4D97-AF65-F5344CB8AC3E}">
        <p14:creationId xmlns:p14="http://schemas.microsoft.com/office/powerpoint/2010/main" val="706954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File:Hellenistic_world_323BC_blank.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71DFB-4943-4537-842F-CAE432A7283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1200" kern="1200" dirty="0">
                <a:solidFill>
                  <a:schemeClr val="tx1"/>
                </a:solidFill>
                <a:effectLst/>
                <a:latin typeface="+mn-lt"/>
                <a:ea typeface="+mn-ea"/>
                <a:cs typeface="+mn-cs"/>
              </a:rPr>
              <a:t>This image was created with Generic Mapping Tools and is licensed under CC-BY-SA-3.0, via Wikimedia Commons: </a:t>
            </a:r>
            <a:r>
              <a:rPr lang="en-US" sz="1200" u="sng" kern="1200" dirty="0">
                <a:solidFill>
                  <a:schemeClr val="tx1"/>
                </a:solidFill>
                <a:effectLst/>
                <a:latin typeface="+mn-lt"/>
                <a:ea typeface="+mn-ea"/>
                <a:cs typeface="+mn-cs"/>
                <a:hlinkClick r:id="rId3"/>
              </a:rPr>
              <a:t>https://commons.wikimedia.org/wiki/File:Hellenistic_world_323BC_blank.jpg</a:t>
            </a:r>
            <a:r>
              <a:rPr lang="en-US" sz="1200" u="sng" kern="1200" dirty="0">
                <a:solidFill>
                  <a:schemeClr val="tx1"/>
                </a:solidFill>
                <a:effectLst/>
                <a:latin typeface="+mn-lt"/>
                <a:ea typeface="+mn-ea"/>
                <a:cs typeface="+mn-cs"/>
              </a:rPr>
              <a:t>.</a:t>
            </a:r>
          </a:p>
          <a:p>
            <a:endParaRPr lang="en-US" dirty="0"/>
          </a:p>
          <a:p>
            <a:r>
              <a:rPr lang="en-US" sz="1200" kern="1200" dirty="0">
                <a:solidFill>
                  <a:schemeClr val="tx1"/>
                </a:solidFill>
                <a:effectLst/>
                <a:latin typeface="+mn-lt"/>
                <a:ea typeface="+mn-ea"/>
                <a:cs typeface="+mn-cs"/>
              </a:rPr>
              <a:t>wiki030120061958</a:t>
            </a:r>
            <a:endParaRPr lang="en-US" dirty="0"/>
          </a:p>
        </p:txBody>
      </p:sp>
    </p:spTree>
    <p:extLst>
      <p:ext uri="{BB962C8B-B14F-4D97-AF65-F5344CB8AC3E}">
        <p14:creationId xmlns:p14="http://schemas.microsoft.com/office/powerpoint/2010/main" val="2072116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tb060516874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160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71DFB-4943-4537-842F-CAE432A7283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1200" dirty="0"/>
              <a:t>F. F. Bruce writes, “Whatever account may be given of the geography of verses 1-4, it is difficult to think of a more appropriate or probable setting for Peter’s address than the outer court of the temple” (</a:t>
            </a:r>
            <a:r>
              <a:rPr lang="en-US" sz="1200" i="1" dirty="0"/>
              <a:t>Acts of the Apostles</a:t>
            </a:r>
            <a:r>
              <a:rPr lang="en-US" sz="1200" i="0" dirty="0"/>
              <a:t>, </a:t>
            </a:r>
            <a:r>
              <a:rPr lang="en-US" sz="1200" kern="1200" dirty="0">
                <a:solidFill>
                  <a:schemeClr val="tx1"/>
                </a:solidFill>
                <a:effectLst/>
                <a:latin typeface="+mn-lt"/>
                <a:ea typeface="+mn-ea"/>
                <a:cs typeface="+mn-cs"/>
              </a:rPr>
              <a:t>rev. ed., </a:t>
            </a:r>
            <a:r>
              <a:rPr lang="en-US" sz="1200" kern="1200" dirty="0" err="1">
                <a:solidFill>
                  <a:schemeClr val="tx1"/>
                </a:solidFill>
                <a:effectLst/>
                <a:latin typeface="+mn-lt"/>
                <a:ea typeface="+mn-ea"/>
                <a:cs typeface="+mn-cs"/>
              </a:rPr>
              <a:t>NICNT</a:t>
            </a:r>
            <a:r>
              <a:rPr lang="en-US" sz="1200" kern="1200" dirty="0">
                <a:solidFill>
                  <a:schemeClr val="tx1"/>
                </a:solidFill>
                <a:effectLst/>
                <a:latin typeface="+mn-lt"/>
                <a:ea typeface="+mn-ea"/>
                <a:cs typeface="+mn-cs"/>
              </a:rPr>
              <a:t> [Grand Rapids: Eerdmans, 1988], </a:t>
            </a:r>
            <a:r>
              <a:rPr lang="en-US" sz="1200" i="0" dirty="0"/>
              <a:t>60). Some reasons for this:</a:t>
            </a:r>
          </a:p>
          <a:p>
            <a:pPr marL="228600" indent="-228600">
              <a:buAutoNum type="arabicPeriod"/>
            </a:pPr>
            <a:r>
              <a:rPr lang="en-US" sz="1200" i="0" dirty="0"/>
              <a:t>Thousands of people were addressed, and the temple was the main public gathering place in Jerusalem (Acts 2:41).</a:t>
            </a:r>
          </a:p>
          <a:p>
            <a:pPr marL="228600" indent="-228600" rtl="0">
              <a:buAutoNum type="arabicPeriod"/>
            </a:pPr>
            <a:r>
              <a:rPr lang="en-US" sz="1200" i="0" dirty="0"/>
              <a:t>The first church subsequently gathered in the temple to hear the apostles teach (Acts 2:46; 5:20-21).</a:t>
            </a:r>
          </a:p>
          <a:p>
            <a:pPr marL="228600" indent="-228600" rtl="0">
              <a:buAutoNum type="arabicPeriod"/>
            </a:pPr>
            <a:r>
              <a:rPr lang="en-US" sz="1200" i="0" dirty="0"/>
              <a:t>The third hour (Acts 2:15) was a customary prayer hour, when many Jews would have gathered in the temple.</a:t>
            </a:r>
            <a:endParaRPr lang="en-US" sz="1200" dirty="0"/>
          </a:p>
          <a:p>
            <a:endParaRPr lang="en-US" sz="1200" dirty="0"/>
          </a:p>
          <a:p>
            <a:r>
              <a:rPr lang="en-US" sz="1200" dirty="0"/>
              <a:t>tb020101209</a:t>
            </a:r>
            <a:endParaRPr lang="en-US" dirty="0"/>
          </a:p>
        </p:txBody>
      </p:sp>
    </p:spTree>
    <p:extLst>
      <p:ext uri="{BB962C8B-B14F-4D97-AF65-F5344CB8AC3E}">
        <p14:creationId xmlns:p14="http://schemas.microsoft.com/office/powerpoint/2010/main" val="375536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71DFB-4943-4537-842F-CAE432A7283D}" type="slidenum">
              <a:rPr lang="en-US"/>
              <a:pPr/>
              <a:t>19</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1200" dirty="0"/>
              <a:t>tb092103149</a:t>
            </a:r>
            <a:endParaRPr lang="en-US" dirty="0"/>
          </a:p>
        </p:txBody>
      </p:sp>
    </p:spTree>
    <p:extLst>
      <p:ext uri="{BB962C8B-B14F-4D97-AF65-F5344CB8AC3E}">
        <p14:creationId xmlns:p14="http://schemas.microsoft.com/office/powerpoint/2010/main" val="68350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tb060516800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8417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verb “pour out” (Gk. </a:t>
            </a:r>
            <a:r>
              <a:rPr lang="en-US" i="1" dirty="0" err="1"/>
              <a:t>ekcheō</a:t>
            </a:r>
            <a:r>
              <a:rPr lang="en-US" dirty="0"/>
              <a:t>, </a:t>
            </a:r>
            <a:r>
              <a:rPr lang="el-GR" sz="1200" b="0" kern="1200" dirty="0">
                <a:solidFill>
                  <a:schemeClr val="tx1"/>
                </a:solidFill>
                <a:latin typeface="+mn-lt"/>
                <a:ea typeface="+mn-ea"/>
                <a:cs typeface="+mn-cs"/>
              </a:rPr>
              <a:t>ἐκχέω</a:t>
            </a:r>
            <a:r>
              <a:rPr lang="en-US" dirty="0"/>
              <a:t>),</a:t>
            </a:r>
            <a:r>
              <a:rPr lang="en-US" baseline="0" dirty="0"/>
              <a:t> when used literally means to emit something in quantity (cf. Luke 5:37; Acts 1:18). Here it is used metaphorically in the sense of causing someone to fully experience something (cf. Acts 10:45; Rom 5:5; Titus 3:6). The more literal sense is illustrated here by </a:t>
            </a:r>
            <a:r>
              <a:rPr lang="en-US" dirty="0"/>
              <a:t>a scene that shows a servant mixing wine</a:t>
            </a:r>
            <a:r>
              <a:rPr lang="en-US" baseline="0" dirty="0"/>
              <a:t> for the guests reclining on couches behind him, pouring a liquid from one jar into another. I</a:t>
            </a:r>
            <a:r>
              <a:rPr lang="en-US" dirty="0"/>
              <a:t>nterestingly,</a:t>
            </a:r>
            <a:r>
              <a:rPr lang="en-US" baseline="0" dirty="0"/>
              <a:t> this scene was painted on a jar made for mixing wine, known as a </a:t>
            </a:r>
            <a:r>
              <a:rPr lang="en-US" i="1" baseline="0" dirty="0" err="1"/>
              <a:t>dinos</a:t>
            </a:r>
            <a:r>
              <a:rPr lang="en-US" baseline="0" dirty="0"/>
              <a:t>. </a:t>
            </a:r>
            <a:r>
              <a:rPr lang="en-US" dirty="0"/>
              <a:t>This image comes from The Metropolitan Museum of Art, public domain, Rogers Fund, 1914, accession number 14.130.13, http://metmuseum.org/art/collection/search/248903.</a:t>
            </a:r>
          </a:p>
          <a:p>
            <a:endParaRPr lang="en-US" dirty="0"/>
          </a:p>
          <a:p>
            <a:r>
              <a:rPr lang="en-US" dirty="0"/>
              <a:t>met248903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2612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71DFB-4943-4537-842F-CAE432A7283D}" type="slidenum">
              <a:rPr lang="en-US"/>
              <a:pPr/>
              <a:t>22</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1200" dirty="0"/>
              <a:t>Nazareth today is much larger than it was 100 years ago. This photo looks the opposite direction than the previous photochrom image.</a:t>
            </a:r>
          </a:p>
          <a:p>
            <a:endParaRPr lang="en-US" sz="1200" dirty="0"/>
          </a:p>
          <a:p>
            <a:r>
              <a:rPr lang="en-US" sz="1200" dirty="0"/>
              <a:t>tb053005460</a:t>
            </a:r>
            <a:endParaRPr lang="en-US" dirty="0"/>
          </a:p>
        </p:txBody>
      </p:sp>
    </p:spTree>
    <p:extLst>
      <p:ext uri="{BB962C8B-B14F-4D97-AF65-F5344CB8AC3E}">
        <p14:creationId xmlns:p14="http://schemas.microsoft.com/office/powerpoint/2010/main" val="90978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71DFB-4943-4537-842F-CAE432A7283D}" type="slidenum">
              <a:rPr lang="en-US"/>
              <a:pPr/>
              <a:t>23</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sz="1200" dirty="0"/>
              <a:t>This mosaic from a Byzantine church at Tabgha (ancient </a:t>
            </a:r>
            <a:r>
              <a:rPr lang="en-US" sz="1200" dirty="0" err="1"/>
              <a:t>Heptapegon</a:t>
            </a:r>
            <a:r>
              <a:rPr lang="en-US" sz="1200" dirty="0"/>
              <a:t>) recalls Jesus’s feeding of the 5,000 (Matt 14:13-21).</a:t>
            </a:r>
          </a:p>
          <a:p>
            <a:endParaRPr lang="en-US" sz="1200" dirty="0"/>
          </a:p>
          <a:p>
            <a:r>
              <a:rPr lang="en-US" sz="1200" dirty="0"/>
              <a:t>tb102702024</a:t>
            </a:r>
            <a:endParaRPr lang="en-US" dirty="0"/>
          </a:p>
        </p:txBody>
      </p:sp>
    </p:spTree>
    <p:extLst>
      <p:ext uri="{BB962C8B-B14F-4D97-AF65-F5344CB8AC3E}">
        <p14:creationId xmlns:p14="http://schemas.microsoft.com/office/powerpoint/2010/main" val="171199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71DFB-4943-4537-842F-CAE432A7283D}" type="slidenum">
              <a:rPr lang="en-US"/>
              <a:pPr/>
              <a:t>24</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One of Jesus’s most spectacular miracles, both in terms of its nature as well as its timing, was the raising of Lazarus from the dead shortly before His public presentation in the triumphal entry in Jerusalem. This photochrom image was taken in the 1890s.</a:t>
            </a:r>
          </a:p>
          <a:p>
            <a:endParaRPr lang="en-US" sz="1200" dirty="0"/>
          </a:p>
          <a:p>
            <a:r>
              <a:rPr lang="en-US" sz="1200" dirty="0"/>
              <a:t>pcm02655</a:t>
            </a:r>
            <a:endParaRPr lang="en-US" dirty="0"/>
          </a:p>
        </p:txBody>
      </p:sp>
    </p:spTree>
    <p:extLst>
      <p:ext uri="{BB962C8B-B14F-4D97-AF65-F5344CB8AC3E}">
        <p14:creationId xmlns:p14="http://schemas.microsoft.com/office/powerpoint/2010/main" val="355685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Yardenit is a popular place for Christian pilgrims to be baptized in the Jordan River. It is located just south of</a:t>
            </a:r>
            <a:r>
              <a:rPr lang="en-US" baseline="0" dirty="0"/>
              <a:t> the Sea of Galilee.</a:t>
            </a:r>
            <a:endParaRPr lang="en-US" dirty="0"/>
          </a:p>
          <a:p>
            <a:endParaRPr lang="en-US" dirty="0"/>
          </a:p>
          <a:p>
            <a:r>
              <a:rPr lang="en-US" dirty="0"/>
              <a:t>cd081002001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507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BEA7F8-3BB1-4648-B8BD-F653E58074F7}"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9EAA4-1154-4586-949F-9226F455DA26}" type="slidenum">
              <a:rPr lang="en-US" smtClean="0"/>
              <a:t>‹#›</a:t>
            </a:fld>
            <a:endParaRPr lang="en-US"/>
          </a:p>
        </p:txBody>
      </p:sp>
    </p:spTree>
    <p:extLst>
      <p:ext uri="{BB962C8B-B14F-4D97-AF65-F5344CB8AC3E}">
        <p14:creationId xmlns:p14="http://schemas.microsoft.com/office/powerpoint/2010/main" val="82201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EA7F8-3BB1-4648-B8BD-F653E58074F7}"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9EAA4-1154-4586-949F-9226F455DA26}" type="slidenum">
              <a:rPr lang="en-US" smtClean="0"/>
              <a:t>‹#›</a:t>
            </a:fld>
            <a:endParaRPr lang="en-US"/>
          </a:p>
        </p:txBody>
      </p:sp>
    </p:spTree>
    <p:extLst>
      <p:ext uri="{BB962C8B-B14F-4D97-AF65-F5344CB8AC3E}">
        <p14:creationId xmlns:p14="http://schemas.microsoft.com/office/powerpoint/2010/main" val="231932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EA7F8-3BB1-4648-B8BD-F653E58074F7}"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9EAA4-1154-4586-949F-9226F455DA26}" type="slidenum">
              <a:rPr lang="en-US" smtClean="0"/>
              <a:t>‹#›</a:t>
            </a:fld>
            <a:endParaRPr lang="en-US"/>
          </a:p>
        </p:txBody>
      </p:sp>
    </p:spTree>
    <p:extLst>
      <p:ext uri="{BB962C8B-B14F-4D97-AF65-F5344CB8AC3E}">
        <p14:creationId xmlns:p14="http://schemas.microsoft.com/office/powerpoint/2010/main" val="557736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CD3BE8-EE91-4CF5-B1E6-0F5BD1DC0F07}"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78300-83E6-423E-B63F-63A3CE53C49A}" type="slidenum">
              <a:rPr lang="en-US" smtClean="0"/>
              <a:t>‹#›</a:t>
            </a:fld>
            <a:endParaRPr lang="en-US"/>
          </a:p>
        </p:txBody>
      </p:sp>
    </p:spTree>
    <p:extLst>
      <p:ext uri="{BB962C8B-B14F-4D97-AF65-F5344CB8AC3E}">
        <p14:creationId xmlns:p14="http://schemas.microsoft.com/office/powerpoint/2010/main" val="245811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D3BE8-EE91-4CF5-B1E6-0F5BD1DC0F07}"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78300-83E6-423E-B63F-63A3CE53C49A}" type="slidenum">
              <a:rPr lang="en-US" smtClean="0"/>
              <a:t>‹#›</a:t>
            </a:fld>
            <a:endParaRPr lang="en-US"/>
          </a:p>
        </p:txBody>
      </p:sp>
    </p:spTree>
    <p:extLst>
      <p:ext uri="{BB962C8B-B14F-4D97-AF65-F5344CB8AC3E}">
        <p14:creationId xmlns:p14="http://schemas.microsoft.com/office/powerpoint/2010/main" val="3232717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CD3BE8-EE91-4CF5-B1E6-0F5BD1DC0F07}"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78300-83E6-423E-B63F-63A3CE53C49A}" type="slidenum">
              <a:rPr lang="en-US" smtClean="0"/>
              <a:t>‹#›</a:t>
            </a:fld>
            <a:endParaRPr lang="en-US"/>
          </a:p>
        </p:txBody>
      </p:sp>
    </p:spTree>
    <p:extLst>
      <p:ext uri="{BB962C8B-B14F-4D97-AF65-F5344CB8AC3E}">
        <p14:creationId xmlns:p14="http://schemas.microsoft.com/office/powerpoint/2010/main" val="3992892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CD3BE8-EE91-4CF5-B1E6-0F5BD1DC0F07}"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78300-83E6-423E-B63F-63A3CE53C49A}" type="slidenum">
              <a:rPr lang="en-US" smtClean="0"/>
              <a:t>‹#›</a:t>
            </a:fld>
            <a:endParaRPr lang="en-US"/>
          </a:p>
        </p:txBody>
      </p:sp>
    </p:spTree>
    <p:extLst>
      <p:ext uri="{BB962C8B-B14F-4D97-AF65-F5344CB8AC3E}">
        <p14:creationId xmlns:p14="http://schemas.microsoft.com/office/powerpoint/2010/main" val="3829498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CD3BE8-EE91-4CF5-B1E6-0F5BD1DC0F07}" type="datetimeFigureOut">
              <a:rPr lang="en-US" smtClean="0"/>
              <a:t>6/1/2026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78300-83E6-423E-B63F-63A3CE53C49A}" type="slidenum">
              <a:rPr lang="en-US" smtClean="0"/>
              <a:t>‹#›</a:t>
            </a:fld>
            <a:endParaRPr lang="en-US"/>
          </a:p>
        </p:txBody>
      </p:sp>
    </p:spTree>
    <p:extLst>
      <p:ext uri="{BB962C8B-B14F-4D97-AF65-F5344CB8AC3E}">
        <p14:creationId xmlns:p14="http://schemas.microsoft.com/office/powerpoint/2010/main" val="1084297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CD3BE8-EE91-4CF5-B1E6-0F5BD1DC0F07}" type="datetimeFigureOut">
              <a:rPr lang="en-US" smtClean="0"/>
              <a:t>6/1/2026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78300-83E6-423E-B63F-63A3CE53C49A}" type="slidenum">
              <a:rPr lang="en-US" smtClean="0"/>
              <a:t>‹#›</a:t>
            </a:fld>
            <a:endParaRPr lang="en-US"/>
          </a:p>
        </p:txBody>
      </p:sp>
    </p:spTree>
    <p:extLst>
      <p:ext uri="{BB962C8B-B14F-4D97-AF65-F5344CB8AC3E}">
        <p14:creationId xmlns:p14="http://schemas.microsoft.com/office/powerpoint/2010/main" val="2144541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D3BE8-EE91-4CF5-B1E6-0F5BD1DC0F07}" type="datetimeFigureOut">
              <a:rPr lang="en-US" smtClean="0"/>
              <a:t>6/1/2026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78300-83E6-423E-B63F-63A3CE53C49A}" type="slidenum">
              <a:rPr lang="en-US" smtClean="0"/>
              <a:t>‹#›</a:t>
            </a:fld>
            <a:endParaRPr lang="en-US"/>
          </a:p>
        </p:txBody>
      </p:sp>
    </p:spTree>
    <p:extLst>
      <p:ext uri="{BB962C8B-B14F-4D97-AF65-F5344CB8AC3E}">
        <p14:creationId xmlns:p14="http://schemas.microsoft.com/office/powerpoint/2010/main" val="998313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CD3BE8-EE91-4CF5-B1E6-0F5BD1DC0F07}"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78300-83E6-423E-B63F-63A3CE53C49A}" type="slidenum">
              <a:rPr lang="en-US" smtClean="0"/>
              <a:t>‹#›</a:t>
            </a:fld>
            <a:endParaRPr lang="en-US"/>
          </a:p>
        </p:txBody>
      </p:sp>
    </p:spTree>
    <p:extLst>
      <p:ext uri="{BB962C8B-B14F-4D97-AF65-F5344CB8AC3E}">
        <p14:creationId xmlns:p14="http://schemas.microsoft.com/office/powerpoint/2010/main" val="157010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BEA7F8-3BB1-4648-B8BD-F653E58074F7}"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9EAA4-1154-4586-949F-9226F455DA26}" type="slidenum">
              <a:rPr lang="en-US" smtClean="0"/>
              <a:t>‹#›</a:t>
            </a:fld>
            <a:endParaRPr lang="en-US"/>
          </a:p>
        </p:txBody>
      </p:sp>
    </p:spTree>
    <p:extLst>
      <p:ext uri="{BB962C8B-B14F-4D97-AF65-F5344CB8AC3E}">
        <p14:creationId xmlns:p14="http://schemas.microsoft.com/office/powerpoint/2010/main" val="894880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CD3BE8-EE91-4CF5-B1E6-0F5BD1DC0F07}"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78300-83E6-423E-B63F-63A3CE53C49A}" type="slidenum">
              <a:rPr lang="en-US" smtClean="0"/>
              <a:t>‹#›</a:t>
            </a:fld>
            <a:endParaRPr lang="en-US"/>
          </a:p>
        </p:txBody>
      </p:sp>
    </p:spTree>
    <p:extLst>
      <p:ext uri="{BB962C8B-B14F-4D97-AF65-F5344CB8AC3E}">
        <p14:creationId xmlns:p14="http://schemas.microsoft.com/office/powerpoint/2010/main" val="3153143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D3BE8-EE91-4CF5-B1E6-0F5BD1DC0F07}"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78300-83E6-423E-B63F-63A3CE53C49A}" type="slidenum">
              <a:rPr lang="en-US" smtClean="0"/>
              <a:t>‹#›</a:t>
            </a:fld>
            <a:endParaRPr lang="en-US"/>
          </a:p>
        </p:txBody>
      </p:sp>
    </p:spTree>
    <p:extLst>
      <p:ext uri="{BB962C8B-B14F-4D97-AF65-F5344CB8AC3E}">
        <p14:creationId xmlns:p14="http://schemas.microsoft.com/office/powerpoint/2010/main" val="4263540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D3BE8-EE91-4CF5-B1E6-0F5BD1DC0F07}"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78300-83E6-423E-B63F-63A3CE53C49A}" type="slidenum">
              <a:rPr lang="en-US" smtClean="0"/>
              <a:t>‹#›</a:t>
            </a:fld>
            <a:endParaRPr lang="en-US"/>
          </a:p>
        </p:txBody>
      </p:sp>
    </p:spTree>
    <p:extLst>
      <p:ext uri="{BB962C8B-B14F-4D97-AF65-F5344CB8AC3E}">
        <p14:creationId xmlns:p14="http://schemas.microsoft.com/office/powerpoint/2010/main" val="183756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3334544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367032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B4D1BB-344B-487A-9E16-E40ADDA73DFA}"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3926966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B4D1BB-344B-487A-9E16-E40ADDA73DFA}"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1583055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B4D1BB-344B-487A-9E16-E40ADDA73DFA}" type="datetimeFigureOut">
              <a:rPr lang="en-US" smtClean="0"/>
              <a:t>6/1/2026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68411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B4D1BB-344B-487A-9E16-E40ADDA73DFA}" type="datetimeFigureOut">
              <a:rPr lang="en-US" smtClean="0"/>
              <a:t>6/1/2026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639477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4D1BB-344B-487A-9E16-E40ADDA73DFA}" type="datetimeFigureOut">
              <a:rPr lang="en-US" smtClean="0"/>
              <a:t>6/1/2026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103958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BEA7F8-3BB1-4648-B8BD-F653E58074F7}"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9EAA4-1154-4586-949F-9226F455DA26}" type="slidenum">
              <a:rPr lang="en-US" smtClean="0"/>
              <a:t>‹#›</a:t>
            </a:fld>
            <a:endParaRPr lang="en-US"/>
          </a:p>
        </p:txBody>
      </p:sp>
    </p:spTree>
    <p:extLst>
      <p:ext uri="{BB962C8B-B14F-4D97-AF65-F5344CB8AC3E}">
        <p14:creationId xmlns:p14="http://schemas.microsoft.com/office/powerpoint/2010/main" val="266896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B4D1BB-344B-487A-9E16-E40ADDA73DFA}"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262999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B4D1BB-344B-487A-9E16-E40ADDA73DFA}"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3636063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3984709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B4D1BB-344B-487A-9E16-E40ADDA73DFA}"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974EA-E2F5-4E58-BAC5-923063A43E46}" type="slidenum">
              <a:rPr lang="en-US" smtClean="0"/>
              <a:t>‹#›</a:t>
            </a:fld>
            <a:endParaRPr lang="en-US"/>
          </a:p>
        </p:txBody>
      </p:sp>
    </p:spTree>
    <p:extLst>
      <p:ext uri="{BB962C8B-B14F-4D97-AF65-F5344CB8AC3E}">
        <p14:creationId xmlns:p14="http://schemas.microsoft.com/office/powerpoint/2010/main" val="3124437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46213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238BE5-86B9-43B7-A10F-118D2DDB17E6}"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191FB-CC1F-4D02-8373-B68F68975733}" type="slidenum">
              <a:rPr lang="en-US" smtClean="0"/>
              <a:t>‹#›</a:t>
            </a:fld>
            <a:endParaRPr lang="en-US"/>
          </a:p>
        </p:txBody>
      </p:sp>
    </p:spTree>
    <p:extLst>
      <p:ext uri="{BB962C8B-B14F-4D97-AF65-F5344CB8AC3E}">
        <p14:creationId xmlns:p14="http://schemas.microsoft.com/office/powerpoint/2010/main" val="989346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38BE5-86B9-43B7-A10F-118D2DDB17E6}"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191FB-CC1F-4D02-8373-B68F68975733}" type="slidenum">
              <a:rPr lang="en-US" smtClean="0"/>
              <a:t>‹#›</a:t>
            </a:fld>
            <a:endParaRPr lang="en-US"/>
          </a:p>
        </p:txBody>
      </p:sp>
    </p:spTree>
    <p:extLst>
      <p:ext uri="{BB962C8B-B14F-4D97-AF65-F5344CB8AC3E}">
        <p14:creationId xmlns:p14="http://schemas.microsoft.com/office/powerpoint/2010/main" val="563414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238BE5-86B9-43B7-A10F-118D2DDB17E6}"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191FB-CC1F-4D02-8373-B68F68975733}" type="slidenum">
              <a:rPr lang="en-US" smtClean="0"/>
              <a:t>‹#›</a:t>
            </a:fld>
            <a:endParaRPr lang="en-US"/>
          </a:p>
        </p:txBody>
      </p:sp>
    </p:spTree>
    <p:extLst>
      <p:ext uri="{BB962C8B-B14F-4D97-AF65-F5344CB8AC3E}">
        <p14:creationId xmlns:p14="http://schemas.microsoft.com/office/powerpoint/2010/main" val="3106205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238BE5-86B9-43B7-A10F-118D2DDB17E6}"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191FB-CC1F-4D02-8373-B68F68975733}" type="slidenum">
              <a:rPr lang="en-US" smtClean="0"/>
              <a:t>‹#›</a:t>
            </a:fld>
            <a:endParaRPr lang="en-US"/>
          </a:p>
        </p:txBody>
      </p:sp>
    </p:spTree>
    <p:extLst>
      <p:ext uri="{BB962C8B-B14F-4D97-AF65-F5344CB8AC3E}">
        <p14:creationId xmlns:p14="http://schemas.microsoft.com/office/powerpoint/2010/main" val="3557020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238BE5-86B9-43B7-A10F-118D2DDB17E6}" type="datetimeFigureOut">
              <a:rPr lang="en-US" smtClean="0"/>
              <a:t>6/1/2026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191FB-CC1F-4D02-8373-B68F68975733}" type="slidenum">
              <a:rPr lang="en-US" smtClean="0"/>
              <a:t>‹#›</a:t>
            </a:fld>
            <a:endParaRPr lang="en-US"/>
          </a:p>
        </p:txBody>
      </p:sp>
    </p:spTree>
    <p:extLst>
      <p:ext uri="{BB962C8B-B14F-4D97-AF65-F5344CB8AC3E}">
        <p14:creationId xmlns:p14="http://schemas.microsoft.com/office/powerpoint/2010/main" val="47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BEA7F8-3BB1-4648-B8BD-F653E58074F7}"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9EAA4-1154-4586-949F-9226F455DA26}" type="slidenum">
              <a:rPr lang="en-US" smtClean="0"/>
              <a:t>‹#›</a:t>
            </a:fld>
            <a:endParaRPr lang="en-US"/>
          </a:p>
        </p:txBody>
      </p:sp>
    </p:spTree>
    <p:extLst>
      <p:ext uri="{BB962C8B-B14F-4D97-AF65-F5344CB8AC3E}">
        <p14:creationId xmlns:p14="http://schemas.microsoft.com/office/powerpoint/2010/main" val="12748637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238BE5-86B9-43B7-A10F-118D2DDB17E6}" type="datetimeFigureOut">
              <a:rPr lang="en-US" smtClean="0"/>
              <a:t>6/1/2026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191FB-CC1F-4D02-8373-B68F68975733}" type="slidenum">
              <a:rPr lang="en-US" smtClean="0"/>
              <a:t>‹#›</a:t>
            </a:fld>
            <a:endParaRPr lang="en-US"/>
          </a:p>
        </p:txBody>
      </p:sp>
    </p:spTree>
    <p:extLst>
      <p:ext uri="{BB962C8B-B14F-4D97-AF65-F5344CB8AC3E}">
        <p14:creationId xmlns:p14="http://schemas.microsoft.com/office/powerpoint/2010/main" val="680093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38BE5-86B9-43B7-A10F-118D2DDB17E6}" type="datetimeFigureOut">
              <a:rPr lang="en-US" smtClean="0"/>
              <a:t>6/1/2026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191FB-CC1F-4D02-8373-B68F68975733}" type="slidenum">
              <a:rPr lang="en-US" smtClean="0"/>
              <a:t>‹#›</a:t>
            </a:fld>
            <a:endParaRPr lang="en-US"/>
          </a:p>
        </p:txBody>
      </p:sp>
    </p:spTree>
    <p:extLst>
      <p:ext uri="{BB962C8B-B14F-4D97-AF65-F5344CB8AC3E}">
        <p14:creationId xmlns:p14="http://schemas.microsoft.com/office/powerpoint/2010/main" val="1817886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38BE5-86B9-43B7-A10F-118D2DDB17E6}"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191FB-CC1F-4D02-8373-B68F68975733}" type="slidenum">
              <a:rPr lang="en-US" smtClean="0"/>
              <a:t>‹#›</a:t>
            </a:fld>
            <a:endParaRPr lang="en-US"/>
          </a:p>
        </p:txBody>
      </p:sp>
    </p:spTree>
    <p:extLst>
      <p:ext uri="{BB962C8B-B14F-4D97-AF65-F5344CB8AC3E}">
        <p14:creationId xmlns:p14="http://schemas.microsoft.com/office/powerpoint/2010/main" val="2819451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38BE5-86B9-43B7-A10F-118D2DDB17E6}"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191FB-CC1F-4D02-8373-B68F68975733}" type="slidenum">
              <a:rPr lang="en-US" smtClean="0"/>
              <a:t>‹#›</a:t>
            </a:fld>
            <a:endParaRPr lang="en-US"/>
          </a:p>
        </p:txBody>
      </p:sp>
    </p:spTree>
    <p:extLst>
      <p:ext uri="{BB962C8B-B14F-4D97-AF65-F5344CB8AC3E}">
        <p14:creationId xmlns:p14="http://schemas.microsoft.com/office/powerpoint/2010/main" val="2320258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38BE5-86B9-43B7-A10F-118D2DDB17E6}"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191FB-CC1F-4D02-8373-B68F68975733}" type="slidenum">
              <a:rPr lang="en-US" smtClean="0"/>
              <a:t>‹#›</a:t>
            </a:fld>
            <a:endParaRPr lang="en-US"/>
          </a:p>
        </p:txBody>
      </p:sp>
    </p:spTree>
    <p:extLst>
      <p:ext uri="{BB962C8B-B14F-4D97-AF65-F5344CB8AC3E}">
        <p14:creationId xmlns:p14="http://schemas.microsoft.com/office/powerpoint/2010/main" val="2421309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38BE5-86B9-43B7-A10F-118D2DDB17E6}"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191FB-CC1F-4D02-8373-B68F68975733}" type="slidenum">
              <a:rPr lang="en-US" smtClean="0"/>
              <a:t>‹#›</a:t>
            </a:fld>
            <a:endParaRPr lang="en-US"/>
          </a:p>
        </p:txBody>
      </p:sp>
    </p:spTree>
    <p:extLst>
      <p:ext uri="{BB962C8B-B14F-4D97-AF65-F5344CB8AC3E}">
        <p14:creationId xmlns:p14="http://schemas.microsoft.com/office/powerpoint/2010/main" val="3553013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3FCE1AB9-E503-4CC8-B45D-E8101C68C89A}" type="datetime1">
              <a:rPr lang="en-US" smtClean="0">
                <a:solidFill>
                  <a:srgbClr val="000000"/>
                </a:solidFill>
              </a:rPr>
              <a:t>6/1/2026</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120D8DE9-2316-4516-AB8E-6BB57E2D8C3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883817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B738525-043C-4911-866E-1E930AC8587D}" type="datetime1">
              <a:rPr lang="en-US" smtClean="0">
                <a:solidFill>
                  <a:srgbClr val="000000"/>
                </a:solidFill>
              </a:rPr>
              <a:t>6/1/2026</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3286ED38-5EDC-461F-83AD-C4411BA77C0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956755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850FA00-ED9E-47C9-BC14-5F5065EA814C}" type="datetime1">
              <a:rPr lang="en-US" smtClean="0">
                <a:solidFill>
                  <a:srgbClr val="000000"/>
                </a:solidFill>
              </a:rPr>
              <a:t>6/1/2026</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C259A973-F012-4387-B460-05D79E32F3A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750868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6DCC2CEE-E1A8-4402-9AB0-81797568D79E}" type="datetime1">
              <a:rPr lang="en-US" smtClean="0">
                <a:solidFill>
                  <a:srgbClr val="000000"/>
                </a:solidFill>
              </a:rPr>
              <a:t>6/1/2026</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7" name="Slide Number Placeholder 6"/>
          <p:cNvSpPr>
            <a:spLocks noGrp="1"/>
          </p:cNvSpPr>
          <p:nvPr>
            <p:ph type="sldNum" sz="quarter" idx="12"/>
          </p:nvPr>
        </p:nvSpPr>
        <p:spPr/>
        <p:txBody>
          <a:bodyPr/>
          <a:lstStyle>
            <a:lvl1pPr>
              <a:defRPr/>
            </a:lvl1pPr>
          </a:lstStyle>
          <a:p>
            <a:fld id="{1732C6D7-9B80-43B6-BA3B-F3B4C239677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1691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BEA7F8-3BB1-4648-B8BD-F653E58074F7}" type="datetimeFigureOut">
              <a:rPr lang="en-US" smtClean="0"/>
              <a:t>6/1/2026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9EAA4-1154-4586-949F-9226F455DA26}" type="slidenum">
              <a:rPr lang="en-US" smtClean="0"/>
              <a:t>‹#›</a:t>
            </a:fld>
            <a:endParaRPr lang="en-US"/>
          </a:p>
        </p:txBody>
      </p:sp>
    </p:spTree>
    <p:extLst>
      <p:ext uri="{BB962C8B-B14F-4D97-AF65-F5344CB8AC3E}">
        <p14:creationId xmlns:p14="http://schemas.microsoft.com/office/powerpoint/2010/main" val="25993675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AF9AB05F-6517-4472-97E0-59B563768A45}" type="datetime1">
              <a:rPr lang="en-US" smtClean="0">
                <a:solidFill>
                  <a:srgbClr val="000000"/>
                </a:solidFill>
              </a:rPr>
              <a:t>6/1/2026</a:t>
            </a:fld>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9" name="Slide Number Placeholder 8"/>
          <p:cNvSpPr>
            <a:spLocks noGrp="1"/>
          </p:cNvSpPr>
          <p:nvPr>
            <p:ph type="sldNum" sz="quarter" idx="12"/>
          </p:nvPr>
        </p:nvSpPr>
        <p:spPr/>
        <p:txBody>
          <a:bodyPr/>
          <a:lstStyle>
            <a:lvl1pPr>
              <a:defRPr/>
            </a:lvl1pPr>
          </a:lstStyle>
          <a:p>
            <a:fld id="{ECDBC9E7-07D6-4CC3-8F1C-442CAAD393D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52784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EE9399A9-0907-4039-A146-40B85E9CDAFE}" type="datetime1">
              <a:rPr lang="en-US" smtClean="0">
                <a:solidFill>
                  <a:srgbClr val="000000"/>
                </a:solidFill>
              </a:rPr>
              <a:t>6/1/2026</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5" name="Slide Number Placeholder 4"/>
          <p:cNvSpPr>
            <a:spLocks noGrp="1"/>
          </p:cNvSpPr>
          <p:nvPr>
            <p:ph type="sldNum" sz="quarter" idx="12"/>
          </p:nvPr>
        </p:nvSpPr>
        <p:spPr/>
        <p:txBody>
          <a:bodyPr/>
          <a:lstStyle>
            <a:lvl1pPr>
              <a:defRPr/>
            </a:lvl1pPr>
          </a:lstStyle>
          <a:p>
            <a:fld id="{3A137652-5837-464C-BF47-F24674F534C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796061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5E7985E-C923-435A-A0A5-1628C642F6A7}" type="datetime1">
              <a:rPr lang="en-US" smtClean="0">
                <a:solidFill>
                  <a:srgbClr val="000000"/>
                </a:solidFill>
              </a:rPr>
              <a:t>6/1/2026</a:t>
            </a:fld>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4" name="Slide Number Placeholder 3"/>
          <p:cNvSpPr>
            <a:spLocks noGrp="1"/>
          </p:cNvSpPr>
          <p:nvPr>
            <p:ph type="sldNum" sz="quarter" idx="12"/>
          </p:nvPr>
        </p:nvSpPr>
        <p:spPr/>
        <p:txBody>
          <a:bodyPr/>
          <a:lstStyle>
            <a:lvl1pPr>
              <a:defRPr/>
            </a:lvl1pPr>
          </a:lstStyle>
          <a:p>
            <a:fld id="{6B848456-BFEE-48A8-A848-11031A1510E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81805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F7F33BB-47C5-4FFB-B781-196FE8D7D699}" type="datetime1">
              <a:rPr lang="en-US" smtClean="0">
                <a:solidFill>
                  <a:srgbClr val="000000"/>
                </a:solidFill>
              </a:rPr>
              <a:t>6/1/2026</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7" name="Slide Number Placeholder 6"/>
          <p:cNvSpPr>
            <a:spLocks noGrp="1"/>
          </p:cNvSpPr>
          <p:nvPr>
            <p:ph type="sldNum" sz="quarter" idx="12"/>
          </p:nvPr>
        </p:nvSpPr>
        <p:spPr/>
        <p:txBody>
          <a:bodyPr/>
          <a:lstStyle>
            <a:lvl1pPr>
              <a:defRPr/>
            </a:lvl1pPr>
          </a:lstStyle>
          <a:p>
            <a:fld id="{8F500484-AD64-468F-B2FA-4090839F48E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27285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3073C9B-A252-45B5-99BA-A81C91295915}" type="datetime1">
              <a:rPr lang="en-US" smtClean="0">
                <a:solidFill>
                  <a:srgbClr val="000000"/>
                </a:solidFill>
              </a:rPr>
              <a:t>6/1/2026</a:t>
            </a:fld>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7" name="Slide Number Placeholder 6"/>
          <p:cNvSpPr>
            <a:spLocks noGrp="1"/>
          </p:cNvSpPr>
          <p:nvPr>
            <p:ph type="sldNum" sz="quarter" idx="12"/>
          </p:nvPr>
        </p:nvSpPr>
        <p:spPr/>
        <p:txBody>
          <a:bodyPr/>
          <a:lstStyle>
            <a:lvl1pPr>
              <a:defRPr/>
            </a:lvl1pPr>
          </a:lstStyle>
          <a:p>
            <a:fld id="{75E26773-A850-4440-ACF9-825B76076E8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47578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6283EEC-388B-45B6-883F-AC1C819A71F9}" type="datetime1">
              <a:rPr lang="en-US" smtClean="0">
                <a:solidFill>
                  <a:srgbClr val="000000"/>
                </a:solidFill>
              </a:rPr>
              <a:t>6/1/2026</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A6E1C5A8-59F0-44B5-90A3-8E676A03640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11746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E7DC384-519B-49AE-A53B-A7D3B33CAA58}" type="datetime1">
              <a:rPr lang="en-US" smtClean="0">
                <a:solidFill>
                  <a:srgbClr val="000000"/>
                </a:solidFill>
              </a:rPr>
              <a:t>6/1/2026</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p:txBody>
          <a:bodyPr/>
          <a:lstStyle>
            <a:lvl1pPr>
              <a:defRPr/>
            </a:lvl1pPr>
          </a:lstStyle>
          <a:p>
            <a:fld id="{4447A84D-473E-42A3-AC8A-8564FBF718F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062627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endParaRPr lang="en-US" dirty="0"/>
          </a:p>
        </p:txBody>
      </p:sp>
      <p:sp>
        <p:nvSpPr>
          <p:cNvPr id="4" name="Date Placeholder 3"/>
          <p:cNvSpPr>
            <a:spLocks noGrp="1"/>
          </p:cNvSpPr>
          <p:nvPr>
            <p:ph type="dt" sz="half" idx="10"/>
          </p:nvPr>
        </p:nvSpPr>
        <p:spPr>
          <a:xfrm>
            <a:off x="685800" y="6248400"/>
            <a:ext cx="1905000" cy="457200"/>
          </a:xfrm>
        </p:spPr>
        <p:txBody>
          <a:bodyPr/>
          <a:lstStyle>
            <a:lvl1pPr>
              <a:defRPr/>
            </a:lvl1pPr>
          </a:lstStyle>
          <a:p>
            <a:fld id="{9D066B18-A89C-44A7-B9A8-383E49C2F98F}" type="datetime1">
              <a:rPr lang="en-US" smtClean="0">
                <a:solidFill>
                  <a:srgbClr val="000000"/>
                </a:solidFill>
              </a:rPr>
              <a:t>6/1/2026</a:t>
            </a:fld>
            <a:endParaRPr lang="en-US" dirty="0">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dirty="0">
                <a:solidFill>
                  <a:srgbClr val="000000"/>
                </a:solidFill>
              </a:rPr>
              <a:t>b hastings  newlebanoncoc.com</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ACB9DD8-C054-4B14-BD90-A817B3A512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391209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4860844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a:solidFill>
                  <a:srgbClr val="FEFFFF"/>
                </a:solidFill>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1604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BEA7F8-3BB1-4648-B8BD-F653E58074F7}" type="datetimeFigureOut">
              <a:rPr lang="en-US" smtClean="0"/>
              <a:t>6/1/2026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9EAA4-1154-4586-949F-9226F455DA26}" type="slidenum">
              <a:rPr lang="en-US" smtClean="0"/>
              <a:t>‹#›</a:t>
            </a:fld>
            <a:endParaRPr lang="en-US"/>
          </a:p>
        </p:txBody>
      </p:sp>
    </p:spTree>
    <p:extLst>
      <p:ext uri="{BB962C8B-B14F-4D97-AF65-F5344CB8AC3E}">
        <p14:creationId xmlns:p14="http://schemas.microsoft.com/office/powerpoint/2010/main" val="34980226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312234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EA7F8-3BB1-4648-B8BD-F653E58074F7}" type="datetimeFigureOut">
              <a:rPr lang="en-US" smtClean="0"/>
              <a:t>6/1/2026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9EAA4-1154-4586-949F-9226F455DA26}" type="slidenum">
              <a:rPr lang="en-US" smtClean="0"/>
              <a:t>‹#›</a:t>
            </a:fld>
            <a:endParaRPr lang="en-US"/>
          </a:p>
        </p:txBody>
      </p:sp>
    </p:spTree>
    <p:extLst>
      <p:ext uri="{BB962C8B-B14F-4D97-AF65-F5344CB8AC3E}">
        <p14:creationId xmlns:p14="http://schemas.microsoft.com/office/powerpoint/2010/main" val="414155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BEA7F8-3BB1-4648-B8BD-F653E58074F7}"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9EAA4-1154-4586-949F-9226F455DA26}" type="slidenum">
              <a:rPr lang="en-US" smtClean="0"/>
              <a:t>‹#›</a:t>
            </a:fld>
            <a:endParaRPr lang="en-US"/>
          </a:p>
        </p:txBody>
      </p:sp>
    </p:spTree>
    <p:extLst>
      <p:ext uri="{BB962C8B-B14F-4D97-AF65-F5344CB8AC3E}">
        <p14:creationId xmlns:p14="http://schemas.microsoft.com/office/powerpoint/2010/main" val="2206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BEA7F8-3BB1-4648-B8BD-F653E58074F7}"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9EAA4-1154-4586-949F-9226F455DA26}" type="slidenum">
              <a:rPr lang="en-US" smtClean="0"/>
              <a:t>‹#›</a:t>
            </a:fld>
            <a:endParaRPr lang="en-US"/>
          </a:p>
        </p:txBody>
      </p:sp>
    </p:spTree>
    <p:extLst>
      <p:ext uri="{BB962C8B-B14F-4D97-AF65-F5344CB8AC3E}">
        <p14:creationId xmlns:p14="http://schemas.microsoft.com/office/powerpoint/2010/main" val="937244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EA7F8-3BB1-4648-B8BD-F653E58074F7}" type="datetimeFigureOut">
              <a:rPr lang="en-US" smtClean="0"/>
              <a:t>6/1/2026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9EAA4-1154-4586-949F-9226F455DA26}" type="slidenum">
              <a:rPr lang="en-US" smtClean="0"/>
              <a:t>‹#›</a:t>
            </a:fld>
            <a:endParaRPr lang="en-US"/>
          </a:p>
        </p:txBody>
      </p:sp>
    </p:spTree>
    <p:extLst>
      <p:ext uri="{BB962C8B-B14F-4D97-AF65-F5344CB8AC3E}">
        <p14:creationId xmlns:p14="http://schemas.microsoft.com/office/powerpoint/2010/main" val="4278767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D3BE8-EE91-4CF5-B1E6-0F5BD1DC0F07}" type="datetimeFigureOut">
              <a:rPr lang="en-US" smtClean="0"/>
              <a:t>6/1/2026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8300-83E6-423E-B63F-63A3CE53C49A}" type="slidenum">
              <a:rPr lang="en-US" smtClean="0"/>
              <a:t>‹#›</a:t>
            </a:fld>
            <a:endParaRPr lang="en-US"/>
          </a:p>
        </p:txBody>
      </p:sp>
    </p:spTree>
    <p:extLst>
      <p:ext uri="{BB962C8B-B14F-4D97-AF65-F5344CB8AC3E}">
        <p14:creationId xmlns:p14="http://schemas.microsoft.com/office/powerpoint/2010/main" val="6176718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4D1BB-344B-487A-9E16-E40ADDA73DFA}" type="datetimeFigureOut">
              <a:rPr lang="en-US" smtClean="0"/>
              <a:t>6/1/2026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974EA-E2F5-4E58-BAC5-923063A43E46}" type="slidenum">
              <a:rPr lang="en-US" smtClean="0"/>
              <a:t>‹#›</a:t>
            </a:fld>
            <a:endParaRPr lang="en-US"/>
          </a:p>
        </p:txBody>
      </p:sp>
    </p:spTree>
    <p:extLst>
      <p:ext uri="{BB962C8B-B14F-4D97-AF65-F5344CB8AC3E}">
        <p14:creationId xmlns:p14="http://schemas.microsoft.com/office/powerpoint/2010/main" val="30569393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38BE5-86B9-43B7-A10F-118D2DDB17E6}" type="datetimeFigureOut">
              <a:rPr lang="en-US" smtClean="0"/>
              <a:t>6/1/2026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191FB-CC1F-4D02-8373-B68F68975733}" type="slidenum">
              <a:rPr lang="en-US" smtClean="0"/>
              <a:t>‹#›</a:t>
            </a:fld>
            <a:endParaRPr lang="en-US"/>
          </a:p>
        </p:txBody>
      </p:sp>
    </p:spTree>
    <p:extLst>
      <p:ext uri="{BB962C8B-B14F-4D97-AF65-F5344CB8AC3E}">
        <p14:creationId xmlns:p14="http://schemas.microsoft.com/office/powerpoint/2010/main" val="281248820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3B88B9C-C0FD-4F35-9603-29AE4AD24851}" type="datetime1">
              <a:rPr lang="en-US" smtClean="0">
                <a:solidFill>
                  <a:srgbClr val="000000"/>
                </a:solidFill>
              </a:rPr>
              <a:t>6/1/2026</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dirty="0">
                <a:solidFill>
                  <a:srgbClr val="000000"/>
                </a:solidFill>
              </a:rPr>
              <a:t>b hastings  newlebanoncoc.com</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7101984-37E6-431B-8185-F35F945DBDA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271109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6/1/2026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3877010228"/>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2736782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671" y="427200"/>
            <a:ext cx="8005481" cy="3108543"/>
          </a:xfrm>
          <a:prstGeom prst="rect">
            <a:avLst/>
          </a:prstGeom>
        </p:spPr>
        <p:txBody>
          <a:bodyPr wrap="square">
            <a:spAutoFit/>
          </a:bodyPr>
          <a:lstStyle/>
          <a:p>
            <a:r>
              <a:rPr lang="en-US" sz="3600" b="1" u="sng" dirty="0">
                <a:solidFill>
                  <a:srgbClr val="0070C0"/>
                </a:solidFill>
              </a:rPr>
              <a:t>Daniel 2:44 </a:t>
            </a:r>
            <a:r>
              <a:rPr lang="en-US" sz="3200" dirty="0"/>
              <a:t>"And in the days of these kings the God of heaven will set up</a:t>
            </a:r>
          </a:p>
          <a:p>
            <a:r>
              <a:rPr lang="en-US" sz="3200" dirty="0"/>
              <a:t>a kingdom which shall never be destroyed; and the kingdom shall not be left to other people; it shall break in pieces and consume all these kingdoms, and it shall stand forever.</a:t>
            </a:r>
          </a:p>
        </p:txBody>
      </p:sp>
      <p:sp>
        <p:nvSpPr>
          <p:cNvPr id="3" name="Rectangle 2"/>
          <p:cNvSpPr/>
          <p:nvPr/>
        </p:nvSpPr>
        <p:spPr>
          <a:xfrm>
            <a:off x="672353" y="4209404"/>
            <a:ext cx="7673788" cy="2616101"/>
          </a:xfrm>
          <a:prstGeom prst="rect">
            <a:avLst/>
          </a:prstGeom>
        </p:spPr>
        <p:txBody>
          <a:bodyPr wrap="square">
            <a:spAutoFit/>
          </a:bodyPr>
          <a:lstStyle/>
          <a:p>
            <a:r>
              <a:rPr lang="en-US" sz="3600" b="1" dirty="0">
                <a:solidFill>
                  <a:srgbClr val="0070C0"/>
                </a:solidFill>
              </a:rPr>
              <a:t>Mark 9:1 </a:t>
            </a:r>
            <a:r>
              <a:rPr lang="en-US" sz="3200" dirty="0"/>
              <a:t>And He said to them, "Assuredly, I say to you that there are </a:t>
            </a:r>
          </a:p>
          <a:p>
            <a:r>
              <a:rPr lang="en-US" sz="3200" dirty="0"/>
              <a:t>some standing here who will not taste death till they see the kingdom of God present with power."</a:t>
            </a:r>
          </a:p>
        </p:txBody>
      </p:sp>
      <p:sp>
        <p:nvSpPr>
          <p:cNvPr id="4" name="Freeform 3"/>
          <p:cNvSpPr/>
          <p:nvPr/>
        </p:nvSpPr>
        <p:spPr>
          <a:xfrm>
            <a:off x="304800" y="1255059"/>
            <a:ext cx="8498541" cy="2438400"/>
          </a:xfrm>
          <a:custGeom>
            <a:avLst/>
            <a:gdLst>
              <a:gd name="connsiteX0" fmla="*/ 3307976 w 8498541"/>
              <a:gd name="connsiteY0" fmla="*/ 224117 h 2438400"/>
              <a:gd name="connsiteX1" fmla="*/ 3263153 w 8498541"/>
              <a:gd name="connsiteY1" fmla="*/ 233082 h 2438400"/>
              <a:gd name="connsiteX2" fmla="*/ 3209365 w 8498541"/>
              <a:gd name="connsiteY2" fmla="*/ 251012 h 2438400"/>
              <a:gd name="connsiteX3" fmla="*/ 2949388 w 8498541"/>
              <a:gd name="connsiteY3" fmla="*/ 242047 h 2438400"/>
              <a:gd name="connsiteX4" fmla="*/ 2814918 w 8498541"/>
              <a:gd name="connsiteY4" fmla="*/ 224117 h 2438400"/>
              <a:gd name="connsiteX5" fmla="*/ 2599765 w 8498541"/>
              <a:gd name="connsiteY5" fmla="*/ 206188 h 2438400"/>
              <a:gd name="connsiteX6" fmla="*/ 1192306 w 8498541"/>
              <a:gd name="connsiteY6" fmla="*/ 197223 h 2438400"/>
              <a:gd name="connsiteX7" fmla="*/ 699247 w 8498541"/>
              <a:gd name="connsiteY7" fmla="*/ 206188 h 2438400"/>
              <a:gd name="connsiteX8" fmla="*/ 448235 w 8498541"/>
              <a:gd name="connsiteY8" fmla="*/ 224117 h 2438400"/>
              <a:gd name="connsiteX9" fmla="*/ 349624 w 8498541"/>
              <a:gd name="connsiteY9" fmla="*/ 242047 h 2438400"/>
              <a:gd name="connsiteX10" fmla="*/ 295835 w 8498541"/>
              <a:gd name="connsiteY10" fmla="*/ 259976 h 2438400"/>
              <a:gd name="connsiteX11" fmla="*/ 242047 w 8498541"/>
              <a:gd name="connsiteY11" fmla="*/ 295835 h 2438400"/>
              <a:gd name="connsiteX12" fmla="*/ 215153 w 8498541"/>
              <a:gd name="connsiteY12" fmla="*/ 340659 h 2438400"/>
              <a:gd name="connsiteX13" fmla="*/ 206188 w 8498541"/>
              <a:gd name="connsiteY13" fmla="*/ 367553 h 2438400"/>
              <a:gd name="connsiteX14" fmla="*/ 170329 w 8498541"/>
              <a:gd name="connsiteY14" fmla="*/ 421341 h 2438400"/>
              <a:gd name="connsiteX15" fmla="*/ 125506 w 8498541"/>
              <a:gd name="connsiteY15" fmla="*/ 555812 h 2438400"/>
              <a:gd name="connsiteX16" fmla="*/ 116541 w 8498541"/>
              <a:gd name="connsiteY16" fmla="*/ 582706 h 2438400"/>
              <a:gd name="connsiteX17" fmla="*/ 107576 w 8498541"/>
              <a:gd name="connsiteY17" fmla="*/ 609600 h 2438400"/>
              <a:gd name="connsiteX18" fmla="*/ 98612 w 8498541"/>
              <a:gd name="connsiteY18" fmla="*/ 645459 h 2438400"/>
              <a:gd name="connsiteX19" fmla="*/ 89647 w 8498541"/>
              <a:gd name="connsiteY19" fmla="*/ 672353 h 2438400"/>
              <a:gd name="connsiteX20" fmla="*/ 53788 w 8498541"/>
              <a:gd name="connsiteY20" fmla="*/ 770965 h 2438400"/>
              <a:gd name="connsiteX21" fmla="*/ 35859 w 8498541"/>
              <a:gd name="connsiteY21" fmla="*/ 842682 h 2438400"/>
              <a:gd name="connsiteX22" fmla="*/ 26894 w 8498541"/>
              <a:gd name="connsiteY22" fmla="*/ 905435 h 2438400"/>
              <a:gd name="connsiteX23" fmla="*/ 17929 w 8498541"/>
              <a:gd name="connsiteY23" fmla="*/ 950259 h 2438400"/>
              <a:gd name="connsiteX24" fmla="*/ 8965 w 8498541"/>
              <a:gd name="connsiteY24" fmla="*/ 1030941 h 2438400"/>
              <a:gd name="connsiteX25" fmla="*/ 0 w 8498541"/>
              <a:gd name="connsiteY25" fmla="*/ 1219200 h 2438400"/>
              <a:gd name="connsiteX26" fmla="*/ 8965 w 8498541"/>
              <a:gd name="connsiteY26" fmla="*/ 1927412 h 2438400"/>
              <a:gd name="connsiteX27" fmla="*/ 17929 w 8498541"/>
              <a:gd name="connsiteY27" fmla="*/ 1972235 h 2438400"/>
              <a:gd name="connsiteX28" fmla="*/ 35859 w 8498541"/>
              <a:gd name="connsiteY28" fmla="*/ 2043953 h 2438400"/>
              <a:gd name="connsiteX29" fmla="*/ 62753 w 8498541"/>
              <a:gd name="connsiteY29" fmla="*/ 2079812 h 2438400"/>
              <a:gd name="connsiteX30" fmla="*/ 80682 w 8498541"/>
              <a:gd name="connsiteY30" fmla="*/ 2115670 h 2438400"/>
              <a:gd name="connsiteX31" fmla="*/ 107576 w 8498541"/>
              <a:gd name="connsiteY31" fmla="*/ 2142565 h 2438400"/>
              <a:gd name="connsiteX32" fmla="*/ 125506 w 8498541"/>
              <a:gd name="connsiteY32" fmla="*/ 2169459 h 2438400"/>
              <a:gd name="connsiteX33" fmla="*/ 179294 w 8498541"/>
              <a:gd name="connsiteY33" fmla="*/ 2214282 h 2438400"/>
              <a:gd name="connsiteX34" fmla="*/ 197224 w 8498541"/>
              <a:gd name="connsiteY34" fmla="*/ 2232212 h 2438400"/>
              <a:gd name="connsiteX35" fmla="*/ 233082 w 8498541"/>
              <a:gd name="connsiteY35" fmla="*/ 2241176 h 2438400"/>
              <a:gd name="connsiteX36" fmla="*/ 268941 w 8498541"/>
              <a:gd name="connsiteY36" fmla="*/ 2268070 h 2438400"/>
              <a:gd name="connsiteX37" fmla="*/ 340659 w 8498541"/>
              <a:gd name="connsiteY37" fmla="*/ 2286000 h 2438400"/>
              <a:gd name="connsiteX38" fmla="*/ 421341 w 8498541"/>
              <a:gd name="connsiteY38" fmla="*/ 2303929 h 2438400"/>
              <a:gd name="connsiteX39" fmla="*/ 457200 w 8498541"/>
              <a:gd name="connsiteY39" fmla="*/ 2312894 h 2438400"/>
              <a:gd name="connsiteX40" fmla="*/ 502024 w 8498541"/>
              <a:gd name="connsiteY40" fmla="*/ 2321859 h 2438400"/>
              <a:gd name="connsiteX41" fmla="*/ 609600 w 8498541"/>
              <a:gd name="connsiteY41" fmla="*/ 2348753 h 2438400"/>
              <a:gd name="connsiteX42" fmla="*/ 770965 w 8498541"/>
              <a:gd name="connsiteY42" fmla="*/ 2375647 h 2438400"/>
              <a:gd name="connsiteX43" fmla="*/ 1138518 w 8498541"/>
              <a:gd name="connsiteY43" fmla="*/ 2411506 h 2438400"/>
              <a:gd name="connsiteX44" fmla="*/ 1425388 w 8498541"/>
              <a:gd name="connsiteY44" fmla="*/ 2429435 h 2438400"/>
              <a:gd name="connsiteX45" fmla="*/ 1882588 w 8498541"/>
              <a:gd name="connsiteY45" fmla="*/ 2438400 h 2438400"/>
              <a:gd name="connsiteX46" fmla="*/ 4105835 w 8498541"/>
              <a:gd name="connsiteY46" fmla="*/ 2429435 h 2438400"/>
              <a:gd name="connsiteX47" fmla="*/ 6732494 w 8498541"/>
              <a:gd name="connsiteY47" fmla="*/ 2420470 h 2438400"/>
              <a:gd name="connsiteX48" fmla="*/ 6840071 w 8498541"/>
              <a:gd name="connsiteY48" fmla="*/ 2411506 h 2438400"/>
              <a:gd name="connsiteX49" fmla="*/ 7386918 w 8498541"/>
              <a:gd name="connsiteY49" fmla="*/ 2402541 h 2438400"/>
              <a:gd name="connsiteX50" fmla="*/ 7539318 w 8498541"/>
              <a:gd name="connsiteY50" fmla="*/ 2393576 h 2438400"/>
              <a:gd name="connsiteX51" fmla="*/ 7602071 w 8498541"/>
              <a:gd name="connsiteY51" fmla="*/ 2384612 h 2438400"/>
              <a:gd name="connsiteX52" fmla="*/ 7673788 w 8498541"/>
              <a:gd name="connsiteY52" fmla="*/ 2375647 h 2438400"/>
              <a:gd name="connsiteX53" fmla="*/ 7808259 w 8498541"/>
              <a:gd name="connsiteY53" fmla="*/ 2357717 h 2438400"/>
              <a:gd name="connsiteX54" fmla="*/ 7853082 w 8498541"/>
              <a:gd name="connsiteY54" fmla="*/ 2339788 h 2438400"/>
              <a:gd name="connsiteX55" fmla="*/ 7879976 w 8498541"/>
              <a:gd name="connsiteY55" fmla="*/ 2330823 h 2438400"/>
              <a:gd name="connsiteX56" fmla="*/ 7924800 w 8498541"/>
              <a:gd name="connsiteY56" fmla="*/ 2286000 h 2438400"/>
              <a:gd name="connsiteX57" fmla="*/ 7978588 w 8498541"/>
              <a:gd name="connsiteY57" fmla="*/ 2250141 h 2438400"/>
              <a:gd name="connsiteX58" fmla="*/ 8050306 w 8498541"/>
              <a:gd name="connsiteY58" fmla="*/ 2178423 h 2438400"/>
              <a:gd name="connsiteX59" fmla="*/ 8086165 w 8498541"/>
              <a:gd name="connsiteY59" fmla="*/ 2142565 h 2438400"/>
              <a:gd name="connsiteX60" fmla="*/ 8113059 w 8498541"/>
              <a:gd name="connsiteY60" fmla="*/ 2115670 h 2438400"/>
              <a:gd name="connsiteX61" fmla="*/ 8166847 w 8498541"/>
              <a:gd name="connsiteY61" fmla="*/ 2070847 h 2438400"/>
              <a:gd name="connsiteX62" fmla="*/ 8211671 w 8498541"/>
              <a:gd name="connsiteY62" fmla="*/ 2008094 h 2438400"/>
              <a:gd name="connsiteX63" fmla="*/ 8238565 w 8498541"/>
              <a:gd name="connsiteY63" fmla="*/ 1972235 h 2438400"/>
              <a:gd name="connsiteX64" fmla="*/ 8274424 w 8498541"/>
              <a:gd name="connsiteY64" fmla="*/ 1900517 h 2438400"/>
              <a:gd name="connsiteX65" fmla="*/ 8328212 w 8498541"/>
              <a:gd name="connsiteY65" fmla="*/ 1810870 h 2438400"/>
              <a:gd name="connsiteX66" fmla="*/ 8346141 w 8498541"/>
              <a:gd name="connsiteY66" fmla="*/ 1748117 h 2438400"/>
              <a:gd name="connsiteX67" fmla="*/ 8364071 w 8498541"/>
              <a:gd name="connsiteY67" fmla="*/ 1712259 h 2438400"/>
              <a:gd name="connsiteX68" fmla="*/ 8373035 w 8498541"/>
              <a:gd name="connsiteY68" fmla="*/ 1685365 h 2438400"/>
              <a:gd name="connsiteX69" fmla="*/ 8390965 w 8498541"/>
              <a:gd name="connsiteY69" fmla="*/ 1640541 h 2438400"/>
              <a:gd name="connsiteX70" fmla="*/ 8399929 w 8498541"/>
              <a:gd name="connsiteY70" fmla="*/ 1586753 h 2438400"/>
              <a:gd name="connsiteX71" fmla="*/ 8435788 w 8498541"/>
              <a:gd name="connsiteY71" fmla="*/ 1479176 h 2438400"/>
              <a:gd name="connsiteX72" fmla="*/ 8453718 w 8498541"/>
              <a:gd name="connsiteY72" fmla="*/ 1353670 h 2438400"/>
              <a:gd name="connsiteX73" fmla="*/ 8471647 w 8498541"/>
              <a:gd name="connsiteY73" fmla="*/ 1165412 h 2438400"/>
              <a:gd name="connsiteX74" fmla="*/ 8480612 w 8498541"/>
              <a:gd name="connsiteY74" fmla="*/ 1084729 h 2438400"/>
              <a:gd name="connsiteX75" fmla="*/ 8498541 w 8498541"/>
              <a:gd name="connsiteY75" fmla="*/ 950259 h 2438400"/>
              <a:gd name="connsiteX76" fmla="*/ 8489576 w 8498541"/>
              <a:gd name="connsiteY76" fmla="*/ 546847 h 2438400"/>
              <a:gd name="connsiteX77" fmla="*/ 8480612 w 8498541"/>
              <a:gd name="connsiteY77" fmla="*/ 493059 h 2438400"/>
              <a:gd name="connsiteX78" fmla="*/ 8462682 w 8498541"/>
              <a:gd name="connsiteY78" fmla="*/ 403412 h 2438400"/>
              <a:gd name="connsiteX79" fmla="*/ 8453718 w 8498541"/>
              <a:gd name="connsiteY79" fmla="*/ 367553 h 2438400"/>
              <a:gd name="connsiteX80" fmla="*/ 8444753 w 8498541"/>
              <a:gd name="connsiteY80" fmla="*/ 304800 h 2438400"/>
              <a:gd name="connsiteX81" fmla="*/ 8417859 w 8498541"/>
              <a:gd name="connsiteY81" fmla="*/ 206188 h 2438400"/>
              <a:gd name="connsiteX82" fmla="*/ 8399929 w 8498541"/>
              <a:gd name="connsiteY82" fmla="*/ 170329 h 2438400"/>
              <a:gd name="connsiteX83" fmla="*/ 8382000 w 8498541"/>
              <a:gd name="connsiteY83" fmla="*/ 116541 h 2438400"/>
              <a:gd name="connsiteX84" fmla="*/ 8346141 w 8498541"/>
              <a:gd name="connsiteY84" fmla="*/ 98612 h 2438400"/>
              <a:gd name="connsiteX85" fmla="*/ 8328212 w 8498541"/>
              <a:gd name="connsiteY85" fmla="*/ 71717 h 2438400"/>
              <a:gd name="connsiteX86" fmla="*/ 8292353 w 8498541"/>
              <a:gd name="connsiteY86" fmla="*/ 53788 h 2438400"/>
              <a:gd name="connsiteX87" fmla="*/ 8220635 w 8498541"/>
              <a:gd name="connsiteY87" fmla="*/ 35859 h 2438400"/>
              <a:gd name="connsiteX88" fmla="*/ 8148918 w 8498541"/>
              <a:gd name="connsiteY88" fmla="*/ 17929 h 2438400"/>
              <a:gd name="connsiteX89" fmla="*/ 8113059 w 8498541"/>
              <a:gd name="connsiteY89" fmla="*/ 8965 h 2438400"/>
              <a:gd name="connsiteX90" fmla="*/ 8068235 w 8498541"/>
              <a:gd name="connsiteY90" fmla="*/ 0 h 2438400"/>
              <a:gd name="connsiteX91" fmla="*/ 7180729 w 8498541"/>
              <a:gd name="connsiteY91" fmla="*/ 8965 h 2438400"/>
              <a:gd name="connsiteX92" fmla="*/ 7037294 w 8498541"/>
              <a:gd name="connsiteY92" fmla="*/ 17929 h 2438400"/>
              <a:gd name="connsiteX93" fmla="*/ 6741459 w 8498541"/>
              <a:gd name="connsiteY93" fmla="*/ 26894 h 2438400"/>
              <a:gd name="connsiteX94" fmla="*/ 6589059 w 8498541"/>
              <a:gd name="connsiteY94" fmla="*/ 35859 h 2438400"/>
              <a:gd name="connsiteX95" fmla="*/ 6400800 w 8498541"/>
              <a:gd name="connsiteY95" fmla="*/ 44823 h 2438400"/>
              <a:gd name="connsiteX96" fmla="*/ 5961529 w 8498541"/>
              <a:gd name="connsiteY96" fmla="*/ 71717 h 2438400"/>
              <a:gd name="connsiteX97" fmla="*/ 5844988 w 8498541"/>
              <a:gd name="connsiteY97" fmla="*/ 80682 h 2438400"/>
              <a:gd name="connsiteX98" fmla="*/ 5782235 w 8498541"/>
              <a:gd name="connsiteY98" fmla="*/ 89647 h 2438400"/>
              <a:gd name="connsiteX99" fmla="*/ 5522259 w 8498541"/>
              <a:gd name="connsiteY99" fmla="*/ 107576 h 2438400"/>
              <a:gd name="connsiteX100" fmla="*/ 5405718 w 8498541"/>
              <a:gd name="connsiteY100" fmla="*/ 125506 h 2438400"/>
              <a:gd name="connsiteX101" fmla="*/ 5262282 w 8498541"/>
              <a:gd name="connsiteY101" fmla="*/ 143435 h 2438400"/>
              <a:gd name="connsiteX102" fmla="*/ 5199529 w 8498541"/>
              <a:gd name="connsiteY102" fmla="*/ 152400 h 2438400"/>
              <a:gd name="connsiteX103" fmla="*/ 5163671 w 8498541"/>
              <a:gd name="connsiteY103" fmla="*/ 161365 h 2438400"/>
              <a:gd name="connsiteX104" fmla="*/ 5047129 w 8498541"/>
              <a:gd name="connsiteY104" fmla="*/ 170329 h 2438400"/>
              <a:gd name="connsiteX105" fmla="*/ 4966447 w 8498541"/>
              <a:gd name="connsiteY105" fmla="*/ 179294 h 2438400"/>
              <a:gd name="connsiteX106" fmla="*/ 4769224 w 8498541"/>
              <a:gd name="connsiteY106" fmla="*/ 197223 h 2438400"/>
              <a:gd name="connsiteX107" fmla="*/ 4482353 w 8498541"/>
              <a:gd name="connsiteY107" fmla="*/ 215153 h 2438400"/>
              <a:gd name="connsiteX108" fmla="*/ 4087906 w 8498541"/>
              <a:gd name="connsiteY108" fmla="*/ 233082 h 2438400"/>
              <a:gd name="connsiteX109" fmla="*/ 3917576 w 8498541"/>
              <a:gd name="connsiteY109" fmla="*/ 251012 h 2438400"/>
              <a:gd name="connsiteX110" fmla="*/ 3693459 w 8498541"/>
              <a:gd name="connsiteY110" fmla="*/ 259976 h 2438400"/>
              <a:gd name="connsiteX111" fmla="*/ 3451412 w 8498541"/>
              <a:gd name="connsiteY111" fmla="*/ 277906 h 2438400"/>
              <a:gd name="connsiteX112" fmla="*/ 3155576 w 8498541"/>
              <a:gd name="connsiteY112" fmla="*/ 268941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8498541" h="2438400">
                <a:moveTo>
                  <a:pt x="3307976" y="224117"/>
                </a:moveTo>
                <a:cubicBezTo>
                  <a:pt x="3293035" y="227105"/>
                  <a:pt x="3277853" y="229073"/>
                  <a:pt x="3263153" y="233082"/>
                </a:cubicBezTo>
                <a:cubicBezTo>
                  <a:pt x="3244920" y="238055"/>
                  <a:pt x="3209365" y="251012"/>
                  <a:pt x="3209365" y="251012"/>
                </a:cubicBezTo>
                <a:lnTo>
                  <a:pt x="2949388" y="242047"/>
                </a:lnTo>
                <a:cubicBezTo>
                  <a:pt x="2849116" y="236769"/>
                  <a:pt x="2896421" y="233705"/>
                  <a:pt x="2814918" y="224117"/>
                </a:cubicBezTo>
                <a:cubicBezTo>
                  <a:pt x="2790128" y="221201"/>
                  <a:pt x="2616270" y="206382"/>
                  <a:pt x="2599765" y="206188"/>
                </a:cubicBezTo>
                <a:lnTo>
                  <a:pt x="1192306" y="197223"/>
                </a:lnTo>
                <a:lnTo>
                  <a:pt x="699247" y="206188"/>
                </a:lnTo>
                <a:cubicBezTo>
                  <a:pt x="544152" y="210324"/>
                  <a:pt x="559900" y="210160"/>
                  <a:pt x="448235" y="224117"/>
                </a:cubicBezTo>
                <a:cubicBezTo>
                  <a:pt x="374634" y="248651"/>
                  <a:pt x="491527" y="211639"/>
                  <a:pt x="349624" y="242047"/>
                </a:cubicBezTo>
                <a:cubicBezTo>
                  <a:pt x="331144" y="246007"/>
                  <a:pt x="295835" y="259976"/>
                  <a:pt x="295835" y="259976"/>
                </a:cubicBezTo>
                <a:cubicBezTo>
                  <a:pt x="277906" y="271929"/>
                  <a:pt x="248861" y="275392"/>
                  <a:pt x="242047" y="295835"/>
                </a:cubicBezTo>
                <a:cubicBezTo>
                  <a:pt x="230409" y="330747"/>
                  <a:pt x="239764" y="316047"/>
                  <a:pt x="215153" y="340659"/>
                </a:cubicBezTo>
                <a:cubicBezTo>
                  <a:pt x="212165" y="349624"/>
                  <a:pt x="210777" y="359293"/>
                  <a:pt x="206188" y="367553"/>
                </a:cubicBezTo>
                <a:cubicBezTo>
                  <a:pt x="195723" y="386390"/>
                  <a:pt x="170329" y="421341"/>
                  <a:pt x="170329" y="421341"/>
                </a:cubicBezTo>
                <a:lnTo>
                  <a:pt x="125506" y="555812"/>
                </a:lnTo>
                <a:lnTo>
                  <a:pt x="116541" y="582706"/>
                </a:lnTo>
                <a:cubicBezTo>
                  <a:pt x="113553" y="591671"/>
                  <a:pt x="109868" y="600432"/>
                  <a:pt x="107576" y="609600"/>
                </a:cubicBezTo>
                <a:cubicBezTo>
                  <a:pt x="104588" y="621553"/>
                  <a:pt x="101997" y="633612"/>
                  <a:pt x="98612" y="645459"/>
                </a:cubicBezTo>
                <a:cubicBezTo>
                  <a:pt x="96016" y="654545"/>
                  <a:pt x="92133" y="663236"/>
                  <a:pt x="89647" y="672353"/>
                </a:cubicBezTo>
                <a:cubicBezTo>
                  <a:pt x="65944" y="759264"/>
                  <a:pt x="86769" y="721494"/>
                  <a:pt x="53788" y="770965"/>
                </a:cubicBezTo>
                <a:cubicBezTo>
                  <a:pt x="47812" y="794871"/>
                  <a:pt x="39344" y="818288"/>
                  <a:pt x="35859" y="842682"/>
                </a:cubicBezTo>
                <a:cubicBezTo>
                  <a:pt x="32871" y="863600"/>
                  <a:pt x="30368" y="884592"/>
                  <a:pt x="26894" y="905435"/>
                </a:cubicBezTo>
                <a:cubicBezTo>
                  <a:pt x="24389" y="920465"/>
                  <a:pt x="20084" y="935175"/>
                  <a:pt x="17929" y="950259"/>
                </a:cubicBezTo>
                <a:cubicBezTo>
                  <a:pt x="14102" y="977047"/>
                  <a:pt x="11953" y="1004047"/>
                  <a:pt x="8965" y="1030941"/>
                </a:cubicBezTo>
                <a:cubicBezTo>
                  <a:pt x="5977" y="1093694"/>
                  <a:pt x="0" y="1156376"/>
                  <a:pt x="0" y="1219200"/>
                </a:cubicBezTo>
                <a:cubicBezTo>
                  <a:pt x="0" y="1455290"/>
                  <a:pt x="3346" y="1691389"/>
                  <a:pt x="8965" y="1927412"/>
                </a:cubicBezTo>
                <a:cubicBezTo>
                  <a:pt x="9328" y="1942645"/>
                  <a:pt x="14503" y="1957388"/>
                  <a:pt x="17929" y="1972235"/>
                </a:cubicBezTo>
                <a:cubicBezTo>
                  <a:pt x="23470" y="1996246"/>
                  <a:pt x="21074" y="2024240"/>
                  <a:pt x="35859" y="2043953"/>
                </a:cubicBezTo>
                <a:cubicBezTo>
                  <a:pt x="44824" y="2055906"/>
                  <a:pt x="54834" y="2067142"/>
                  <a:pt x="62753" y="2079812"/>
                </a:cubicBezTo>
                <a:cubicBezTo>
                  <a:pt x="69836" y="2091144"/>
                  <a:pt x="72915" y="2104796"/>
                  <a:pt x="80682" y="2115670"/>
                </a:cubicBezTo>
                <a:cubicBezTo>
                  <a:pt x="88051" y="2125987"/>
                  <a:pt x="99460" y="2132825"/>
                  <a:pt x="107576" y="2142565"/>
                </a:cubicBezTo>
                <a:cubicBezTo>
                  <a:pt x="114474" y="2150842"/>
                  <a:pt x="118608" y="2161182"/>
                  <a:pt x="125506" y="2169459"/>
                </a:cubicBezTo>
                <a:cubicBezTo>
                  <a:pt x="157451" y="2207792"/>
                  <a:pt x="144033" y="2186074"/>
                  <a:pt x="179294" y="2214282"/>
                </a:cubicBezTo>
                <a:cubicBezTo>
                  <a:pt x="185894" y="2219562"/>
                  <a:pt x="189664" y="2228432"/>
                  <a:pt x="197224" y="2232212"/>
                </a:cubicBezTo>
                <a:cubicBezTo>
                  <a:pt x="208244" y="2237722"/>
                  <a:pt x="221129" y="2238188"/>
                  <a:pt x="233082" y="2241176"/>
                </a:cubicBezTo>
                <a:cubicBezTo>
                  <a:pt x="245035" y="2250141"/>
                  <a:pt x="255149" y="2262323"/>
                  <a:pt x="268941" y="2268070"/>
                </a:cubicBezTo>
                <a:cubicBezTo>
                  <a:pt x="291687" y="2277548"/>
                  <a:pt x="317282" y="2278207"/>
                  <a:pt x="340659" y="2286000"/>
                </a:cubicBezTo>
                <a:cubicBezTo>
                  <a:pt x="393000" y="2303448"/>
                  <a:pt x="342453" y="2288152"/>
                  <a:pt x="421341" y="2303929"/>
                </a:cubicBezTo>
                <a:cubicBezTo>
                  <a:pt x="433423" y="2306345"/>
                  <a:pt x="445173" y="2310221"/>
                  <a:pt x="457200" y="2312894"/>
                </a:cubicBezTo>
                <a:cubicBezTo>
                  <a:pt x="472074" y="2316200"/>
                  <a:pt x="487242" y="2318164"/>
                  <a:pt x="502024" y="2321859"/>
                </a:cubicBezTo>
                <a:cubicBezTo>
                  <a:pt x="605605" y="2347753"/>
                  <a:pt x="372314" y="2304811"/>
                  <a:pt x="609600" y="2348753"/>
                </a:cubicBezTo>
                <a:cubicBezTo>
                  <a:pt x="663219" y="2358682"/>
                  <a:pt x="716768" y="2369625"/>
                  <a:pt x="770965" y="2375647"/>
                </a:cubicBezTo>
                <a:cubicBezTo>
                  <a:pt x="990891" y="2400083"/>
                  <a:pt x="891167" y="2390305"/>
                  <a:pt x="1138518" y="2411506"/>
                </a:cubicBezTo>
                <a:cubicBezTo>
                  <a:pt x="1249689" y="2421035"/>
                  <a:pt x="1303347" y="2425997"/>
                  <a:pt x="1425388" y="2429435"/>
                </a:cubicBezTo>
                <a:lnTo>
                  <a:pt x="1882588" y="2438400"/>
                </a:lnTo>
                <a:lnTo>
                  <a:pt x="4105835" y="2429435"/>
                </a:lnTo>
                <a:lnTo>
                  <a:pt x="6732494" y="2420470"/>
                </a:lnTo>
                <a:cubicBezTo>
                  <a:pt x="6768477" y="2420234"/>
                  <a:pt x="6804101" y="2412491"/>
                  <a:pt x="6840071" y="2411506"/>
                </a:cubicBezTo>
                <a:cubicBezTo>
                  <a:pt x="7022309" y="2406513"/>
                  <a:pt x="7204636" y="2405529"/>
                  <a:pt x="7386918" y="2402541"/>
                </a:cubicBezTo>
                <a:cubicBezTo>
                  <a:pt x="7437718" y="2399553"/>
                  <a:pt x="7488606" y="2397802"/>
                  <a:pt x="7539318" y="2393576"/>
                </a:cubicBezTo>
                <a:cubicBezTo>
                  <a:pt x="7560375" y="2391821"/>
                  <a:pt x="7581126" y="2387405"/>
                  <a:pt x="7602071" y="2384612"/>
                </a:cubicBezTo>
                <a:lnTo>
                  <a:pt x="7673788" y="2375647"/>
                </a:lnTo>
                <a:cubicBezTo>
                  <a:pt x="7859344" y="2350905"/>
                  <a:pt x="7602750" y="2383406"/>
                  <a:pt x="7808259" y="2357717"/>
                </a:cubicBezTo>
                <a:cubicBezTo>
                  <a:pt x="7823200" y="2351741"/>
                  <a:pt x="7838015" y="2345438"/>
                  <a:pt x="7853082" y="2339788"/>
                </a:cubicBezTo>
                <a:cubicBezTo>
                  <a:pt x="7861930" y="2336470"/>
                  <a:pt x="7872416" y="2336493"/>
                  <a:pt x="7879976" y="2330823"/>
                </a:cubicBezTo>
                <a:cubicBezTo>
                  <a:pt x="7896880" y="2318145"/>
                  <a:pt x="7907219" y="2297721"/>
                  <a:pt x="7924800" y="2286000"/>
                </a:cubicBezTo>
                <a:cubicBezTo>
                  <a:pt x="7942729" y="2274047"/>
                  <a:pt x="7963351" y="2265378"/>
                  <a:pt x="7978588" y="2250141"/>
                </a:cubicBezTo>
                <a:lnTo>
                  <a:pt x="8050306" y="2178423"/>
                </a:lnTo>
                <a:lnTo>
                  <a:pt x="8086165" y="2142565"/>
                </a:lnTo>
                <a:cubicBezTo>
                  <a:pt x="8095130" y="2133600"/>
                  <a:pt x="8102510" y="2122703"/>
                  <a:pt x="8113059" y="2115670"/>
                </a:cubicBezTo>
                <a:cubicBezTo>
                  <a:pt x="8140725" y="2097226"/>
                  <a:pt x="8143839" y="2097690"/>
                  <a:pt x="8166847" y="2070847"/>
                </a:cubicBezTo>
                <a:cubicBezTo>
                  <a:pt x="8191952" y="2041558"/>
                  <a:pt x="8191405" y="2036466"/>
                  <a:pt x="8211671" y="2008094"/>
                </a:cubicBezTo>
                <a:cubicBezTo>
                  <a:pt x="8220355" y="1995936"/>
                  <a:pt x="8231037" y="1985141"/>
                  <a:pt x="8238565" y="1972235"/>
                </a:cubicBezTo>
                <a:cubicBezTo>
                  <a:pt x="8252032" y="1949148"/>
                  <a:pt x="8259598" y="1922756"/>
                  <a:pt x="8274424" y="1900517"/>
                </a:cubicBezTo>
                <a:cubicBezTo>
                  <a:pt x="8291023" y="1875618"/>
                  <a:pt x="8317187" y="1841189"/>
                  <a:pt x="8328212" y="1810870"/>
                </a:cubicBezTo>
                <a:cubicBezTo>
                  <a:pt x="8335647" y="1790425"/>
                  <a:pt x="8338706" y="1768562"/>
                  <a:pt x="8346141" y="1748117"/>
                </a:cubicBezTo>
                <a:cubicBezTo>
                  <a:pt x="8350708" y="1735558"/>
                  <a:pt x="8358807" y="1724542"/>
                  <a:pt x="8364071" y="1712259"/>
                </a:cubicBezTo>
                <a:cubicBezTo>
                  <a:pt x="8367793" y="1703574"/>
                  <a:pt x="8369717" y="1694213"/>
                  <a:pt x="8373035" y="1685365"/>
                </a:cubicBezTo>
                <a:cubicBezTo>
                  <a:pt x="8378685" y="1670297"/>
                  <a:pt x="8384988" y="1655482"/>
                  <a:pt x="8390965" y="1640541"/>
                </a:cubicBezTo>
                <a:cubicBezTo>
                  <a:pt x="8393953" y="1622612"/>
                  <a:pt x="8395842" y="1604464"/>
                  <a:pt x="8399929" y="1586753"/>
                </a:cubicBezTo>
                <a:cubicBezTo>
                  <a:pt x="8412119" y="1533931"/>
                  <a:pt x="8417296" y="1525407"/>
                  <a:pt x="8435788" y="1479176"/>
                </a:cubicBezTo>
                <a:cubicBezTo>
                  <a:pt x="8444866" y="1424711"/>
                  <a:pt x="8447599" y="1412824"/>
                  <a:pt x="8453718" y="1353670"/>
                </a:cubicBezTo>
                <a:cubicBezTo>
                  <a:pt x="8460204" y="1290968"/>
                  <a:pt x="8464686" y="1228063"/>
                  <a:pt x="8471647" y="1165412"/>
                </a:cubicBezTo>
                <a:cubicBezTo>
                  <a:pt x="8474635" y="1138518"/>
                  <a:pt x="8477779" y="1111640"/>
                  <a:pt x="8480612" y="1084729"/>
                </a:cubicBezTo>
                <a:cubicBezTo>
                  <a:pt x="8492258" y="974093"/>
                  <a:pt x="8483095" y="1027487"/>
                  <a:pt x="8498541" y="950259"/>
                </a:cubicBezTo>
                <a:cubicBezTo>
                  <a:pt x="8495553" y="815788"/>
                  <a:pt x="8494846" y="681248"/>
                  <a:pt x="8489576" y="546847"/>
                </a:cubicBezTo>
                <a:cubicBezTo>
                  <a:pt x="8488864" y="528684"/>
                  <a:pt x="8483962" y="510924"/>
                  <a:pt x="8480612" y="493059"/>
                </a:cubicBezTo>
                <a:cubicBezTo>
                  <a:pt x="8474996" y="463107"/>
                  <a:pt x="8470072" y="432976"/>
                  <a:pt x="8462682" y="403412"/>
                </a:cubicBezTo>
                <a:cubicBezTo>
                  <a:pt x="8459694" y="391459"/>
                  <a:pt x="8455922" y="379675"/>
                  <a:pt x="8453718" y="367553"/>
                </a:cubicBezTo>
                <a:cubicBezTo>
                  <a:pt x="8449938" y="346764"/>
                  <a:pt x="8448533" y="325589"/>
                  <a:pt x="8444753" y="304800"/>
                </a:cubicBezTo>
                <a:cubicBezTo>
                  <a:pt x="8441573" y="287308"/>
                  <a:pt x="8419643" y="211093"/>
                  <a:pt x="8417859" y="206188"/>
                </a:cubicBezTo>
                <a:cubicBezTo>
                  <a:pt x="8413292" y="193629"/>
                  <a:pt x="8404892" y="182737"/>
                  <a:pt x="8399929" y="170329"/>
                </a:cubicBezTo>
                <a:cubicBezTo>
                  <a:pt x="8392910" y="152782"/>
                  <a:pt x="8398904" y="124993"/>
                  <a:pt x="8382000" y="116541"/>
                </a:cubicBezTo>
                <a:lnTo>
                  <a:pt x="8346141" y="98612"/>
                </a:lnTo>
                <a:cubicBezTo>
                  <a:pt x="8340165" y="89647"/>
                  <a:pt x="8336489" y="78615"/>
                  <a:pt x="8328212" y="71717"/>
                </a:cubicBezTo>
                <a:cubicBezTo>
                  <a:pt x="8317946" y="63162"/>
                  <a:pt x="8304636" y="59052"/>
                  <a:pt x="8292353" y="53788"/>
                </a:cubicBezTo>
                <a:cubicBezTo>
                  <a:pt x="8265689" y="42361"/>
                  <a:pt x="8251046" y="42877"/>
                  <a:pt x="8220635" y="35859"/>
                </a:cubicBezTo>
                <a:cubicBezTo>
                  <a:pt x="8196625" y="30318"/>
                  <a:pt x="8172824" y="23905"/>
                  <a:pt x="8148918" y="17929"/>
                </a:cubicBezTo>
                <a:cubicBezTo>
                  <a:pt x="8136965" y="14941"/>
                  <a:pt x="8125141" y="11381"/>
                  <a:pt x="8113059" y="8965"/>
                </a:cubicBezTo>
                <a:lnTo>
                  <a:pt x="8068235" y="0"/>
                </a:lnTo>
                <a:lnTo>
                  <a:pt x="7180729" y="8965"/>
                </a:lnTo>
                <a:cubicBezTo>
                  <a:pt x="7132831" y="9798"/>
                  <a:pt x="7085159" y="15975"/>
                  <a:pt x="7037294" y="17929"/>
                </a:cubicBezTo>
                <a:cubicBezTo>
                  <a:pt x="6938719" y="21952"/>
                  <a:pt x="6840037" y="22951"/>
                  <a:pt x="6741459" y="26894"/>
                </a:cubicBezTo>
                <a:cubicBezTo>
                  <a:pt x="6690612" y="28928"/>
                  <a:pt x="6639876" y="33184"/>
                  <a:pt x="6589059" y="35859"/>
                </a:cubicBezTo>
                <a:lnTo>
                  <a:pt x="6400800" y="44823"/>
                </a:lnTo>
                <a:cubicBezTo>
                  <a:pt x="6239599" y="98559"/>
                  <a:pt x="6438370" y="35036"/>
                  <a:pt x="5961529" y="71717"/>
                </a:cubicBezTo>
                <a:cubicBezTo>
                  <a:pt x="5922682" y="74705"/>
                  <a:pt x="5883756" y="76805"/>
                  <a:pt x="5844988" y="80682"/>
                </a:cubicBezTo>
                <a:cubicBezTo>
                  <a:pt x="5823963" y="82785"/>
                  <a:pt x="5803303" y="88026"/>
                  <a:pt x="5782235" y="89647"/>
                </a:cubicBezTo>
                <a:cubicBezTo>
                  <a:pt x="5582415" y="105018"/>
                  <a:pt x="5668216" y="90405"/>
                  <a:pt x="5522259" y="107576"/>
                </a:cubicBezTo>
                <a:cubicBezTo>
                  <a:pt x="5409811" y="120805"/>
                  <a:pt x="5507618" y="111611"/>
                  <a:pt x="5405718" y="125506"/>
                </a:cubicBezTo>
                <a:cubicBezTo>
                  <a:pt x="5357976" y="132016"/>
                  <a:pt x="5309982" y="136621"/>
                  <a:pt x="5262282" y="143435"/>
                </a:cubicBezTo>
                <a:cubicBezTo>
                  <a:pt x="5241364" y="146423"/>
                  <a:pt x="5220318" y="148620"/>
                  <a:pt x="5199529" y="152400"/>
                </a:cubicBezTo>
                <a:cubicBezTo>
                  <a:pt x="5187407" y="154604"/>
                  <a:pt x="5175907" y="159925"/>
                  <a:pt x="5163671" y="161365"/>
                </a:cubicBezTo>
                <a:cubicBezTo>
                  <a:pt x="5124976" y="165917"/>
                  <a:pt x="5085931" y="166802"/>
                  <a:pt x="5047129" y="170329"/>
                </a:cubicBezTo>
                <a:cubicBezTo>
                  <a:pt x="5020181" y="172779"/>
                  <a:pt x="4993395" y="176844"/>
                  <a:pt x="4966447" y="179294"/>
                </a:cubicBezTo>
                <a:cubicBezTo>
                  <a:pt x="4723505" y="201380"/>
                  <a:pt x="4957679" y="176285"/>
                  <a:pt x="4769224" y="197223"/>
                </a:cubicBezTo>
                <a:cubicBezTo>
                  <a:pt x="4651034" y="226771"/>
                  <a:pt x="4753200" y="203868"/>
                  <a:pt x="4482353" y="215153"/>
                </a:cubicBezTo>
                <a:lnTo>
                  <a:pt x="4087906" y="233082"/>
                </a:lnTo>
                <a:cubicBezTo>
                  <a:pt x="4008880" y="248888"/>
                  <a:pt x="4039217" y="244774"/>
                  <a:pt x="3917576" y="251012"/>
                </a:cubicBezTo>
                <a:cubicBezTo>
                  <a:pt x="3842909" y="254841"/>
                  <a:pt x="3768131" y="256242"/>
                  <a:pt x="3693459" y="259976"/>
                </a:cubicBezTo>
                <a:cubicBezTo>
                  <a:pt x="3608277" y="264235"/>
                  <a:pt x="3535518" y="270897"/>
                  <a:pt x="3451412" y="277906"/>
                </a:cubicBezTo>
                <a:lnTo>
                  <a:pt x="3155576" y="268941"/>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47917" y="5181602"/>
            <a:ext cx="8565777" cy="1640541"/>
          </a:xfrm>
          <a:custGeom>
            <a:avLst/>
            <a:gdLst>
              <a:gd name="connsiteX0" fmla="*/ 3590365 w 8565777"/>
              <a:gd name="connsiteY0" fmla="*/ 161364 h 1640541"/>
              <a:gd name="connsiteX1" fmla="*/ 3348318 w 8565777"/>
              <a:gd name="connsiteY1" fmla="*/ 170329 h 1640541"/>
              <a:gd name="connsiteX2" fmla="*/ 3258671 w 8565777"/>
              <a:gd name="connsiteY2" fmla="*/ 179294 h 1640541"/>
              <a:gd name="connsiteX3" fmla="*/ 2675965 w 8565777"/>
              <a:gd name="connsiteY3" fmla="*/ 170329 h 1640541"/>
              <a:gd name="connsiteX4" fmla="*/ 2532530 w 8565777"/>
              <a:gd name="connsiteY4" fmla="*/ 161364 h 1640541"/>
              <a:gd name="connsiteX5" fmla="*/ 2487707 w 8565777"/>
              <a:gd name="connsiteY5" fmla="*/ 152400 h 1640541"/>
              <a:gd name="connsiteX6" fmla="*/ 2371165 w 8565777"/>
              <a:gd name="connsiteY6" fmla="*/ 143435 h 1640541"/>
              <a:gd name="connsiteX7" fmla="*/ 2308412 w 8565777"/>
              <a:gd name="connsiteY7" fmla="*/ 134470 h 1640541"/>
              <a:gd name="connsiteX8" fmla="*/ 2182907 w 8565777"/>
              <a:gd name="connsiteY8" fmla="*/ 125506 h 1640541"/>
              <a:gd name="connsiteX9" fmla="*/ 398930 w 8565777"/>
              <a:gd name="connsiteY9" fmla="*/ 134470 h 1640541"/>
              <a:gd name="connsiteX10" fmla="*/ 363071 w 8565777"/>
              <a:gd name="connsiteY10" fmla="*/ 143435 h 1640541"/>
              <a:gd name="connsiteX11" fmla="*/ 300318 w 8565777"/>
              <a:gd name="connsiteY11" fmla="*/ 152400 h 1640541"/>
              <a:gd name="connsiteX12" fmla="*/ 273424 w 8565777"/>
              <a:gd name="connsiteY12" fmla="*/ 161364 h 1640541"/>
              <a:gd name="connsiteX13" fmla="*/ 255495 w 8565777"/>
              <a:gd name="connsiteY13" fmla="*/ 179294 h 1640541"/>
              <a:gd name="connsiteX14" fmla="*/ 219636 w 8565777"/>
              <a:gd name="connsiteY14" fmla="*/ 188259 h 1640541"/>
              <a:gd name="connsiteX15" fmla="*/ 192742 w 8565777"/>
              <a:gd name="connsiteY15" fmla="*/ 206188 h 1640541"/>
              <a:gd name="connsiteX16" fmla="*/ 147918 w 8565777"/>
              <a:gd name="connsiteY16" fmla="*/ 251012 h 1640541"/>
              <a:gd name="connsiteX17" fmla="*/ 94130 w 8565777"/>
              <a:gd name="connsiteY17" fmla="*/ 295835 h 1640541"/>
              <a:gd name="connsiteX18" fmla="*/ 58271 w 8565777"/>
              <a:gd name="connsiteY18" fmla="*/ 340659 h 1640541"/>
              <a:gd name="connsiteX19" fmla="*/ 40342 w 8565777"/>
              <a:gd name="connsiteY19" fmla="*/ 394447 h 1640541"/>
              <a:gd name="connsiteX20" fmla="*/ 31377 w 8565777"/>
              <a:gd name="connsiteY20" fmla="*/ 421341 h 1640541"/>
              <a:gd name="connsiteX21" fmla="*/ 13448 w 8565777"/>
              <a:gd name="connsiteY21" fmla="*/ 448235 h 1640541"/>
              <a:gd name="connsiteX22" fmla="*/ 13448 w 8565777"/>
              <a:gd name="connsiteY22" fmla="*/ 788894 h 1640541"/>
              <a:gd name="connsiteX23" fmla="*/ 22412 w 8565777"/>
              <a:gd name="connsiteY23" fmla="*/ 833717 h 1640541"/>
              <a:gd name="connsiteX24" fmla="*/ 31377 w 8565777"/>
              <a:gd name="connsiteY24" fmla="*/ 896470 h 1640541"/>
              <a:gd name="connsiteX25" fmla="*/ 67236 w 8565777"/>
              <a:gd name="connsiteY25" fmla="*/ 1021976 h 1640541"/>
              <a:gd name="connsiteX26" fmla="*/ 94130 w 8565777"/>
              <a:gd name="connsiteY26" fmla="*/ 1183341 h 1640541"/>
              <a:gd name="connsiteX27" fmla="*/ 112059 w 8565777"/>
              <a:gd name="connsiteY27" fmla="*/ 1264023 h 1640541"/>
              <a:gd name="connsiteX28" fmla="*/ 129989 w 8565777"/>
              <a:gd name="connsiteY28" fmla="*/ 1317812 h 1640541"/>
              <a:gd name="connsiteX29" fmla="*/ 156883 w 8565777"/>
              <a:gd name="connsiteY29" fmla="*/ 1371600 h 1640541"/>
              <a:gd name="connsiteX30" fmla="*/ 165848 w 8565777"/>
              <a:gd name="connsiteY30" fmla="*/ 1398494 h 1640541"/>
              <a:gd name="connsiteX31" fmla="*/ 219636 w 8565777"/>
              <a:gd name="connsiteY31" fmla="*/ 1461247 h 1640541"/>
              <a:gd name="connsiteX32" fmla="*/ 246530 w 8565777"/>
              <a:gd name="connsiteY32" fmla="*/ 1479176 h 1640541"/>
              <a:gd name="connsiteX33" fmla="*/ 264459 w 8565777"/>
              <a:gd name="connsiteY33" fmla="*/ 1497106 h 1640541"/>
              <a:gd name="connsiteX34" fmla="*/ 291354 w 8565777"/>
              <a:gd name="connsiteY34" fmla="*/ 1506070 h 1640541"/>
              <a:gd name="connsiteX35" fmla="*/ 479612 w 8565777"/>
              <a:gd name="connsiteY35" fmla="*/ 1532964 h 1640541"/>
              <a:gd name="connsiteX36" fmla="*/ 578224 w 8565777"/>
              <a:gd name="connsiteY36" fmla="*/ 1550894 h 1640541"/>
              <a:gd name="connsiteX37" fmla="*/ 820271 w 8565777"/>
              <a:gd name="connsiteY37" fmla="*/ 1568823 h 1640541"/>
              <a:gd name="connsiteX38" fmla="*/ 1394012 w 8565777"/>
              <a:gd name="connsiteY38" fmla="*/ 1577788 h 1640541"/>
              <a:gd name="connsiteX39" fmla="*/ 1465730 w 8565777"/>
              <a:gd name="connsiteY39" fmla="*/ 1586753 h 1640541"/>
              <a:gd name="connsiteX40" fmla="*/ 2021542 w 8565777"/>
              <a:gd name="connsiteY40" fmla="*/ 1613647 h 1640541"/>
              <a:gd name="connsiteX41" fmla="*/ 2209801 w 8565777"/>
              <a:gd name="connsiteY41" fmla="*/ 1622612 h 1640541"/>
              <a:gd name="connsiteX42" fmla="*/ 2828365 w 8565777"/>
              <a:gd name="connsiteY42" fmla="*/ 1640541 h 1640541"/>
              <a:gd name="connsiteX43" fmla="*/ 3814483 w 8565777"/>
              <a:gd name="connsiteY43" fmla="*/ 1622612 h 1640541"/>
              <a:gd name="connsiteX44" fmla="*/ 4262718 w 8565777"/>
              <a:gd name="connsiteY44" fmla="*/ 1595717 h 1640541"/>
              <a:gd name="connsiteX45" fmla="*/ 4746812 w 8565777"/>
              <a:gd name="connsiteY45" fmla="*/ 1577788 h 1640541"/>
              <a:gd name="connsiteX46" fmla="*/ 6943165 w 8565777"/>
              <a:gd name="connsiteY46" fmla="*/ 1586753 h 1640541"/>
              <a:gd name="connsiteX47" fmla="*/ 7696201 w 8565777"/>
              <a:gd name="connsiteY47" fmla="*/ 1586753 h 1640541"/>
              <a:gd name="connsiteX48" fmla="*/ 7732059 w 8565777"/>
              <a:gd name="connsiteY48" fmla="*/ 1577788 h 1640541"/>
              <a:gd name="connsiteX49" fmla="*/ 8009965 w 8565777"/>
              <a:gd name="connsiteY49" fmla="*/ 1559859 h 1640541"/>
              <a:gd name="connsiteX50" fmla="*/ 8126507 w 8565777"/>
              <a:gd name="connsiteY50" fmla="*/ 1550894 h 1640541"/>
              <a:gd name="connsiteX51" fmla="*/ 8180295 w 8565777"/>
              <a:gd name="connsiteY51" fmla="*/ 1515035 h 1640541"/>
              <a:gd name="connsiteX52" fmla="*/ 8243048 w 8565777"/>
              <a:gd name="connsiteY52" fmla="*/ 1497106 h 1640541"/>
              <a:gd name="connsiteX53" fmla="*/ 8287871 w 8565777"/>
              <a:gd name="connsiteY53" fmla="*/ 1452282 h 1640541"/>
              <a:gd name="connsiteX54" fmla="*/ 8305801 w 8565777"/>
              <a:gd name="connsiteY54" fmla="*/ 1425388 h 1640541"/>
              <a:gd name="connsiteX55" fmla="*/ 8368554 w 8565777"/>
              <a:gd name="connsiteY55" fmla="*/ 1344706 h 1640541"/>
              <a:gd name="connsiteX56" fmla="*/ 8422342 w 8565777"/>
              <a:gd name="connsiteY56" fmla="*/ 1264023 h 1640541"/>
              <a:gd name="connsiteX57" fmla="*/ 8440271 w 8565777"/>
              <a:gd name="connsiteY57" fmla="*/ 1237129 h 1640541"/>
              <a:gd name="connsiteX58" fmla="*/ 8476130 w 8565777"/>
              <a:gd name="connsiteY58" fmla="*/ 1192306 h 1640541"/>
              <a:gd name="connsiteX59" fmla="*/ 8494059 w 8565777"/>
              <a:gd name="connsiteY59" fmla="*/ 1138517 h 1640541"/>
              <a:gd name="connsiteX60" fmla="*/ 8529918 w 8565777"/>
              <a:gd name="connsiteY60" fmla="*/ 1057835 h 1640541"/>
              <a:gd name="connsiteX61" fmla="*/ 8547848 w 8565777"/>
              <a:gd name="connsiteY61" fmla="*/ 995082 h 1640541"/>
              <a:gd name="connsiteX62" fmla="*/ 8565777 w 8565777"/>
              <a:gd name="connsiteY62" fmla="*/ 824753 h 1640541"/>
              <a:gd name="connsiteX63" fmla="*/ 8556812 w 8565777"/>
              <a:gd name="connsiteY63" fmla="*/ 636494 h 1640541"/>
              <a:gd name="connsiteX64" fmla="*/ 8538883 w 8565777"/>
              <a:gd name="connsiteY64" fmla="*/ 600635 h 1640541"/>
              <a:gd name="connsiteX65" fmla="*/ 8529918 w 8565777"/>
              <a:gd name="connsiteY65" fmla="*/ 564776 h 1640541"/>
              <a:gd name="connsiteX66" fmla="*/ 8511989 w 8565777"/>
              <a:gd name="connsiteY66" fmla="*/ 519953 h 1640541"/>
              <a:gd name="connsiteX67" fmla="*/ 8494059 w 8565777"/>
              <a:gd name="connsiteY67" fmla="*/ 466164 h 1640541"/>
              <a:gd name="connsiteX68" fmla="*/ 8431307 w 8565777"/>
              <a:gd name="connsiteY68" fmla="*/ 376517 h 1640541"/>
              <a:gd name="connsiteX69" fmla="*/ 8413377 w 8565777"/>
              <a:gd name="connsiteY69" fmla="*/ 349623 h 1640541"/>
              <a:gd name="connsiteX70" fmla="*/ 8377518 w 8565777"/>
              <a:gd name="connsiteY70" fmla="*/ 277906 h 1640541"/>
              <a:gd name="connsiteX71" fmla="*/ 8332695 w 8565777"/>
              <a:gd name="connsiteY71" fmla="*/ 224117 h 1640541"/>
              <a:gd name="connsiteX72" fmla="*/ 8314765 w 8565777"/>
              <a:gd name="connsiteY72" fmla="*/ 206188 h 1640541"/>
              <a:gd name="connsiteX73" fmla="*/ 8269942 w 8565777"/>
              <a:gd name="connsiteY73" fmla="*/ 170329 h 1640541"/>
              <a:gd name="connsiteX74" fmla="*/ 8207189 w 8565777"/>
              <a:gd name="connsiteY74" fmla="*/ 134470 h 1640541"/>
              <a:gd name="connsiteX75" fmla="*/ 8045824 w 8565777"/>
              <a:gd name="connsiteY75" fmla="*/ 80682 h 1640541"/>
              <a:gd name="connsiteX76" fmla="*/ 8009965 w 8565777"/>
              <a:gd name="connsiteY76" fmla="*/ 71717 h 1640541"/>
              <a:gd name="connsiteX77" fmla="*/ 7902389 w 8565777"/>
              <a:gd name="connsiteY77" fmla="*/ 53788 h 1640541"/>
              <a:gd name="connsiteX78" fmla="*/ 7812742 w 8565777"/>
              <a:gd name="connsiteY78" fmla="*/ 44823 h 1640541"/>
              <a:gd name="connsiteX79" fmla="*/ 7749989 w 8565777"/>
              <a:gd name="connsiteY79" fmla="*/ 35859 h 1640541"/>
              <a:gd name="connsiteX80" fmla="*/ 7570695 w 8565777"/>
              <a:gd name="connsiteY80" fmla="*/ 17929 h 1640541"/>
              <a:gd name="connsiteX81" fmla="*/ 7185212 w 8565777"/>
              <a:gd name="connsiteY81" fmla="*/ 0 h 1640541"/>
              <a:gd name="connsiteX82" fmla="*/ 6252883 w 8565777"/>
              <a:gd name="connsiteY82" fmla="*/ 8964 h 1640541"/>
              <a:gd name="connsiteX83" fmla="*/ 5804648 w 8565777"/>
              <a:gd name="connsiteY83" fmla="*/ 26894 h 1640541"/>
              <a:gd name="connsiteX84" fmla="*/ 5087471 w 8565777"/>
              <a:gd name="connsiteY84" fmla="*/ 35859 h 1640541"/>
              <a:gd name="connsiteX85" fmla="*/ 4845424 w 8565777"/>
              <a:gd name="connsiteY85" fmla="*/ 44823 h 1640541"/>
              <a:gd name="connsiteX86" fmla="*/ 4719918 w 8565777"/>
              <a:gd name="connsiteY86" fmla="*/ 62753 h 1640541"/>
              <a:gd name="connsiteX87" fmla="*/ 4621307 w 8565777"/>
              <a:gd name="connsiteY87" fmla="*/ 71717 h 1640541"/>
              <a:gd name="connsiteX88" fmla="*/ 4504765 w 8565777"/>
              <a:gd name="connsiteY88" fmla="*/ 89647 h 1640541"/>
              <a:gd name="connsiteX89" fmla="*/ 4424083 w 8565777"/>
              <a:gd name="connsiteY89" fmla="*/ 107576 h 1640541"/>
              <a:gd name="connsiteX90" fmla="*/ 4343401 w 8565777"/>
              <a:gd name="connsiteY90" fmla="*/ 116541 h 1640541"/>
              <a:gd name="connsiteX91" fmla="*/ 3868271 w 8565777"/>
              <a:gd name="connsiteY91" fmla="*/ 134470 h 1640541"/>
              <a:gd name="connsiteX92" fmla="*/ 3823448 w 8565777"/>
              <a:gd name="connsiteY92" fmla="*/ 143435 h 1640541"/>
              <a:gd name="connsiteX93" fmla="*/ 3590365 w 8565777"/>
              <a:gd name="connsiteY93" fmla="*/ 161364 h 164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8565777" h="1640541">
                <a:moveTo>
                  <a:pt x="3590365" y="161364"/>
                </a:moveTo>
                <a:cubicBezTo>
                  <a:pt x="3511177" y="165846"/>
                  <a:pt x="3428938" y="165971"/>
                  <a:pt x="3348318" y="170329"/>
                </a:cubicBezTo>
                <a:cubicBezTo>
                  <a:pt x="3318330" y="171950"/>
                  <a:pt x="3288702" y="179294"/>
                  <a:pt x="3258671" y="179294"/>
                </a:cubicBezTo>
                <a:cubicBezTo>
                  <a:pt x="3064413" y="179294"/>
                  <a:pt x="2870200" y="173317"/>
                  <a:pt x="2675965" y="170329"/>
                </a:cubicBezTo>
                <a:cubicBezTo>
                  <a:pt x="2628153" y="167341"/>
                  <a:pt x="2580219" y="165906"/>
                  <a:pt x="2532530" y="161364"/>
                </a:cubicBezTo>
                <a:cubicBezTo>
                  <a:pt x="2517362" y="159919"/>
                  <a:pt x="2502851" y="154083"/>
                  <a:pt x="2487707" y="152400"/>
                </a:cubicBezTo>
                <a:cubicBezTo>
                  <a:pt x="2448983" y="148097"/>
                  <a:pt x="2409934" y="147312"/>
                  <a:pt x="2371165" y="143435"/>
                </a:cubicBezTo>
                <a:cubicBezTo>
                  <a:pt x="2350140" y="141332"/>
                  <a:pt x="2329447" y="136473"/>
                  <a:pt x="2308412" y="134470"/>
                </a:cubicBezTo>
                <a:cubicBezTo>
                  <a:pt x="2266659" y="130494"/>
                  <a:pt x="2224742" y="128494"/>
                  <a:pt x="2182907" y="125506"/>
                </a:cubicBezTo>
                <a:lnTo>
                  <a:pt x="398930" y="134470"/>
                </a:lnTo>
                <a:cubicBezTo>
                  <a:pt x="386610" y="134591"/>
                  <a:pt x="375193" y="141231"/>
                  <a:pt x="363071" y="143435"/>
                </a:cubicBezTo>
                <a:cubicBezTo>
                  <a:pt x="342282" y="147215"/>
                  <a:pt x="321236" y="149412"/>
                  <a:pt x="300318" y="152400"/>
                </a:cubicBezTo>
                <a:cubicBezTo>
                  <a:pt x="291353" y="155388"/>
                  <a:pt x="281527" y="156502"/>
                  <a:pt x="273424" y="161364"/>
                </a:cubicBezTo>
                <a:cubicBezTo>
                  <a:pt x="266176" y="165713"/>
                  <a:pt x="263055" y="175514"/>
                  <a:pt x="255495" y="179294"/>
                </a:cubicBezTo>
                <a:cubicBezTo>
                  <a:pt x="244475" y="184804"/>
                  <a:pt x="231589" y="185271"/>
                  <a:pt x="219636" y="188259"/>
                </a:cubicBezTo>
                <a:cubicBezTo>
                  <a:pt x="210671" y="194235"/>
                  <a:pt x="200850" y="199093"/>
                  <a:pt x="192742" y="206188"/>
                </a:cubicBezTo>
                <a:cubicBezTo>
                  <a:pt x="176840" y="220102"/>
                  <a:pt x="165500" y="239291"/>
                  <a:pt x="147918" y="251012"/>
                </a:cubicBezTo>
                <a:cubicBezTo>
                  <a:pt x="121474" y="268641"/>
                  <a:pt x="115700" y="269951"/>
                  <a:pt x="94130" y="295835"/>
                </a:cubicBezTo>
                <a:cubicBezTo>
                  <a:pt x="37586" y="363689"/>
                  <a:pt x="110435" y="288495"/>
                  <a:pt x="58271" y="340659"/>
                </a:cubicBezTo>
                <a:lnTo>
                  <a:pt x="40342" y="394447"/>
                </a:lnTo>
                <a:cubicBezTo>
                  <a:pt x="37354" y="403412"/>
                  <a:pt x="36619" y="413478"/>
                  <a:pt x="31377" y="421341"/>
                </a:cubicBezTo>
                <a:lnTo>
                  <a:pt x="13448" y="448235"/>
                </a:lnTo>
                <a:cubicBezTo>
                  <a:pt x="-7481" y="594736"/>
                  <a:pt x="-1214" y="524976"/>
                  <a:pt x="13448" y="788894"/>
                </a:cubicBezTo>
                <a:cubicBezTo>
                  <a:pt x="14293" y="804107"/>
                  <a:pt x="19907" y="818687"/>
                  <a:pt x="22412" y="833717"/>
                </a:cubicBezTo>
                <a:cubicBezTo>
                  <a:pt x="25886" y="854560"/>
                  <a:pt x="26626" y="875881"/>
                  <a:pt x="31377" y="896470"/>
                </a:cubicBezTo>
                <a:cubicBezTo>
                  <a:pt x="50535" y="979485"/>
                  <a:pt x="53282" y="924298"/>
                  <a:pt x="67236" y="1021976"/>
                </a:cubicBezTo>
                <a:cubicBezTo>
                  <a:pt x="100085" y="1251927"/>
                  <a:pt x="71073" y="1079589"/>
                  <a:pt x="94130" y="1183341"/>
                </a:cubicBezTo>
                <a:cubicBezTo>
                  <a:pt x="101438" y="1216226"/>
                  <a:pt x="102694" y="1232804"/>
                  <a:pt x="112059" y="1264023"/>
                </a:cubicBezTo>
                <a:cubicBezTo>
                  <a:pt x="117490" y="1282126"/>
                  <a:pt x="125405" y="1299477"/>
                  <a:pt x="129989" y="1317812"/>
                </a:cubicBezTo>
                <a:cubicBezTo>
                  <a:pt x="141004" y="1361870"/>
                  <a:pt x="130242" y="1344958"/>
                  <a:pt x="156883" y="1371600"/>
                </a:cubicBezTo>
                <a:cubicBezTo>
                  <a:pt x="159871" y="1380565"/>
                  <a:pt x="161622" y="1390042"/>
                  <a:pt x="165848" y="1398494"/>
                </a:cubicBezTo>
                <a:cubicBezTo>
                  <a:pt x="175987" y="1418771"/>
                  <a:pt x="203093" y="1450218"/>
                  <a:pt x="219636" y="1461247"/>
                </a:cubicBezTo>
                <a:cubicBezTo>
                  <a:pt x="228601" y="1467223"/>
                  <a:pt x="238117" y="1472445"/>
                  <a:pt x="246530" y="1479176"/>
                </a:cubicBezTo>
                <a:cubicBezTo>
                  <a:pt x="253130" y="1484456"/>
                  <a:pt x="257211" y="1492758"/>
                  <a:pt x="264459" y="1497106"/>
                </a:cubicBezTo>
                <a:cubicBezTo>
                  <a:pt x="272562" y="1501968"/>
                  <a:pt x="282146" y="1503945"/>
                  <a:pt x="291354" y="1506070"/>
                </a:cubicBezTo>
                <a:cubicBezTo>
                  <a:pt x="386532" y="1528034"/>
                  <a:pt x="379715" y="1523883"/>
                  <a:pt x="479612" y="1532964"/>
                </a:cubicBezTo>
                <a:cubicBezTo>
                  <a:pt x="502196" y="1537481"/>
                  <a:pt x="557198" y="1548983"/>
                  <a:pt x="578224" y="1550894"/>
                </a:cubicBezTo>
                <a:cubicBezTo>
                  <a:pt x="658795" y="1558219"/>
                  <a:pt x="739378" y="1567559"/>
                  <a:pt x="820271" y="1568823"/>
                </a:cubicBezTo>
                <a:lnTo>
                  <a:pt x="1394012" y="1577788"/>
                </a:lnTo>
                <a:cubicBezTo>
                  <a:pt x="1417918" y="1580776"/>
                  <a:pt x="1441709" y="1584905"/>
                  <a:pt x="1465730" y="1586753"/>
                </a:cubicBezTo>
                <a:cubicBezTo>
                  <a:pt x="1776514" y="1610659"/>
                  <a:pt x="1710376" y="1601679"/>
                  <a:pt x="2021542" y="1613647"/>
                </a:cubicBezTo>
                <a:lnTo>
                  <a:pt x="2209801" y="1622612"/>
                </a:lnTo>
                <a:cubicBezTo>
                  <a:pt x="3087721" y="1649624"/>
                  <a:pt x="2240481" y="1617025"/>
                  <a:pt x="2828365" y="1640541"/>
                </a:cubicBezTo>
                <a:lnTo>
                  <a:pt x="3814483" y="1622612"/>
                </a:lnTo>
                <a:cubicBezTo>
                  <a:pt x="4022801" y="1599465"/>
                  <a:pt x="3842197" y="1617848"/>
                  <a:pt x="4262718" y="1595717"/>
                </a:cubicBezTo>
                <a:cubicBezTo>
                  <a:pt x="4537534" y="1581254"/>
                  <a:pt x="4376216" y="1588377"/>
                  <a:pt x="4746812" y="1577788"/>
                </a:cubicBezTo>
                <a:lnTo>
                  <a:pt x="6943165" y="1586753"/>
                </a:lnTo>
                <a:cubicBezTo>
                  <a:pt x="7820014" y="1593153"/>
                  <a:pt x="6258456" y="1612892"/>
                  <a:pt x="7696201" y="1586753"/>
                </a:cubicBezTo>
                <a:cubicBezTo>
                  <a:pt x="7708154" y="1583765"/>
                  <a:pt x="7719937" y="1579992"/>
                  <a:pt x="7732059" y="1577788"/>
                </a:cubicBezTo>
                <a:cubicBezTo>
                  <a:pt x="7831809" y="1559651"/>
                  <a:pt x="7889409" y="1566375"/>
                  <a:pt x="8009965" y="1559859"/>
                </a:cubicBezTo>
                <a:cubicBezTo>
                  <a:pt x="8048870" y="1557756"/>
                  <a:pt x="8087660" y="1553882"/>
                  <a:pt x="8126507" y="1550894"/>
                </a:cubicBezTo>
                <a:cubicBezTo>
                  <a:pt x="8144436" y="1538941"/>
                  <a:pt x="8159390" y="1520261"/>
                  <a:pt x="8180295" y="1515035"/>
                </a:cubicBezTo>
                <a:cubicBezTo>
                  <a:pt x="8225321" y="1503778"/>
                  <a:pt x="8204465" y="1509966"/>
                  <a:pt x="8243048" y="1497106"/>
                </a:cubicBezTo>
                <a:cubicBezTo>
                  <a:pt x="8257989" y="1482165"/>
                  <a:pt x="8276150" y="1469863"/>
                  <a:pt x="8287871" y="1452282"/>
                </a:cubicBezTo>
                <a:cubicBezTo>
                  <a:pt x="8293848" y="1443317"/>
                  <a:pt x="8299336" y="1434007"/>
                  <a:pt x="8305801" y="1425388"/>
                </a:cubicBezTo>
                <a:cubicBezTo>
                  <a:pt x="8326244" y="1398131"/>
                  <a:pt x="8349655" y="1373055"/>
                  <a:pt x="8368554" y="1344706"/>
                </a:cubicBezTo>
                <a:lnTo>
                  <a:pt x="8422342" y="1264023"/>
                </a:lnTo>
                <a:cubicBezTo>
                  <a:pt x="8428318" y="1255058"/>
                  <a:pt x="8432652" y="1244747"/>
                  <a:pt x="8440271" y="1237129"/>
                </a:cubicBezTo>
                <a:cubicBezTo>
                  <a:pt x="8455175" y="1222226"/>
                  <a:pt x="8467082" y="1212664"/>
                  <a:pt x="8476130" y="1192306"/>
                </a:cubicBezTo>
                <a:cubicBezTo>
                  <a:pt x="8483806" y="1175035"/>
                  <a:pt x="8485607" y="1155421"/>
                  <a:pt x="8494059" y="1138517"/>
                </a:cubicBezTo>
                <a:cubicBezTo>
                  <a:pt x="8509683" y="1107270"/>
                  <a:pt x="8518469" y="1092183"/>
                  <a:pt x="8529918" y="1057835"/>
                </a:cubicBezTo>
                <a:cubicBezTo>
                  <a:pt x="8536797" y="1037197"/>
                  <a:pt x="8541871" y="1016000"/>
                  <a:pt x="8547848" y="995082"/>
                </a:cubicBezTo>
                <a:cubicBezTo>
                  <a:pt x="8555605" y="940776"/>
                  <a:pt x="8565777" y="878341"/>
                  <a:pt x="8565777" y="824753"/>
                </a:cubicBezTo>
                <a:cubicBezTo>
                  <a:pt x="8565777" y="761929"/>
                  <a:pt x="8564297" y="698871"/>
                  <a:pt x="8556812" y="636494"/>
                </a:cubicBezTo>
                <a:cubicBezTo>
                  <a:pt x="8555220" y="623225"/>
                  <a:pt x="8543575" y="613148"/>
                  <a:pt x="8538883" y="600635"/>
                </a:cubicBezTo>
                <a:cubicBezTo>
                  <a:pt x="8534557" y="589099"/>
                  <a:pt x="8533814" y="576465"/>
                  <a:pt x="8529918" y="564776"/>
                </a:cubicBezTo>
                <a:cubicBezTo>
                  <a:pt x="8524829" y="549510"/>
                  <a:pt x="8517488" y="535076"/>
                  <a:pt x="8511989" y="519953"/>
                </a:cubicBezTo>
                <a:cubicBezTo>
                  <a:pt x="8505530" y="502191"/>
                  <a:pt x="8505865" y="480922"/>
                  <a:pt x="8494059" y="466164"/>
                </a:cubicBezTo>
                <a:cubicBezTo>
                  <a:pt x="8439628" y="398124"/>
                  <a:pt x="8475047" y="446500"/>
                  <a:pt x="8431307" y="376517"/>
                </a:cubicBezTo>
                <a:cubicBezTo>
                  <a:pt x="8425597" y="367380"/>
                  <a:pt x="8418536" y="359082"/>
                  <a:pt x="8413377" y="349623"/>
                </a:cubicBezTo>
                <a:cubicBezTo>
                  <a:pt x="8400578" y="326159"/>
                  <a:pt x="8396417" y="296805"/>
                  <a:pt x="8377518" y="277906"/>
                </a:cubicBezTo>
                <a:cubicBezTo>
                  <a:pt x="8313626" y="214014"/>
                  <a:pt x="8382624" y="286529"/>
                  <a:pt x="8332695" y="224117"/>
                </a:cubicBezTo>
                <a:cubicBezTo>
                  <a:pt x="8327415" y="217517"/>
                  <a:pt x="8320045" y="212788"/>
                  <a:pt x="8314765" y="206188"/>
                </a:cubicBezTo>
                <a:cubicBezTo>
                  <a:pt x="8285274" y="169324"/>
                  <a:pt x="8312601" y="184549"/>
                  <a:pt x="8269942" y="170329"/>
                </a:cubicBezTo>
                <a:cubicBezTo>
                  <a:pt x="8237175" y="137564"/>
                  <a:pt x="8266442" y="162122"/>
                  <a:pt x="8207189" y="134470"/>
                </a:cubicBezTo>
                <a:cubicBezTo>
                  <a:pt x="8063442" y="67388"/>
                  <a:pt x="8174166" y="102073"/>
                  <a:pt x="8045824" y="80682"/>
                </a:cubicBezTo>
                <a:cubicBezTo>
                  <a:pt x="8033671" y="78656"/>
                  <a:pt x="8022075" y="73988"/>
                  <a:pt x="8009965" y="71717"/>
                </a:cubicBezTo>
                <a:cubicBezTo>
                  <a:pt x="7974234" y="65018"/>
                  <a:pt x="7938409" y="58700"/>
                  <a:pt x="7902389" y="53788"/>
                </a:cubicBezTo>
                <a:cubicBezTo>
                  <a:pt x="7872633" y="49730"/>
                  <a:pt x="7842568" y="48332"/>
                  <a:pt x="7812742" y="44823"/>
                </a:cubicBezTo>
                <a:cubicBezTo>
                  <a:pt x="7791757" y="42354"/>
                  <a:pt x="7770934" y="38652"/>
                  <a:pt x="7749989" y="35859"/>
                </a:cubicBezTo>
                <a:cubicBezTo>
                  <a:pt x="7686115" y="27343"/>
                  <a:pt x="7637237" y="21559"/>
                  <a:pt x="7570695" y="17929"/>
                </a:cubicBezTo>
                <a:lnTo>
                  <a:pt x="7185212" y="0"/>
                </a:lnTo>
                <a:lnTo>
                  <a:pt x="6252883" y="8964"/>
                </a:lnTo>
                <a:cubicBezTo>
                  <a:pt x="5620766" y="18614"/>
                  <a:pt x="6365288" y="16007"/>
                  <a:pt x="5804648" y="26894"/>
                </a:cubicBezTo>
                <a:lnTo>
                  <a:pt x="5087471" y="35859"/>
                </a:lnTo>
                <a:cubicBezTo>
                  <a:pt x="5006789" y="38847"/>
                  <a:pt x="4926030" y="40217"/>
                  <a:pt x="4845424" y="44823"/>
                </a:cubicBezTo>
                <a:cubicBezTo>
                  <a:pt x="4773054" y="48958"/>
                  <a:pt x="4784355" y="55172"/>
                  <a:pt x="4719918" y="62753"/>
                </a:cubicBezTo>
                <a:cubicBezTo>
                  <a:pt x="4687138" y="66609"/>
                  <a:pt x="4654111" y="68072"/>
                  <a:pt x="4621307" y="71717"/>
                </a:cubicBezTo>
                <a:cubicBezTo>
                  <a:pt x="4601935" y="73869"/>
                  <a:pt x="4526599" y="85280"/>
                  <a:pt x="4504765" y="89647"/>
                </a:cubicBezTo>
                <a:cubicBezTo>
                  <a:pt x="4455809" y="99438"/>
                  <a:pt x="4478905" y="99744"/>
                  <a:pt x="4424083" y="107576"/>
                </a:cubicBezTo>
                <a:cubicBezTo>
                  <a:pt x="4397295" y="111403"/>
                  <a:pt x="4370349" y="114091"/>
                  <a:pt x="4343401" y="116541"/>
                </a:cubicBezTo>
                <a:cubicBezTo>
                  <a:pt x="4157672" y="133426"/>
                  <a:pt x="4112286" y="128370"/>
                  <a:pt x="3868271" y="134470"/>
                </a:cubicBezTo>
                <a:cubicBezTo>
                  <a:pt x="3853330" y="137458"/>
                  <a:pt x="3838649" y="142387"/>
                  <a:pt x="3823448" y="143435"/>
                </a:cubicBezTo>
                <a:cubicBezTo>
                  <a:pt x="3680833" y="153271"/>
                  <a:pt x="3669553" y="156882"/>
                  <a:pt x="3590365" y="161364"/>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rved Left Arrow 5"/>
          <p:cNvSpPr/>
          <p:nvPr/>
        </p:nvSpPr>
        <p:spPr>
          <a:xfrm>
            <a:off x="8247529" y="3101788"/>
            <a:ext cx="731520" cy="2716306"/>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9053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165" y="273493"/>
            <a:ext cx="8283388" cy="6186309"/>
          </a:xfrm>
          <a:prstGeom prst="rect">
            <a:avLst/>
          </a:prstGeom>
        </p:spPr>
        <p:txBody>
          <a:bodyPr wrap="square">
            <a:spAutoFit/>
          </a:bodyPr>
          <a:lstStyle/>
          <a:p>
            <a:r>
              <a:rPr lang="en-US" sz="3200" b="1" dirty="0">
                <a:solidFill>
                  <a:srgbClr val="0070C0"/>
                </a:solidFill>
              </a:rPr>
              <a:t>Matt. 16:16 </a:t>
            </a:r>
            <a:r>
              <a:rPr lang="en-US" sz="2800" dirty="0"/>
              <a:t>Simon Peter answered and said, "You are the Christ, the Son of the living God." 17 Jesus answered and said to him, "Blessed are you, Simon Bar-Jonah, for flesh and blood has not revealed this to you, but My Father who is in heaven.</a:t>
            </a:r>
          </a:p>
          <a:p>
            <a:endParaRPr lang="en-US" sz="2800" dirty="0"/>
          </a:p>
          <a:p>
            <a:r>
              <a:rPr lang="en-US" dirty="0"/>
              <a:t> </a:t>
            </a:r>
            <a:r>
              <a:rPr lang="en-US" sz="3200" dirty="0"/>
              <a:t>18 "And I also say to you that you are Peter, and on this rock </a:t>
            </a:r>
            <a:r>
              <a:rPr lang="en-US" sz="3200" b="1" u="sng" dirty="0">
                <a:solidFill>
                  <a:srgbClr val="FF0000"/>
                </a:solidFill>
              </a:rPr>
              <a:t>I will build My church</a:t>
            </a:r>
            <a:r>
              <a:rPr lang="en-US" sz="3200" dirty="0"/>
              <a:t>, and the gates of Hades shall not prevail against it.</a:t>
            </a:r>
          </a:p>
          <a:p>
            <a:r>
              <a:rPr lang="en-US" sz="3200" dirty="0"/>
              <a:t> 19 "And I will give you </a:t>
            </a:r>
            <a:r>
              <a:rPr lang="en-US" sz="3200" b="1" u="sng" dirty="0">
                <a:solidFill>
                  <a:srgbClr val="FF0000"/>
                </a:solidFill>
              </a:rPr>
              <a:t>the keys of the kingdom of heaven</a:t>
            </a:r>
            <a:r>
              <a:rPr lang="en-US" sz="3200" dirty="0"/>
              <a:t>, and whatever you bind on earth will be bound in heaven, and whatever you loose on earth will be loosed in heaven."</a:t>
            </a:r>
          </a:p>
        </p:txBody>
      </p:sp>
    </p:spTree>
    <p:extLst>
      <p:ext uri="{BB962C8B-B14F-4D97-AF65-F5344CB8AC3E}">
        <p14:creationId xmlns:p14="http://schemas.microsoft.com/office/powerpoint/2010/main" val="403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Bible Powerpoint Template - public3d.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 y="470048"/>
            <a:ext cx="9128760" cy="63689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05435" y="153322"/>
            <a:ext cx="7485530" cy="501675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Acts 1:8 </a:t>
            </a:r>
            <a:r>
              <a:rPr kumimoji="0" lang="en-US" sz="4000" b="0" i="0" u="none" strike="noStrike" kern="1200" cap="none" spc="0" normalizeH="0" baseline="0" noProof="0" dirty="0">
                <a:ln>
                  <a:noFill/>
                </a:ln>
                <a:solidFill>
                  <a:prstClr val="white"/>
                </a:solidFill>
                <a:effectLst/>
                <a:uLnTx/>
                <a:uFillTx/>
                <a:latin typeface="Calibri"/>
                <a:ea typeface="+mn-ea"/>
                <a:cs typeface="+mn-cs"/>
              </a:rPr>
              <a:t>"But you shall receive power when the Holy Spirit has come upon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and you shall be witnesses to Me in </a:t>
            </a:r>
            <a:r>
              <a:rPr kumimoji="0" lang="en-US" sz="4000" b="0" i="0" u="sng" strike="noStrike" kern="1200" cap="none" spc="0" normalizeH="0" baseline="0" noProof="0" dirty="0">
                <a:ln>
                  <a:noFill/>
                </a:ln>
                <a:solidFill>
                  <a:prstClr val="white"/>
                </a:solidFill>
                <a:effectLst/>
                <a:uLnTx/>
                <a:uFillTx/>
                <a:latin typeface="Calibri"/>
                <a:ea typeface="+mn-ea"/>
                <a:cs typeface="+mn-cs"/>
              </a:rPr>
              <a:t>Jerusalem</a:t>
            </a:r>
            <a:r>
              <a:rPr kumimoji="0" lang="en-US" sz="4000" b="0" i="0" u="none" strike="noStrike" kern="1200" cap="none" spc="0" normalizeH="0" baseline="0" noProof="0" dirty="0">
                <a:ln>
                  <a:noFill/>
                </a:ln>
                <a:solidFill>
                  <a:prstClr val="white"/>
                </a:solidFill>
                <a:effectLst/>
                <a:uLnTx/>
                <a:uFillTx/>
                <a:latin typeface="Calibri"/>
                <a:ea typeface="+mn-ea"/>
                <a:cs typeface="+mn-cs"/>
              </a:rPr>
              <a:t>, and in </a:t>
            </a:r>
            <a:r>
              <a:rPr kumimoji="0" lang="en-US" sz="4000" b="0" i="0" u="sng" strike="noStrike" kern="1200" cap="none" spc="0" normalizeH="0" baseline="0" noProof="0" dirty="0">
                <a:ln>
                  <a:noFill/>
                </a:ln>
                <a:solidFill>
                  <a:prstClr val="white"/>
                </a:solidFill>
                <a:effectLst/>
                <a:uLnTx/>
                <a:uFillTx/>
                <a:latin typeface="Calibri"/>
                <a:ea typeface="+mn-ea"/>
                <a:cs typeface="+mn-cs"/>
              </a:rPr>
              <a:t>all Judea </a:t>
            </a:r>
            <a:r>
              <a:rPr kumimoji="0" lang="en-US" sz="4000" b="0" i="0" u="none" strike="noStrike" kern="1200" cap="none" spc="0" normalizeH="0" baseline="0" noProof="0" dirty="0">
                <a:ln>
                  <a:noFill/>
                </a:ln>
                <a:solidFill>
                  <a:prstClr val="white"/>
                </a:solidFill>
                <a:effectLst/>
                <a:uLnTx/>
                <a:uFillTx/>
                <a:latin typeface="Calibri"/>
                <a:ea typeface="+mn-ea"/>
                <a:cs typeface="+mn-cs"/>
              </a:rPr>
              <a:t>and </a:t>
            </a:r>
            <a:r>
              <a:rPr kumimoji="0" lang="en-US" sz="4000" b="0" i="0" u="sng" strike="noStrike" kern="1200" cap="none" spc="0" normalizeH="0" baseline="0" noProof="0" dirty="0">
                <a:ln>
                  <a:noFill/>
                </a:ln>
                <a:solidFill>
                  <a:prstClr val="white"/>
                </a:solidFill>
                <a:effectLst/>
                <a:uLnTx/>
                <a:uFillTx/>
                <a:latin typeface="Calibri"/>
                <a:ea typeface="+mn-ea"/>
                <a:cs typeface="+mn-cs"/>
              </a:rPr>
              <a:t>Samaria</a:t>
            </a:r>
            <a:r>
              <a:rPr kumimoji="0" lang="en-US" sz="4000" b="0" i="0" u="none" strike="noStrike" kern="1200" cap="none" spc="0" normalizeH="0" baseline="0" noProof="0" dirty="0">
                <a:ln>
                  <a:noFill/>
                </a:ln>
                <a:solidFill>
                  <a:prstClr val="white"/>
                </a:solidFill>
                <a:effectLst/>
                <a:uLnTx/>
                <a:uFillTx/>
                <a:latin typeface="Calibri"/>
                <a:ea typeface="+mn-ea"/>
                <a:cs typeface="+mn-cs"/>
              </a:rPr>
              <a:t>, and </a:t>
            </a:r>
            <a:r>
              <a:rPr kumimoji="0" lang="en-US" sz="4000" b="0" i="0" u="sng" strike="noStrike" kern="1200" cap="none" spc="0" normalizeH="0" baseline="0" noProof="0" dirty="0">
                <a:ln>
                  <a:noFill/>
                </a:ln>
                <a:solidFill>
                  <a:prstClr val="white"/>
                </a:solidFill>
                <a:effectLst/>
                <a:uLnTx/>
                <a:uFillTx/>
                <a:latin typeface="Calibri"/>
                <a:ea typeface="+mn-ea"/>
                <a:cs typeface="+mn-cs"/>
              </a:rPr>
              <a:t>to the end of the earth."</a:t>
            </a:r>
          </a:p>
        </p:txBody>
      </p:sp>
    </p:spTree>
    <p:extLst>
      <p:ext uri="{BB962C8B-B14F-4D97-AF65-F5344CB8AC3E}">
        <p14:creationId xmlns:p14="http://schemas.microsoft.com/office/powerpoint/2010/main" val="4215831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a:xfrm>
            <a:off x="685800" y="5029200"/>
            <a:ext cx="7772400" cy="1143000"/>
          </a:xfrm>
          <a:solidFill>
            <a:schemeClr val="bg1"/>
          </a:solidFill>
          <a:ln w="57150">
            <a:solidFill>
              <a:schemeClr val="tx1"/>
            </a:solidFill>
          </a:ln>
        </p:spPr>
        <p:txBody>
          <a:bodyPr/>
          <a:lstStyle/>
          <a:p>
            <a:br>
              <a:rPr lang="en-US" sz="2000" b="1" dirty="0">
                <a:solidFill>
                  <a:srgbClr val="003300"/>
                </a:solidFill>
              </a:rPr>
            </a:br>
            <a:r>
              <a:rPr lang="en-US" sz="2000" b="1" dirty="0">
                <a:solidFill>
                  <a:schemeClr val="tx1"/>
                </a:solidFill>
              </a:rPr>
              <a:t>The</a:t>
            </a:r>
            <a:r>
              <a:rPr lang="en-US" sz="2000" b="1" dirty="0">
                <a:solidFill>
                  <a:srgbClr val="FFFF66"/>
                </a:solidFill>
              </a:rPr>
              <a:t> </a:t>
            </a:r>
            <a:r>
              <a:rPr lang="en-US" sz="2000" b="1" dirty="0">
                <a:solidFill>
                  <a:srgbClr val="0000FF"/>
                </a:solidFill>
              </a:rPr>
              <a:t>KINGDOM </a:t>
            </a:r>
            <a:r>
              <a:rPr lang="en-US" sz="2000" b="1" dirty="0">
                <a:solidFill>
                  <a:schemeClr val="tx1"/>
                </a:solidFill>
              </a:rPr>
              <a:t>would come with </a:t>
            </a:r>
            <a:r>
              <a:rPr lang="en-US" sz="2000" b="1" dirty="0">
                <a:solidFill>
                  <a:srgbClr val="FF0000"/>
                </a:solidFill>
              </a:rPr>
              <a:t>POWER</a:t>
            </a:r>
            <a:r>
              <a:rPr lang="en-US" sz="2000" b="1" dirty="0">
                <a:solidFill>
                  <a:schemeClr val="tx1"/>
                </a:solidFill>
              </a:rPr>
              <a:t>.</a:t>
            </a:r>
            <a:br>
              <a:rPr lang="en-US" sz="2000" b="1" dirty="0">
                <a:solidFill>
                  <a:schemeClr val="tx1"/>
                </a:solidFill>
              </a:rPr>
            </a:br>
            <a:r>
              <a:rPr lang="en-US" sz="2000" b="1" dirty="0">
                <a:solidFill>
                  <a:schemeClr val="tx1"/>
                </a:solidFill>
              </a:rPr>
              <a:t>The </a:t>
            </a:r>
            <a:r>
              <a:rPr lang="en-US" sz="2000" b="1" dirty="0">
                <a:solidFill>
                  <a:srgbClr val="FF0000"/>
                </a:solidFill>
              </a:rPr>
              <a:t>POWER</a:t>
            </a:r>
            <a:r>
              <a:rPr lang="en-US" sz="2000" b="1" dirty="0">
                <a:solidFill>
                  <a:schemeClr val="tx1"/>
                </a:solidFill>
              </a:rPr>
              <a:t> would come when the</a:t>
            </a:r>
            <a:r>
              <a:rPr lang="en-US" sz="2000" b="1" dirty="0">
                <a:solidFill>
                  <a:srgbClr val="003300"/>
                </a:solidFill>
              </a:rPr>
              <a:t> </a:t>
            </a:r>
            <a:r>
              <a:rPr lang="en-US" sz="2000" b="1" dirty="0">
                <a:solidFill>
                  <a:schemeClr val="accent1">
                    <a:lumMod val="75000"/>
                  </a:schemeClr>
                </a:solidFill>
              </a:rPr>
              <a:t>HOLY SPIRIT </a:t>
            </a:r>
            <a:r>
              <a:rPr lang="en-US" sz="2000" b="1" dirty="0">
                <a:solidFill>
                  <a:schemeClr val="tx1"/>
                </a:solidFill>
              </a:rPr>
              <a:t>came.</a:t>
            </a:r>
            <a:br>
              <a:rPr lang="en-US" sz="2000" b="1" dirty="0">
                <a:solidFill>
                  <a:srgbClr val="FFFF66"/>
                </a:solidFill>
              </a:rPr>
            </a:br>
            <a:r>
              <a:rPr lang="en-US" sz="2000" b="1" dirty="0">
                <a:solidFill>
                  <a:schemeClr val="tx1"/>
                </a:solidFill>
              </a:rPr>
              <a:t>Therefore, the </a:t>
            </a:r>
            <a:r>
              <a:rPr lang="en-US" sz="2000" b="1" dirty="0">
                <a:solidFill>
                  <a:srgbClr val="0000FF"/>
                </a:solidFill>
              </a:rPr>
              <a:t>KINGDOM </a:t>
            </a:r>
            <a:r>
              <a:rPr lang="en-US" sz="2000" b="1" dirty="0">
                <a:solidFill>
                  <a:schemeClr val="tx1"/>
                </a:solidFill>
              </a:rPr>
              <a:t>came when the </a:t>
            </a:r>
            <a:r>
              <a:rPr lang="en-US" sz="2000" b="1" dirty="0">
                <a:solidFill>
                  <a:schemeClr val="accent1">
                    <a:lumMod val="75000"/>
                  </a:schemeClr>
                </a:solidFill>
              </a:rPr>
              <a:t>HOLY SPIRIT </a:t>
            </a:r>
            <a:r>
              <a:rPr lang="en-US" sz="2000" b="1" dirty="0">
                <a:solidFill>
                  <a:schemeClr val="tx1"/>
                </a:solidFill>
              </a:rPr>
              <a:t>came.</a:t>
            </a:r>
            <a:br>
              <a:rPr lang="en-US" sz="2000" b="1" dirty="0">
                <a:solidFill>
                  <a:schemeClr val="tx1"/>
                </a:solidFill>
              </a:rPr>
            </a:br>
            <a:endParaRPr lang="en-US" sz="2000" b="1" dirty="0">
              <a:solidFill>
                <a:schemeClr val="tx1"/>
              </a:solidFill>
            </a:endParaRPr>
          </a:p>
        </p:txBody>
      </p:sp>
      <p:sp>
        <p:nvSpPr>
          <p:cNvPr id="2" name="Rounded Rectangle 1"/>
          <p:cNvSpPr/>
          <p:nvPr/>
        </p:nvSpPr>
        <p:spPr>
          <a:xfrm>
            <a:off x="1981200" y="533400"/>
            <a:ext cx="51816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uLnTx/>
                <a:uFillTx/>
                <a:latin typeface="Times New Roman"/>
                <a:ea typeface="+mn-ea"/>
                <a:cs typeface="+mn-cs"/>
              </a:rPr>
              <a:t>HOW WE KNOW WHEN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uLnTx/>
                <a:uFillTx/>
                <a:latin typeface="Times New Roman"/>
                <a:ea typeface="+mn-ea"/>
                <a:cs typeface="+mn-cs"/>
              </a:rPr>
              <a:t>THE KINGDOM CAME</a:t>
            </a:r>
          </a:p>
        </p:txBody>
      </p:sp>
      <p:sp>
        <p:nvSpPr>
          <p:cNvPr id="5" name="Rounded Rectangle 4"/>
          <p:cNvSpPr/>
          <p:nvPr/>
        </p:nvSpPr>
        <p:spPr>
          <a:xfrm>
            <a:off x="685800" y="2971800"/>
            <a:ext cx="23241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Mark 9:1</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mn-cs"/>
              </a:rPr>
              <a:t> “And he said unto them, Verily I say unto you, That there be some of them that stand here, which shall not taste of death, till they have seen the kingdom of God come with power. “</a:t>
            </a:r>
          </a:p>
        </p:txBody>
      </p:sp>
      <p:sp>
        <p:nvSpPr>
          <p:cNvPr id="6" name="Rounded Rectangle 5"/>
          <p:cNvSpPr/>
          <p:nvPr/>
        </p:nvSpPr>
        <p:spPr>
          <a:xfrm>
            <a:off x="3352800" y="2971800"/>
            <a:ext cx="24384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Acts 1:8</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mn-cs"/>
              </a:rPr>
              <a:t> “But ye shall receive power, after that the Holy Ghost is come upon you: and ye shall be witnesses unto me both in Jerusalem, and in all Judaea, and in Samaria, and unto the uttermost part of the earth.”</a:t>
            </a:r>
          </a:p>
        </p:txBody>
      </p:sp>
      <p:sp>
        <p:nvSpPr>
          <p:cNvPr id="8" name="Rounded Rectangle 7"/>
          <p:cNvSpPr/>
          <p:nvPr/>
        </p:nvSpPr>
        <p:spPr>
          <a:xfrm>
            <a:off x="6096000" y="2971800"/>
            <a:ext cx="23622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Acts 2:1-4</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imes New Roman"/>
                <a:ea typeface="+mn-ea"/>
                <a:cs typeface="+mn-cs"/>
              </a:rPr>
              <a:t>“</a:t>
            </a:r>
            <a:r>
              <a:rPr kumimoji="0" lang="en-US" sz="800" b="0" i="0" u="none" strike="noStrike" kern="1200" cap="none" spc="0" normalizeH="0" baseline="30000" noProof="0" dirty="0">
                <a:ln>
                  <a:noFill/>
                </a:ln>
                <a:solidFill>
                  <a:srgbClr val="000000"/>
                </a:solidFill>
                <a:effectLst/>
                <a:uLnTx/>
                <a:uFillTx/>
                <a:latin typeface="Times New Roman"/>
                <a:ea typeface="+mn-ea"/>
                <a:cs typeface="+mn-cs"/>
              </a:rPr>
              <a:t>1</a:t>
            </a:r>
            <a:r>
              <a:rPr kumimoji="0" lang="en-US" sz="800" b="0" i="0" u="none" strike="noStrike" kern="1200" cap="none" spc="0" normalizeH="0" baseline="0" noProof="0" dirty="0">
                <a:ln>
                  <a:noFill/>
                </a:ln>
                <a:solidFill>
                  <a:srgbClr val="000000"/>
                </a:solidFill>
                <a:effectLst/>
                <a:uLnTx/>
                <a:uFillTx/>
                <a:latin typeface="Times New Roman"/>
                <a:ea typeface="+mn-ea"/>
                <a:cs typeface="+mn-cs"/>
              </a:rPr>
              <a:t>And when the day of Pentecost was fully come, they were all with one accord in one place.  </a:t>
            </a:r>
            <a:r>
              <a:rPr kumimoji="0" lang="en-US" sz="800" b="0" i="0" u="none" strike="noStrike" kern="1200" cap="none" spc="0" normalizeH="0" baseline="30000" noProof="0" dirty="0">
                <a:ln>
                  <a:noFill/>
                </a:ln>
                <a:solidFill>
                  <a:srgbClr val="000000"/>
                </a:solidFill>
                <a:effectLst/>
                <a:uLnTx/>
                <a:uFillTx/>
                <a:latin typeface="Times New Roman"/>
                <a:ea typeface="+mn-ea"/>
                <a:cs typeface="+mn-cs"/>
              </a:rPr>
              <a:t>2</a:t>
            </a:r>
            <a:r>
              <a:rPr kumimoji="0" lang="en-US" sz="800" b="0" i="0" u="none" strike="noStrike" kern="1200" cap="none" spc="0" normalizeH="0" baseline="0" noProof="0" dirty="0">
                <a:ln>
                  <a:noFill/>
                </a:ln>
                <a:solidFill>
                  <a:srgbClr val="000000"/>
                </a:solidFill>
                <a:effectLst/>
                <a:uLnTx/>
                <a:uFillTx/>
                <a:latin typeface="Times New Roman"/>
                <a:ea typeface="+mn-ea"/>
                <a:cs typeface="+mn-cs"/>
              </a:rPr>
              <a:t> And suddenly there came a sound from heaven as of a rushing mighty wind, and it filled all the house where they were sitting.  </a:t>
            </a:r>
            <a:r>
              <a:rPr kumimoji="0" lang="en-US" sz="800" b="0" i="0" u="none" strike="noStrike" kern="1200" cap="none" spc="0" normalizeH="0" baseline="30000" noProof="0" dirty="0">
                <a:ln>
                  <a:noFill/>
                </a:ln>
                <a:solidFill>
                  <a:srgbClr val="000000"/>
                </a:solidFill>
                <a:effectLst/>
                <a:uLnTx/>
                <a:uFillTx/>
                <a:latin typeface="Times New Roman"/>
                <a:ea typeface="+mn-ea"/>
                <a:cs typeface="+mn-cs"/>
              </a:rPr>
              <a:t>3</a:t>
            </a:r>
            <a:r>
              <a:rPr kumimoji="0" lang="en-US" sz="800" b="0" i="0" u="none" strike="noStrike" kern="1200" cap="none" spc="0" normalizeH="0" baseline="0" noProof="0" dirty="0">
                <a:ln>
                  <a:noFill/>
                </a:ln>
                <a:solidFill>
                  <a:srgbClr val="000000"/>
                </a:solidFill>
                <a:effectLst/>
                <a:uLnTx/>
                <a:uFillTx/>
                <a:latin typeface="Times New Roman"/>
                <a:ea typeface="+mn-ea"/>
                <a:cs typeface="+mn-cs"/>
              </a:rPr>
              <a:t> And there appeared unto them cloven tongues like as of fire, and it sat upon each of them. </a:t>
            </a:r>
            <a:r>
              <a:rPr kumimoji="0" lang="en-US" sz="800" b="0" i="0" u="none" strike="noStrike" kern="1200" cap="none" spc="0" normalizeH="0" baseline="30000" noProof="0" dirty="0">
                <a:ln>
                  <a:noFill/>
                </a:ln>
                <a:solidFill>
                  <a:srgbClr val="000000"/>
                </a:solidFill>
                <a:effectLst/>
                <a:uLnTx/>
                <a:uFillTx/>
                <a:latin typeface="Times New Roman"/>
                <a:ea typeface="+mn-ea"/>
                <a:cs typeface="+mn-cs"/>
              </a:rPr>
              <a:t>4</a:t>
            </a:r>
            <a:r>
              <a:rPr kumimoji="0" lang="en-US" sz="800" b="0" i="0" u="none" strike="noStrike" kern="1200" cap="none" spc="0" normalizeH="0" baseline="0" noProof="0" dirty="0">
                <a:ln>
                  <a:noFill/>
                </a:ln>
                <a:solidFill>
                  <a:srgbClr val="000000"/>
                </a:solidFill>
                <a:effectLst/>
                <a:uLnTx/>
                <a:uFillTx/>
                <a:latin typeface="Times New Roman"/>
                <a:ea typeface="+mn-ea"/>
                <a:cs typeface="+mn-cs"/>
              </a:rPr>
              <a:t>And they were all filled with the Holy Ghost, and began to speak with other tongues, as the Spirit gave them </a:t>
            </a:r>
            <a:r>
              <a:rPr kumimoji="0" lang="en-US" sz="1100" b="0" i="0" u="none" strike="noStrike" kern="1200" cap="none" spc="0" normalizeH="0" baseline="0" noProof="0" dirty="0">
                <a:ln>
                  <a:noFill/>
                </a:ln>
                <a:solidFill>
                  <a:srgbClr val="000000"/>
                </a:solidFill>
                <a:effectLst/>
                <a:uLnTx/>
                <a:uFillTx/>
                <a:latin typeface="Times New Roman"/>
                <a:ea typeface="+mn-ea"/>
                <a:cs typeface="+mn-cs"/>
              </a:rPr>
              <a:t>utterance.”</a:t>
            </a:r>
          </a:p>
        </p:txBody>
      </p:sp>
      <p:cxnSp>
        <p:nvCxnSpPr>
          <p:cNvPr id="7" name="Straight Connector 6"/>
          <p:cNvCxnSpPr>
            <a:stCxn id="2" idx="2"/>
            <a:endCxn id="6" idx="0"/>
          </p:cNvCxnSpPr>
          <p:nvPr/>
        </p:nvCxnSpPr>
        <p:spPr>
          <a:xfrm>
            <a:off x="4572000" y="2209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28800" y="2819400"/>
            <a:ext cx="5448300" cy="38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8" idx="0"/>
          </p:cNvCxnSpPr>
          <p:nvPr/>
        </p:nvCxnSpPr>
        <p:spPr>
          <a:xfrm>
            <a:off x="72771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288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3517900" y="4648200"/>
            <a:ext cx="444500" cy="114300"/>
          </a:xfrm>
          <a:prstGeom prst="straightConnector1">
            <a:avLst/>
          </a:prstGeom>
          <a:ln w="571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09600" y="914400"/>
            <a:ext cx="4343400" cy="3886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Mark 9:1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 “And he said unto them, Verily I say unto you, That there be some of them that stand here, which shall not taste of death, till they have seen the kingdom of God come with power. “</a:t>
            </a:r>
          </a:p>
        </p:txBody>
      </p:sp>
    </p:spTree>
    <p:extLst>
      <p:ext uri="{BB962C8B-B14F-4D97-AF65-F5344CB8AC3E}">
        <p14:creationId xmlns:p14="http://schemas.microsoft.com/office/powerpoint/2010/main" val="3194674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1316"/>
                                        </p:tgtEl>
                                        <p:attrNameLst>
                                          <p:attrName>style.visibility</p:attrName>
                                        </p:attrNameLst>
                                      </p:cBhvr>
                                      <p:to>
                                        <p:strVal val="visible"/>
                                      </p:to>
                                    </p:set>
                                    <p:anim calcmode="discrete" valueType="clr">
                                      <p:cBhvr override="childStyle">
                                        <p:cTn id="7" dur="80"/>
                                        <p:tgtEl>
                                          <p:spTgt spid="1413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1316"/>
                                        </p:tgtEl>
                                        <p:attrNameLst>
                                          <p:attrName>fillcolor</p:attrName>
                                        </p:attrNameLst>
                                      </p:cBhvr>
                                      <p:tavLst>
                                        <p:tav tm="0">
                                          <p:val>
                                            <p:clrVal>
                                              <a:schemeClr val="accent2"/>
                                            </p:clrVal>
                                          </p:val>
                                        </p:tav>
                                        <p:tav tm="50000">
                                          <p:val>
                                            <p:clrVal>
                                              <a:schemeClr val="hlink"/>
                                            </p:clrVal>
                                          </p:val>
                                        </p:tav>
                                      </p:tavLst>
                                    </p:anim>
                                    <p:set>
                                      <p:cBhvr>
                                        <p:cTn id="9" dur="80"/>
                                        <p:tgtEl>
                                          <p:spTgt spid="14131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0"/>
                            </p:stCondLst>
                            <p:childTnLst>
                              <p:par>
                                <p:cTn id="15" presetID="0" presetClass="path" presetSubtype="0" accel="50000" decel="50000" fill="hold" nodeType="afterEffect">
                                  <p:stCondLst>
                                    <p:cond delay="0"/>
                                  </p:stCondLst>
                                  <p:childTnLst>
                                    <p:animMotion origin="layout" path="M -5.55556E-6 4.07407E-6 C 0.00329 -0.00533 0.00919 -0.00973 0.00972 -0.01667 C 0.01145 -0.04375 -0.00174 -0.05116 -0.01806 -0.05556 C -0.01233 -0.05047 -0.01042 -0.03889 -0.00417 -0.03519 C 0.0026 -0.03125 0.01058 -0.03241 0.01805 -0.03148 C 0.0236 -0.02894 0.02586 -0.02685 0.02916 -0.02037 C 0.02968 -0.01783 0.03055 -0.01551 0.03055 -0.01297 C 0.03055 -0.0044 0.02794 0.0044 0.02916 0.01296 C 0.02951 0.01551 0.03211 0.00949 0.03333 0.0074 C 0.03645 0.00277 0.03836 -0.00301 0.04166 -0.00741 C 0.05416 -0.02408 0.05503 -0.02385 0.06944 -0.03148 C 0.06562 -0.04398 0.05919 -0.05185 0.05277 -0.06297 C 0.05017 -0.0676 0.04496 -0.06852 0.04166 -0.07223 C 0.03402 -0.08079 0.04131 -0.07662 0.02916 -0.08334 C 0.00451 -0.09699 0.03541 -0.07801 0.01388 -0.09074 C 0.00781 -0.09445 0.00225 -0.09792 -0.00417 -0.1 C -0.01251 -0.09931 -0.02084 -0.09954 -0.02917 -0.09815 C -0.0316 -0.09769 -0.03369 -0.09537 -0.03612 -0.09445 C -0.04358 -0.09167 -0.05209 -0.09005 -0.05973 -0.08889 C -0.07153 -0.08357 -0.06511 -0.08565 -0.07917 -0.08334 C -0.08594 -0.07986 -0.09185 -0.08033 -0.09584 -0.07223 C -0.09636 -0.05996 -0.09549 -0.04746 -0.09723 -0.03519 C -0.09758 -0.0331 -0.09983 -0.03102 -0.1014 -0.03148 C -0.10278 -0.03195 -0.10174 -0.03565 -0.10278 -0.03704 C -0.10383 -0.03843 -0.10556 -0.0382 -0.10695 -0.03889 C -0.10851 -0.03866 -0.1264 -0.03565 -0.1264 -0.02963 " pathEditMode="relative" ptsTypes="fffffffffffffffffffffffffA">
                                      <p:cBhvr>
                                        <p:cTn id="16" dur="2000" fill="hold"/>
                                        <p:tgtEl>
                                          <p:spTgt spid="4"/>
                                        </p:tgtEl>
                                        <p:attrNameLst>
                                          <p:attrName>ppt_x</p:attrName>
                                          <p:attrName>ppt_y</p:attrName>
                                        </p:attrNameLst>
                                      </p:cBhvr>
                                    </p:animMotion>
                                  </p:childTnLst>
                                </p:cTn>
                              </p:par>
                            </p:childTnLst>
                          </p:cTn>
                        </p:par>
                        <p:par>
                          <p:cTn id="17" fill="hold">
                            <p:stCondLst>
                              <p:cond delay="2000"/>
                            </p:stCondLst>
                            <p:childTnLst>
                              <p:par>
                                <p:cTn id="18" presetID="21" presetClass="emph" presetSubtype="0" fill="hold" nodeType="afterEffect">
                                  <p:stCondLst>
                                    <p:cond delay="0"/>
                                  </p:stCondLst>
                                  <p:childTnLst>
                                    <p:animClr clrSpc="hsl" dir="cw">
                                      <p:cBhvr override="childStyle">
                                        <p:cTn id="19" dur="500" fill="hold"/>
                                        <p:tgtEl>
                                          <p:spTgt spid="4"/>
                                        </p:tgtEl>
                                        <p:attrNameLst>
                                          <p:attrName>style.color</p:attrName>
                                        </p:attrNameLst>
                                      </p:cBhvr>
                                      <p:by>
                                        <p:hsl h="7200000" s="0" l="0"/>
                                      </p:by>
                                    </p:animClr>
                                    <p:animClr clrSpc="hsl" dir="cw">
                                      <p:cBhvr>
                                        <p:cTn id="20" dur="500" fill="hold"/>
                                        <p:tgtEl>
                                          <p:spTgt spid="4"/>
                                        </p:tgtEl>
                                        <p:attrNameLst>
                                          <p:attrName>fillcolor</p:attrName>
                                        </p:attrNameLst>
                                      </p:cBhvr>
                                      <p:by>
                                        <p:hsl h="7200000" s="0" l="0"/>
                                      </p:by>
                                    </p:animClr>
                                    <p:animClr clrSpc="hsl" dir="cw">
                                      <p:cBhvr>
                                        <p:cTn id="21" dur="500" fill="hold"/>
                                        <p:tgtEl>
                                          <p:spTgt spid="4"/>
                                        </p:tgtEl>
                                        <p:attrNameLst>
                                          <p:attrName>stroke.color</p:attrName>
                                        </p:attrNameLst>
                                      </p:cBhvr>
                                      <p:by>
                                        <p:hsl h="7200000" s="0" l="0"/>
                                      </p:by>
                                    </p:animClr>
                                    <p:set>
                                      <p:cBhvr>
                                        <p:cTn id="22" dur="500" fill="hold"/>
                                        <p:tgtEl>
                                          <p:spTgt spid="4"/>
                                        </p:tgtEl>
                                        <p:attrNameLst>
                                          <p:attrName>fill.type</p:attrName>
                                        </p:attrNameLst>
                                      </p:cBhvr>
                                      <p:to>
                                        <p:strVal val="solid"/>
                                      </p:to>
                                    </p:se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a:xfrm>
            <a:off x="685800" y="5029200"/>
            <a:ext cx="7772400" cy="1143000"/>
          </a:xfrm>
          <a:solidFill>
            <a:schemeClr val="bg1"/>
          </a:solidFill>
          <a:ln w="57150">
            <a:solidFill>
              <a:schemeClr val="tx1"/>
            </a:solidFill>
          </a:ln>
        </p:spPr>
        <p:txBody>
          <a:bodyPr/>
          <a:lstStyle/>
          <a:p>
            <a:br>
              <a:rPr lang="en-US" sz="2000" b="1" dirty="0">
                <a:solidFill>
                  <a:srgbClr val="003300"/>
                </a:solidFill>
              </a:rPr>
            </a:br>
            <a:r>
              <a:rPr lang="en-US" sz="2000" b="1" dirty="0">
                <a:solidFill>
                  <a:schemeClr val="tx1"/>
                </a:solidFill>
              </a:rPr>
              <a:t>The</a:t>
            </a:r>
            <a:r>
              <a:rPr lang="en-US" sz="2000" b="1" dirty="0">
                <a:solidFill>
                  <a:srgbClr val="FFFF66"/>
                </a:solidFill>
              </a:rPr>
              <a:t> </a:t>
            </a:r>
            <a:r>
              <a:rPr lang="en-US" sz="2000" b="1" dirty="0">
                <a:solidFill>
                  <a:srgbClr val="0000FF"/>
                </a:solidFill>
              </a:rPr>
              <a:t>KINGDOM </a:t>
            </a:r>
            <a:r>
              <a:rPr lang="en-US" sz="2000" b="1" dirty="0">
                <a:solidFill>
                  <a:schemeClr val="tx1"/>
                </a:solidFill>
              </a:rPr>
              <a:t>would come with </a:t>
            </a:r>
            <a:r>
              <a:rPr lang="en-US" sz="2000" b="1" dirty="0">
                <a:solidFill>
                  <a:srgbClr val="FF0000"/>
                </a:solidFill>
              </a:rPr>
              <a:t>POWER</a:t>
            </a:r>
            <a:r>
              <a:rPr lang="en-US" sz="2000" b="1" dirty="0">
                <a:solidFill>
                  <a:schemeClr val="tx1"/>
                </a:solidFill>
              </a:rPr>
              <a:t>.</a:t>
            </a:r>
            <a:br>
              <a:rPr lang="en-US" sz="2000" b="1" dirty="0">
                <a:solidFill>
                  <a:schemeClr val="tx1"/>
                </a:solidFill>
              </a:rPr>
            </a:br>
            <a:r>
              <a:rPr lang="en-US" sz="2000" b="1" dirty="0">
                <a:solidFill>
                  <a:schemeClr val="tx1"/>
                </a:solidFill>
              </a:rPr>
              <a:t>The </a:t>
            </a:r>
            <a:r>
              <a:rPr lang="en-US" sz="2000" b="1" dirty="0">
                <a:solidFill>
                  <a:srgbClr val="FF0000"/>
                </a:solidFill>
              </a:rPr>
              <a:t>POWER</a:t>
            </a:r>
            <a:r>
              <a:rPr lang="en-US" sz="2000" b="1" dirty="0">
                <a:solidFill>
                  <a:schemeClr val="tx1"/>
                </a:solidFill>
              </a:rPr>
              <a:t> would come when the</a:t>
            </a:r>
            <a:r>
              <a:rPr lang="en-US" sz="2000" b="1" dirty="0">
                <a:solidFill>
                  <a:srgbClr val="003300"/>
                </a:solidFill>
              </a:rPr>
              <a:t> </a:t>
            </a:r>
            <a:r>
              <a:rPr lang="en-US" sz="2000" b="1" dirty="0">
                <a:solidFill>
                  <a:schemeClr val="accent1">
                    <a:lumMod val="75000"/>
                  </a:schemeClr>
                </a:solidFill>
              </a:rPr>
              <a:t>HOLY SPIRIT </a:t>
            </a:r>
            <a:r>
              <a:rPr lang="en-US" sz="2000" b="1" dirty="0">
                <a:solidFill>
                  <a:schemeClr val="tx1"/>
                </a:solidFill>
              </a:rPr>
              <a:t>came.</a:t>
            </a:r>
            <a:br>
              <a:rPr lang="en-US" sz="2000" b="1" dirty="0">
                <a:solidFill>
                  <a:srgbClr val="FFFF66"/>
                </a:solidFill>
              </a:rPr>
            </a:br>
            <a:r>
              <a:rPr lang="en-US" sz="2000" b="1" dirty="0">
                <a:solidFill>
                  <a:schemeClr val="tx1"/>
                </a:solidFill>
              </a:rPr>
              <a:t>Therefore, the </a:t>
            </a:r>
            <a:r>
              <a:rPr lang="en-US" sz="2000" b="1" dirty="0">
                <a:solidFill>
                  <a:srgbClr val="0000FF"/>
                </a:solidFill>
              </a:rPr>
              <a:t>KINGDOM </a:t>
            </a:r>
            <a:r>
              <a:rPr lang="en-US" sz="2000" b="1" dirty="0">
                <a:solidFill>
                  <a:schemeClr val="tx1"/>
                </a:solidFill>
              </a:rPr>
              <a:t>came when the </a:t>
            </a:r>
            <a:r>
              <a:rPr lang="en-US" sz="2000" b="1" dirty="0">
                <a:solidFill>
                  <a:schemeClr val="accent1">
                    <a:lumMod val="75000"/>
                  </a:schemeClr>
                </a:solidFill>
              </a:rPr>
              <a:t>HOLY SPIRIT </a:t>
            </a:r>
            <a:r>
              <a:rPr lang="en-US" sz="2000" b="1" dirty="0">
                <a:solidFill>
                  <a:schemeClr val="tx1"/>
                </a:solidFill>
              </a:rPr>
              <a:t>came.</a:t>
            </a:r>
            <a:br>
              <a:rPr lang="en-US" sz="2000" b="1" dirty="0">
                <a:solidFill>
                  <a:schemeClr val="tx1"/>
                </a:solidFill>
              </a:rPr>
            </a:br>
            <a:endParaRPr lang="en-US" sz="2000" b="1" dirty="0">
              <a:solidFill>
                <a:schemeClr val="tx1"/>
              </a:solidFill>
            </a:endParaRPr>
          </a:p>
        </p:txBody>
      </p:sp>
      <p:sp>
        <p:nvSpPr>
          <p:cNvPr id="2" name="Rounded Rectangle 1"/>
          <p:cNvSpPr/>
          <p:nvPr/>
        </p:nvSpPr>
        <p:spPr>
          <a:xfrm>
            <a:off x="1981200" y="533400"/>
            <a:ext cx="51816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uLnTx/>
                <a:uFillTx/>
                <a:latin typeface="Times New Roman"/>
                <a:ea typeface="+mn-ea"/>
                <a:cs typeface="+mn-cs"/>
              </a:rPr>
              <a:t>HOW WE KNOW WHEN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uLnTx/>
                <a:uFillTx/>
                <a:latin typeface="Times New Roman"/>
                <a:ea typeface="+mn-ea"/>
                <a:cs typeface="+mn-cs"/>
              </a:rPr>
              <a:t>THE KINGDOM CAME</a:t>
            </a:r>
          </a:p>
        </p:txBody>
      </p:sp>
      <p:sp>
        <p:nvSpPr>
          <p:cNvPr id="5" name="Rounded Rectangle 4"/>
          <p:cNvSpPr/>
          <p:nvPr/>
        </p:nvSpPr>
        <p:spPr>
          <a:xfrm>
            <a:off x="685800" y="2971800"/>
            <a:ext cx="23241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Mark 9:1</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mn-cs"/>
              </a:rPr>
              <a:t> “And he said unto them, Verily I say unto you, That there be some of them that stand here, which shall not taste of death, till they have seen the kingdom of God come with power. “</a:t>
            </a:r>
          </a:p>
        </p:txBody>
      </p:sp>
      <p:sp>
        <p:nvSpPr>
          <p:cNvPr id="6" name="Rounded Rectangle 5"/>
          <p:cNvSpPr/>
          <p:nvPr/>
        </p:nvSpPr>
        <p:spPr>
          <a:xfrm>
            <a:off x="3352800" y="2971800"/>
            <a:ext cx="24384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Acts 1:8</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mn-cs"/>
              </a:rPr>
              <a:t> “But ye shall receive power, after that the Holy Ghost is come upon you: and ye shall be witnesses unto me both in Jerusalem, and in all Judaea, and in Samaria, and unto the uttermost part of the earth.”</a:t>
            </a:r>
          </a:p>
        </p:txBody>
      </p:sp>
      <p:sp>
        <p:nvSpPr>
          <p:cNvPr id="8" name="Rounded Rectangle 7"/>
          <p:cNvSpPr/>
          <p:nvPr/>
        </p:nvSpPr>
        <p:spPr>
          <a:xfrm>
            <a:off x="6096000" y="2971800"/>
            <a:ext cx="23622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Acts 2:1-4</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imes New Roman"/>
                <a:ea typeface="+mn-ea"/>
                <a:cs typeface="+mn-cs"/>
              </a:rPr>
              <a:t>“</a:t>
            </a:r>
            <a:r>
              <a:rPr kumimoji="0" lang="en-US" sz="800" b="0" i="0" u="none" strike="noStrike" kern="1200" cap="none" spc="0" normalizeH="0" baseline="30000" noProof="0" dirty="0">
                <a:ln>
                  <a:noFill/>
                </a:ln>
                <a:solidFill>
                  <a:srgbClr val="000000"/>
                </a:solidFill>
                <a:effectLst/>
                <a:uLnTx/>
                <a:uFillTx/>
                <a:latin typeface="Times New Roman"/>
                <a:ea typeface="+mn-ea"/>
                <a:cs typeface="+mn-cs"/>
              </a:rPr>
              <a:t>1</a:t>
            </a:r>
            <a:r>
              <a:rPr kumimoji="0" lang="en-US" sz="800" b="0" i="0" u="none" strike="noStrike" kern="1200" cap="none" spc="0" normalizeH="0" baseline="0" noProof="0" dirty="0">
                <a:ln>
                  <a:noFill/>
                </a:ln>
                <a:solidFill>
                  <a:srgbClr val="000000"/>
                </a:solidFill>
                <a:effectLst/>
                <a:uLnTx/>
                <a:uFillTx/>
                <a:latin typeface="Times New Roman"/>
                <a:ea typeface="+mn-ea"/>
                <a:cs typeface="+mn-cs"/>
              </a:rPr>
              <a:t>And when the day of Pentecost was fully come, they were all with one accord in one place.  </a:t>
            </a:r>
            <a:r>
              <a:rPr kumimoji="0" lang="en-US" sz="800" b="0" i="0" u="none" strike="noStrike" kern="1200" cap="none" spc="0" normalizeH="0" baseline="30000" noProof="0" dirty="0">
                <a:ln>
                  <a:noFill/>
                </a:ln>
                <a:solidFill>
                  <a:srgbClr val="000000"/>
                </a:solidFill>
                <a:effectLst/>
                <a:uLnTx/>
                <a:uFillTx/>
                <a:latin typeface="Times New Roman"/>
                <a:ea typeface="+mn-ea"/>
                <a:cs typeface="+mn-cs"/>
              </a:rPr>
              <a:t>2</a:t>
            </a:r>
            <a:r>
              <a:rPr kumimoji="0" lang="en-US" sz="800" b="0" i="0" u="none" strike="noStrike" kern="1200" cap="none" spc="0" normalizeH="0" baseline="0" noProof="0" dirty="0">
                <a:ln>
                  <a:noFill/>
                </a:ln>
                <a:solidFill>
                  <a:srgbClr val="000000"/>
                </a:solidFill>
                <a:effectLst/>
                <a:uLnTx/>
                <a:uFillTx/>
                <a:latin typeface="Times New Roman"/>
                <a:ea typeface="+mn-ea"/>
                <a:cs typeface="+mn-cs"/>
              </a:rPr>
              <a:t> And suddenly there came a sound from heaven as of a rushing mighty wind, and it filled all the house where they were sitting.  </a:t>
            </a:r>
            <a:r>
              <a:rPr kumimoji="0" lang="en-US" sz="800" b="0" i="0" u="none" strike="noStrike" kern="1200" cap="none" spc="0" normalizeH="0" baseline="30000" noProof="0" dirty="0">
                <a:ln>
                  <a:noFill/>
                </a:ln>
                <a:solidFill>
                  <a:srgbClr val="000000"/>
                </a:solidFill>
                <a:effectLst/>
                <a:uLnTx/>
                <a:uFillTx/>
                <a:latin typeface="Times New Roman"/>
                <a:ea typeface="+mn-ea"/>
                <a:cs typeface="+mn-cs"/>
              </a:rPr>
              <a:t>3</a:t>
            </a:r>
            <a:r>
              <a:rPr kumimoji="0" lang="en-US" sz="800" b="0" i="0" u="none" strike="noStrike" kern="1200" cap="none" spc="0" normalizeH="0" baseline="0" noProof="0" dirty="0">
                <a:ln>
                  <a:noFill/>
                </a:ln>
                <a:solidFill>
                  <a:srgbClr val="000000"/>
                </a:solidFill>
                <a:effectLst/>
                <a:uLnTx/>
                <a:uFillTx/>
                <a:latin typeface="Times New Roman"/>
                <a:ea typeface="+mn-ea"/>
                <a:cs typeface="+mn-cs"/>
              </a:rPr>
              <a:t> And there appeared unto them cloven tongues like as of fire, and it sat upon each of them. </a:t>
            </a:r>
            <a:r>
              <a:rPr kumimoji="0" lang="en-US" sz="800" b="0" i="0" u="none" strike="noStrike" kern="1200" cap="none" spc="0" normalizeH="0" baseline="30000" noProof="0" dirty="0">
                <a:ln>
                  <a:noFill/>
                </a:ln>
                <a:solidFill>
                  <a:srgbClr val="000000"/>
                </a:solidFill>
                <a:effectLst/>
                <a:uLnTx/>
                <a:uFillTx/>
                <a:latin typeface="Times New Roman"/>
                <a:ea typeface="+mn-ea"/>
                <a:cs typeface="+mn-cs"/>
              </a:rPr>
              <a:t>4</a:t>
            </a:r>
            <a:r>
              <a:rPr kumimoji="0" lang="en-US" sz="800" b="0" i="0" u="none" strike="noStrike" kern="1200" cap="none" spc="0" normalizeH="0" baseline="0" noProof="0" dirty="0">
                <a:ln>
                  <a:noFill/>
                </a:ln>
                <a:solidFill>
                  <a:srgbClr val="000000"/>
                </a:solidFill>
                <a:effectLst/>
                <a:uLnTx/>
                <a:uFillTx/>
                <a:latin typeface="Times New Roman"/>
                <a:ea typeface="+mn-ea"/>
                <a:cs typeface="+mn-cs"/>
              </a:rPr>
              <a:t>And they were all filled with the Holy Ghost, and began to speak with other tongues, as the Spirit gave them </a:t>
            </a:r>
            <a:r>
              <a:rPr kumimoji="0" lang="en-US" sz="1100" b="0" i="0" u="none" strike="noStrike" kern="1200" cap="none" spc="0" normalizeH="0" baseline="0" noProof="0" dirty="0">
                <a:ln>
                  <a:noFill/>
                </a:ln>
                <a:solidFill>
                  <a:srgbClr val="000000"/>
                </a:solidFill>
                <a:effectLst/>
                <a:uLnTx/>
                <a:uFillTx/>
                <a:latin typeface="Times New Roman"/>
                <a:ea typeface="+mn-ea"/>
                <a:cs typeface="+mn-cs"/>
              </a:rPr>
              <a:t>utterance.”</a:t>
            </a:r>
          </a:p>
        </p:txBody>
      </p:sp>
      <p:cxnSp>
        <p:nvCxnSpPr>
          <p:cNvPr id="7" name="Straight Connector 6"/>
          <p:cNvCxnSpPr>
            <a:stCxn id="2" idx="2"/>
            <a:endCxn id="6" idx="0"/>
          </p:cNvCxnSpPr>
          <p:nvPr/>
        </p:nvCxnSpPr>
        <p:spPr>
          <a:xfrm>
            <a:off x="4572000" y="2209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28800" y="2819400"/>
            <a:ext cx="5448300" cy="38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8" idx="0"/>
          </p:cNvCxnSpPr>
          <p:nvPr/>
        </p:nvCxnSpPr>
        <p:spPr>
          <a:xfrm>
            <a:off x="72771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288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8235950" y="5410200"/>
            <a:ext cx="444500" cy="114300"/>
          </a:xfrm>
          <a:prstGeom prst="straightConnector1">
            <a:avLst/>
          </a:prstGeom>
          <a:ln w="571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90600" y="914400"/>
            <a:ext cx="4953000" cy="3886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Acts 1:8</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 “But ye shall receive power, after that the Holy Ghost is come upon you: and ye shall be witnesses unto me both in Jerusalem, and in all Judaea, and in Samaria, and unto the uttermost part of the earth.”</a:t>
            </a:r>
          </a:p>
        </p:txBody>
      </p:sp>
    </p:spTree>
    <p:extLst>
      <p:ext uri="{BB962C8B-B14F-4D97-AF65-F5344CB8AC3E}">
        <p14:creationId xmlns:p14="http://schemas.microsoft.com/office/powerpoint/2010/main" val="32884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2.22222E-6 3.33333E-6 C -0.00295 -0.00579 -0.00278 -0.0132 -0.00555 -0.01852 C -0.01146 -0.0294 -0.02066 -0.03495 -0.02916 -0.04074 C -0.03698 -0.04607 -0.04479 -0.05278 -0.05278 -0.05741 C -0.06059 -0.06181 -0.06962 -0.06296 -0.07778 -0.06667 C -0.09635 -0.06597 -0.11493 -0.06713 -0.13333 -0.06482 C -0.16319 -0.06088 -0.19409 -0.02315 -0.21389 0.00185 C -0.21892 0.01967 -0.22795 0.03287 -0.23611 0.04815 C -0.24097 0.05717 -0.24444 0.06898 -0.25139 0.07592 C -0.25885 0.08333 -0.26892 0.08588 -0.27778 0.08889 C -0.30937 0.0868 -0.30243 0.08912 -0.32361 0.07778 C -0.32847 0.0713 -0.33264 0.06389 -0.3375 0.05741 C -0.34236 0.0412 -0.34444 0.02662 -0.34583 0.00926 C -0.34496 -0.0007 -0.34496 -0.01088 -0.34305 -0.02037 C -0.33906 -0.04028 -0.32153 -0.04699 -0.30833 -0.05 C -0.30278 -0.06134 -0.30295 -0.07523 -0.29861 -0.08704 C -0.2967 -0.0919 -0.29444 -0.09653 -0.29305 -0.10185 C -0.29149 -0.10787 -0.28611 -0.11852 -0.28611 -0.11852 C -0.28559 -0.12107 -0.2842 -0.12361 -0.28472 -0.12593 C -0.28663 -0.1338 -0.30087 -0.12662 -0.30416 -0.12593 C -0.30555 -0.12477 -0.30677 -0.12315 -0.30833 -0.12222 C -0.31094 -0.1206 -0.31666 -0.11852 -0.31666 -0.11852 C -0.31857 -0.11111 -0.32153 -0.1081 -0.32639 -0.1037 C -0.32691 -0.10926 -0.32639 -0.11505 -0.32778 -0.12037 C -0.33003 -0.12847 -0.34982 -0.12778 -0.35139 -0.12778 " pathEditMode="relative" ptsTypes="ffffffffffffffffffffffffA">
                                      <p:cBhvr>
                                        <p:cTn id="9" dur="2000" fill="hold"/>
                                        <p:tgtEl>
                                          <p:spTgt spid="4"/>
                                        </p:tgtEl>
                                        <p:attrNameLst>
                                          <p:attrName>ppt_x</p:attrName>
                                          <p:attrName>ppt_y</p:attrName>
                                        </p:attrNameLst>
                                      </p:cBhvr>
                                    </p:animMotion>
                                  </p:childTnLst>
                                </p:cTn>
                              </p:par>
                            </p:childTnLst>
                          </p:cTn>
                        </p:par>
                        <p:par>
                          <p:cTn id="10" fill="hold">
                            <p:stCondLst>
                              <p:cond delay="2000"/>
                            </p:stCondLst>
                            <p:childTnLst>
                              <p:par>
                                <p:cTn id="11" presetID="21" presetClass="emph" presetSubtype="0" fill="hold" nodeType="afterEffect">
                                  <p:stCondLst>
                                    <p:cond delay="0"/>
                                  </p:stCondLst>
                                  <p:childTnLst>
                                    <p:animClr clrSpc="hsl" dir="cw">
                                      <p:cBhvr override="childStyle">
                                        <p:cTn id="12" dur="500" fill="hold"/>
                                        <p:tgtEl>
                                          <p:spTgt spid="4"/>
                                        </p:tgtEl>
                                        <p:attrNameLst>
                                          <p:attrName>style.color</p:attrName>
                                        </p:attrNameLst>
                                      </p:cBhvr>
                                      <p:by>
                                        <p:hsl h="7200000" s="0" l="0"/>
                                      </p:by>
                                    </p:animClr>
                                    <p:animClr clrSpc="hsl" dir="cw">
                                      <p:cBhvr>
                                        <p:cTn id="13" dur="500" fill="hold"/>
                                        <p:tgtEl>
                                          <p:spTgt spid="4"/>
                                        </p:tgtEl>
                                        <p:attrNameLst>
                                          <p:attrName>fillcolor</p:attrName>
                                        </p:attrNameLst>
                                      </p:cBhvr>
                                      <p:by>
                                        <p:hsl h="7200000" s="0" l="0"/>
                                      </p:by>
                                    </p:animClr>
                                    <p:animClr clrSpc="hsl" dir="cw">
                                      <p:cBhvr>
                                        <p:cTn id="14" dur="500" fill="hold"/>
                                        <p:tgtEl>
                                          <p:spTgt spid="4"/>
                                        </p:tgtEl>
                                        <p:attrNameLst>
                                          <p:attrName>stroke.color</p:attrName>
                                        </p:attrNameLst>
                                      </p:cBhvr>
                                      <p:by>
                                        <p:hsl h="7200000" s="0" l="0"/>
                                      </p:by>
                                    </p:animClr>
                                    <p:set>
                                      <p:cBhvr>
                                        <p:cTn id="15" dur="500" fill="hold"/>
                                        <p:tgtEl>
                                          <p:spTgt spid="4"/>
                                        </p:tgtEl>
                                        <p:attrNameLst>
                                          <p:attrName>fill.type</p:attrName>
                                        </p:attrNameLst>
                                      </p:cBhvr>
                                      <p:to>
                                        <p:strVal val="solid"/>
                                      </p:to>
                                    </p:se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a:xfrm>
            <a:off x="685800" y="5029200"/>
            <a:ext cx="7772400" cy="1143000"/>
          </a:xfrm>
          <a:solidFill>
            <a:schemeClr val="bg1"/>
          </a:solidFill>
          <a:ln w="57150">
            <a:solidFill>
              <a:schemeClr val="tx1"/>
            </a:solidFill>
          </a:ln>
        </p:spPr>
        <p:txBody>
          <a:bodyPr/>
          <a:lstStyle/>
          <a:p>
            <a:br>
              <a:rPr lang="en-US" sz="2000" b="1" dirty="0">
                <a:solidFill>
                  <a:srgbClr val="003300"/>
                </a:solidFill>
              </a:rPr>
            </a:br>
            <a:r>
              <a:rPr lang="en-US" sz="2000" b="1" dirty="0">
                <a:solidFill>
                  <a:schemeClr val="tx1"/>
                </a:solidFill>
              </a:rPr>
              <a:t>The</a:t>
            </a:r>
            <a:r>
              <a:rPr lang="en-US" sz="2000" b="1" dirty="0">
                <a:solidFill>
                  <a:srgbClr val="FFFF66"/>
                </a:solidFill>
              </a:rPr>
              <a:t> </a:t>
            </a:r>
            <a:r>
              <a:rPr lang="en-US" sz="2000" b="1" dirty="0">
                <a:solidFill>
                  <a:srgbClr val="0000FF"/>
                </a:solidFill>
              </a:rPr>
              <a:t>KINGDOM </a:t>
            </a:r>
            <a:r>
              <a:rPr lang="en-US" sz="2000" b="1" dirty="0">
                <a:solidFill>
                  <a:schemeClr val="tx1"/>
                </a:solidFill>
              </a:rPr>
              <a:t>would come with </a:t>
            </a:r>
            <a:r>
              <a:rPr lang="en-US" sz="2000" b="1" dirty="0">
                <a:solidFill>
                  <a:srgbClr val="FF0000"/>
                </a:solidFill>
              </a:rPr>
              <a:t>POWER</a:t>
            </a:r>
            <a:r>
              <a:rPr lang="en-US" sz="2000" b="1" dirty="0">
                <a:solidFill>
                  <a:schemeClr val="tx1"/>
                </a:solidFill>
              </a:rPr>
              <a:t>.</a:t>
            </a:r>
            <a:br>
              <a:rPr lang="en-US" sz="2000" b="1" dirty="0">
                <a:solidFill>
                  <a:schemeClr val="tx1"/>
                </a:solidFill>
              </a:rPr>
            </a:br>
            <a:r>
              <a:rPr lang="en-US" sz="2000" b="1" dirty="0">
                <a:solidFill>
                  <a:schemeClr val="tx1"/>
                </a:solidFill>
              </a:rPr>
              <a:t>The </a:t>
            </a:r>
            <a:r>
              <a:rPr lang="en-US" sz="2000" b="1" dirty="0">
                <a:solidFill>
                  <a:srgbClr val="FF0000"/>
                </a:solidFill>
              </a:rPr>
              <a:t>POWER</a:t>
            </a:r>
            <a:r>
              <a:rPr lang="en-US" sz="2000" b="1" dirty="0">
                <a:solidFill>
                  <a:schemeClr val="tx1"/>
                </a:solidFill>
              </a:rPr>
              <a:t> would come when the</a:t>
            </a:r>
            <a:r>
              <a:rPr lang="en-US" sz="2000" b="1" dirty="0">
                <a:solidFill>
                  <a:srgbClr val="003300"/>
                </a:solidFill>
              </a:rPr>
              <a:t> </a:t>
            </a:r>
            <a:r>
              <a:rPr lang="en-US" sz="2000" b="1" dirty="0">
                <a:solidFill>
                  <a:schemeClr val="accent1">
                    <a:lumMod val="75000"/>
                  </a:schemeClr>
                </a:solidFill>
              </a:rPr>
              <a:t>HOLY SPIRIT </a:t>
            </a:r>
            <a:r>
              <a:rPr lang="en-US" sz="2000" b="1" dirty="0">
                <a:solidFill>
                  <a:schemeClr val="tx1"/>
                </a:solidFill>
              </a:rPr>
              <a:t>came.</a:t>
            </a:r>
            <a:br>
              <a:rPr lang="en-US" sz="2000" b="1" dirty="0">
                <a:solidFill>
                  <a:srgbClr val="FFFF66"/>
                </a:solidFill>
              </a:rPr>
            </a:br>
            <a:r>
              <a:rPr lang="en-US" sz="2000" b="1" dirty="0">
                <a:solidFill>
                  <a:schemeClr val="tx1"/>
                </a:solidFill>
              </a:rPr>
              <a:t>Therefore, the </a:t>
            </a:r>
            <a:r>
              <a:rPr lang="en-US" sz="2000" b="1" dirty="0">
                <a:solidFill>
                  <a:srgbClr val="0000FF"/>
                </a:solidFill>
              </a:rPr>
              <a:t>KINGDOM </a:t>
            </a:r>
            <a:r>
              <a:rPr lang="en-US" sz="2000" b="1" dirty="0">
                <a:solidFill>
                  <a:schemeClr val="tx1"/>
                </a:solidFill>
              </a:rPr>
              <a:t>came when the </a:t>
            </a:r>
            <a:r>
              <a:rPr lang="en-US" sz="2000" b="1" dirty="0">
                <a:solidFill>
                  <a:schemeClr val="accent1">
                    <a:lumMod val="75000"/>
                  </a:schemeClr>
                </a:solidFill>
              </a:rPr>
              <a:t>HOLY SPIRIT </a:t>
            </a:r>
            <a:r>
              <a:rPr lang="en-US" sz="2000" b="1" dirty="0">
                <a:solidFill>
                  <a:schemeClr val="tx1"/>
                </a:solidFill>
              </a:rPr>
              <a:t>came.</a:t>
            </a:r>
            <a:br>
              <a:rPr lang="en-US" sz="2000" b="1" dirty="0">
                <a:solidFill>
                  <a:schemeClr val="tx1"/>
                </a:solidFill>
              </a:rPr>
            </a:br>
            <a:endParaRPr lang="en-US" sz="2000" b="1" dirty="0">
              <a:solidFill>
                <a:schemeClr val="tx1"/>
              </a:solidFill>
            </a:endParaRPr>
          </a:p>
        </p:txBody>
      </p:sp>
      <p:sp>
        <p:nvSpPr>
          <p:cNvPr id="2" name="Rounded Rectangle 1"/>
          <p:cNvSpPr/>
          <p:nvPr/>
        </p:nvSpPr>
        <p:spPr>
          <a:xfrm>
            <a:off x="1981200" y="533400"/>
            <a:ext cx="51816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uLnTx/>
                <a:uFillTx/>
                <a:latin typeface="Times New Roman"/>
                <a:ea typeface="+mn-ea"/>
                <a:cs typeface="+mn-cs"/>
              </a:rPr>
              <a:t>HOW WE KNOW WHEN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w="11430"/>
                <a:gradFill>
                  <a:gsLst>
                    <a:gs pos="0">
                      <a:srgbClr val="2D2DB9">
                        <a:tint val="90000"/>
                        <a:satMod val="120000"/>
                      </a:srgbClr>
                    </a:gs>
                    <a:gs pos="25000">
                      <a:srgbClr val="2D2DB9">
                        <a:tint val="93000"/>
                        <a:satMod val="120000"/>
                      </a:srgbClr>
                    </a:gs>
                    <a:gs pos="50000">
                      <a:srgbClr val="2D2DB9">
                        <a:shade val="89000"/>
                        <a:satMod val="110000"/>
                      </a:srgbClr>
                    </a:gs>
                    <a:gs pos="75000">
                      <a:srgbClr val="2D2DB9">
                        <a:tint val="93000"/>
                        <a:satMod val="120000"/>
                      </a:srgbClr>
                    </a:gs>
                    <a:gs pos="100000">
                      <a:srgbClr val="2D2DB9">
                        <a:tint val="90000"/>
                        <a:satMod val="120000"/>
                      </a:srgbClr>
                    </a:gs>
                  </a:gsLst>
                  <a:lin ang="5400000"/>
                </a:gradFill>
                <a:effectLst>
                  <a:outerShdw blurRad="80000" dist="40000" dir="5040000" algn="tl">
                    <a:srgbClr val="000000">
                      <a:alpha val="30000"/>
                    </a:srgbClr>
                  </a:outerShdw>
                </a:effectLst>
                <a:uLnTx/>
                <a:uFillTx/>
                <a:latin typeface="Times New Roman"/>
                <a:ea typeface="+mn-ea"/>
                <a:cs typeface="+mn-cs"/>
              </a:rPr>
              <a:t>THE KINGDOM CAME</a:t>
            </a:r>
          </a:p>
        </p:txBody>
      </p:sp>
      <p:sp>
        <p:nvSpPr>
          <p:cNvPr id="5" name="Rounded Rectangle 4"/>
          <p:cNvSpPr/>
          <p:nvPr/>
        </p:nvSpPr>
        <p:spPr>
          <a:xfrm>
            <a:off x="685800" y="2971800"/>
            <a:ext cx="23241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Mark 9:1</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mn-cs"/>
              </a:rPr>
              <a:t> “And he said unto them, Verily I say unto you, That there be some of them that stand here, which shall not taste of death, till they have seen the kingdom of God come with power. “</a:t>
            </a:r>
          </a:p>
        </p:txBody>
      </p:sp>
      <p:sp>
        <p:nvSpPr>
          <p:cNvPr id="6" name="Rounded Rectangle 5"/>
          <p:cNvSpPr/>
          <p:nvPr/>
        </p:nvSpPr>
        <p:spPr>
          <a:xfrm>
            <a:off x="3352800" y="2971800"/>
            <a:ext cx="24384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Acts 1:8</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a:ea typeface="+mn-ea"/>
                <a:cs typeface="+mn-cs"/>
              </a:rPr>
              <a:t> “But ye shall receive power, after that the Holy Ghost is come upon you: and ye shall be witnesses unto me both in Jerusalem, and in all Judaea, and in Samaria, and unto the uttermost part of the earth.”</a:t>
            </a:r>
          </a:p>
        </p:txBody>
      </p:sp>
      <p:sp>
        <p:nvSpPr>
          <p:cNvPr id="8" name="Rounded Rectangle 7"/>
          <p:cNvSpPr/>
          <p:nvPr/>
        </p:nvSpPr>
        <p:spPr>
          <a:xfrm>
            <a:off x="6096000" y="2971800"/>
            <a:ext cx="2362200" cy="1676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Acts 2:1-4</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imes New Roman"/>
                <a:ea typeface="+mn-ea"/>
                <a:cs typeface="+mn-cs"/>
              </a:rPr>
              <a:t>“</a:t>
            </a:r>
            <a:r>
              <a:rPr kumimoji="0" lang="en-US" sz="800" b="0" i="0" u="none" strike="noStrike" kern="1200" cap="none" spc="0" normalizeH="0" baseline="30000" noProof="0" dirty="0">
                <a:ln>
                  <a:noFill/>
                </a:ln>
                <a:solidFill>
                  <a:srgbClr val="000000"/>
                </a:solidFill>
                <a:effectLst/>
                <a:uLnTx/>
                <a:uFillTx/>
                <a:latin typeface="Times New Roman"/>
                <a:ea typeface="+mn-ea"/>
                <a:cs typeface="+mn-cs"/>
              </a:rPr>
              <a:t>1</a:t>
            </a:r>
            <a:r>
              <a:rPr kumimoji="0" lang="en-US" sz="800" b="0" i="0" u="none" strike="noStrike" kern="1200" cap="none" spc="0" normalizeH="0" baseline="0" noProof="0" dirty="0">
                <a:ln>
                  <a:noFill/>
                </a:ln>
                <a:solidFill>
                  <a:srgbClr val="000000"/>
                </a:solidFill>
                <a:effectLst/>
                <a:uLnTx/>
                <a:uFillTx/>
                <a:latin typeface="Times New Roman"/>
                <a:ea typeface="+mn-ea"/>
                <a:cs typeface="+mn-cs"/>
              </a:rPr>
              <a:t>And when the day of Pentecost was fully come, they were all with one accord in one place.  </a:t>
            </a:r>
            <a:r>
              <a:rPr kumimoji="0" lang="en-US" sz="800" b="0" i="0" u="none" strike="noStrike" kern="1200" cap="none" spc="0" normalizeH="0" baseline="30000" noProof="0" dirty="0">
                <a:ln>
                  <a:noFill/>
                </a:ln>
                <a:solidFill>
                  <a:srgbClr val="000000"/>
                </a:solidFill>
                <a:effectLst/>
                <a:uLnTx/>
                <a:uFillTx/>
                <a:latin typeface="Times New Roman"/>
                <a:ea typeface="+mn-ea"/>
                <a:cs typeface="+mn-cs"/>
              </a:rPr>
              <a:t>2</a:t>
            </a:r>
            <a:r>
              <a:rPr kumimoji="0" lang="en-US" sz="800" b="0" i="0" u="none" strike="noStrike" kern="1200" cap="none" spc="0" normalizeH="0" baseline="0" noProof="0" dirty="0">
                <a:ln>
                  <a:noFill/>
                </a:ln>
                <a:solidFill>
                  <a:srgbClr val="000000"/>
                </a:solidFill>
                <a:effectLst/>
                <a:uLnTx/>
                <a:uFillTx/>
                <a:latin typeface="Times New Roman"/>
                <a:ea typeface="+mn-ea"/>
                <a:cs typeface="+mn-cs"/>
              </a:rPr>
              <a:t> And suddenly there came a sound from heaven as of a rushing mighty wind, and it filled all the house where they were sitting.  </a:t>
            </a:r>
            <a:r>
              <a:rPr kumimoji="0" lang="en-US" sz="800" b="0" i="0" u="none" strike="noStrike" kern="1200" cap="none" spc="0" normalizeH="0" baseline="30000" noProof="0" dirty="0">
                <a:ln>
                  <a:noFill/>
                </a:ln>
                <a:solidFill>
                  <a:srgbClr val="000000"/>
                </a:solidFill>
                <a:effectLst/>
                <a:uLnTx/>
                <a:uFillTx/>
                <a:latin typeface="Times New Roman"/>
                <a:ea typeface="+mn-ea"/>
                <a:cs typeface="+mn-cs"/>
              </a:rPr>
              <a:t>3</a:t>
            </a:r>
            <a:r>
              <a:rPr kumimoji="0" lang="en-US" sz="800" b="0" i="0" u="none" strike="noStrike" kern="1200" cap="none" spc="0" normalizeH="0" baseline="0" noProof="0" dirty="0">
                <a:ln>
                  <a:noFill/>
                </a:ln>
                <a:solidFill>
                  <a:srgbClr val="000000"/>
                </a:solidFill>
                <a:effectLst/>
                <a:uLnTx/>
                <a:uFillTx/>
                <a:latin typeface="Times New Roman"/>
                <a:ea typeface="+mn-ea"/>
                <a:cs typeface="+mn-cs"/>
              </a:rPr>
              <a:t> And there appeared unto them cloven tongues like as of fire, and it sat upon each of them. </a:t>
            </a:r>
            <a:r>
              <a:rPr kumimoji="0" lang="en-US" sz="800" b="0" i="0" u="none" strike="noStrike" kern="1200" cap="none" spc="0" normalizeH="0" baseline="30000" noProof="0" dirty="0">
                <a:ln>
                  <a:noFill/>
                </a:ln>
                <a:solidFill>
                  <a:srgbClr val="000000"/>
                </a:solidFill>
                <a:effectLst/>
                <a:uLnTx/>
                <a:uFillTx/>
                <a:latin typeface="Times New Roman"/>
                <a:ea typeface="+mn-ea"/>
                <a:cs typeface="+mn-cs"/>
              </a:rPr>
              <a:t>4</a:t>
            </a:r>
            <a:r>
              <a:rPr kumimoji="0" lang="en-US" sz="800" b="0" i="0" u="none" strike="noStrike" kern="1200" cap="none" spc="0" normalizeH="0" baseline="0" noProof="0" dirty="0">
                <a:ln>
                  <a:noFill/>
                </a:ln>
                <a:solidFill>
                  <a:srgbClr val="000000"/>
                </a:solidFill>
                <a:effectLst/>
                <a:uLnTx/>
                <a:uFillTx/>
                <a:latin typeface="Times New Roman"/>
                <a:ea typeface="+mn-ea"/>
                <a:cs typeface="+mn-cs"/>
              </a:rPr>
              <a:t>And they were all filled with the Holy Ghost, and began to speak with other tongues, as the Spirit gave them </a:t>
            </a:r>
            <a:r>
              <a:rPr kumimoji="0" lang="en-US" sz="1100" b="0" i="0" u="none" strike="noStrike" kern="1200" cap="none" spc="0" normalizeH="0" baseline="0" noProof="0" dirty="0">
                <a:ln>
                  <a:noFill/>
                </a:ln>
                <a:solidFill>
                  <a:srgbClr val="000000"/>
                </a:solidFill>
                <a:effectLst/>
                <a:uLnTx/>
                <a:uFillTx/>
                <a:latin typeface="Times New Roman"/>
                <a:ea typeface="+mn-ea"/>
                <a:cs typeface="+mn-cs"/>
              </a:rPr>
              <a:t>utterance.”</a:t>
            </a:r>
          </a:p>
        </p:txBody>
      </p:sp>
      <p:cxnSp>
        <p:nvCxnSpPr>
          <p:cNvPr id="7" name="Straight Connector 6"/>
          <p:cNvCxnSpPr>
            <a:stCxn id="2" idx="2"/>
            <a:endCxn id="6" idx="0"/>
          </p:cNvCxnSpPr>
          <p:nvPr/>
        </p:nvCxnSpPr>
        <p:spPr>
          <a:xfrm>
            <a:off x="4572000" y="2209800"/>
            <a:ext cx="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828800" y="2819400"/>
            <a:ext cx="5448300" cy="38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8" idx="0"/>
          </p:cNvCxnSpPr>
          <p:nvPr/>
        </p:nvCxnSpPr>
        <p:spPr>
          <a:xfrm>
            <a:off x="72771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28800" y="2819400"/>
            <a:ext cx="0" cy="152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3581400" y="4514850"/>
            <a:ext cx="234950" cy="266700"/>
          </a:xfrm>
          <a:prstGeom prst="straightConnector1">
            <a:avLst/>
          </a:prstGeom>
          <a:ln w="571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771650" y="457200"/>
            <a:ext cx="6762750" cy="4445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a:ea typeface="+mn-ea"/>
                <a:cs typeface="+mn-cs"/>
              </a:rPr>
              <a:t>Acts 2:1-4</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Times New Roman"/>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a:ea typeface="+mn-ea"/>
                <a:cs typeface="+mn-cs"/>
              </a:rPr>
              <a:t>“</a:t>
            </a:r>
            <a:r>
              <a:rPr kumimoji="0" lang="en-US" sz="2400" b="0" i="0" u="none" strike="noStrike" kern="1200" cap="none" spc="0" normalizeH="0" baseline="30000" noProof="0" dirty="0">
                <a:ln>
                  <a:noFill/>
                </a:ln>
                <a:solidFill>
                  <a:srgbClr val="000000"/>
                </a:solidFill>
                <a:effectLst/>
                <a:uLnTx/>
                <a:uFillTx/>
                <a:latin typeface="Times New Roman"/>
                <a:ea typeface="+mn-ea"/>
                <a:cs typeface="+mn-cs"/>
              </a:rPr>
              <a:t>1</a:t>
            </a:r>
            <a:r>
              <a:rPr kumimoji="0" lang="en-US" sz="2400" b="0" i="0" u="none" strike="noStrike" kern="1200" cap="none" spc="0" normalizeH="0" baseline="0" noProof="0" dirty="0">
                <a:ln>
                  <a:noFill/>
                </a:ln>
                <a:solidFill>
                  <a:srgbClr val="000000"/>
                </a:solidFill>
                <a:effectLst/>
                <a:uLnTx/>
                <a:uFillTx/>
                <a:latin typeface="Times New Roman"/>
                <a:ea typeface="+mn-ea"/>
                <a:cs typeface="+mn-cs"/>
              </a:rPr>
              <a:t>And when the day of Pentecost was fully come, they were all with one accord in one place.  </a:t>
            </a:r>
            <a:r>
              <a:rPr kumimoji="0" lang="en-US" sz="2400" b="0" i="0" u="none" strike="noStrike" kern="1200" cap="none" spc="0" normalizeH="0" baseline="30000" noProof="0" dirty="0">
                <a:ln>
                  <a:noFill/>
                </a:ln>
                <a:solidFill>
                  <a:srgbClr val="000000"/>
                </a:solidFill>
                <a:effectLst/>
                <a:uLnTx/>
                <a:uFillTx/>
                <a:latin typeface="Times New Roman"/>
                <a:ea typeface="+mn-ea"/>
                <a:cs typeface="+mn-cs"/>
              </a:rPr>
              <a:t>2</a:t>
            </a:r>
            <a:r>
              <a:rPr kumimoji="0" lang="en-US" sz="2400" b="0" i="0" u="none" strike="noStrike" kern="1200" cap="none" spc="0" normalizeH="0" baseline="0" noProof="0" dirty="0">
                <a:ln>
                  <a:noFill/>
                </a:ln>
                <a:solidFill>
                  <a:srgbClr val="000000"/>
                </a:solidFill>
                <a:effectLst/>
                <a:uLnTx/>
                <a:uFillTx/>
                <a:latin typeface="Times New Roman"/>
                <a:ea typeface="+mn-ea"/>
                <a:cs typeface="+mn-cs"/>
              </a:rPr>
              <a:t>And suddenly there came a sound from heaven as of a rushing mighty wind, and it filled all the house where they were sitting.  </a:t>
            </a:r>
            <a:r>
              <a:rPr kumimoji="0" lang="en-US" sz="2400" b="0" i="0" u="none" strike="noStrike" kern="1200" cap="none" spc="0" normalizeH="0" baseline="30000" noProof="0" dirty="0">
                <a:ln>
                  <a:noFill/>
                </a:ln>
                <a:solidFill>
                  <a:srgbClr val="000000"/>
                </a:solidFill>
                <a:effectLst/>
                <a:uLnTx/>
                <a:uFillTx/>
                <a:latin typeface="Times New Roman"/>
                <a:ea typeface="+mn-ea"/>
                <a:cs typeface="+mn-cs"/>
              </a:rPr>
              <a:t>3</a:t>
            </a:r>
            <a:r>
              <a:rPr kumimoji="0" lang="en-US" sz="2400" b="0" i="0" u="none" strike="noStrike" kern="1200" cap="none" spc="0" normalizeH="0" baseline="0" noProof="0" dirty="0">
                <a:ln>
                  <a:noFill/>
                </a:ln>
                <a:solidFill>
                  <a:srgbClr val="000000"/>
                </a:solidFill>
                <a:effectLst/>
                <a:uLnTx/>
                <a:uFillTx/>
                <a:latin typeface="Times New Roman"/>
                <a:ea typeface="+mn-ea"/>
                <a:cs typeface="+mn-cs"/>
              </a:rPr>
              <a:t>And there appeared unto them cloven tongues like as of fire, and it sat upon each of them. </a:t>
            </a:r>
            <a:r>
              <a:rPr kumimoji="0" lang="en-US" sz="2400" b="0" i="0" u="none" strike="noStrike" kern="1200" cap="none" spc="0" normalizeH="0" baseline="30000" noProof="0" dirty="0">
                <a:ln>
                  <a:noFill/>
                </a:ln>
                <a:solidFill>
                  <a:srgbClr val="000000"/>
                </a:solidFill>
                <a:effectLst/>
                <a:uLnTx/>
                <a:uFillTx/>
                <a:latin typeface="Times New Roman"/>
                <a:ea typeface="+mn-ea"/>
                <a:cs typeface="+mn-cs"/>
              </a:rPr>
              <a:t>4</a:t>
            </a:r>
            <a:r>
              <a:rPr kumimoji="0" lang="en-US" sz="2400" b="0" i="0" u="none" strike="noStrike" kern="1200" cap="none" spc="0" normalizeH="0" baseline="0" noProof="0" dirty="0">
                <a:ln>
                  <a:noFill/>
                </a:ln>
                <a:solidFill>
                  <a:srgbClr val="000000"/>
                </a:solidFill>
                <a:effectLst/>
                <a:uLnTx/>
                <a:uFillTx/>
                <a:latin typeface="Times New Roman"/>
                <a:ea typeface="+mn-ea"/>
                <a:cs typeface="+mn-cs"/>
              </a:rPr>
              <a:t>And they were all filled with the Holy Ghost, and began to speak with other tongues, as the Spirit gave them utterance.”</a:t>
            </a:r>
          </a:p>
        </p:txBody>
      </p:sp>
    </p:spTree>
    <p:extLst>
      <p:ext uri="{BB962C8B-B14F-4D97-AF65-F5344CB8AC3E}">
        <p14:creationId xmlns:p14="http://schemas.microsoft.com/office/powerpoint/2010/main" val="27939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5E-6 -3.7037E-6 C 0.0014 -0.01597 0.00157 -0.03241 0.00418 -0.04815 C 0.00661 -0.06366 0.01425 -0.08495 0.01945 -0.1 C 0.02119 -0.10486 0.02206 -0.11088 0.02501 -0.11481 C 0.03161 -0.12361 0.03872 -0.13333 0.04723 -0.13889 C 0.05192 -0.14213 0.06251 -0.14444 0.06251 -0.14444 C 0.08525 -0.14329 0.09914 -0.14236 0.11945 -0.13889 C 0.12761 -0.13449 0.13595 -0.13241 0.14445 -0.12963 C 0.15105 -0.12083 0.15956 -0.11551 0.16668 -0.10741 C 0.18352 -0.08819 0.16164 -0.11065 0.17779 -0.09444 C 0.18352 -0.07523 0.1955 -0.05995 0.2014 -0.04074 C 0.21598 0.00695 0.20938 -0.01342 0.22084 0.02037 C 0.22865 0.04329 0.23317 0.06783 0.24029 0.09074 C 0.24098 0.09306 0.24029 0.0963 0.24168 0.09815 C 0.24341 0.10046 0.24619 0.10162 0.24862 0.10185 C 0.27084 0.10417 0.29306 0.1044 0.31529 0.10556 C 0.32275 0.10833 0.32987 0.11227 0.33751 0.11482 C 0.34254 0.11343 0.35296 0.11181 0.35834 0.10741 C 0.36928 0.09815 0.35435 0.10394 0.36945 0.1 C 0.37622 0.09398 0.38751 0.07778 0.38751 0.07778 C 0.39115 0.0581 0.38525 0.08611 0.39445 0.05926 C 0.39845 0.04722 0.39879 0.0294 0.40001 0.01667 C 0.39931 0.00671 0.39723 -0.00463 0.39723 -0.01481 " pathEditMode="relative" ptsTypes="ffffffffffffffffffffffA">
                                      <p:cBhvr>
                                        <p:cTn id="9" dur="2000" fill="hold"/>
                                        <p:tgtEl>
                                          <p:spTgt spid="4"/>
                                        </p:tgtEl>
                                        <p:attrNameLst>
                                          <p:attrName>ppt_x</p:attrName>
                                          <p:attrName>ppt_y</p:attrName>
                                        </p:attrNameLst>
                                      </p:cBhvr>
                                    </p:animMotion>
                                  </p:childTnLst>
                                </p:cTn>
                              </p:par>
                            </p:childTnLst>
                          </p:cTn>
                        </p:par>
                        <p:par>
                          <p:cTn id="10" fill="hold">
                            <p:stCondLst>
                              <p:cond delay="2000"/>
                            </p:stCondLst>
                            <p:childTnLst>
                              <p:par>
                                <p:cTn id="11" presetID="21" presetClass="emph" presetSubtype="0" fill="hold" nodeType="afterEffect">
                                  <p:stCondLst>
                                    <p:cond delay="0"/>
                                  </p:stCondLst>
                                  <p:childTnLst>
                                    <p:animClr clrSpc="hsl" dir="cw">
                                      <p:cBhvr override="childStyle">
                                        <p:cTn id="12" dur="500" fill="hold"/>
                                        <p:tgtEl>
                                          <p:spTgt spid="4"/>
                                        </p:tgtEl>
                                        <p:attrNameLst>
                                          <p:attrName>style.color</p:attrName>
                                        </p:attrNameLst>
                                      </p:cBhvr>
                                      <p:by>
                                        <p:hsl h="7200000" s="0" l="0"/>
                                      </p:by>
                                    </p:animClr>
                                    <p:animClr clrSpc="hsl" dir="cw">
                                      <p:cBhvr>
                                        <p:cTn id="13" dur="500" fill="hold"/>
                                        <p:tgtEl>
                                          <p:spTgt spid="4"/>
                                        </p:tgtEl>
                                        <p:attrNameLst>
                                          <p:attrName>fillcolor</p:attrName>
                                        </p:attrNameLst>
                                      </p:cBhvr>
                                      <p:by>
                                        <p:hsl h="7200000" s="0" l="0"/>
                                      </p:by>
                                    </p:animClr>
                                    <p:animClr clrSpc="hsl" dir="cw">
                                      <p:cBhvr>
                                        <p:cTn id="14" dur="500" fill="hold"/>
                                        <p:tgtEl>
                                          <p:spTgt spid="4"/>
                                        </p:tgtEl>
                                        <p:attrNameLst>
                                          <p:attrName>stroke.color</p:attrName>
                                        </p:attrNameLst>
                                      </p:cBhvr>
                                      <p:by>
                                        <p:hsl h="7200000" s="0" l="0"/>
                                      </p:by>
                                    </p:animClr>
                                    <p:set>
                                      <p:cBhvr>
                                        <p:cTn id="15" dur="500" fill="hold"/>
                                        <p:tgtEl>
                                          <p:spTgt spid="4"/>
                                        </p:tgtEl>
                                        <p:attrNameLst>
                                          <p:attrName>fill.type</p:attrName>
                                        </p:attrNameLst>
                                      </p:cBhvr>
                                      <p:to>
                                        <p:strVal val="solid"/>
                                      </p:to>
                                    </p:set>
                                  </p:childTnLst>
                                </p:cTn>
                              </p:par>
                            </p:childTnLst>
                          </p:cTn>
                        </p:par>
                        <p:par>
                          <p:cTn id="16" fill="hold">
                            <p:stCondLst>
                              <p:cond delay="2500"/>
                            </p:stCondLst>
                            <p:childTnLst>
                              <p:par>
                                <p:cTn id="17" presetID="55"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ppt_w*0.70"/>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2875"/>
            <a:ext cx="428625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51175"/>
            <a:ext cx="7467600" cy="3805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19650" y="190500"/>
            <a:ext cx="4171950"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1200" cap="none" spc="0" normalizeH="0" baseline="0" noProof="0" dirty="0">
                <a:ln>
                  <a:noFill/>
                </a:ln>
                <a:solidFill>
                  <a:prstClr val="black"/>
                </a:solidFill>
                <a:effectLst/>
                <a:uLnTx/>
                <a:uFillTx/>
                <a:latin typeface="Calibri"/>
                <a:ea typeface="+mn-ea"/>
                <a:cs typeface="+mn-cs"/>
              </a:rPr>
              <a:t>From every nation under heaven.</a:t>
            </a:r>
          </a:p>
        </p:txBody>
      </p:sp>
    </p:spTree>
    <p:extLst>
      <p:ext uri="{BB962C8B-B14F-4D97-AF65-F5344CB8AC3E}">
        <p14:creationId xmlns:p14="http://schemas.microsoft.com/office/powerpoint/2010/main" val="2065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map&#10;&#10;Description automatically generated">
            <a:extLst>
              <a:ext uri="{FF2B5EF4-FFF2-40B4-BE49-F238E27FC236}">
                <a16:creationId xmlns:a16="http://schemas.microsoft.com/office/drawing/2014/main" id="{E6A3F3A9-540A-40F4-87E9-881B8E00B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308"/>
            <a:ext cx="9144000" cy="6501384"/>
          </a:xfrm>
          <a:prstGeom prst="rect">
            <a:avLst/>
          </a:prstGeom>
        </p:spPr>
      </p:pic>
      <p:sp>
        <p:nvSpPr>
          <p:cNvPr id="3" name="Text Placeholder 2"/>
          <p:cNvSpPr>
            <a:spLocks noGrp="1"/>
          </p:cNvSpPr>
          <p:nvPr>
            <p:ph type="body" sz="quarter" idx="10"/>
          </p:nvPr>
        </p:nvSpPr>
        <p:spPr/>
        <p:txBody>
          <a:bodyPr/>
          <a:lstStyle/>
          <a:p>
            <a:r>
              <a:rPr lang="en-US" dirty="0"/>
              <a:t>Map of the regions mentioned in Acts 2:9-11</a:t>
            </a:r>
          </a:p>
        </p:txBody>
      </p:sp>
      <p:sp>
        <p:nvSpPr>
          <p:cNvPr id="4" name="Text Placeholder 3"/>
          <p:cNvSpPr>
            <a:spLocks noGrp="1"/>
          </p:cNvSpPr>
          <p:nvPr>
            <p:ph type="body" sz="quarter" idx="12"/>
          </p:nvPr>
        </p:nvSpPr>
        <p:spPr/>
        <p:txBody>
          <a:bodyPr/>
          <a:lstStyle/>
          <a:p>
            <a:r>
              <a:rPr lang="en-US" dirty="0"/>
              <a:t>2:8-9</a:t>
            </a:r>
          </a:p>
        </p:txBody>
      </p:sp>
      <p:sp>
        <p:nvSpPr>
          <p:cNvPr id="2" name="Title 1"/>
          <p:cNvSpPr>
            <a:spLocks noGrp="1"/>
          </p:cNvSpPr>
          <p:nvPr>
            <p:ph type="title"/>
          </p:nvPr>
        </p:nvSpPr>
        <p:spPr/>
        <p:txBody>
          <a:bodyPr/>
          <a:lstStyle/>
          <a:p>
            <a:r>
              <a:rPr lang="en-US" dirty="0"/>
              <a:t>And how is it that we each hear them in our own native language? Parthians . . .</a:t>
            </a:r>
          </a:p>
        </p:txBody>
      </p:sp>
      <p:sp>
        <p:nvSpPr>
          <p:cNvPr id="5" name="TextBox 4"/>
          <p:cNvSpPr txBox="1"/>
          <p:nvPr/>
        </p:nvSpPr>
        <p:spPr>
          <a:xfrm>
            <a:off x="7926793" y="3429000"/>
            <a:ext cx="856325" cy="369332"/>
          </a:xfrm>
          <a:prstGeom prst="rect">
            <a:avLst/>
          </a:prstGeom>
          <a:noFill/>
          <a:ln w="9525">
            <a:noFill/>
            <a:miter lim="800000"/>
            <a:headEnd/>
            <a:tailEnd/>
          </a:ln>
          <a:effectLst/>
        </p:spPr>
        <p:txBody>
          <a:bodyPr wrap="none">
            <a:spAutoFit/>
          </a:bodyPr>
          <a:lstStyle>
            <a:defPPr>
              <a:defRPr lang="en-US"/>
            </a:defPPr>
            <a:lvl1pPr algn="ctr">
              <a:defRPr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Parthia</a:t>
            </a:r>
          </a:p>
        </p:txBody>
      </p:sp>
      <p:sp>
        <p:nvSpPr>
          <p:cNvPr id="8" name="TextBox 7"/>
          <p:cNvSpPr txBox="1"/>
          <p:nvPr/>
        </p:nvSpPr>
        <p:spPr>
          <a:xfrm>
            <a:off x="6374423" y="4550756"/>
            <a:ext cx="644728" cy="369332"/>
          </a:xfrm>
          <a:prstGeom prst="rect">
            <a:avLst/>
          </a:prstGeom>
          <a:noFill/>
          <a:ln w="9525">
            <a:noFill/>
            <a:miter lim="800000"/>
            <a:headEnd/>
            <a:tailEnd/>
          </a:ln>
          <a:effectLst/>
        </p:spPr>
        <p:txBody>
          <a:bodyPr wrap="none">
            <a:spAutoFit/>
          </a:bodyPr>
          <a:lstStyle>
            <a:defPPr>
              <a:defRPr lang="en-US"/>
            </a:defPPr>
            <a:lvl1pPr algn="ctr">
              <a:defRPr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Elam</a:t>
            </a:r>
          </a:p>
        </p:txBody>
      </p:sp>
      <p:sp>
        <p:nvSpPr>
          <p:cNvPr id="9" name="TextBox 8"/>
          <p:cNvSpPr txBox="1"/>
          <p:nvPr/>
        </p:nvSpPr>
        <p:spPr>
          <a:xfrm>
            <a:off x="6374423" y="3795161"/>
            <a:ext cx="782586" cy="369332"/>
          </a:xfrm>
          <a:prstGeom prst="rect">
            <a:avLst/>
          </a:prstGeom>
          <a:noFill/>
          <a:ln w="9525">
            <a:noFill/>
            <a:miter lim="800000"/>
            <a:headEnd/>
            <a:tailEnd/>
          </a:ln>
          <a:effectLst/>
        </p:spPr>
        <p:txBody>
          <a:bodyPr wrap="none">
            <a:spAutoFit/>
          </a:bodyPr>
          <a:lstStyle>
            <a:defPPr>
              <a:defRPr lang="en-US"/>
            </a:defPPr>
            <a:lvl1pPr algn="ctr">
              <a:defRPr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Media</a:t>
            </a:r>
          </a:p>
        </p:txBody>
      </p:sp>
      <p:sp>
        <p:nvSpPr>
          <p:cNvPr id="10" name="TextBox 9"/>
          <p:cNvSpPr txBox="1"/>
          <p:nvPr/>
        </p:nvSpPr>
        <p:spPr>
          <a:xfrm>
            <a:off x="5178453" y="4202405"/>
            <a:ext cx="1538556" cy="369332"/>
          </a:xfrm>
          <a:prstGeom prst="rect">
            <a:avLst/>
          </a:prstGeom>
          <a:noFill/>
          <a:ln w="9525">
            <a:noFill/>
            <a:miter lim="800000"/>
            <a:headEnd/>
            <a:tailEnd/>
          </a:ln>
          <a:effectLst/>
        </p:spPr>
        <p:txBody>
          <a:bodyPr wrap="none">
            <a:spAutoFit/>
          </a:bodyPr>
          <a:lstStyle>
            <a:defPPr>
              <a:defRPr lang="en-US"/>
            </a:defPPr>
            <a:lvl1pPr algn="ctr">
              <a:defRPr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Mesopotamia</a:t>
            </a:r>
          </a:p>
        </p:txBody>
      </p:sp>
      <p:sp>
        <p:nvSpPr>
          <p:cNvPr id="11" name="TextBox 10"/>
          <p:cNvSpPr txBox="1"/>
          <p:nvPr/>
        </p:nvSpPr>
        <p:spPr>
          <a:xfrm>
            <a:off x="3987620" y="4555306"/>
            <a:ext cx="728084" cy="369332"/>
          </a:xfrm>
          <a:prstGeom prst="rect">
            <a:avLst/>
          </a:prstGeom>
          <a:noFill/>
          <a:ln w="9525">
            <a:noFill/>
            <a:miter lim="800000"/>
            <a:headEnd/>
            <a:tailEnd/>
          </a:ln>
          <a:effectLst/>
        </p:spPr>
        <p:txBody>
          <a:bodyPr wrap="none">
            <a:spAutoFit/>
          </a:bodyPr>
          <a:lstStyle>
            <a:defPPr>
              <a:defRPr lang="en-US"/>
            </a:defPPr>
            <a:lvl1pPr algn="ctr">
              <a:defRPr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Judea</a:t>
            </a:r>
          </a:p>
        </p:txBody>
      </p:sp>
      <p:sp>
        <p:nvSpPr>
          <p:cNvPr id="12" name="TextBox 11"/>
          <p:cNvSpPr txBox="1"/>
          <p:nvPr/>
        </p:nvSpPr>
        <p:spPr>
          <a:xfrm>
            <a:off x="3944412" y="2634734"/>
            <a:ext cx="1277914" cy="369332"/>
          </a:xfrm>
          <a:prstGeom prst="rect">
            <a:avLst/>
          </a:prstGeom>
          <a:noFill/>
          <a:ln w="9525">
            <a:noFill/>
            <a:miter lim="800000"/>
            <a:headEnd/>
            <a:tailEnd/>
          </a:ln>
          <a:effectLst/>
        </p:spPr>
        <p:txBody>
          <a:bodyPr wrap="none">
            <a:spAutoFit/>
          </a:bodyPr>
          <a:lstStyle>
            <a:defPPr>
              <a:defRPr lang="en-US"/>
            </a:defPPr>
            <a:lvl1pPr algn="ctr">
              <a:defRPr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Cappadocia</a:t>
            </a:r>
          </a:p>
        </p:txBody>
      </p:sp>
      <p:sp>
        <p:nvSpPr>
          <p:cNvPr id="13" name="TextBox 12"/>
          <p:cNvSpPr txBox="1"/>
          <p:nvPr/>
        </p:nvSpPr>
        <p:spPr>
          <a:xfrm>
            <a:off x="3657600" y="2133600"/>
            <a:ext cx="835485" cy="369332"/>
          </a:xfrm>
          <a:prstGeom prst="rect">
            <a:avLst/>
          </a:prstGeom>
          <a:noFill/>
          <a:ln w="9525">
            <a:noFill/>
            <a:miter lim="800000"/>
            <a:headEnd/>
            <a:tailEnd/>
          </a:ln>
          <a:effectLst/>
        </p:spPr>
        <p:txBody>
          <a:bodyPr wrap="none">
            <a:spAutoFit/>
          </a:bodyPr>
          <a:lstStyle>
            <a:defPPr>
              <a:defRPr lang="en-US"/>
            </a:defPPr>
            <a:lvl1pPr algn="ctr">
              <a:defRPr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Pontus</a:t>
            </a:r>
          </a:p>
        </p:txBody>
      </p:sp>
      <p:sp>
        <p:nvSpPr>
          <p:cNvPr id="14" name="TextBox 13"/>
          <p:cNvSpPr txBox="1"/>
          <p:nvPr/>
        </p:nvSpPr>
        <p:spPr>
          <a:xfrm>
            <a:off x="2715442" y="2634734"/>
            <a:ext cx="570989" cy="369332"/>
          </a:xfrm>
          <a:prstGeom prst="rect">
            <a:avLst/>
          </a:prstGeom>
          <a:noFill/>
          <a:ln w="9525">
            <a:noFill/>
            <a:miter lim="800000"/>
            <a:headEnd/>
            <a:tailEnd/>
          </a:ln>
          <a:effectLst/>
        </p:spPr>
        <p:txBody>
          <a:bodyPr wrap="none">
            <a:spAutoFit/>
          </a:bodyPr>
          <a:lstStyle>
            <a:defPPr>
              <a:defRPr lang="en-US"/>
            </a:defPPr>
            <a:lvl1pPr algn="ctr">
              <a:defRPr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Asia</a:t>
            </a:r>
          </a:p>
        </p:txBody>
      </p:sp>
      <p:sp>
        <p:nvSpPr>
          <p:cNvPr id="15" name="TextBox 14"/>
          <p:cNvSpPr txBox="1"/>
          <p:nvPr/>
        </p:nvSpPr>
        <p:spPr>
          <a:xfrm>
            <a:off x="3125774" y="2804041"/>
            <a:ext cx="1065226" cy="369332"/>
          </a:xfrm>
          <a:prstGeom prst="rect">
            <a:avLst/>
          </a:prstGeom>
          <a:noFill/>
          <a:ln w="9525">
            <a:noFill/>
            <a:miter lim="800000"/>
            <a:headEnd/>
            <a:tailEnd/>
          </a:ln>
          <a:effectLst/>
        </p:spPr>
        <p:txBody>
          <a:bodyPr wrap="none">
            <a:spAutoFit/>
          </a:bodyPr>
          <a:lstStyle>
            <a:defPPr>
              <a:defRPr lang="en-US"/>
            </a:defPPr>
            <a:lvl1pPr algn="ctr">
              <a:defRPr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Phrygia</a:t>
            </a:r>
          </a:p>
        </p:txBody>
      </p:sp>
      <p:sp>
        <p:nvSpPr>
          <p:cNvPr id="16" name="TextBox 15"/>
          <p:cNvSpPr txBox="1"/>
          <p:nvPr/>
        </p:nvSpPr>
        <p:spPr>
          <a:xfrm>
            <a:off x="3125774" y="3141107"/>
            <a:ext cx="1217626" cy="369332"/>
          </a:xfrm>
          <a:prstGeom prst="rect">
            <a:avLst/>
          </a:prstGeom>
          <a:noFill/>
          <a:ln w="9525">
            <a:noFill/>
            <a:miter lim="800000"/>
            <a:headEnd/>
            <a:tailEnd/>
          </a:ln>
          <a:effectLst/>
        </p:spPr>
        <p:txBody>
          <a:bodyPr wrap="none">
            <a:spAutoFit/>
          </a:bodyPr>
          <a:lstStyle>
            <a:defPPr>
              <a:defRPr lang="en-US"/>
            </a:defPPr>
            <a:lvl1pPr algn="ctr">
              <a:defRPr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Pamphylia</a:t>
            </a:r>
          </a:p>
        </p:txBody>
      </p:sp>
      <p:sp>
        <p:nvSpPr>
          <p:cNvPr id="17" name="TextBox 16"/>
          <p:cNvSpPr txBox="1"/>
          <p:nvPr/>
        </p:nvSpPr>
        <p:spPr>
          <a:xfrm>
            <a:off x="2851447" y="4835577"/>
            <a:ext cx="731905" cy="369332"/>
          </a:xfrm>
          <a:prstGeom prst="rect">
            <a:avLst/>
          </a:prstGeom>
          <a:noFill/>
          <a:ln w="9525">
            <a:noFill/>
            <a:miter lim="800000"/>
            <a:headEnd/>
            <a:tailEnd/>
          </a:ln>
          <a:effectLst/>
        </p:spPr>
        <p:txBody>
          <a:bodyPr wrap="none">
            <a:spAutoFit/>
          </a:bodyPr>
          <a:lstStyle>
            <a:defPPr>
              <a:defRPr lang="en-US"/>
            </a:defPPr>
            <a:lvl1pPr algn="ctr">
              <a:defRPr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Egypt</a:t>
            </a:r>
          </a:p>
        </p:txBody>
      </p:sp>
      <p:sp>
        <p:nvSpPr>
          <p:cNvPr id="18" name="TextBox 17"/>
          <p:cNvSpPr txBox="1"/>
          <p:nvPr/>
        </p:nvSpPr>
        <p:spPr>
          <a:xfrm>
            <a:off x="1066800" y="4017739"/>
            <a:ext cx="914400" cy="369332"/>
          </a:xfrm>
          <a:prstGeom prst="rect">
            <a:avLst/>
          </a:prstGeom>
          <a:noFill/>
          <a:ln w="9525">
            <a:noFill/>
            <a:miter lim="800000"/>
            <a:headEnd/>
            <a:tailEnd/>
          </a:ln>
          <a:effectLst/>
        </p:spPr>
        <p:txBody>
          <a:bodyPr wrap="none">
            <a:spAutoFit/>
          </a:bodyPr>
          <a:lstStyle>
            <a:defPPr>
              <a:defRPr lang="en-US"/>
            </a:defPPr>
            <a:lvl1pPr algn="ctr">
              <a:defRPr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Cyrene</a:t>
            </a:r>
          </a:p>
        </p:txBody>
      </p:sp>
      <p:sp>
        <p:nvSpPr>
          <p:cNvPr id="19" name="TextBox 18"/>
          <p:cNvSpPr txBox="1"/>
          <p:nvPr/>
        </p:nvSpPr>
        <p:spPr>
          <a:xfrm>
            <a:off x="29308" y="1219200"/>
            <a:ext cx="914400" cy="369332"/>
          </a:xfrm>
          <a:prstGeom prst="rect">
            <a:avLst/>
          </a:prstGeom>
          <a:noFill/>
          <a:ln w="9525">
            <a:noFill/>
            <a:miter lim="800000"/>
            <a:headEnd/>
            <a:tailEnd/>
          </a:ln>
          <a:effectLst/>
        </p:spPr>
        <p:txBody>
          <a:bodyPr wrap="none">
            <a:spAutoFit/>
          </a:bodyPr>
          <a:lstStyle>
            <a:defPPr>
              <a:defRPr lang="en-US"/>
            </a:defPPr>
            <a:lvl1pPr algn="ctr">
              <a:defRPr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Rome</a:t>
            </a:r>
          </a:p>
        </p:txBody>
      </p:sp>
      <p:sp>
        <p:nvSpPr>
          <p:cNvPr id="20" name="TextBox 19"/>
          <p:cNvSpPr txBox="1"/>
          <p:nvPr/>
        </p:nvSpPr>
        <p:spPr>
          <a:xfrm>
            <a:off x="1656333" y="3429000"/>
            <a:ext cx="696024" cy="369332"/>
          </a:xfrm>
          <a:prstGeom prst="rect">
            <a:avLst/>
          </a:prstGeom>
          <a:noFill/>
          <a:ln w="9525">
            <a:noFill/>
            <a:miter lim="800000"/>
            <a:headEnd/>
            <a:tailEnd/>
          </a:ln>
          <a:effectLst/>
        </p:spPr>
        <p:txBody>
          <a:bodyPr wrap="none">
            <a:spAutoFit/>
          </a:bodyPr>
          <a:lstStyle>
            <a:defPPr>
              <a:defRPr lang="en-US"/>
            </a:defPPr>
            <a:lvl1pPr algn="ctr">
              <a:defRPr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Crete</a:t>
            </a:r>
          </a:p>
        </p:txBody>
      </p:sp>
      <p:sp>
        <p:nvSpPr>
          <p:cNvPr id="21" name="TextBox 20"/>
          <p:cNvSpPr txBox="1"/>
          <p:nvPr/>
        </p:nvSpPr>
        <p:spPr>
          <a:xfrm>
            <a:off x="4876800" y="5867400"/>
            <a:ext cx="914400" cy="369332"/>
          </a:xfrm>
          <a:prstGeom prst="rect">
            <a:avLst/>
          </a:prstGeom>
          <a:noFill/>
          <a:ln w="9525">
            <a:noFill/>
            <a:miter lim="800000"/>
            <a:headEnd/>
            <a:tailEnd/>
          </a:ln>
          <a:effectLst/>
        </p:spPr>
        <p:txBody>
          <a:bodyPr wrap="none">
            <a:spAutoFit/>
          </a:bodyPr>
          <a:lstStyle>
            <a:defPPr>
              <a:defRPr lang="en-US"/>
            </a:defPPr>
            <a:lvl1pPr algn="ctr">
              <a:defRPr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Arabia</a:t>
            </a:r>
          </a:p>
        </p:txBody>
      </p:sp>
      <p:sp>
        <p:nvSpPr>
          <p:cNvPr id="22" name="TextBox 21"/>
          <p:cNvSpPr txBox="1"/>
          <p:nvPr/>
        </p:nvSpPr>
        <p:spPr>
          <a:xfrm>
            <a:off x="0" y="4220976"/>
            <a:ext cx="671979" cy="369332"/>
          </a:xfrm>
          <a:prstGeom prst="rect">
            <a:avLst/>
          </a:prstGeom>
          <a:noFill/>
          <a:ln w="9525">
            <a:noFill/>
            <a:miter lim="800000"/>
            <a:headEnd/>
            <a:tailEnd/>
          </a:ln>
          <a:effectLst/>
        </p:spPr>
        <p:txBody>
          <a:bodyPr wrap="none">
            <a:spAutoFit/>
          </a:bodyPr>
          <a:lstStyle>
            <a:defPPr>
              <a:defRPr lang="en-US"/>
            </a:defPPr>
            <a:lvl1pPr algn="ctr">
              <a:defRPr kern="0">
                <a:solidFill>
                  <a:srgbClr val="FFFFFF"/>
                </a:solidFill>
                <a:effectLst>
                  <a:glow rad="76200">
                    <a:srgbClr val="000000">
                      <a:alpha val="60000"/>
                    </a:srgbClr>
                  </a:glow>
                </a:effectLst>
                <a:latin typeface="Calibri" pitchFamily="34" charset="0"/>
                <a:cs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a typeface="+mn-ea"/>
                <a:cs typeface="Calibri" pitchFamily="34" charset="0"/>
              </a:rPr>
              <a:t>Libya</a:t>
            </a:r>
          </a:p>
        </p:txBody>
      </p:sp>
    </p:spTree>
    <p:extLst>
      <p:ext uri="{BB962C8B-B14F-4D97-AF65-F5344CB8AC3E}">
        <p14:creationId xmlns:p14="http://schemas.microsoft.com/office/powerpoint/2010/main" val="3087636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PLBL\03 Jerusalem\Model of Jerusalem\Jerusalem model Herod's Temple from northeast, tb0201012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741" cy="685855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dirty="0"/>
              <a:t>Herod’s Temple on a model of 1st century AD Jerusalem (from the northeast)</a:t>
            </a:r>
          </a:p>
        </p:txBody>
      </p:sp>
      <p:sp>
        <p:nvSpPr>
          <p:cNvPr id="4" name="Text Placeholder 3"/>
          <p:cNvSpPr>
            <a:spLocks noGrp="1"/>
          </p:cNvSpPr>
          <p:nvPr>
            <p:ph type="body" sz="quarter" idx="12"/>
          </p:nvPr>
        </p:nvSpPr>
        <p:spPr/>
        <p:txBody>
          <a:bodyPr/>
          <a:lstStyle/>
          <a:p>
            <a:r>
              <a:rPr lang="en-US"/>
              <a:t>2:14</a:t>
            </a:r>
            <a:endParaRPr lang="en-US" dirty="0"/>
          </a:p>
        </p:txBody>
      </p:sp>
      <p:sp>
        <p:nvSpPr>
          <p:cNvPr id="2" name="Title 1"/>
          <p:cNvSpPr>
            <a:spLocks noGrp="1"/>
          </p:cNvSpPr>
          <p:nvPr>
            <p:ph type="title"/>
          </p:nvPr>
        </p:nvSpPr>
        <p:spPr/>
        <p:txBody>
          <a:bodyPr/>
          <a:lstStyle/>
          <a:p>
            <a:r>
              <a:rPr lang="en-US"/>
              <a:t>But Peter, standing up with the Eleven, lifted up his voice and declared to them:</a:t>
            </a:r>
            <a:endParaRPr lang="en-US" dirty="0"/>
          </a:p>
        </p:txBody>
      </p:sp>
    </p:spTree>
    <p:extLst>
      <p:ext uri="{BB962C8B-B14F-4D97-AF65-F5344CB8AC3E}">
        <p14:creationId xmlns:p14="http://schemas.microsoft.com/office/powerpoint/2010/main" val="2947272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alm trees&#10;&#10;Description generated with very high confidence">
            <a:extLst>
              <a:ext uri="{FF2B5EF4-FFF2-40B4-BE49-F238E27FC236}">
                <a16:creationId xmlns:a16="http://schemas.microsoft.com/office/drawing/2014/main" id="{0926D9D2-C8BA-40F1-9C74-14B1D28BC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sz="quarter" idx="10"/>
          </p:nvPr>
        </p:nvSpPr>
        <p:spPr/>
        <p:txBody>
          <a:bodyPr/>
          <a:lstStyle/>
          <a:p>
            <a:r>
              <a:rPr lang="en-US" dirty="0"/>
              <a:t>Platform of the Temple Mount</a:t>
            </a:r>
          </a:p>
        </p:txBody>
      </p:sp>
      <p:sp>
        <p:nvSpPr>
          <p:cNvPr id="4" name="Text Placeholder 3"/>
          <p:cNvSpPr>
            <a:spLocks noGrp="1"/>
          </p:cNvSpPr>
          <p:nvPr>
            <p:ph type="body" sz="quarter" idx="12"/>
          </p:nvPr>
        </p:nvSpPr>
        <p:spPr/>
        <p:txBody>
          <a:bodyPr/>
          <a:lstStyle/>
          <a:p>
            <a:r>
              <a:rPr lang="en-US" dirty="0"/>
              <a:t>2:14</a:t>
            </a:r>
          </a:p>
        </p:txBody>
      </p:sp>
      <p:sp>
        <p:nvSpPr>
          <p:cNvPr id="2" name="Title 1"/>
          <p:cNvSpPr>
            <a:spLocks noGrp="1"/>
          </p:cNvSpPr>
          <p:nvPr>
            <p:ph type="title"/>
          </p:nvPr>
        </p:nvSpPr>
        <p:spPr/>
        <p:txBody>
          <a:bodyPr/>
          <a:lstStyle/>
          <a:p>
            <a:r>
              <a:rPr lang="en-US" dirty="0"/>
              <a:t>But Peter, standing up with the Eleven, lifted up his voice and declared to them:</a:t>
            </a:r>
          </a:p>
        </p:txBody>
      </p:sp>
    </p:spTree>
    <p:extLst>
      <p:ext uri="{BB962C8B-B14F-4D97-AF65-F5344CB8AC3E}">
        <p14:creationId xmlns:p14="http://schemas.microsoft.com/office/powerpoint/2010/main" val="2728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AA9394B-6DFC-4A9B-B9A7-9EB791C77681}"/>
              </a:ext>
            </a:extLst>
          </p:cNvPr>
          <p:cNvPicPr>
            <a:picLocks noChangeAspect="1"/>
          </p:cNvPicPr>
          <p:nvPr/>
        </p:nvPicPr>
        <p:blipFill rotWithShape="1">
          <a:blip r:embed="rId2"/>
          <a:srcRect l="2076" t="9091" r="49446" b="3623"/>
          <a:stretch/>
        </p:blipFill>
        <p:spPr>
          <a:xfrm>
            <a:off x="3110920" y="61226"/>
            <a:ext cx="6102007" cy="6857999"/>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1D454A0-AD6C-4158-BB5D-091E3D3AA22C}"/>
              </a:ext>
            </a:extLst>
          </p:cNvPr>
          <p:cNvSpPr/>
          <p:nvPr/>
        </p:nvSpPr>
        <p:spPr>
          <a:xfrm>
            <a:off x="271220" y="534692"/>
            <a:ext cx="829160" cy="237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271220" y="4195482"/>
            <a:ext cx="3072781" cy="7799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6653" y="18951"/>
            <a:ext cx="4336735" cy="2554545"/>
          </a:xfrm>
          <a:prstGeom prst="rect">
            <a:avLst/>
          </a:prstGeom>
          <a:noFill/>
        </p:spPr>
        <p:txBody>
          <a:bodyPr wrap="square" rtlCol="0">
            <a:spAutoFit/>
          </a:bodyPr>
          <a:lstStyle/>
          <a:p>
            <a:r>
              <a:rPr lang="en-US" sz="8800" b="1" dirty="0"/>
              <a:t>Acts</a:t>
            </a:r>
          </a:p>
          <a:p>
            <a:r>
              <a:rPr lang="en-US" sz="7200" dirty="0"/>
              <a:t>Chapter 2.</a:t>
            </a:r>
          </a:p>
        </p:txBody>
      </p:sp>
      <p:sp>
        <p:nvSpPr>
          <p:cNvPr id="9" name="TextBox 8"/>
          <p:cNvSpPr txBox="1"/>
          <p:nvPr/>
        </p:nvSpPr>
        <p:spPr>
          <a:xfrm>
            <a:off x="143434" y="3065929"/>
            <a:ext cx="5933685" cy="3416320"/>
          </a:xfrm>
          <a:prstGeom prst="rect">
            <a:avLst/>
          </a:prstGeom>
          <a:noFill/>
        </p:spPr>
        <p:txBody>
          <a:bodyPr wrap="square" rtlCol="0">
            <a:spAutoFit/>
          </a:bodyPr>
          <a:lstStyle/>
          <a:p>
            <a:r>
              <a:rPr lang="en-US" sz="5400" dirty="0">
                <a:solidFill>
                  <a:srgbClr val="FFFF00"/>
                </a:solidFill>
              </a:rPr>
              <a:t>One of</a:t>
            </a:r>
          </a:p>
          <a:p>
            <a:r>
              <a:rPr lang="en-US" sz="5400" dirty="0">
                <a:solidFill>
                  <a:srgbClr val="FFFF00"/>
                </a:solidFill>
              </a:rPr>
              <a:t>the keys </a:t>
            </a:r>
          </a:p>
          <a:p>
            <a:r>
              <a:rPr lang="en-US" sz="5400" dirty="0">
                <a:solidFill>
                  <a:srgbClr val="FFFF00"/>
                </a:solidFill>
              </a:rPr>
              <a:t>to understanding </a:t>
            </a:r>
          </a:p>
          <a:p>
            <a:r>
              <a:rPr lang="en-US" sz="5400" dirty="0">
                <a:solidFill>
                  <a:srgbClr val="FFFF00"/>
                </a:solidFill>
              </a:rPr>
              <a:t>the Bible.</a:t>
            </a:r>
          </a:p>
        </p:txBody>
      </p:sp>
    </p:spTree>
    <p:extLst>
      <p:ext uri="{BB962C8B-B14F-4D97-AF65-F5344CB8AC3E}">
        <p14:creationId xmlns:p14="http://schemas.microsoft.com/office/powerpoint/2010/main" val="119217445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365E23-D6FB-4B41-BDC0-9C6DB90B91A1}"/>
              </a:ext>
            </a:extLst>
          </p:cNvPr>
          <p:cNvSpPr>
            <a:spLocks noGrp="1"/>
          </p:cNvSpPr>
          <p:nvPr>
            <p:ph type="body" sz="quarter" idx="10"/>
          </p:nvPr>
        </p:nvSpPr>
        <p:spPr/>
        <p:txBody>
          <a:bodyPr/>
          <a:lstStyle/>
          <a:p>
            <a:r>
              <a:rPr lang="en-US" dirty="0"/>
              <a:t>Western portico of the Temple Mount</a:t>
            </a:r>
          </a:p>
        </p:txBody>
      </p:sp>
      <p:sp>
        <p:nvSpPr>
          <p:cNvPr id="3" name="Text Placeholder 2">
            <a:extLst>
              <a:ext uri="{FF2B5EF4-FFF2-40B4-BE49-F238E27FC236}">
                <a16:creationId xmlns:a16="http://schemas.microsoft.com/office/drawing/2014/main" id="{261611AC-5BA4-48B7-BC58-FF175B6998DD}"/>
              </a:ext>
            </a:extLst>
          </p:cNvPr>
          <p:cNvSpPr>
            <a:spLocks noGrp="1"/>
          </p:cNvSpPr>
          <p:nvPr>
            <p:ph type="body" sz="quarter" idx="12"/>
          </p:nvPr>
        </p:nvSpPr>
        <p:spPr/>
        <p:txBody>
          <a:bodyPr/>
          <a:lstStyle/>
          <a:p>
            <a:r>
              <a:rPr lang="en-US" dirty="0"/>
              <a:t>2:14</a:t>
            </a:r>
          </a:p>
        </p:txBody>
      </p:sp>
      <p:sp>
        <p:nvSpPr>
          <p:cNvPr id="4" name="Title 3">
            <a:extLst>
              <a:ext uri="{FF2B5EF4-FFF2-40B4-BE49-F238E27FC236}">
                <a16:creationId xmlns:a16="http://schemas.microsoft.com/office/drawing/2014/main" id="{F1D98BEA-2B09-48B3-88D7-AB7F9ADF89CF}"/>
              </a:ext>
            </a:extLst>
          </p:cNvPr>
          <p:cNvSpPr>
            <a:spLocks noGrp="1"/>
          </p:cNvSpPr>
          <p:nvPr>
            <p:ph type="title"/>
          </p:nvPr>
        </p:nvSpPr>
        <p:spPr/>
        <p:txBody>
          <a:bodyPr/>
          <a:lstStyle/>
          <a:p>
            <a:r>
              <a:rPr lang="en-US" dirty="0"/>
              <a:t>But Peter, standing up with the Eleven, lifted up his voice and declared to them:</a:t>
            </a:r>
          </a:p>
        </p:txBody>
      </p:sp>
      <p:pic>
        <p:nvPicPr>
          <p:cNvPr id="6" name="Picture 5">
            <a:extLst>
              <a:ext uri="{FF2B5EF4-FFF2-40B4-BE49-F238E27FC236}">
                <a16:creationId xmlns:a16="http://schemas.microsoft.com/office/drawing/2014/main" id="{BD44F533-D658-4DD1-929F-FA35D51D5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2336"/>
            <a:ext cx="9144000" cy="6053328"/>
          </a:xfrm>
          <a:prstGeom prst="rect">
            <a:avLst/>
          </a:prstGeom>
        </p:spPr>
      </p:pic>
    </p:spTree>
    <p:extLst>
      <p:ext uri="{BB962C8B-B14F-4D97-AF65-F5344CB8AC3E}">
        <p14:creationId xmlns:p14="http://schemas.microsoft.com/office/powerpoint/2010/main" val="1308005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book, cup&#10;&#10;Description automatically generated">
            <a:extLst>
              <a:ext uri="{FF2B5EF4-FFF2-40B4-BE49-F238E27FC236}">
                <a16:creationId xmlns:a16="http://schemas.microsoft.com/office/drawing/2014/main" id="{D32CB610-7D26-4190-91F0-8D8B222DF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04"/>
            <a:ext cx="9144000" cy="6793992"/>
          </a:xfrm>
          <a:prstGeom prst="rect">
            <a:avLst/>
          </a:prstGeom>
        </p:spPr>
      </p:pic>
      <p:sp>
        <p:nvSpPr>
          <p:cNvPr id="2" name="Text Placeholder 1"/>
          <p:cNvSpPr>
            <a:spLocks noGrp="1"/>
          </p:cNvSpPr>
          <p:nvPr>
            <p:ph type="body" sz="quarter" idx="10"/>
          </p:nvPr>
        </p:nvSpPr>
        <p:spPr/>
        <p:txBody>
          <a:bodyPr/>
          <a:lstStyle/>
          <a:p>
            <a:r>
              <a:rPr lang="en-US" dirty="0"/>
              <a:t>Terracotta </a:t>
            </a:r>
            <a:r>
              <a:rPr lang="en-US" i="1" dirty="0" err="1"/>
              <a:t>dinos</a:t>
            </a:r>
            <a:r>
              <a:rPr lang="en-US" dirty="0"/>
              <a:t> with male guests on couches and slave attending, circa 375–350 BC</a:t>
            </a:r>
          </a:p>
        </p:txBody>
      </p:sp>
      <p:sp>
        <p:nvSpPr>
          <p:cNvPr id="3" name="Text Placeholder 2"/>
          <p:cNvSpPr>
            <a:spLocks noGrp="1"/>
          </p:cNvSpPr>
          <p:nvPr>
            <p:ph type="body" sz="quarter" idx="12"/>
          </p:nvPr>
        </p:nvSpPr>
        <p:spPr/>
        <p:txBody>
          <a:bodyPr/>
          <a:lstStyle/>
          <a:p>
            <a:r>
              <a:rPr lang="en-US" dirty="0"/>
              <a:t>2:17</a:t>
            </a:r>
          </a:p>
        </p:txBody>
      </p:sp>
      <p:sp>
        <p:nvSpPr>
          <p:cNvPr id="4" name="Title 3"/>
          <p:cNvSpPr>
            <a:spLocks noGrp="1"/>
          </p:cNvSpPr>
          <p:nvPr>
            <p:ph type="title"/>
          </p:nvPr>
        </p:nvSpPr>
        <p:spPr/>
        <p:txBody>
          <a:bodyPr/>
          <a:lstStyle/>
          <a:p>
            <a:r>
              <a:rPr lang="en-US" dirty="0"/>
              <a:t>I will pour forth of My Spirit on all mankind</a:t>
            </a:r>
          </a:p>
        </p:txBody>
      </p:sp>
    </p:spTree>
    <p:extLst>
      <p:ext uri="{BB962C8B-B14F-4D97-AF65-F5344CB8AC3E}">
        <p14:creationId xmlns:p14="http://schemas.microsoft.com/office/powerpoint/2010/main" val="2254113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PLBL\01 Galilee and the North\Nazareth\Nazareth from south, tb0530054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451"/>
            <a:ext cx="9144741" cy="608109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dirty="0"/>
              <a:t>Nazareth (from the south)</a:t>
            </a:r>
          </a:p>
        </p:txBody>
      </p:sp>
      <p:sp>
        <p:nvSpPr>
          <p:cNvPr id="4" name="Text Placeholder 3"/>
          <p:cNvSpPr>
            <a:spLocks noGrp="1"/>
          </p:cNvSpPr>
          <p:nvPr>
            <p:ph type="body" sz="quarter" idx="12"/>
          </p:nvPr>
        </p:nvSpPr>
        <p:spPr/>
        <p:txBody>
          <a:bodyPr/>
          <a:lstStyle/>
          <a:p>
            <a:r>
              <a:rPr lang="en-US"/>
              <a:t>2:22</a:t>
            </a:r>
            <a:endParaRPr lang="en-US" dirty="0"/>
          </a:p>
        </p:txBody>
      </p:sp>
      <p:sp>
        <p:nvSpPr>
          <p:cNvPr id="2" name="Title 1"/>
          <p:cNvSpPr>
            <a:spLocks noGrp="1"/>
          </p:cNvSpPr>
          <p:nvPr>
            <p:ph type="title"/>
          </p:nvPr>
        </p:nvSpPr>
        <p:spPr/>
        <p:txBody>
          <a:bodyPr/>
          <a:lstStyle/>
          <a:p>
            <a:r>
              <a:rPr lang="en-US"/>
              <a:t>Men of Israel, hear these words: Jesus of Nazareth . . .</a:t>
            </a:r>
            <a:endParaRPr lang="en-US" dirty="0"/>
          </a:p>
        </p:txBody>
      </p:sp>
    </p:spTree>
    <p:extLst>
      <p:ext uri="{BB962C8B-B14F-4D97-AF65-F5344CB8AC3E}">
        <p14:creationId xmlns:p14="http://schemas.microsoft.com/office/powerpoint/2010/main" val="1458426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PLBL\01 Galilee and the North\Tabgha\Tabgha mosaic of fish and loaves, tb102702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
            <a:ext cx="9144741" cy="68596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p:nvPr>
        </p:nvSpPr>
        <p:spPr/>
        <p:txBody>
          <a:bodyPr/>
          <a:lstStyle/>
          <a:p>
            <a:r>
              <a:rPr lang="en-US" dirty="0"/>
              <a:t>Mosaic with fish and loaves from </a:t>
            </a:r>
            <a:r>
              <a:rPr lang="en-US" dirty="0" err="1"/>
              <a:t>Tabgha</a:t>
            </a:r>
            <a:endParaRPr lang="en-US" dirty="0"/>
          </a:p>
        </p:txBody>
      </p:sp>
      <p:sp>
        <p:nvSpPr>
          <p:cNvPr id="4" name="Text Placeholder 3"/>
          <p:cNvSpPr>
            <a:spLocks noGrp="1"/>
          </p:cNvSpPr>
          <p:nvPr>
            <p:ph type="body" sz="quarter" idx="12"/>
          </p:nvPr>
        </p:nvSpPr>
        <p:spPr/>
        <p:txBody>
          <a:bodyPr/>
          <a:lstStyle/>
          <a:p>
            <a:r>
              <a:rPr lang="en-US"/>
              <a:t>2:22</a:t>
            </a:r>
            <a:endParaRPr lang="en-US" dirty="0"/>
          </a:p>
        </p:txBody>
      </p:sp>
      <p:sp>
        <p:nvSpPr>
          <p:cNvPr id="2" name="Title 1"/>
          <p:cNvSpPr>
            <a:spLocks noGrp="1"/>
          </p:cNvSpPr>
          <p:nvPr>
            <p:ph type="title"/>
          </p:nvPr>
        </p:nvSpPr>
        <p:spPr/>
        <p:txBody>
          <a:bodyPr/>
          <a:lstStyle/>
          <a:p>
            <a:r>
              <a:rPr lang="en-US" dirty="0"/>
              <a:t>By mighty works and wonders and signs which God did by Him in your midst</a:t>
            </a:r>
          </a:p>
        </p:txBody>
      </p:sp>
    </p:spTree>
    <p:extLst>
      <p:ext uri="{BB962C8B-B14F-4D97-AF65-F5344CB8AC3E}">
        <p14:creationId xmlns:p14="http://schemas.microsoft.com/office/powerpoint/2010/main" val="91794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in front of a stone building&#10;&#10;Description automatically generated">
            <a:extLst>
              <a:ext uri="{FF2B5EF4-FFF2-40B4-BE49-F238E27FC236}">
                <a16:creationId xmlns:a16="http://schemas.microsoft.com/office/drawing/2014/main" id="{9BDAC327-C534-4A45-9BB4-A9A078EE7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702552"/>
          </a:xfrm>
          <a:prstGeom prst="rect">
            <a:avLst/>
          </a:prstGeom>
        </p:spPr>
      </p:pic>
      <p:sp>
        <p:nvSpPr>
          <p:cNvPr id="3" name="Text Placeholder 2"/>
          <p:cNvSpPr>
            <a:spLocks noGrp="1"/>
          </p:cNvSpPr>
          <p:nvPr>
            <p:ph type="body" sz="quarter" idx="10"/>
          </p:nvPr>
        </p:nvSpPr>
        <p:spPr/>
        <p:txBody>
          <a:bodyPr/>
          <a:lstStyle/>
          <a:p>
            <a:r>
              <a:rPr lang="en-US" dirty="0"/>
              <a:t>Traditional tomb of Lazarus in Bethany</a:t>
            </a:r>
          </a:p>
        </p:txBody>
      </p:sp>
      <p:sp>
        <p:nvSpPr>
          <p:cNvPr id="4" name="Text Placeholder 3"/>
          <p:cNvSpPr>
            <a:spLocks noGrp="1"/>
          </p:cNvSpPr>
          <p:nvPr>
            <p:ph type="body" sz="quarter" idx="12"/>
          </p:nvPr>
        </p:nvSpPr>
        <p:spPr/>
        <p:txBody>
          <a:bodyPr/>
          <a:lstStyle/>
          <a:p>
            <a:r>
              <a:rPr lang="en-US"/>
              <a:t>2:22</a:t>
            </a:r>
            <a:endParaRPr lang="en-US" dirty="0"/>
          </a:p>
        </p:txBody>
      </p:sp>
      <p:sp>
        <p:nvSpPr>
          <p:cNvPr id="2" name="Title 1"/>
          <p:cNvSpPr>
            <a:spLocks noGrp="1"/>
          </p:cNvSpPr>
          <p:nvPr>
            <p:ph type="title"/>
          </p:nvPr>
        </p:nvSpPr>
        <p:spPr/>
        <p:txBody>
          <a:bodyPr/>
          <a:lstStyle/>
          <a:p>
            <a:r>
              <a:rPr lang="en-US"/>
              <a:t>By mighty works and wonders and signs which God did by Him in your midst</a:t>
            </a:r>
            <a:endParaRPr lang="en-US" dirty="0"/>
          </a:p>
        </p:txBody>
      </p:sp>
    </p:spTree>
    <p:extLst>
      <p:ext uri="{BB962C8B-B14F-4D97-AF65-F5344CB8AC3E}">
        <p14:creationId xmlns:p14="http://schemas.microsoft.com/office/powerpoint/2010/main" val="195399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54350"/>
            <a:ext cx="7467600" cy="380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228600"/>
            <a:ext cx="868680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 Jesus said “Go and make disciples of all nations.” </a:t>
            </a:r>
            <a:r>
              <a:rPr kumimoji="0" lang="en-US" sz="2400" b="1" i="1" u="sng" strike="noStrike" kern="1200" cap="none" spc="0" normalizeH="0" baseline="0" noProof="0" dirty="0">
                <a:ln>
                  <a:noFill/>
                </a:ln>
                <a:solidFill>
                  <a:prstClr val="black"/>
                </a:solidFill>
                <a:effectLst/>
                <a:uLnTx/>
                <a:uFillTx/>
                <a:latin typeface="Arial Black" panose="020B0A04020102020204" pitchFamily="34" charset="0"/>
                <a:ea typeface="+mn-ea"/>
                <a:cs typeface="+mn-cs"/>
              </a:rPr>
              <a:t>Matt28:19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 Men came from every nation under heaven to Jerusalem.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1" u="sng" strike="noStrike" kern="1200" cap="none" spc="0" normalizeH="0" baseline="0" noProof="0" dirty="0">
                <a:ln>
                  <a:noFill/>
                </a:ln>
                <a:solidFill>
                  <a:prstClr val="black"/>
                </a:solidFill>
                <a:effectLst/>
                <a:uLnTx/>
                <a:uFillTx/>
                <a:latin typeface="Arial Black" panose="020B0A04020102020204" pitchFamily="34" charset="0"/>
                <a:ea typeface="+mn-ea"/>
                <a:cs typeface="+mn-cs"/>
              </a:rPr>
              <a:t>Acts 2:5-12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3. They were all scattered from Jerusalem, except the apostles.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1" u="sng" strike="noStrike" kern="1200" cap="none" spc="0" normalizeH="0" baseline="0" noProof="0" dirty="0">
                <a:ln>
                  <a:noFill/>
                </a:ln>
                <a:solidFill>
                  <a:prstClr val="black"/>
                </a:solidFill>
                <a:effectLst/>
                <a:uLnTx/>
                <a:uFillTx/>
                <a:latin typeface="Arial Black" panose="020B0A04020102020204" pitchFamily="34" charset="0"/>
                <a:ea typeface="+mn-ea"/>
                <a:cs typeface="+mn-cs"/>
              </a:rPr>
              <a:t>Acts 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 Gospel was preached to every creature under heaven.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1" u="sng" strike="noStrike" kern="1200" cap="none" spc="0" normalizeH="0" baseline="0" noProof="0" dirty="0">
                <a:ln>
                  <a:noFill/>
                </a:ln>
                <a:solidFill>
                  <a:prstClr val="black"/>
                </a:solidFill>
                <a:effectLst/>
                <a:uLnTx/>
                <a:uFillTx/>
                <a:latin typeface="Arial Black" panose="020B0A04020102020204" pitchFamily="34" charset="0"/>
                <a:ea typeface="+mn-ea"/>
                <a:cs typeface="+mn-cs"/>
              </a:rPr>
              <a:t>Col. 1:23</a:t>
            </a:r>
          </a:p>
        </p:txBody>
      </p:sp>
    </p:spTree>
    <p:extLst>
      <p:ext uri="{BB962C8B-B14F-4D97-AF65-F5344CB8AC3E}">
        <p14:creationId xmlns:p14="http://schemas.microsoft.com/office/powerpoint/2010/main" val="2419335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694" y="531997"/>
            <a:ext cx="8364071" cy="57861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1. </a:t>
            </a:r>
            <a:r>
              <a:rPr kumimoji="0" lang="en-US" sz="3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The establishment of the Church.</a:t>
            </a:r>
          </a:p>
          <a:p>
            <a:pPr marL="514350" marR="0" lvl="0" indent="-514350" algn="l" defTabSz="457200" rtl="0" eaLnBrk="1" fontAlgn="auto" latinLnBrk="0" hangingPunct="1">
              <a:lnSpc>
                <a:spcPct val="100000"/>
              </a:lnSpc>
              <a:spcBef>
                <a:spcPts val="0"/>
              </a:spcBef>
              <a:spcAft>
                <a:spcPts val="1000"/>
              </a:spcAft>
              <a:buClrTx/>
              <a:buSzTx/>
              <a:buFontTx/>
              <a:buAutoNum type="arabicPeriod"/>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2. </a:t>
            </a:r>
            <a:r>
              <a:rPr kumimoji="0" lang="en-US" sz="3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The descent of the Holy Spirit, and the gospel that came with it.</a:t>
            </a:r>
          </a:p>
          <a:p>
            <a:pPr marL="0" marR="0" lvl="0" indent="0" algn="l" defTabSz="457200" rtl="0" eaLnBrk="1" fontAlgn="auto" latinLnBrk="0" hangingPunct="1">
              <a:lnSpc>
                <a:spcPct val="100000"/>
              </a:lnSpc>
              <a:spcBef>
                <a:spcPts val="0"/>
              </a:spcBef>
              <a:spcAft>
                <a:spcPts val="100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3. </a:t>
            </a:r>
            <a:r>
              <a:rPr kumimoji="0" lang="en-US" sz="3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The beginning of the reign of Christ on David's spiritual throne, the only throne he will occupy.</a:t>
            </a:r>
          </a:p>
          <a:p>
            <a:pPr marL="0" marR="0" lvl="0" indent="0" algn="l" defTabSz="457200" rtl="0" eaLnBrk="1" fontAlgn="auto" latinLnBrk="0" hangingPunct="1">
              <a:lnSpc>
                <a:spcPct val="100000"/>
              </a:lnSpc>
              <a:spcBef>
                <a:spcPts val="0"/>
              </a:spcBef>
              <a:spcAft>
                <a:spcPts val="100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Calibri" panose="020F0502020204030204" pitchFamily="34" charset="0"/>
                <a:cs typeface="Times New Roman" panose="02020603050405020304" pitchFamily="18" charset="0"/>
              </a:rPr>
              <a:t>4. </a:t>
            </a:r>
            <a:r>
              <a:rPr kumimoji="0" lang="en-US" sz="3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The first complete divine answer to the question, "What must I do to be saved?"</a:t>
            </a:r>
          </a:p>
        </p:txBody>
      </p:sp>
    </p:spTree>
    <p:extLst>
      <p:ext uri="{BB962C8B-B14F-4D97-AF65-F5344CB8AC3E}">
        <p14:creationId xmlns:p14="http://schemas.microsoft.com/office/powerpoint/2010/main" val="2922911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04800" y="0"/>
            <a:ext cx="8839200" cy="67710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Acts 2. A three point sermon.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libri"/>
                <a:ea typeface="+mn-ea"/>
                <a:cs typeface="+mn-cs"/>
              </a:rPr>
              <a:t>     </a:t>
            </a:r>
            <a:r>
              <a:rPr kumimoji="0" lang="en-US" sz="3200" b="1" i="1" u="none" strike="noStrike" kern="1200" cap="none" spc="0" normalizeH="0" baseline="0" noProof="0" dirty="0">
                <a:ln>
                  <a:noFill/>
                </a:ln>
                <a:solidFill>
                  <a:srgbClr val="FF0000"/>
                </a:solidFill>
                <a:effectLst/>
                <a:uLnTx/>
                <a:uFillTx/>
                <a:latin typeface="Calibri"/>
                <a:ea typeface="+mn-ea"/>
                <a:cs typeface="+mn-cs"/>
              </a:rPr>
              <a:t>The Sermon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srgbClr val="0070C0"/>
                </a:solidFill>
                <a:effectLst/>
                <a:uLnTx/>
                <a:uFillTx/>
                <a:latin typeface="Calibri"/>
                <a:ea typeface="+mn-ea"/>
                <a:cs typeface="+mn-cs"/>
              </a:rPr>
              <a:t>1.Jesus is the messiah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a:ea typeface="+mn-ea"/>
                <a:cs typeface="+mn-cs"/>
              </a:rPr>
              <a:t>       2.You killed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a:ea typeface="+mn-ea"/>
                <a:cs typeface="+mn-cs"/>
              </a:rPr>
              <a:t>       3.God raised Him up. (not stolen)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     </a:t>
            </a:r>
            <a:r>
              <a:rPr kumimoji="0" lang="en-US" sz="2800" b="1" i="1" u="none" strike="noStrike" kern="1200" cap="none" spc="0" normalizeH="0" baseline="0" noProof="0" dirty="0">
                <a:ln>
                  <a:noFill/>
                </a:ln>
                <a:solidFill>
                  <a:srgbClr val="FF0000"/>
                </a:solidFill>
                <a:effectLst/>
                <a:uLnTx/>
                <a:uFillTx/>
                <a:latin typeface="Calibri"/>
                <a:ea typeface="+mn-ea"/>
                <a:cs typeface="+mn-cs"/>
              </a:rPr>
              <a:t>The Evidence:</a:t>
            </a:r>
            <a:r>
              <a:rPr kumimoji="0" lang="en-US" sz="28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srgbClr val="0070C0"/>
                </a:solidFill>
                <a:effectLst/>
                <a:uLnTx/>
                <a:uFillTx/>
                <a:latin typeface="Calibri"/>
                <a:ea typeface="+mn-ea"/>
                <a:cs typeface="+mn-cs"/>
              </a:rPr>
              <a:t>1.David. (respected prophet and 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a:ea typeface="+mn-ea"/>
                <a:cs typeface="+mn-cs"/>
              </a:rPr>
              <a:t>       2.We are witnesses. (Happened right here in Jerusalem)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a:ea typeface="+mn-ea"/>
                <a:cs typeface="+mn-cs"/>
              </a:rPr>
              <a:t>       3.The Holy Spirit (you both see and hear)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Calibri"/>
                <a:ea typeface="+mn-ea"/>
                <a:cs typeface="+mn-cs"/>
              </a:rPr>
              <a:t>       4.God made Jesus both Lord and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a:ea typeface="+mn-ea"/>
                <a:cs typeface="+mn-cs"/>
              </a:rPr>
              <a:t>     </a:t>
            </a:r>
            <a:r>
              <a:rPr kumimoji="0" lang="en-US" sz="2800" b="1" i="1" u="none" strike="noStrike" kern="1200" cap="none" spc="0" normalizeH="0" baseline="0" noProof="0" dirty="0">
                <a:ln>
                  <a:noFill/>
                </a:ln>
                <a:solidFill>
                  <a:srgbClr val="FF0000"/>
                </a:solidFill>
                <a:effectLst/>
                <a:uLnTx/>
                <a:uFillTx/>
                <a:latin typeface="Calibri"/>
                <a:ea typeface="+mn-ea"/>
                <a:cs typeface="+mn-cs"/>
              </a:rPr>
              <a:t>The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0" noProof="0" dirty="0">
                <a:ln>
                  <a:noFill/>
                </a:ln>
                <a:solidFill>
                  <a:srgbClr val="0070C0"/>
                </a:solidFill>
                <a:effectLst/>
                <a:uLnTx/>
                <a:uFillTx/>
                <a:latin typeface="Calibri"/>
                <a:ea typeface="+mn-ea"/>
                <a:cs typeface="+mn-cs"/>
              </a:rPr>
              <a:t>Those that gladly received the word were baptized.</a:t>
            </a:r>
          </a:p>
        </p:txBody>
      </p:sp>
      <p:sp>
        <p:nvSpPr>
          <p:cNvPr id="3" name="TextBox 2"/>
          <p:cNvSpPr txBox="1"/>
          <p:nvPr/>
        </p:nvSpPr>
        <p:spPr>
          <a:xfrm>
            <a:off x="7413811" y="3836906"/>
            <a:ext cx="1524000" cy="369332"/>
          </a:xfrm>
          <a:prstGeom prst="rect">
            <a:avLst/>
          </a:prstGeom>
          <a:noFill/>
        </p:spPr>
        <p:txBody>
          <a:bodyPr wrap="square" rtlCol="0">
            <a:spAutoFit/>
          </a:bodyPr>
          <a:lstStyle/>
          <a:p>
            <a:r>
              <a:rPr lang="en-US" dirty="0">
                <a:solidFill>
                  <a:srgbClr val="FF0000"/>
                </a:solidFill>
              </a:rPr>
              <a:t>Matt.27:50-53</a:t>
            </a:r>
          </a:p>
        </p:txBody>
      </p:sp>
    </p:spTree>
    <p:extLst>
      <p:ext uri="{BB962C8B-B14F-4D97-AF65-F5344CB8AC3E}">
        <p14:creationId xmlns:p14="http://schemas.microsoft.com/office/powerpoint/2010/main" val="3558974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814" y="457217"/>
            <a:ext cx="3514162" cy="144655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B0F0"/>
                </a:solidFill>
                <a:effectLst/>
                <a:uLnTx/>
                <a:uFillTx/>
                <a:latin typeface="Calibri" panose="020F0502020204030204"/>
                <a:ea typeface="+mn-ea"/>
                <a:cs typeface="+mn-cs"/>
              </a:rPr>
              <a:t>John 14:6</a:t>
            </a:r>
            <a:r>
              <a:rPr kumimoji="0" lang="en-US" sz="2400" b="1" i="0" u="none" strike="noStrike" kern="1200" cap="none" spc="0" normalizeH="0" baseline="0" noProof="0" dirty="0">
                <a:ln>
                  <a:noFill/>
                </a:ln>
                <a:solidFill>
                  <a:srgbClr val="00B0F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Jesus said to him, "I am the way, the truth, and the life. </a:t>
            </a:r>
            <a:r>
              <a:rPr kumimoji="0" lang="en-US" sz="2400" b="1" i="0" u="sng" strike="noStrike" kern="1200" cap="none" spc="0" normalizeH="0" baseline="0" noProof="0" dirty="0">
                <a:ln>
                  <a:noFill/>
                </a:ln>
                <a:solidFill>
                  <a:srgbClr val="FF0000"/>
                </a:solidFill>
                <a:effectLst/>
                <a:uLnTx/>
                <a:uFillTx/>
                <a:latin typeface="Calibri" panose="020F0502020204030204"/>
                <a:ea typeface="+mn-ea"/>
                <a:cs typeface="+mn-cs"/>
              </a:rPr>
              <a:t>No one</a:t>
            </a:r>
            <a:r>
              <a:rPr kumimoji="0" lang="en-US" sz="2000" b="1" i="0" u="sng"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comes to the Father except through Me.</a:t>
            </a:r>
          </a:p>
        </p:txBody>
      </p:sp>
      <p:sp>
        <p:nvSpPr>
          <p:cNvPr id="3" name="Rectangle 2"/>
          <p:cNvSpPr/>
          <p:nvPr/>
        </p:nvSpPr>
        <p:spPr>
          <a:xfrm>
            <a:off x="4419599" y="295851"/>
            <a:ext cx="4392705"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B0F0"/>
                </a:solidFill>
                <a:effectLst/>
                <a:uLnTx/>
                <a:uFillTx/>
                <a:latin typeface="Calibri" panose="020F0502020204030204"/>
                <a:ea typeface="+mn-ea"/>
                <a:cs typeface="+mn-cs"/>
              </a:rPr>
              <a:t>Acts 4:12</a:t>
            </a:r>
            <a:r>
              <a:rPr kumimoji="0" lang="en-US" sz="2400" b="1" i="0" u="none" strike="noStrike" kern="1200" cap="none" spc="0" normalizeH="0" baseline="0" noProof="0" dirty="0">
                <a:ln>
                  <a:noFill/>
                </a:ln>
                <a:solidFill>
                  <a:srgbClr val="00B0F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"Nor is there salvation in any other, for </a:t>
            </a:r>
            <a:r>
              <a:rPr kumimoji="0" lang="en-US" sz="2400" b="1" i="0" u="sng" strike="noStrike" kern="1200" cap="none" spc="0" normalizeH="0" baseline="0" noProof="0" dirty="0">
                <a:ln>
                  <a:noFill/>
                </a:ln>
                <a:solidFill>
                  <a:srgbClr val="FF0000"/>
                </a:solidFill>
                <a:effectLst/>
                <a:uLnTx/>
                <a:uFillTx/>
                <a:latin typeface="Calibri" panose="020F0502020204030204"/>
                <a:ea typeface="+mn-ea"/>
                <a:cs typeface="+mn-cs"/>
              </a:rPr>
              <a:t>there is no other name</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under heaven given among men </a:t>
            </a:r>
            <a:r>
              <a:rPr kumimoji="0" lang="en-US" sz="2400" b="1" i="0" u="sng" strike="noStrike" kern="1200" cap="none" spc="0" normalizeH="0" baseline="0" noProof="0" dirty="0">
                <a:ln>
                  <a:noFill/>
                </a:ln>
                <a:solidFill>
                  <a:srgbClr val="FF0000"/>
                </a:solidFill>
                <a:effectLst/>
                <a:uLnTx/>
                <a:uFillTx/>
                <a:latin typeface="Calibri" panose="020F0502020204030204"/>
                <a:ea typeface="+mn-ea"/>
                <a:cs typeface="+mn-cs"/>
              </a:rPr>
              <a:t>by which we must be saved</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4" name="Rectangle 3"/>
          <p:cNvSpPr/>
          <p:nvPr/>
        </p:nvSpPr>
        <p:spPr>
          <a:xfrm>
            <a:off x="286868" y="2452319"/>
            <a:ext cx="4473391"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B0F0"/>
                </a:solidFill>
                <a:effectLst/>
                <a:uLnTx/>
                <a:uFillTx/>
                <a:latin typeface="Calibri" panose="020F0502020204030204"/>
                <a:ea typeface="+mn-ea"/>
                <a:cs typeface="+mn-cs"/>
              </a:rPr>
              <a:t>Matt. 26:28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 this is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My blood of the new covenant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which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shed for many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for the remission of sins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 name="Rectangle 4"/>
          <p:cNvSpPr/>
          <p:nvPr/>
        </p:nvSpPr>
        <p:spPr>
          <a:xfrm>
            <a:off x="5127811" y="2196364"/>
            <a:ext cx="3558989"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B0F0"/>
                </a:solidFill>
                <a:effectLst/>
                <a:uLnTx/>
                <a:uFillTx/>
                <a:latin typeface="Calibri" panose="020F0502020204030204"/>
                <a:ea typeface="+mn-ea"/>
                <a:cs typeface="+mn-cs"/>
              </a:rPr>
              <a:t>Rom. 6:3</a:t>
            </a:r>
            <a:r>
              <a:rPr kumimoji="0" lang="en-US" sz="2400" b="1" i="0" u="none" strike="noStrike" kern="1200" cap="none" spc="0" normalizeH="0" baseline="0" noProof="0" dirty="0">
                <a:ln>
                  <a:noFill/>
                </a:ln>
                <a:solidFill>
                  <a:srgbClr val="00B0F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Or do you not know that as many of us as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were baptized into Christ Jesus were baptized into His death?</a:t>
            </a:r>
          </a:p>
        </p:txBody>
      </p:sp>
      <p:sp>
        <p:nvSpPr>
          <p:cNvPr id="6" name="Rectangle 5"/>
          <p:cNvSpPr/>
          <p:nvPr/>
        </p:nvSpPr>
        <p:spPr>
          <a:xfrm>
            <a:off x="493055" y="4356438"/>
            <a:ext cx="8301320"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B0F0"/>
                </a:solidFill>
                <a:effectLst/>
                <a:uLnTx/>
                <a:uFillTx/>
                <a:latin typeface="Calibri" panose="020F0502020204030204"/>
                <a:ea typeface="+mn-ea"/>
                <a:cs typeface="+mn-cs"/>
              </a:rPr>
              <a:t>Eph. 5:23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the husband is head of the wife, as also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Christ is head of the church; and He is the Savior of the body.</a:t>
            </a:r>
          </a:p>
        </p:txBody>
      </p:sp>
      <p:sp>
        <p:nvSpPr>
          <p:cNvPr id="7" name="Rectangle 6"/>
          <p:cNvSpPr/>
          <p:nvPr/>
        </p:nvSpPr>
        <p:spPr>
          <a:xfrm>
            <a:off x="493057" y="5380654"/>
            <a:ext cx="8319247"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00B0F0"/>
                </a:solidFill>
                <a:effectLst/>
                <a:uLnTx/>
                <a:uFillTx/>
                <a:latin typeface="Calibri" panose="020F0502020204030204"/>
                <a:ea typeface="+mn-ea"/>
                <a:cs typeface="+mn-cs"/>
              </a:rPr>
              <a:t>John 3:5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Jesus answered, "Most assuredly, I say to you</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unless one is born of water and the Spirit, he cannot enter the kingdom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6 "That which is born of the flesh is flesh, and that which is born of the Spirit is spirit.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7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Do not marvel that I said to you, 'You must be born again.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 name="Rounded Rectangle 7"/>
          <p:cNvSpPr/>
          <p:nvPr/>
        </p:nvSpPr>
        <p:spPr>
          <a:xfrm>
            <a:off x="493056" y="457217"/>
            <a:ext cx="3433486" cy="1488116"/>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4312025" y="170329"/>
            <a:ext cx="4500280" cy="177500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p:nvSpPr>
        <p:spPr>
          <a:xfrm>
            <a:off x="286868" y="2363112"/>
            <a:ext cx="4320991" cy="1387729"/>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p:nvSpPr>
        <p:spPr>
          <a:xfrm>
            <a:off x="5038166" y="2142565"/>
            <a:ext cx="3585882" cy="2007684"/>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93056" y="4312024"/>
            <a:ext cx="8319248" cy="995082"/>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493055" y="5380654"/>
            <a:ext cx="8301321" cy="1324946"/>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ight Arrow 13"/>
          <p:cNvSpPr/>
          <p:nvPr/>
        </p:nvSpPr>
        <p:spPr>
          <a:xfrm>
            <a:off x="3926543" y="1174376"/>
            <a:ext cx="313764" cy="2330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ight Arrow 14"/>
          <p:cNvSpPr/>
          <p:nvPr/>
        </p:nvSpPr>
        <p:spPr>
          <a:xfrm rot="7938621">
            <a:off x="3989233" y="1993956"/>
            <a:ext cx="420999" cy="2330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ight Arrow 16"/>
          <p:cNvSpPr/>
          <p:nvPr/>
        </p:nvSpPr>
        <p:spPr>
          <a:xfrm>
            <a:off x="4554009" y="3049317"/>
            <a:ext cx="420999" cy="2330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ight Arrow 17"/>
          <p:cNvSpPr/>
          <p:nvPr/>
        </p:nvSpPr>
        <p:spPr>
          <a:xfrm rot="7938621">
            <a:off x="4599785" y="3929082"/>
            <a:ext cx="420999" cy="2330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567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85800" y="457200"/>
            <a:ext cx="7772400" cy="685800"/>
          </a:xfrm>
        </p:spPr>
        <p:txBody>
          <a:bodyPr/>
          <a:lstStyle/>
          <a:p>
            <a:r>
              <a:rPr lang="en-US" sz="3600" b="1" dirty="0">
                <a:ln>
                  <a:solidFill>
                    <a:schemeClr val="tx1"/>
                  </a:solidFill>
                </a:ln>
                <a:solidFill>
                  <a:srgbClr val="0070C0"/>
                </a:solidFill>
                <a:latin typeface="Arial" pitchFamily="34" charset="0"/>
                <a:cs typeface="Arial" pitchFamily="34" charset="0"/>
              </a:rPr>
              <a:t>CASE STUDIES OF CONVERSION</a:t>
            </a:r>
          </a:p>
        </p:txBody>
      </p:sp>
      <p:graphicFrame>
        <p:nvGraphicFramePr>
          <p:cNvPr id="143363" name="Group 3"/>
          <p:cNvGraphicFramePr>
            <a:graphicFrameLocks noGrp="1"/>
          </p:cNvGraphicFramePr>
          <p:nvPr/>
        </p:nvGraphicFramePr>
        <p:xfrm>
          <a:off x="762000" y="1218790"/>
          <a:ext cx="7619997" cy="5020466"/>
        </p:xfrm>
        <a:graphic>
          <a:graphicData uri="http://schemas.openxmlformats.org/drawingml/2006/table">
            <a:tbl>
              <a:tblPr/>
              <a:tblGrid>
                <a:gridCol w="1088571">
                  <a:extLst>
                    <a:ext uri="{9D8B030D-6E8A-4147-A177-3AD203B41FA5}">
                      <a16:colId xmlns:a16="http://schemas.microsoft.com/office/drawing/2014/main" val="20000"/>
                    </a:ext>
                  </a:extLst>
                </a:gridCol>
                <a:gridCol w="1088571">
                  <a:extLst>
                    <a:ext uri="{9D8B030D-6E8A-4147-A177-3AD203B41FA5}">
                      <a16:colId xmlns:a16="http://schemas.microsoft.com/office/drawing/2014/main" val="20001"/>
                    </a:ext>
                  </a:extLst>
                </a:gridCol>
                <a:gridCol w="1088571">
                  <a:extLst>
                    <a:ext uri="{9D8B030D-6E8A-4147-A177-3AD203B41FA5}">
                      <a16:colId xmlns:a16="http://schemas.microsoft.com/office/drawing/2014/main" val="20002"/>
                    </a:ext>
                  </a:extLst>
                </a:gridCol>
                <a:gridCol w="1088571">
                  <a:extLst>
                    <a:ext uri="{9D8B030D-6E8A-4147-A177-3AD203B41FA5}">
                      <a16:colId xmlns:a16="http://schemas.microsoft.com/office/drawing/2014/main" val="20003"/>
                    </a:ext>
                  </a:extLst>
                </a:gridCol>
                <a:gridCol w="1088571">
                  <a:extLst>
                    <a:ext uri="{9D8B030D-6E8A-4147-A177-3AD203B41FA5}">
                      <a16:colId xmlns:a16="http://schemas.microsoft.com/office/drawing/2014/main" val="20004"/>
                    </a:ext>
                  </a:extLst>
                </a:gridCol>
                <a:gridCol w="1088571">
                  <a:extLst>
                    <a:ext uri="{9D8B030D-6E8A-4147-A177-3AD203B41FA5}">
                      <a16:colId xmlns:a16="http://schemas.microsoft.com/office/drawing/2014/main" val="20005"/>
                    </a:ext>
                  </a:extLst>
                </a:gridCol>
                <a:gridCol w="1088571">
                  <a:extLst>
                    <a:ext uri="{9D8B030D-6E8A-4147-A177-3AD203B41FA5}">
                      <a16:colId xmlns:a16="http://schemas.microsoft.com/office/drawing/2014/main" val="20006"/>
                    </a:ext>
                  </a:extLst>
                </a:gridCol>
              </a:tblGrid>
              <a:tr h="4241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Acts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Preaching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Believed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Repented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Confessed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Baptized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Saved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2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2:22-41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Pentecost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vv.  37-38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vv.  38-41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 b="1"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Remission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Of Sins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4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8:12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Samaritans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Believed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1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8:13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Simon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1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8:35-39</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Eunuch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vv.  36-37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37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38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Rejoiced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9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9:17-18</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Saul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Sins Washed Away</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2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10:34-48</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Cornelius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43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48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Remission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Of Sins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41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16:13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Lydia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15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41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16:31-34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The Jailer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31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33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Rejoiced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64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18:8</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Corinthians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41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19:5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cs typeface="Arial" pitchFamily="34" charset="0"/>
                        </a:rPr>
                        <a:t>Ephesians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cs typeface="Arial" pitchFamily="34" charset="0"/>
                        </a:rPr>
                        <a:t>v.  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4" name="Rectangle 13"/>
          <p:cNvSpPr/>
          <p:nvPr/>
        </p:nvSpPr>
        <p:spPr>
          <a:xfrm>
            <a:off x="762000" y="1219200"/>
            <a:ext cx="1066800" cy="5029200"/>
          </a:xfrm>
          <a:prstGeom prst="rect">
            <a:avLst/>
          </a:prstGeom>
          <a:solidFill>
            <a:srgbClr val="1567AB">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1828800" y="1219200"/>
            <a:ext cx="6553200" cy="457200"/>
          </a:xfrm>
          <a:prstGeom prst="rect">
            <a:avLst/>
          </a:prstGeom>
          <a:solidFill>
            <a:srgbClr val="1567AB">
              <a:alpha val="2117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762000" y="1219200"/>
            <a:ext cx="7620000" cy="457200"/>
          </a:xfrm>
          <a:prstGeom prst="rect">
            <a:avLst/>
          </a:prstGeom>
          <a:noFill/>
          <a:ln w="571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p:cNvSpPr/>
          <p:nvPr/>
        </p:nvSpPr>
        <p:spPr>
          <a:xfrm>
            <a:off x="762000" y="1676400"/>
            <a:ext cx="7620000" cy="4572000"/>
          </a:xfrm>
          <a:prstGeom prst="rect">
            <a:avLst/>
          </a:prstGeom>
          <a:noFill/>
          <a:ln w="571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p:cNvSpPr/>
          <p:nvPr/>
        </p:nvSpPr>
        <p:spPr>
          <a:xfrm>
            <a:off x="6172200" y="1219200"/>
            <a:ext cx="1143000" cy="457200"/>
          </a:xfrm>
          <a:prstGeom prst="rect">
            <a:avLst/>
          </a:prstGeom>
          <a:solidFill>
            <a:schemeClr val="bg1"/>
          </a:solidFill>
          <a:ln w="57150">
            <a:solidFill>
              <a:srgbClr val="FF0000"/>
            </a:solid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Baptized</a:t>
            </a:r>
          </a:p>
        </p:txBody>
      </p:sp>
      <p:sp>
        <p:nvSpPr>
          <p:cNvPr id="22" name="Rectangle 21"/>
          <p:cNvSpPr/>
          <p:nvPr/>
        </p:nvSpPr>
        <p:spPr>
          <a:xfrm>
            <a:off x="762000" y="1219200"/>
            <a:ext cx="1066800" cy="5029200"/>
          </a:xfrm>
          <a:prstGeom prst="rect">
            <a:avLst/>
          </a:prstGeom>
          <a:noFill/>
          <a:ln w="571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6248400" y="1676400"/>
            <a:ext cx="1066800" cy="4572000"/>
          </a:xfrm>
          <a:prstGeom prst="rect">
            <a:avLst/>
          </a:prstGeom>
          <a:noFill/>
          <a:ln w="57150">
            <a:solidFill>
              <a:srgbClr val="FF0000"/>
            </a:solid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0066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694" y="531997"/>
            <a:ext cx="8364071" cy="5786199"/>
          </a:xfrm>
          <a:prstGeom prst="rect">
            <a:avLst/>
          </a:prstGeom>
        </p:spPr>
        <p:txBody>
          <a:bodyPr wrap="square">
            <a:spAutoFit/>
          </a:bodyPr>
          <a:lstStyle/>
          <a:p>
            <a:pPr>
              <a:spcAft>
                <a:spcPts val="1000"/>
              </a:spcAft>
            </a:pPr>
            <a:r>
              <a:rPr lang="en-US" sz="3200" b="1" dirty="0">
                <a:solidFill>
                  <a:srgbClr val="FF0000"/>
                </a:solidFill>
                <a:ea typeface="Calibri" panose="020F0502020204030204" pitchFamily="34" charset="0"/>
                <a:cs typeface="Times New Roman" panose="02020603050405020304" pitchFamily="18" charset="0"/>
              </a:rPr>
              <a:t>1. </a:t>
            </a:r>
            <a:r>
              <a:rPr lang="en-US" sz="3200" b="1" dirty="0">
                <a:solidFill>
                  <a:srgbClr val="0070C0"/>
                </a:solidFill>
                <a:ea typeface="Calibri" panose="020F0502020204030204" pitchFamily="34" charset="0"/>
                <a:cs typeface="Times New Roman" panose="02020603050405020304" pitchFamily="18" charset="0"/>
              </a:rPr>
              <a:t>The establishment of the Church.</a:t>
            </a:r>
          </a:p>
          <a:p>
            <a:pPr marL="514350" indent="-514350">
              <a:spcAft>
                <a:spcPts val="1000"/>
              </a:spcAft>
              <a:buAutoNum type="arabicPeriod"/>
            </a:pPr>
            <a:endParaRPr lang="en-US" sz="3200" dirty="0">
              <a:ea typeface="Calibri" panose="020F0502020204030204" pitchFamily="34" charset="0"/>
              <a:cs typeface="Times New Roman" panose="02020603050405020304" pitchFamily="18" charset="0"/>
            </a:endParaRPr>
          </a:p>
          <a:p>
            <a:pPr>
              <a:spcAft>
                <a:spcPts val="1000"/>
              </a:spcAft>
            </a:pPr>
            <a:r>
              <a:rPr lang="en-US" sz="3200" b="1" dirty="0">
                <a:solidFill>
                  <a:srgbClr val="FF0000"/>
                </a:solidFill>
                <a:ea typeface="Calibri" panose="020F0502020204030204" pitchFamily="34" charset="0"/>
                <a:cs typeface="Times New Roman" panose="02020603050405020304" pitchFamily="18" charset="0"/>
              </a:rPr>
              <a:t>2. </a:t>
            </a:r>
            <a:r>
              <a:rPr lang="en-US" sz="3200" b="1" dirty="0">
                <a:solidFill>
                  <a:srgbClr val="0070C0"/>
                </a:solidFill>
                <a:ea typeface="Calibri" panose="020F0502020204030204" pitchFamily="34" charset="0"/>
                <a:cs typeface="Times New Roman" panose="02020603050405020304" pitchFamily="18" charset="0"/>
              </a:rPr>
              <a:t>The descent of the Holy Spirit, and the gospel that came with it.</a:t>
            </a:r>
          </a:p>
          <a:p>
            <a:pPr>
              <a:spcAft>
                <a:spcPts val="1000"/>
              </a:spcAft>
            </a:pPr>
            <a:endParaRPr lang="en-US" sz="3200" dirty="0">
              <a:ea typeface="Calibri" panose="020F0502020204030204" pitchFamily="34" charset="0"/>
              <a:cs typeface="Times New Roman" panose="02020603050405020304" pitchFamily="18" charset="0"/>
            </a:endParaRPr>
          </a:p>
          <a:p>
            <a:pPr>
              <a:spcAft>
                <a:spcPts val="1000"/>
              </a:spcAft>
            </a:pPr>
            <a:r>
              <a:rPr lang="en-US" sz="3200" b="1" dirty="0">
                <a:solidFill>
                  <a:srgbClr val="FF0000"/>
                </a:solidFill>
                <a:ea typeface="Calibri" panose="020F0502020204030204" pitchFamily="34" charset="0"/>
                <a:cs typeface="Times New Roman" panose="02020603050405020304" pitchFamily="18" charset="0"/>
              </a:rPr>
              <a:t>3. </a:t>
            </a:r>
            <a:r>
              <a:rPr lang="en-US" sz="3200" b="1" dirty="0">
                <a:solidFill>
                  <a:srgbClr val="0070C0"/>
                </a:solidFill>
                <a:ea typeface="Calibri" panose="020F0502020204030204" pitchFamily="34" charset="0"/>
                <a:cs typeface="Times New Roman" panose="02020603050405020304" pitchFamily="18" charset="0"/>
              </a:rPr>
              <a:t>The beginning of the reign of Christ on David's </a:t>
            </a:r>
            <a:r>
              <a:rPr lang="en-US" sz="3200" b="1" u="sng" dirty="0">
                <a:solidFill>
                  <a:srgbClr val="0070C0"/>
                </a:solidFill>
                <a:ea typeface="Calibri" panose="020F0502020204030204" pitchFamily="34" charset="0"/>
                <a:cs typeface="Times New Roman" panose="02020603050405020304" pitchFamily="18" charset="0"/>
              </a:rPr>
              <a:t>spiritual throne</a:t>
            </a:r>
            <a:r>
              <a:rPr lang="en-US" sz="3200" b="1" dirty="0">
                <a:solidFill>
                  <a:srgbClr val="0070C0"/>
                </a:solidFill>
                <a:ea typeface="Calibri" panose="020F0502020204030204" pitchFamily="34" charset="0"/>
                <a:cs typeface="Times New Roman" panose="02020603050405020304" pitchFamily="18" charset="0"/>
              </a:rPr>
              <a:t>, the only throne he will occupy.</a:t>
            </a:r>
          </a:p>
          <a:p>
            <a:pPr>
              <a:spcAft>
                <a:spcPts val="1000"/>
              </a:spcAft>
            </a:pPr>
            <a:endParaRPr lang="en-US" sz="3200" dirty="0">
              <a:ea typeface="Calibri" panose="020F0502020204030204" pitchFamily="34" charset="0"/>
              <a:cs typeface="Times New Roman" panose="02020603050405020304" pitchFamily="18" charset="0"/>
            </a:endParaRPr>
          </a:p>
          <a:p>
            <a:pPr>
              <a:spcAft>
                <a:spcPts val="1000"/>
              </a:spcAft>
            </a:pPr>
            <a:r>
              <a:rPr lang="en-US" sz="3200" b="1" dirty="0">
                <a:solidFill>
                  <a:srgbClr val="FF0000"/>
                </a:solidFill>
                <a:ea typeface="Calibri" panose="020F0502020204030204" pitchFamily="34" charset="0"/>
                <a:cs typeface="Times New Roman" panose="02020603050405020304" pitchFamily="18" charset="0"/>
              </a:rPr>
              <a:t>4. </a:t>
            </a:r>
            <a:r>
              <a:rPr lang="en-US" sz="3200" b="1" dirty="0">
                <a:solidFill>
                  <a:srgbClr val="0070C0"/>
                </a:solidFill>
                <a:ea typeface="Calibri" panose="020F0502020204030204" pitchFamily="34" charset="0"/>
                <a:cs typeface="Times New Roman" panose="02020603050405020304" pitchFamily="18" charset="0"/>
              </a:rPr>
              <a:t>The first complete divine answer to the question, "What must I do to be saved?"</a:t>
            </a:r>
            <a:endParaRPr lang="en-US" sz="3200" b="1" dirty="0">
              <a:solidFill>
                <a:srgbClr val="0070C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4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766B1A-681C-4A4E-9341-222D1BA5B63B}"/>
              </a:ext>
            </a:extLst>
          </p:cNvPr>
          <p:cNvSpPr>
            <a:spLocks noGrp="1"/>
          </p:cNvSpPr>
          <p:nvPr>
            <p:ph type="body" sz="quarter" idx="10"/>
          </p:nvPr>
        </p:nvSpPr>
        <p:spPr/>
        <p:txBody>
          <a:bodyPr/>
          <a:lstStyle/>
          <a:p>
            <a:r>
              <a:rPr lang="en-US" dirty="0"/>
              <a:t>Baptism in the Jordan River at the </a:t>
            </a:r>
            <a:r>
              <a:rPr lang="en-US" dirty="0" err="1"/>
              <a:t>Yardenit</a:t>
            </a:r>
            <a:r>
              <a:rPr lang="en-US" dirty="0"/>
              <a:t> baptismal site</a:t>
            </a:r>
          </a:p>
        </p:txBody>
      </p:sp>
      <p:sp>
        <p:nvSpPr>
          <p:cNvPr id="3" name="Text Placeholder 2">
            <a:extLst>
              <a:ext uri="{FF2B5EF4-FFF2-40B4-BE49-F238E27FC236}">
                <a16:creationId xmlns:a16="http://schemas.microsoft.com/office/drawing/2014/main" id="{358B23B3-632F-4C46-805D-F15FF06ED5C4}"/>
              </a:ext>
            </a:extLst>
          </p:cNvPr>
          <p:cNvSpPr>
            <a:spLocks noGrp="1"/>
          </p:cNvSpPr>
          <p:nvPr>
            <p:ph type="body" sz="quarter" idx="12"/>
          </p:nvPr>
        </p:nvSpPr>
        <p:spPr/>
        <p:txBody>
          <a:bodyPr/>
          <a:lstStyle/>
          <a:p>
            <a:r>
              <a:rPr lang="en-US" dirty="0"/>
              <a:t>2:38</a:t>
            </a:r>
          </a:p>
        </p:txBody>
      </p:sp>
      <p:sp>
        <p:nvSpPr>
          <p:cNvPr id="4" name="Title 3">
            <a:extLst>
              <a:ext uri="{FF2B5EF4-FFF2-40B4-BE49-F238E27FC236}">
                <a16:creationId xmlns:a16="http://schemas.microsoft.com/office/drawing/2014/main" id="{0234D01A-5274-488E-BE34-B6E6A56AD526}"/>
              </a:ext>
            </a:extLst>
          </p:cNvPr>
          <p:cNvSpPr>
            <a:spLocks noGrp="1"/>
          </p:cNvSpPr>
          <p:nvPr>
            <p:ph type="title"/>
          </p:nvPr>
        </p:nvSpPr>
        <p:spPr/>
        <p:txBody>
          <a:bodyPr/>
          <a:lstStyle/>
          <a:p>
            <a:r>
              <a:rPr lang="en-US" dirty="0"/>
              <a:t>Then Peter said to them, “Repent and be baptized”</a:t>
            </a:r>
          </a:p>
        </p:txBody>
      </p:sp>
      <p:pic>
        <p:nvPicPr>
          <p:cNvPr id="6" name="Picture 5">
            <a:extLst>
              <a:ext uri="{FF2B5EF4-FFF2-40B4-BE49-F238E27FC236}">
                <a16:creationId xmlns:a16="http://schemas.microsoft.com/office/drawing/2014/main" id="{D5FDA0F9-5E12-4780-B469-EDF83C573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0332"/>
            <a:ext cx="9144000" cy="6117336"/>
          </a:xfrm>
          <a:prstGeom prst="rect">
            <a:avLst/>
          </a:prstGeom>
        </p:spPr>
      </p:pic>
    </p:spTree>
    <p:extLst>
      <p:ext uri="{BB962C8B-B14F-4D97-AF65-F5344CB8AC3E}">
        <p14:creationId xmlns:p14="http://schemas.microsoft.com/office/powerpoint/2010/main" val="4238437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tone building&#10;&#10;Description generated with high confidence">
            <a:extLst>
              <a:ext uri="{FF2B5EF4-FFF2-40B4-BE49-F238E27FC236}">
                <a16:creationId xmlns:a16="http://schemas.microsoft.com/office/drawing/2014/main" id="{5D0B4E27-8D22-4395-8E45-1D7102B4E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2336"/>
            <a:ext cx="9144000" cy="6053328"/>
          </a:xfrm>
          <a:prstGeom prst="rect">
            <a:avLst/>
          </a:prstGeom>
        </p:spPr>
      </p:pic>
      <p:sp>
        <p:nvSpPr>
          <p:cNvPr id="2" name="Text Placeholder 1">
            <a:extLst>
              <a:ext uri="{FF2B5EF4-FFF2-40B4-BE49-F238E27FC236}">
                <a16:creationId xmlns:a16="http://schemas.microsoft.com/office/drawing/2014/main" id="{E67D5A28-0B4E-40BA-8E85-D3F225873C8B}"/>
              </a:ext>
            </a:extLst>
          </p:cNvPr>
          <p:cNvSpPr>
            <a:spLocks noGrp="1"/>
          </p:cNvSpPr>
          <p:nvPr>
            <p:ph type="body" sz="quarter" idx="10"/>
          </p:nvPr>
        </p:nvSpPr>
        <p:spPr/>
        <p:txBody>
          <a:bodyPr/>
          <a:lstStyle/>
          <a:p>
            <a:r>
              <a:rPr lang="en-US" dirty="0" err="1"/>
              <a:t>Mikveh</a:t>
            </a:r>
            <a:r>
              <a:rPr lang="en-US" dirty="0"/>
              <a:t> to the south of the Temple Mount</a:t>
            </a:r>
          </a:p>
        </p:txBody>
      </p:sp>
      <p:sp>
        <p:nvSpPr>
          <p:cNvPr id="3" name="Text Placeholder 2">
            <a:extLst>
              <a:ext uri="{FF2B5EF4-FFF2-40B4-BE49-F238E27FC236}">
                <a16:creationId xmlns:a16="http://schemas.microsoft.com/office/drawing/2014/main" id="{7B29A99B-9E42-4902-9FA0-A434FB06084D}"/>
              </a:ext>
            </a:extLst>
          </p:cNvPr>
          <p:cNvSpPr>
            <a:spLocks noGrp="1"/>
          </p:cNvSpPr>
          <p:nvPr>
            <p:ph type="body" sz="quarter" idx="12"/>
          </p:nvPr>
        </p:nvSpPr>
        <p:spPr/>
        <p:txBody>
          <a:bodyPr/>
          <a:lstStyle/>
          <a:p>
            <a:r>
              <a:rPr lang="en-US" dirty="0"/>
              <a:t>2:38</a:t>
            </a:r>
          </a:p>
        </p:txBody>
      </p:sp>
      <p:sp>
        <p:nvSpPr>
          <p:cNvPr id="4" name="Title 3">
            <a:extLst>
              <a:ext uri="{FF2B5EF4-FFF2-40B4-BE49-F238E27FC236}">
                <a16:creationId xmlns:a16="http://schemas.microsoft.com/office/drawing/2014/main" id="{CB952F0B-933D-48DD-9631-8AD46CC6C9FA}"/>
              </a:ext>
            </a:extLst>
          </p:cNvPr>
          <p:cNvSpPr>
            <a:spLocks noGrp="1"/>
          </p:cNvSpPr>
          <p:nvPr>
            <p:ph type="title"/>
          </p:nvPr>
        </p:nvSpPr>
        <p:spPr/>
        <p:txBody>
          <a:bodyPr/>
          <a:lstStyle/>
          <a:p>
            <a:r>
              <a:rPr lang="en-US" dirty="0"/>
              <a:t>Then Peter said to them, “Repent and be baptized”</a:t>
            </a:r>
          </a:p>
        </p:txBody>
      </p:sp>
    </p:spTree>
    <p:extLst>
      <p:ext uri="{BB962C8B-B14F-4D97-AF65-F5344CB8AC3E}">
        <p14:creationId xmlns:p14="http://schemas.microsoft.com/office/powerpoint/2010/main" val="781572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3A7EB-42D4-579F-7B27-BB9D30AFFD2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23B655-DC6E-9D82-FD27-38AD20C8A469}"/>
              </a:ext>
            </a:extLst>
          </p:cNvPr>
          <p:cNvSpPr/>
          <p:nvPr/>
        </p:nvSpPr>
        <p:spPr>
          <a:xfrm>
            <a:off x="331694" y="531997"/>
            <a:ext cx="8364071" cy="5786199"/>
          </a:xfrm>
          <a:prstGeom prst="rect">
            <a:avLst/>
          </a:prstGeom>
        </p:spPr>
        <p:txBody>
          <a:bodyPr wrap="square">
            <a:spAutoFit/>
          </a:bodyPr>
          <a:lstStyle/>
          <a:p>
            <a:pPr>
              <a:spcAft>
                <a:spcPts val="1000"/>
              </a:spcAft>
            </a:pPr>
            <a:r>
              <a:rPr lang="en-US" sz="3200" b="1" dirty="0">
                <a:solidFill>
                  <a:srgbClr val="FF0000"/>
                </a:solidFill>
                <a:ea typeface="Calibri" panose="020F0502020204030204" pitchFamily="34" charset="0"/>
                <a:cs typeface="Times New Roman" panose="02020603050405020304" pitchFamily="18" charset="0"/>
              </a:rPr>
              <a:t>1. </a:t>
            </a:r>
            <a:r>
              <a:rPr lang="en-US" sz="3200" b="1" dirty="0">
                <a:solidFill>
                  <a:srgbClr val="0070C0"/>
                </a:solidFill>
                <a:ea typeface="Calibri" panose="020F0502020204030204" pitchFamily="34" charset="0"/>
                <a:cs typeface="Times New Roman" panose="02020603050405020304" pitchFamily="18" charset="0"/>
              </a:rPr>
              <a:t>The establishment of the Church.</a:t>
            </a:r>
          </a:p>
          <a:p>
            <a:pPr marL="514350" indent="-514350">
              <a:spcAft>
                <a:spcPts val="1000"/>
              </a:spcAft>
              <a:buAutoNum type="arabicPeriod"/>
            </a:pPr>
            <a:endParaRPr lang="en-US" sz="3200" dirty="0">
              <a:ea typeface="Calibri" panose="020F0502020204030204" pitchFamily="34" charset="0"/>
              <a:cs typeface="Times New Roman" panose="02020603050405020304" pitchFamily="18" charset="0"/>
            </a:endParaRPr>
          </a:p>
          <a:p>
            <a:pPr>
              <a:spcAft>
                <a:spcPts val="1000"/>
              </a:spcAft>
            </a:pPr>
            <a:r>
              <a:rPr lang="en-US" sz="3200" b="1" dirty="0">
                <a:solidFill>
                  <a:srgbClr val="FF0000"/>
                </a:solidFill>
                <a:ea typeface="Calibri" panose="020F0502020204030204" pitchFamily="34" charset="0"/>
                <a:cs typeface="Times New Roman" panose="02020603050405020304" pitchFamily="18" charset="0"/>
              </a:rPr>
              <a:t>2. </a:t>
            </a:r>
            <a:r>
              <a:rPr lang="en-US" sz="3200" b="1" dirty="0">
                <a:solidFill>
                  <a:srgbClr val="0070C0"/>
                </a:solidFill>
                <a:ea typeface="Calibri" panose="020F0502020204030204" pitchFamily="34" charset="0"/>
                <a:cs typeface="Times New Roman" panose="02020603050405020304" pitchFamily="18" charset="0"/>
              </a:rPr>
              <a:t>The descent of the Holy Spirit, and the gospel that came with it.</a:t>
            </a:r>
          </a:p>
          <a:p>
            <a:pPr>
              <a:spcAft>
                <a:spcPts val="1000"/>
              </a:spcAft>
            </a:pPr>
            <a:endParaRPr lang="en-US" sz="3200" dirty="0">
              <a:ea typeface="Calibri" panose="020F0502020204030204" pitchFamily="34" charset="0"/>
              <a:cs typeface="Times New Roman" panose="02020603050405020304" pitchFamily="18" charset="0"/>
            </a:endParaRPr>
          </a:p>
          <a:p>
            <a:pPr>
              <a:spcAft>
                <a:spcPts val="1000"/>
              </a:spcAft>
            </a:pPr>
            <a:r>
              <a:rPr lang="en-US" sz="3200" b="1" dirty="0">
                <a:solidFill>
                  <a:srgbClr val="FF0000"/>
                </a:solidFill>
                <a:ea typeface="Calibri" panose="020F0502020204030204" pitchFamily="34" charset="0"/>
                <a:cs typeface="Times New Roman" panose="02020603050405020304" pitchFamily="18" charset="0"/>
              </a:rPr>
              <a:t>3. </a:t>
            </a:r>
            <a:r>
              <a:rPr lang="en-US" sz="3200" b="1" dirty="0">
                <a:solidFill>
                  <a:srgbClr val="0070C0"/>
                </a:solidFill>
                <a:ea typeface="Calibri" panose="020F0502020204030204" pitchFamily="34" charset="0"/>
                <a:cs typeface="Times New Roman" panose="02020603050405020304" pitchFamily="18" charset="0"/>
              </a:rPr>
              <a:t>The beginning of the reign of Christ on David's spiritual throne, the only throne he will occupy.</a:t>
            </a:r>
          </a:p>
          <a:p>
            <a:pPr>
              <a:spcAft>
                <a:spcPts val="1000"/>
              </a:spcAft>
            </a:pPr>
            <a:endParaRPr lang="en-US" sz="3200" dirty="0">
              <a:ea typeface="Calibri" panose="020F0502020204030204" pitchFamily="34" charset="0"/>
              <a:cs typeface="Times New Roman" panose="02020603050405020304" pitchFamily="18" charset="0"/>
            </a:endParaRPr>
          </a:p>
          <a:p>
            <a:pPr>
              <a:spcAft>
                <a:spcPts val="1000"/>
              </a:spcAft>
            </a:pPr>
            <a:r>
              <a:rPr lang="en-US" sz="3200" b="1" dirty="0">
                <a:solidFill>
                  <a:srgbClr val="FF0000"/>
                </a:solidFill>
                <a:ea typeface="Calibri" panose="020F0502020204030204" pitchFamily="34" charset="0"/>
                <a:cs typeface="Times New Roman" panose="02020603050405020304" pitchFamily="18" charset="0"/>
              </a:rPr>
              <a:t>4. </a:t>
            </a:r>
            <a:r>
              <a:rPr lang="en-US" sz="3200" b="1" dirty="0">
                <a:solidFill>
                  <a:srgbClr val="0070C0"/>
                </a:solidFill>
                <a:ea typeface="Calibri" panose="020F0502020204030204" pitchFamily="34" charset="0"/>
                <a:cs typeface="Times New Roman" panose="02020603050405020304" pitchFamily="18" charset="0"/>
              </a:rPr>
              <a:t>The first complete divine answer to the question, "What must I do to be saved?"</a:t>
            </a:r>
            <a:endParaRPr lang="en-US" sz="3200" b="1" dirty="0">
              <a:solidFill>
                <a:srgbClr val="0070C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88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5" y="0"/>
            <a:ext cx="918994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6698942" y="1575375"/>
            <a:ext cx="2292658" cy="786826"/>
          </a:xfrm>
          <a:prstGeom prst="wedgeRoundRectCallout">
            <a:avLst>
              <a:gd name="adj1" fmla="val -85933"/>
              <a:gd name="adj2" fmla="val 1864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ular Callout 3"/>
          <p:cNvSpPr/>
          <p:nvPr/>
        </p:nvSpPr>
        <p:spPr>
          <a:xfrm>
            <a:off x="6705600" y="4114800"/>
            <a:ext cx="2286000" cy="914400"/>
          </a:xfrm>
          <a:prstGeom prst="wedgeRoundRectCallout">
            <a:avLst>
              <a:gd name="adj1" fmla="val -95403"/>
              <a:gd name="adj2" fmla="val -10873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ular Callout 6"/>
          <p:cNvSpPr/>
          <p:nvPr/>
        </p:nvSpPr>
        <p:spPr>
          <a:xfrm>
            <a:off x="990600" y="914400"/>
            <a:ext cx="2660342" cy="838200"/>
          </a:xfrm>
          <a:prstGeom prst="wedgeRoundRectCallout">
            <a:avLst>
              <a:gd name="adj1" fmla="val 122931"/>
              <a:gd name="adj2" fmla="val 2605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ular Callout 7"/>
          <p:cNvSpPr/>
          <p:nvPr/>
        </p:nvSpPr>
        <p:spPr>
          <a:xfrm>
            <a:off x="76200" y="2766030"/>
            <a:ext cx="2667000" cy="1828800"/>
          </a:xfrm>
          <a:prstGeom prst="wedgeRoundRectCallout">
            <a:avLst>
              <a:gd name="adj1" fmla="val 150584"/>
              <a:gd name="adj2" fmla="val -50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228600" y="2895600"/>
            <a:ext cx="22860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Acts 2.   Hub of the Bible</a:t>
            </a:r>
          </a:p>
        </p:txBody>
      </p:sp>
      <p:sp>
        <p:nvSpPr>
          <p:cNvPr id="2" name="Rounded Rectangular Callout 1"/>
          <p:cNvSpPr/>
          <p:nvPr/>
        </p:nvSpPr>
        <p:spPr>
          <a:xfrm>
            <a:off x="4191000" y="457200"/>
            <a:ext cx="2507942" cy="825787"/>
          </a:xfrm>
          <a:prstGeom prst="wedgeRoundRectCallout">
            <a:avLst>
              <a:gd name="adj1" fmla="val 7955"/>
              <a:gd name="adj2" fmla="val 31488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ounded Rectangular Callout 5"/>
          <p:cNvSpPr/>
          <p:nvPr/>
        </p:nvSpPr>
        <p:spPr>
          <a:xfrm>
            <a:off x="3429000" y="5715000"/>
            <a:ext cx="2057400" cy="914400"/>
          </a:xfrm>
          <a:prstGeom prst="wedgeRoundRectCallout">
            <a:avLst>
              <a:gd name="adj1" fmla="val 56040"/>
              <a:gd name="adj2" fmla="val -27120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4191000" y="533400"/>
            <a:ext cx="2362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Psalm 2:1-12</a:t>
            </a:r>
          </a:p>
        </p:txBody>
      </p:sp>
      <p:sp>
        <p:nvSpPr>
          <p:cNvPr id="11" name="TextBox 10"/>
          <p:cNvSpPr txBox="1"/>
          <p:nvPr/>
        </p:nvSpPr>
        <p:spPr>
          <a:xfrm>
            <a:off x="990600" y="1066800"/>
            <a:ext cx="26603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Daniel 2:31-35</a:t>
            </a:r>
          </a:p>
        </p:txBody>
      </p:sp>
      <p:sp>
        <p:nvSpPr>
          <p:cNvPr id="12" name="TextBox 11"/>
          <p:cNvSpPr txBox="1"/>
          <p:nvPr/>
        </p:nvSpPr>
        <p:spPr>
          <a:xfrm>
            <a:off x="6705600" y="1575375"/>
            <a:ext cx="2438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Isaiah 2:1-4</a:t>
            </a:r>
          </a:p>
        </p:txBody>
      </p:sp>
      <p:sp>
        <p:nvSpPr>
          <p:cNvPr id="13" name="TextBox 12"/>
          <p:cNvSpPr txBox="1"/>
          <p:nvPr/>
        </p:nvSpPr>
        <p:spPr>
          <a:xfrm>
            <a:off x="6781800" y="4343400"/>
            <a:ext cx="2286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Joel 2:28-32</a:t>
            </a:r>
          </a:p>
        </p:txBody>
      </p:sp>
      <p:sp>
        <p:nvSpPr>
          <p:cNvPr id="14" name="TextBox 13"/>
          <p:cNvSpPr txBox="1"/>
          <p:nvPr/>
        </p:nvSpPr>
        <p:spPr>
          <a:xfrm>
            <a:off x="3581400" y="5867400"/>
            <a:ext cx="1752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Col. 1:13</a:t>
            </a:r>
          </a:p>
        </p:txBody>
      </p:sp>
    </p:spTree>
    <p:extLst>
      <p:ext uri="{BB962C8B-B14F-4D97-AF65-F5344CB8AC3E}">
        <p14:creationId xmlns:p14="http://schemas.microsoft.com/office/powerpoint/2010/main" val="80343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0438" y="0"/>
            <a:ext cx="3916545" cy="2937409"/>
          </a:xfrm>
          <a:prstGeom prst="rect">
            <a:avLst/>
          </a:prstGeom>
        </p:spPr>
      </p:pic>
      <p:sp>
        <p:nvSpPr>
          <p:cNvPr id="3" name="Rectangle 2"/>
          <p:cNvSpPr/>
          <p:nvPr/>
        </p:nvSpPr>
        <p:spPr>
          <a:xfrm>
            <a:off x="517890" y="2974134"/>
            <a:ext cx="8164864" cy="3852850"/>
          </a:xfrm>
          <a:prstGeom prst="rect">
            <a:avLst/>
          </a:prstGeom>
        </p:spPr>
        <p:txBody>
          <a:bodyPr wrap="square">
            <a:spAutoFit/>
          </a:bodyPr>
          <a:lstStyle/>
          <a:p>
            <a:pPr>
              <a:lnSpc>
                <a:spcPct val="115000"/>
              </a:lnSpc>
              <a:spcAft>
                <a:spcPts val="1000"/>
              </a:spcAft>
            </a:pPr>
            <a:r>
              <a:rPr lang="en-US"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(Daniel 2:31-35)</a:t>
            </a:r>
            <a:r>
              <a:rPr lang="en-US"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"You, O king, were watching; and behold, a great image! This great image, whose splendor was excellent, stood before you; and its form was awesome. 32 "This image's head was of fine gold, its chest and arms of silver, its belly and thighs of bronze,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33 "its legs of iron, its feet partly of iron and partly of clay. 34 "You watched while a stone was cut out without hands, which struck the image on its feet of iron and clay, and broke them in pieces.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35 "Then the iron, the clay, the bronze, the silver, and the gold were crushed together, and became like chaff from the summer threshing floors; the wind carried them away so that no trace of them was found. And the stone that struck the image became a great mountain and filled the whole earth.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792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0438" y="0"/>
            <a:ext cx="3916545" cy="2937409"/>
          </a:xfrm>
          <a:prstGeom prst="rect">
            <a:avLst/>
          </a:prstGeom>
        </p:spPr>
      </p:pic>
      <p:sp>
        <p:nvSpPr>
          <p:cNvPr id="3" name="Rectangle 2"/>
          <p:cNvSpPr/>
          <p:nvPr/>
        </p:nvSpPr>
        <p:spPr>
          <a:xfrm>
            <a:off x="380326" y="3035868"/>
            <a:ext cx="8245784" cy="3697935"/>
          </a:xfrm>
          <a:prstGeom prst="rect">
            <a:avLst/>
          </a:prstGeom>
        </p:spPr>
        <p:txBody>
          <a:bodyPr wrap="square">
            <a:spAutoFit/>
          </a:bodyPr>
          <a:lstStyle/>
          <a:p>
            <a:pPr>
              <a:lnSpc>
                <a:spcPct val="115000"/>
              </a:lnSpc>
              <a:spcAft>
                <a:spcPts val="1000"/>
              </a:spcAft>
            </a:pPr>
            <a:r>
              <a:rPr lang="en-US" sz="14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Psalm 2:1-12</a:t>
            </a:r>
            <a:r>
              <a:rPr lang="en-US" sz="14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US" sz="1400" dirty="0">
                <a:latin typeface="Arial" panose="020B0604020202020204" pitchFamily="34" charset="0"/>
                <a:ea typeface="Calibri" panose="020F0502020204030204" pitchFamily="34" charset="0"/>
                <a:cs typeface="Times New Roman" panose="02020603050405020304" pitchFamily="18" charset="0"/>
              </a:rPr>
              <a:t>Why do the nations rage, And the people plot a vain thing? 2 The kings of the earth set themselves, And the rulers take counsel together, Against the LORD and against His Anointed, saying, 3 "Let us break Their bonds in pieces And cast away Their cords from us."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dirty="0">
                <a:latin typeface="Arial" panose="020B0604020202020204" pitchFamily="34" charset="0"/>
                <a:ea typeface="Calibri" panose="020F0502020204030204" pitchFamily="34" charset="0"/>
                <a:cs typeface="Times New Roman" panose="02020603050405020304" pitchFamily="18" charset="0"/>
              </a:rPr>
              <a:t> 4 He who sits in the heavens shall laugh; The Lord shall hold them in derision.5 Then He shall speak to them in His wrath, And distress them in His deep displeasure: 6 "Yet I have set My King On My holy hill of Zion."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dirty="0">
                <a:latin typeface="Arial" panose="020B0604020202020204" pitchFamily="34" charset="0"/>
                <a:ea typeface="Calibri" panose="020F0502020204030204" pitchFamily="34" charset="0"/>
                <a:cs typeface="Times New Roman" panose="02020603050405020304" pitchFamily="18" charset="0"/>
              </a:rPr>
              <a:t> 7 "I will declare the decree: The LORD has said to Me, 'You are My Son, Today I have begotten You. 8 Ask of Me, and I will give You The nations for Your inheritance, And the ends of the earth for Your possession.9 You shall break them with a rod of iron; You shall dash them to pieces like a potter's vessel.'"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dirty="0">
                <a:latin typeface="Arial" panose="020B0604020202020204" pitchFamily="34" charset="0"/>
                <a:ea typeface="Calibri" panose="020F0502020204030204" pitchFamily="34" charset="0"/>
                <a:cs typeface="Times New Roman" panose="02020603050405020304" pitchFamily="18" charset="0"/>
              </a:rPr>
              <a:t> 10 Now therefore, be wise, O kings; Be instructed, you judges of the earth.11 Serve the LORD with fear, And rejoice with trembling. 12 Kiss the Son, lest He be angry, And you perish in the way, When His wrath is kindled but a little. Blessed are all those who put their trust in Him.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91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0438" y="0"/>
            <a:ext cx="3916545" cy="2937409"/>
          </a:xfrm>
          <a:prstGeom prst="rect">
            <a:avLst/>
          </a:prstGeom>
        </p:spPr>
      </p:pic>
      <p:sp>
        <p:nvSpPr>
          <p:cNvPr id="3" name="Rectangle 2"/>
          <p:cNvSpPr/>
          <p:nvPr/>
        </p:nvSpPr>
        <p:spPr>
          <a:xfrm>
            <a:off x="566442" y="3062729"/>
            <a:ext cx="8164864" cy="3704091"/>
          </a:xfrm>
          <a:prstGeom prst="rect">
            <a:avLst/>
          </a:prstGeom>
        </p:spPr>
        <p:txBody>
          <a:bodyPr wrap="square">
            <a:spAutoFit/>
          </a:bodyPr>
          <a:lstStyle/>
          <a:p>
            <a:pPr>
              <a:lnSpc>
                <a:spcPct val="115000"/>
              </a:lnSpc>
              <a:spcAft>
                <a:spcPts val="1000"/>
              </a:spcAft>
            </a:pPr>
            <a:r>
              <a:rPr lang="en-US"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Isaiah 2:1-4</a:t>
            </a:r>
            <a:r>
              <a:rPr lang="en-US"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The word that Isaiah the son of </a:t>
            </a:r>
            <a:r>
              <a:rPr lang="en-US" dirty="0" err="1">
                <a:latin typeface="Arial" panose="020B0604020202020204" pitchFamily="34" charset="0"/>
                <a:ea typeface="Calibri" panose="020F0502020204030204" pitchFamily="34" charset="0"/>
                <a:cs typeface="Times New Roman" panose="02020603050405020304" pitchFamily="18" charset="0"/>
              </a:rPr>
              <a:t>Amoz</a:t>
            </a:r>
            <a:r>
              <a:rPr lang="en-US" dirty="0">
                <a:latin typeface="Arial" panose="020B0604020202020204" pitchFamily="34" charset="0"/>
                <a:ea typeface="Calibri" panose="020F0502020204030204" pitchFamily="34" charset="0"/>
                <a:cs typeface="Times New Roman" panose="02020603050405020304" pitchFamily="18" charset="0"/>
              </a:rPr>
              <a:t> saw concerning Judah and Jerusalem. 2 Now it shall come to pass in the latter days That the mountain of the LORD'S house Shall be established on the top of the mountains, And shall be exalted above the hills; And all nations shall flow to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3 Many people shall come and say, "Come, and let us go up to the mountain of the LORD, To the house of the God of Jacob; He will teach us His ways, And we shall walk in His paths." For out of Zion shall go forth the law, And the word of the LORD from Jerusalem. 4 He shall judge between the nations, And rebuke many people; They shall beat their swords into plowshares, And their spears into pruning hooks; Nation shall not lift up sword against nation, Neither shall they learn war anymore.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6006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0438" y="0"/>
            <a:ext cx="3916545" cy="2937409"/>
          </a:xfrm>
          <a:prstGeom prst="rect">
            <a:avLst/>
          </a:prstGeom>
        </p:spPr>
      </p:pic>
      <p:sp>
        <p:nvSpPr>
          <p:cNvPr id="3" name="Rectangle 2"/>
          <p:cNvSpPr/>
          <p:nvPr/>
        </p:nvSpPr>
        <p:spPr>
          <a:xfrm>
            <a:off x="639270" y="2982425"/>
            <a:ext cx="8124403" cy="3832331"/>
          </a:xfrm>
          <a:prstGeom prst="rect">
            <a:avLst/>
          </a:prstGeom>
        </p:spPr>
        <p:txBody>
          <a:bodyPr wrap="square">
            <a:spAutoFit/>
          </a:bodyPr>
          <a:lstStyle/>
          <a:p>
            <a:pPr>
              <a:lnSpc>
                <a:spcPct val="115000"/>
              </a:lnSpc>
              <a:spcAft>
                <a:spcPts val="1000"/>
              </a:spcAft>
            </a:pPr>
            <a:r>
              <a:rPr lang="en-US"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Joel 2:28-32</a:t>
            </a:r>
            <a:r>
              <a:rPr lang="en-US"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"And it shall come to pass afterward That I will pour out My Spirit on all flesh; Your sons and your daughters shall prophesy, Your old men shall dream dreams, Your young men shall see visions.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29 And also on My menservants and on My maidservants I will pour out My Spirit in those days.30 "And I will show wonders in the heavens and in the earth: Blood and fire and pillars of smoke.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 31 The sun shall be turned into darkness, And the moon into blood, Before the coming of the great and awesome day of the LORD. 32 And it shall come to pass That whoever calls on the name of the LORD Shall be saved. For in Mount Zion and in Jerusalem there shall be deliverance, As the LORD has said, Among the remnant whom the LORD calls.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4454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0438" y="0"/>
            <a:ext cx="3916545" cy="2937409"/>
          </a:xfrm>
          <a:prstGeom prst="rect">
            <a:avLst/>
          </a:prstGeom>
        </p:spPr>
      </p:pic>
      <p:sp>
        <p:nvSpPr>
          <p:cNvPr id="3" name="Rectangle 2"/>
          <p:cNvSpPr/>
          <p:nvPr/>
        </p:nvSpPr>
        <p:spPr>
          <a:xfrm>
            <a:off x="833480" y="3448162"/>
            <a:ext cx="7897826" cy="2897203"/>
          </a:xfrm>
          <a:prstGeom prst="rect">
            <a:avLst/>
          </a:prstGeom>
        </p:spPr>
        <p:txBody>
          <a:bodyPr wrap="square">
            <a:spAutoFit/>
          </a:bodyPr>
          <a:lstStyle/>
          <a:p>
            <a:pPr>
              <a:lnSpc>
                <a:spcPct val="115000"/>
              </a:lnSpc>
              <a:spcAft>
                <a:spcPts val="1000"/>
              </a:spcAft>
            </a:pPr>
            <a:r>
              <a:rPr lang="en-US" sz="36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Col. 1:13</a:t>
            </a:r>
            <a:r>
              <a:rPr lang="en-US" sz="36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US" sz="3600" dirty="0">
                <a:latin typeface="Arial" panose="020B0604020202020204" pitchFamily="34" charset="0"/>
                <a:ea typeface="Calibri" panose="020F0502020204030204" pitchFamily="34" charset="0"/>
                <a:cs typeface="Times New Roman" panose="02020603050405020304" pitchFamily="18" charset="0"/>
              </a:rPr>
              <a:t>He has </a:t>
            </a:r>
            <a:r>
              <a:rPr lang="en-US" sz="3600"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delivered us </a:t>
            </a:r>
            <a:r>
              <a:rPr lang="en-US" sz="36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from</a:t>
            </a:r>
            <a:r>
              <a:rPr lang="en-US" sz="3600"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US" sz="3600" dirty="0">
                <a:latin typeface="Arial" panose="020B0604020202020204" pitchFamily="34" charset="0"/>
                <a:ea typeface="Calibri" panose="020F0502020204030204" pitchFamily="34" charset="0"/>
                <a:cs typeface="Times New Roman" panose="02020603050405020304" pitchFamily="18" charset="0"/>
              </a:rPr>
              <a:t>the power of darkness and</a:t>
            </a:r>
          </a:p>
          <a:p>
            <a:pPr>
              <a:lnSpc>
                <a:spcPct val="115000"/>
              </a:lnSpc>
              <a:spcAft>
                <a:spcPts val="1000"/>
              </a:spcAft>
            </a:pPr>
            <a:r>
              <a:rPr lang="en-US" sz="3600"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conveyed us </a:t>
            </a:r>
            <a:r>
              <a:rPr lang="en-US" sz="36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into</a:t>
            </a:r>
            <a:r>
              <a:rPr lang="en-US" sz="3600"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US" sz="3600" dirty="0">
                <a:latin typeface="Arial" panose="020B0604020202020204" pitchFamily="34" charset="0"/>
                <a:ea typeface="Calibri" panose="020F0502020204030204" pitchFamily="34" charset="0"/>
                <a:cs typeface="Times New Roman" panose="02020603050405020304" pitchFamily="18" charset="0"/>
              </a:rPr>
              <a:t>the kingdom of the Son of His love,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65986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7.potx" id="{2ED97AF0-FE8D-4FAC-AF07-EFA41726BF38}" vid="{95ED0F0F-776A-48E4-B073-7DB6F5A5811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TotalTime>
  <Words>3416</Words>
  <Application>Microsoft Office PowerPoint</Application>
  <PresentationFormat>On-screen Show (4:3)</PresentationFormat>
  <Paragraphs>273</Paragraphs>
  <Slides>32</Slides>
  <Notes>10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32</vt:i4>
      </vt:variant>
    </vt:vector>
  </HeadingPairs>
  <TitlesOfParts>
    <vt:vector size="45" baseType="lpstr">
      <vt:lpstr>Arial</vt:lpstr>
      <vt:lpstr>Arial Black</vt:lpstr>
      <vt:lpstr>Arial Unicode MS</vt:lpstr>
      <vt:lpstr>Calibri</vt:lpstr>
      <vt:lpstr>Calibri Light</vt:lpstr>
      <vt:lpstr>Ink Free</vt:lpstr>
      <vt:lpstr>Times New Roman</vt:lpstr>
      <vt:lpstr>Office Theme</vt:lpstr>
      <vt:lpstr>1_Office Theme</vt:lpstr>
      <vt:lpstr>4_Office Theme</vt:lpstr>
      <vt:lpstr>2_Office Theme</vt:lpstr>
      <vt:lpstr>2_Default Design</vt:lpstr>
      <vt:lpstr>PhotoCompanion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KINGDOM would come with POWER. The POWER would come when the HOLY SPIRIT came. Therefore, the KINGDOM came when the HOLY SPIRIT came. </vt:lpstr>
      <vt:lpstr> The KINGDOM would come with POWER. The POWER would come when the HOLY SPIRIT came. Therefore, the KINGDOM came when the HOLY SPIRIT came. </vt:lpstr>
      <vt:lpstr> The KINGDOM would come with POWER. The POWER would come when the HOLY SPIRIT came. Therefore, the KINGDOM came when the HOLY SPIRIT came. </vt:lpstr>
      <vt:lpstr>PowerPoint Presentation</vt:lpstr>
      <vt:lpstr>And how is it that we each hear them in our own native language? Parthians . . .</vt:lpstr>
      <vt:lpstr>But Peter, standing up with the Eleven, lifted up his voice and declared to them:</vt:lpstr>
      <vt:lpstr>But Peter, standing up with the Eleven, lifted up his voice and declared to them:</vt:lpstr>
      <vt:lpstr>But Peter, standing up with the Eleven, lifted up his voice and declared to them:</vt:lpstr>
      <vt:lpstr>I will pour forth of My Spirit on all mankind</vt:lpstr>
      <vt:lpstr>Men of Israel, hear these words: Jesus of Nazareth . . .</vt:lpstr>
      <vt:lpstr>By mighty works and wonders and signs which God did by Him in your midst</vt:lpstr>
      <vt:lpstr>By mighty works and wonders and signs which God did by Him in your midst</vt:lpstr>
      <vt:lpstr>PowerPoint Presentation</vt:lpstr>
      <vt:lpstr>PowerPoint Presentation</vt:lpstr>
      <vt:lpstr>PowerPoint Presentation</vt:lpstr>
      <vt:lpstr>PowerPoint Presentation</vt:lpstr>
      <vt:lpstr>CASE STUDIES OF CONVERSION</vt:lpstr>
      <vt:lpstr>Then Peter said to them, “Repent and be baptized”</vt:lpstr>
      <vt:lpstr>Then Peter said to them, “Repent and be baptized”</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hastings</dc:creator>
  <cp:lastModifiedBy>ecurb hastings</cp:lastModifiedBy>
  <cp:revision>17</cp:revision>
  <dcterms:created xsi:type="dcterms:W3CDTF">2022-03-17T11:23:35Z</dcterms:created>
  <dcterms:modified xsi:type="dcterms:W3CDTF">2026-06-01T13:43:47Z</dcterms:modified>
</cp:coreProperties>
</file>