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sldIdLst>
    <p:sldId id="306" r:id="rId4"/>
    <p:sldId id="259" r:id="rId5"/>
    <p:sldId id="512" r:id="rId6"/>
    <p:sldId id="513" r:id="rId7"/>
    <p:sldId id="499" r:id="rId8"/>
    <p:sldId id="497" r:id="rId9"/>
    <p:sldId id="261" r:id="rId10"/>
    <p:sldId id="500" r:id="rId11"/>
    <p:sldId id="501" r:id="rId12"/>
    <p:sldId id="262" r:id="rId13"/>
    <p:sldId id="263" r:id="rId14"/>
    <p:sldId id="264" r:id="rId15"/>
    <p:sldId id="265" r:id="rId16"/>
    <p:sldId id="266" r:id="rId17"/>
    <p:sldId id="269" r:id="rId18"/>
    <p:sldId id="502" r:id="rId19"/>
    <p:sldId id="503" r:id="rId20"/>
    <p:sldId id="504" r:id="rId21"/>
    <p:sldId id="505" r:id="rId22"/>
    <p:sldId id="509" r:id="rId23"/>
    <p:sldId id="508" r:id="rId24"/>
    <p:sldId id="271" r:id="rId25"/>
    <p:sldId id="270" r:id="rId26"/>
    <p:sldId id="268" r:id="rId27"/>
    <p:sldId id="507" r:id="rId28"/>
    <p:sldId id="514" r:id="rId29"/>
    <p:sldId id="50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L+1VaUfqcsz/A2TQrYj/Q==" hashData="W+sNncb/tvUCa25LqRTaHSa7x5ENhN2xxIbhAvEmgFKYej2PG36FK4xALLLcnj5i4xNCRE+AYjeOL7jG5NUAK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38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6" d="100"/>
          <a:sy n="126" d="100"/>
        </p:scale>
        <p:origin x="1176"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409EFD-A5F9-4061-90D3-A24A30736EE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79491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09EFD-A5F9-4061-90D3-A24A30736EE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29384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09EFD-A5F9-4061-90D3-A24A30736EE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3996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31416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8623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14018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77146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88795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63786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04078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6159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09EFD-A5F9-4061-90D3-A24A30736EE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1983485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98930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03533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98089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A550AF7-7A4E-4548-8D58-C4A9EA48AA2A}"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634088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189052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550AF7-7A4E-4548-8D58-C4A9EA48AA2A}"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907113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550AF7-7A4E-4548-8D58-C4A9EA48AA2A}"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552697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550AF7-7A4E-4548-8D58-C4A9EA48AA2A}" type="datetimeFigureOut">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623484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550AF7-7A4E-4548-8D58-C4A9EA48AA2A}" type="datetimeFigureOut">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7422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50AF7-7A4E-4548-8D58-C4A9EA48AA2A}" type="datetimeFigureOut">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85912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409EFD-A5F9-4061-90D3-A24A30736EE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248005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A550AF7-7A4E-4548-8D58-C4A9EA48AA2A}"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307454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A550AF7-7A4E-4548-8D58-C4A9EA48AA2A}"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520315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259608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65526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409EFD-A5F9-4061-90D3-A24A30736EE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295762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409EFD-A5F9-4061-90D3-A24A30736EEF}" type="datetimeFigureOut">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4241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409EFD-A5F9-4061-90D3-A24A30736EEF}" type="datetimeFigureOut">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424742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9EFD-A5F9-4061-90D3-A24A30736EEF}" type="datetimeFigureOut">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256899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409EFD-A5F9-4061-90D3-A24A30736EE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183112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409EFD-A5F9-4061-90D3-A24A30736EE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401361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09EFD-A5F9-4061-90D3-A24A30736EEF}" type="datetimeFigureOut">
              <a:rPr lang="en-US" smtClean="0"/>
              <a:t>5/15/2026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CBF13-6EAC-45B0-82EE-D8C8D36A09C1}" type="slidenum">
              <a:rPr lang="en-US" smtClean="0"/>
              <a:t>‹#›</a:t>
            </a:fld>
            <a:endParaRPr lang="en-US"/>
          </a:p>
        </p:txBody>
      </p:sp>
    </p:spTree>
    <p:extLst>
      <p:ext uri="{BB962C8B-B14F-4D97-AF65-F5344CB8AC3E}">
        <p14:creationId xmlns:p14="http://schemas.microsoft.com/office/powerpoint/2010/main" val="1898593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5/15/2026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72384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550AF7-7A4E-4548-8D58-C4A9EA48AA2A}" type="datetimeFigureOut">
              <a:rPr lang="en-US" smtClean="0"/>
              <a:t>5/15/2026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EE0D09-B3A3-43CA-BA62-1DEAC8F5C240}" type="slidenum">
              <a:rPr lang="en-US" smtClean="0"/>
              <a:t>‹#›</a:t>
            </a:fld>
            <a:endParaRPr lang="en-US"/>
          </a:p>
        </p:txBody>
      </p:sp>
    </p:spTree>
    <p:extLst>
      <p:ext uri="{BB962C8B-B14F-4D97-AF65-F5344CB8AC3E}">
        <p14:creationId xmlns:p14="http://schemas.microsoft.com/office/powerpoint/2010/main" val="14837466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77513A-1D28-8A59-B0D7-A493DE42FAAA}"/>
              </a:ext>
            </a:extLst>
          </p:cNvPr>
          <p:cNvSpPr txBox="1"/>
          <p:nvPr/>
        </p:nvSpPr>
        <p:spPr>
          <a:xfrm>
            <a:off x="583156" y="980633"/>
            <a:ext cx="7931670" cy="5336782"/>
          </a:xfrm>
          <a:prstGeom prst="rect">
            <a:avLst/>
          </a:prstGeom>
          <a:noFill/>
        </p:spPr>
        <p:txBody>
          <a:bodyPr wrap="square">
            <a:spAutoFit/>
          </a:bodyPr>
          <a:lstStyle/>
          <a:p>
            <a:pPr marL="0" marR="0">
              <a:lnSpc>
                <a:spcPct val="107000"/>
              </a:lnSpc>
              <a:spcBef>
                <a:spcPts val="0"/>
              </a:spcBef>
              <a:spcAft>
                <a:spcPts val="0"/>
              </a:spcAft>
            </a:pPr>
            <a:r>
              <a:rPr lang="en-US" sz="4800" b="1" kern="0" dirty="0">
                <a:effectLst/>
                <a:latin typeface="Calibri" panose="020F0502020204030204" pitchFamily="34" charset="0"/>
                <a:ea typeface="Calibri" panose="020F0502020204030204" pitchFamily="34" charset="0"/>
                <a:cs typeface="Calibri" panose="020F0502020204030204" pitchFamily="34" charset="0"/>
              </a:rPr>
              <a:t>Shrine</a:t>
            </a:r>
            <a:r>
              <a:rPr lang="en-US" sz="2800" i="1" kern="0" dirty="0">
                <a:effectLst/>
                <a:latin typeface="Calibri" panose="020F0502020204030204" pitchFamily="34" charset="0"/>
                <a:ea typeface="Calibri" panose="020F0502020204030204" pitchFamily="34" charset="0"/>
                <a:cs typeface="Calibri" panose="020F0502020204030204" pitchFamily="34" charset="0"/>
              </a:rPr>
              <a:t> - naos</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l-GR" sz="2800" kern="0" dirty="0">
                <a:effectLst/>
                <a:latin typeface="Calibri" panose="020F0502020204030204" pitchFamily="34" charset="0"/>
                <a:ea typeface="Calibri" panose="020F0502020204030204" pitchFamily="34" charset="0"/>
                <a:cs typeface="Calibri" panose="020F0502020204030204" pitchFamily="34" charset="0"/>
              </a:rPr>
              <a:t>ναός</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3485), </a:t>
            </a:r>
            <a:r>
              <a:rPr lang="en-US" sz="3600" kern="0" dirty="0">
                <a:effectLst/>
                <a:latin typeface="Calibri" panose="020F0502020204030204" pitchFamily="34" charset="0"/>
                <a:ea typeface="Calibri" panose="020F0502020204030204" pitchFamily="34" charset="0"/>
                <a:cs typeface="Calibri" panose="020F0502020204030204" pitchFamily="34" charset="0"/>
              </a:rPr>
              <a:t>“</a:t>
            </a:r>
            <a:r>
              <a:rPr lang="en-US" sz="3600" b="1" kern="0" dirty="0">
                <a:effectLst/>
                <a:latin typeface="Calibri" panose="020F0502020204030204" pitchFamily="34" charset="0"/>
                <a:ea typeface="Calibri" panose="020F0502020204030204" pitchFamily="34" charset="0"/>
                <a:cs typeface="Calibri" panose="020F0502020204030204" pitchFamily="34" charset="0"/>
              </a:rPr>
              <a:t>the innermost part of a temple</a:t>
            </a:r>
            <a:r>
              <a:rPr lang="en-US" sz="2800" kern="0" dirty="0">
                <a:effectLst/>
                <a:latin typeface="Calibri" panose="020F0502020204030204" pitchFamily="34" charset="0"/>
                <a:ea typeface="Calibri" panose="020F0502020204030204" pitchFamily="34" charset="0"/>
                <a:cs typeface="Calibri" panose="020F0502020204030204" pitchFamily="34" charset="0"/>
              </a:rPr>
              <a:t>, a shrine,” is used in the plural in</a:t>
            </a:r>
            <a:r>
              <a:rPr lang="en-US" sz="2800" b="1"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Acts 19:24, of the silver models of the pagan “shrine” in which the image of Diana (Greek Artemis) was preserved. </a:t>
            </a:r>
          </a:p>
          <a:p>
            <a:pPr marL="0" marR="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models were large or small, and were signs of wealth and devotion on the part of purchasers. The variety of forms connected with the embellishment of the image provided “no little business” for the silversmiths.</a:t>
            </a:r>
            <a:r>
              <a:rPr lang="en-US" sz="2800" b="1"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See</a:t>
            </a:r>
            <a:r>
              <a:rPr lang="en-US" sz="2800" b="1"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cap="small" dirty="0">
                <a:effectLst/>
                <a:latin typeface="Calibri" panose="020F0502020204030204" pitchFamily="34" charset="0"/>
                <a:ea typeface="Calibri" panose="020F0502020204030204" pitchFamily="34" charset="0"/>
                <a:cs typeface="Calibri" panose="020F0502020204030204" pitchFamily="34" charset="0"/>
              </a:rPr>
              <a:t>temple</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5082CE6-D5B9-F004-B8D7-D73F8DD9D22B}"/>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Tree>
    <p:extLst>
      <p:ext uri="{BB962C8B-B14F-4D97-AF65-F5344CB8AC3E}">
        <p14:creationId xmlns:p14="http://schemas.microsoft.com/office/powerpoint/2010/main" val="2679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84BE02-95E9-72C8-2CEA-E46B5D4ECC46}"/>
              </a:ext>
            </a:extLst>
          </p:cNvPr>
          <p:cNvSpPr txBox="1"/>
          <p:nvPr/>
        </p:nvSpPr>
        <p:spPr>
          <a:xfrm>
            <a:off x="627017" y="870857"/>
            <a:ext cx="8159932" cy="5468164"/>
          </a:xfrm>
          <a:prstGeom prst="rect">
            <a:avLst/>
          </a:prstGeom>
          <a:noFill/>
        </p:spPr>
        <p:txBody>
          <a:bodyPr wrap="square">
            <a:spAutoFit/>
          </a:bodyPr>
          <a:lstStyle/>
          <a:p>
            <a:pPr marL="0" marR="0">
              <a:spcBef>
                <a:spcPts val="0"/>
              </a:spcBef>
              <a:spcAft>
                <a:spcPts val="800"/>
              </a:spcAft>
            </a:pPr>
            <a:r>
              <a:rPr lang="en-US" sz="2800" kern="100" dirty="0">
                <a:effectLst/>
                <a:ea typeface="Calibri" panose="020F0502020204030204" pitchFamily="34" charset="0"/>
                <a:cs typeface="Times New Roman" panose="02020603050405020304" pitchFamily="18" charset="0"/>
              </a:rPr>
              <a:t>Man is a Shrine. - </a:t>
            </a:r>
            <a:r>
              <a:rPr lang="en-US" sz="2800" u="sng" kern="100" dirty="0">
                <a:effectLst/>
                <a:ea typeface="Calibri" panose="020F0502020204030204" pitchFamily="34" charset="0"/>
                <a:cs typeface="Times New Roman" panose="02020603050405020304" pitchFamily="18" charset="0"/>
              </a:rPr>
              <a:t>The heart of a Christian man or woman is a shrine</a:t>
            </a:r>
            <a:r>
              <a:rPr lang="en-US" sz="2800" kern="100" dirty="0">
                <a:effectLst/>
                <a:ea typeface="Calibri" panose="020F0502020204030204" pitchFamily="34" charset="0"/>
                <a:cs typeface="Times New Roman" panose="02020603050405020304" pitchFamily="18" charset="0"/>
              </a:rPr>
              <a:t>. It is a place of worship. There is a large congregation there, consisting of </a:t>
            </a:r>
            <a:r>
              <a:rPr lang="en-US" sz="2800" b="1" u="sng" kern="100" dirty="0">
                <a:effectLst/>
                <a:ea typeface="Calibri" panose="020F0502020204030204" pitchFamily="34" charset="0"/>
                <a:cs typeface="Times New Roman" panose="02020603050405020304" pitchFamily="18" charset="0"/>
              </a:rPr>
              <a:t>wishes</a:t>
            </a:r>
            <a:r>
              <a:rPr lang="en-US" sz="2800" kern="100" dirty="0">
                <a:effectLst/>
                <a:ea typeface="Calibri" panose="020F0502020204030204" pitchFamily="34" charset="0"/>
                <a:cs typeface="Times New Roman" panose="02020603050405020304" pitchFamily="18" charset="0"/>
              </a:rPr>
              <a:t>, </a:t>
            </a:r>
            <a:r>
              <a:rPr lang="en-US" sz="2800" b="1" u="sng" kern="100" dirty="0">
                <a:effectLst/>
                <a:ea typeface="Calibri" panose="020F0502020204030204" pitchFamily="34" charset="0"/>
                <a:cs typeface="Times New Roman" panose="02020603050405020304" pitchFamily="18" charset="0"/>
              </a:rPr>
              <a:t>motives</a:t>
            </a:r>
            <a:r>
              <a:rPr lang="en-US" sz="2800" kern="100" dirty="0">
                <a:effectLst/>
                <a:ea typeface="Calibri" panose="020F0502020204030204" pitchFamily="34" charset="0"/>
                <a:cs typeface="Times New Roman" panose="02020603050405020304" pitchFamily="18" charset="0"/>
              </a:rPr>
              <a:t>, </a:t>
            </a:r>
            <a:r>
              <a:rPr lang="en-US" sz="2800" b="1" u="sng" kern="100" dirty="0">
                <a:effectLst/>
                <a:ea typeface="Calibri" panose="020F0502020204030204" pitchFamily="34" charset="0"/>
                <a:cs typeface="Times New Roman" panose="02020603050405020304" pitchFamily="18" charset="0"/>
              </a:rPr>
              <a:t>ambitions</a:t>
            </a:r>
            <a:r>
              <a:rPr lang="en-US" sz="2800" kern="100" dirty="0">
                <a:effectLst/>
                <a:ea typeface="Calibri" panose="020F0502020204030204" pitchFamily="34" charset="0"/>
                <a:cs typeface="Times New Roman" panose="02020603050405020304" pitchFamily="18" charset="0"/>
              </a:rPr>
              <a:t>, </a:t>
            </a:r>
            <a:r>
              <a:rPr lang="en-US" sz="2800" b="1" u="sng" kern="100" dirty="0">
                <a:effectLst/>
                <a:ea typeface="Calibri" panose="020F0502020204030204" pitchFamily="34" charset="0"/>
                <a:cs typeface="Times New Roman" panose="02020603050405020304" pitchFamily="18" charset="0"/>
              </a:rPr>
              <a:t>desires</a:t>
            </a:r>
            <a:r>
              <a:rPr lang="en-US" sz="2800" kern="100" dirty="0">
                <a:effectLst/>
                <a:ea typeface="Calibri" panose="020F0502020204030204" pitchFamily="34" charset="0"/>
                <a:cs typeface="Times New Roman" panose="02020603050405020304" pitchFamily="18" charset="0"/>
              </a:rPr>
              <a:t>, </a:t>
            </a:r>
            <a:r>
              <a:rPr lang="en-US" sz="2800" b="1" u="sng" kern="100" dirty="0">
                <a:effectLst/>
                <a:ea typeface="Calibri" panose="020F0502020204030204" pitchFamily="34" charset="0"/>
                <a:cs typeface="Times New Roman" panose="02020603050405020304" pitchFamily="18" charset="0"/>
              </a:rPr>
              <a:t>likes</a:t>
            </a:r>
            <a:r>
              <a:rPr lang="en-US" sz="2800" kern="100" dirty="0">
                <a:effectLst/>
                <a:ea typeface="Calibri" panose="020F0502020204030204" pitchFamily="34" charset="0"/>
                <a:cs typeface="Times New Roman" panose="02020603050405020304" pitchFamily="18" charset="0"/>
              </a:rPr>
              <a:t>, </a:t>
            </a:r>
            <a:r>
              <a:rPr lang="en-US" sz="2800" b="1" u="sng" kern="100" dirty="0">
                <a:effectLst/>
                <a:ea typeface="Calibri" panose="020F0502020204030204" pitchFamily="34" charset="0"/>
                <a:cs typeface="Times New Roman" panose="02020603050405020304" pitchFamily="18" charset="0"/>
              </a:rPr>
              <a:t>dislikes</a:t>
            </a:r>
            <a:r>
              <a:rPr lang="en-US" sz="2800" kern="100" dirty="0">
                <a:effectLst/>
                <a:ea typeface="Calibri" panose="020F0502020204030204" pitchFamily="34" charset="0"/>
                <a:cs typeface="Times New Roman" panose="02020603050405020304" pitchFamily="18" charset="0"/>
              </a:rPr>
              <a:t>, </a:t>
            </a:r>
            <a:r>
              <a:rPr lang="en-US" sz="2800" b="1" u="sng" kern="100" dirty="0">
                <a:effectLst/>
                <a:ea typeface="Calibri" panose="020F0502020204030204" pitchFamily="34" charset="0"/>
                <a:cs typeface="Times New Roman" panose="02020603050405020304" pitchFamily="18" charset="0"/>
              </a:rPr>
              <a:t>passions</a:t>
            </a:r>
            <a:r>
              <a:rPr lang="en-US" sz="2800" kern="100" dirty="0">
                <a:effectLst/>
                <a:ea typeface="Calibri" panose="020F0502020204030204" pitchFamily="34" charset="0"/>
                <a:cs typeface="Times New Roman" panose="02020603050405020304" pitchFamily="18" charset="0"/>
              </a:rPr>
              <a:t>, and </a:t>
            </a:r>
            <a:r>
              <a:rPr lang="en-US" sz="2800" b="1" u="sng" kern="100" dirty="0">
                <a:effectLst/>
                <a:ea typeface="Calibri" panose="020F0502020204030204" pitchFamily="34" charset="0"/>
                <a:cs typeface="Times New Roman" panose="02020603050405020304" pitchFamily="18" charset="0"/>
              </a:rPr>
              <a:t>wishes</a:t>
            </a:r>
            <a:r>
              <a:rPr lang="en-US" sz="2800" kern="100" dirty="0">
                <a:effectLst/>
                <a:ea typeface="Calibri" panose="020F0502020204030204" pitchFamily="34" charset="0"/>
                <a:cs typeface="Times New Roman" panose="02020603050405020304" pitchFamily="18" charset="0"/>
              </a:rPr>
              <a:t>,. And Christ also is there. </a:t>
            </a:r>
          </a:p>
          <a:p>
            <a:pPr marL="0" marR="0">
              <a:spcBef>
                <a:spcPts val="0"/>
              </a:spcBef>
              <a:spcAft>
                <a:spcPts val="800"/>
              </a:spcAft>
            </a:pPr>
            <a:r>
              <a:rPr lang="en-US" sz="2800" kern="100" dirty="0">
                <a:effectLst/>
                <a:ea typeface="Calibri" panose="020F0502020204030204" pitchFamily="34" charset="0"/>
                <a:cs typeface="Times New Roman" panose="02020603050405020304" pitchFamily="18" charset="0"/>
              </a:rPr>
              <a:t> </a:t>
            </a:r>
          </a:p>
          <a:p>
            <a:r>
              <a:rPr lang="en-US" sz="2800" dirty="0">
                <a:solidFill>
                  <a:srgbClr val="FF0000"/>
                </a:solidFill>
                <a:ea typeface="Calibri" panose="020F0502020204030204" pitchFamily="34" charset="0"/>
                <a:cs typeface="Times New Roman" panose="02020603050405020304" pitchFamily="18" charset="0"/>
              </a:rPr>
              <a:t>God must be the</a:t>
            </a:r>
            <a:r>
              <a:rPr lang="en-US" sz="2800" dirty="0">
                <a:solidFill>
                  <a:srgbClr val="FF0000"/>
                </a:solidFill>
                <a:effectLst/>
                <a:ea typeface="Calibri" panose="020F0502020204030204" pitchFamily="34" charset="0"/>
                <a:cs typeface="Times New Roman" panose="02020603050405020304" pitchFamily="18" charset="0"/>
              </a:rPr>
              <a:t> one in command. He first comes as Guest, but ought to become supreme Master—Lord, in every sense of that word. This should be our deliberate act—place the </a:t>
            </a:r>
            <a:r>
              <a:rPr lang="en-US" sz="2800" u="sng" dirty="0">
                <a:solidFill>
                  <a:srgbClr val="FF0000"/>
                </a:solidFill>
                <a:effectLst/>
                <a:ea typeface="Calibri" panose="020F0502020204030204" pitchFamily="34" charset="0"/>
                <a:cs typeface="Times New Roman" panose="02020603050405020304" pitchFamily="18" charset="0"/>
              </a:rPr>
              <a:t>God on the throne of our being</a:t>
            </a:r>
            <a:r>
              <a:rPr lang="en-US" sz="2800" dirty="0">
                <a:solidFill>
                  <a:srgbClr val="FF0000"/>
                </a:solidFill>
                <a:effectLst/>
                <a:ea typeface="Calibri" panose="020F0502020204030204" pitchFamily="34" charset="0"/>
                <a:cs typeface="Times New Roman" panose="02020603050405020304" pitchFamily="18" charset="0"/>
              </a:rPr>
              <a:t>, ask  God to  take command of the vessel. Ask God to </a:t>
            </a:r>
            <a:r>
              <a:rPr lang="en-US" sz="2800" u="sng" dirty="0">
                <a:solidFill>
                  <a:srgbClr val="FF0000"/>
                </a:solidFill>
                <a:effectLst/>
                <a:ea typeface="Calibri" panose="020F0502020204030204" pitchFamily="34" charset="0"/>
                <a:cs typeface="Times New Roman" panose="02020603050405020304" pitchFamily="18" charset="0"/>
              </a:rPr>
              <a:t>take supreme command</a:t>
            </a:r>
            <a:endParaRPr lang="en-US" sz="2800" u="sng" dirty="0">
              <a:solidFill>
                <a:srgbClr val="FF0000"/>
              </a:solidFill>
            </a:endParaRPr>
          </a:p>
        </p:txBody>
      </p:sp>
      <p:sp>
        <p:nvSpPr>
          <p:cNvPr id="2" name="TextBox 1">
            <a:extLst>
              <a:ext uri="{FF2B5EF4-FFF2-40B4-BE49-F238E27FC236}">
                <a16:creationId xmlns:a16="http://schemas.microsoft.com/office/drawing/2014/main" id="{6FD9CE89-C240-8C6D-1A14-1C6F9D4F4DD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Tree>
    <p:extLst>
      <p:ext uri="{BB962C8B-B14F-4D97-AF65-F5344CB8AC3E}">
        <p14:creationId xmlns:p14="http://schemas.microsoft.com/office/powerpoint/2010/main" val="154362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62DEE-ED8E-18AF-C89F-F5A2B31C9BDC}"/>
              </a:ext>
            </a:extLst>
          </p:cNvPr>
          <p:cNvSpPr txBox="1"/>
          <p:nvPr/>
        </p:nvSpPr>
        <p:spPr>
          <a:xfrm>
            <a:off x="578840" y="1895913"/>
            <a:ext cx="7743039" cy="4678140"/>
          </a:xfrm>
          <a:prstGeom prst="rect">
            <a:avLst/>
          </a:prstGeom>
          <a:noFill/>
        </p:spPr>
        <p:txBody>
          <a:bodyPr wrap="square">
            <a:spAutoFit/>
          </a:bodyPr>
          <a:lstStyle/>
          <a:p>
            <a:pPr marL="0" marR="0" indent="228600" algn="just">
              <a:lnSpc>
                <a:spcPct val="107000"/>
              </a:lnSpc>
              <a:spcBef>
                <a:spcPts val="0"/>
              </a:spcBef>
              <a:spcAft>
                <a:spcPts val="0"/>
              </a:spcAft>
            </a:pPr>
            <a:r>
              <a:rPr lang="en-US" sz="1600" kern="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600" b="1" kern="0" cap="small" dirty="0">
                <a:solidFill>
                  <a:srgbClr val="FF0000"/>
                </a:solidFill>
                <a:latin typeface="Calibri" panose="020F0502020204030204" pitchFamily="34" charset="0"/>
                <a:ea typeface="Calibri" panose="020F0502020204030204" pitchFamily="34" charset="0"/>
                <a:cs typeface="Calibri" panose="020F0502020204030204" pitchFamily="34" charset="0"/>
              </a:rPr>
              <a:t>1.</a:t>
            </a:r>
            <a:r>
              <a:rPr lang="en-US" sz="3600" b="1" kern="0" cap="small" dirty="0">
                <a:latin typeface="Calibri" panose="020F0502020204030204" pitchFamily="34" charset="0"/>
                <a:ea typeface="Calibri" panose="020F0502020204030204" pitchFamily="34" charset="0"/>
                <a:cs typeface="Calibri" panose="020F0502020204030204" pitchFamily="34" charset="0"/>
              </a:rPr>
              <a:t> </a:t>
            </a:r>
            <a:r>
              <a:rPr lang="en-US" sz="3600" b="1" kern="0" cap="small" dirty="0">
                <a:effectLst/>
                <a:latin typeface="Calibri" panose="020F0502020204030204" pitchFamily="34" charset="0"/>
                <a:ea typeface="Calibri" panose="020F0502020204030204" pitchFamily="34" charset="0"/>
                <a:cs typeface="Calibri" panose="020F0502020204030204" pitchFamily="34" charset="0"/>
              </a:rPr>
              <a:t>SET Him apart from the common and ordinary to special use.</a:t>
            </a:r>
            <a:r>
              <a:rPr lang="en-US" sz="3600" b="1" kern="0" dirty="0">
                <a:effectLst/>
                <a:latin typeface="Calibri" panose="020F0502020204030204" pitchFamily="34" charset="0"/>
                <a:ea typeface="Calibri" panose="020F0502020204030204" pitchFamily="34" charset="0"/>
                <a:cs typeface="Calibri" panose="020F0502020204030204" pitchFamily="34" charset="0"/>
              </a:rPr>
              <a:t> </a:t>
            </a:r>
            <a:endParaRPr lang="en-US" sz="3600" b="1"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To sanctify in the Bible means to “set apart,” and in consequence to view in a different light, ceasing to use or treat as formerly.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Sanctify B. Verb.</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0" dirty="0" err="1">
                <a:solidFill>
                  <a:srgbClr val="0070C0"/>
                </a:solidFill>
                <a:effectLst/>
                <a:latin typeface="Calibri" panose="020F0502020204030204" pitchFamily="34" charset="0"/>
                <a:ea typeface="Calibri" panose="020F0502020204030204" pitchFamily="34" charset="0"/>
              </a:rPr>
              <a:t>hagiazo</a:t>
            </a:r>
            <a:r>
              <a:rPr lang="en-US" sz="2800" kern="0" dirty="0">
                <a:solidFill>
                  <a:srgbClr val="0070C0"/>
                </a:solidFill>
                <a:effectLst/>
                <a:latin typeface="Calibri" panose="020F0502020204030204" pitchFamily="34" charset="0"/>
                <a:ea typeface="Calibri" panose="020F0502020204030204" pitchFamily="34" charset="0"/>
              </a:rPr>
              <a:t> (</a:t>
            </a:r>
            <a:r>
              <a:rPr lang="en-US" sz="2800" kern="0" dirty="0" err="1">
                <a:solidFill>
                  <a:srgbClr val="0070C0"/>
                </a:solidFill>
                <a:effectLst/>
                <a:latin typeface="Calibri" panose="020F0502020204030204" pitchFamily="34" charset="0"/>
                <a:ea typeface="Calibri" panose="020F0502020204030204" pitchFamily="34" charset="0"/>
              </a:rPr>
              <a:t>ἁγιάζω</a:t>
            </a:r>
            <a:r>
              <a:rPr lang="en-US" sz="2800" kern="0" dirty="0">
                <a:solidFill>
                  <a:srgbClr val="0070C0"/>
                </a:solidFill>
                <a:effectLst/>
                <a:latin typeface="Calibri" panose="020F0502020204030204" pitchFamily="34" charset="0"/>
                <a:ea typeface="Calibri" panose="020F0502020204030204" pitchFamily="34" charset="0"/>
              </a:rPr>
              <a:t>, 37), “to sanctify,” “is used of (a) the gold adorning the Temple and of the gift laid on the altar, Matt. 23:17, 19; (b) food, ………. </a:t>
            </a:r>
            <a:endParaRPr lang="en-US" sz="2800" dirty="0"/>
          </a:p>
        </p:txBody>
      </p:sp>
      <p:sp>
        <p:nvSpPr>
          <p:cNvPr id="6" name="TextBox 5">
            <a:extLst>
              <a:ext uri="{FF2B5EF4-FFF2-40B4-BE49-F238E27FC236}">
                <a16:creationId xmlns:a16="http://schemas.microsoft.com/office/drawing/2014/main" id="{2A244019-907A-7FDF-8ED7-161ED926593C}"/>
              </a:ext>
            </a:extLst>
          </p:cNvPr>
          <p:cNvSpPr txBox="1"/>
          <p:nvPr/>
        </p:nvSpPr>
        <p:spPr>
          <a:xfrm>
            <a:off x="404944" y="1203916"/>
            <a:ext cx="8437052" cy="658835"/>
          </a:xfrm>
          <a:prstGeom prst="rect">
            <a:avLst/>
          </a:prstGeom>
          <a:noFill/>
        </p:spPr>
        <p:txBody>
          <a:bodyPr wrap="square">
            <a:spAutoFit/>
          </a:bodyPr>
          <a:lstStyle/>
          <a:p>
            <a:pPr marL="0" marR="0" lvl="0" indent="228600" algn="just" defTabSz="457200" rtl="0" eaLnBrk="1" fontAlgn="auto" latinLnBrk="0" hangingPunct="1">
              <a:lnSpc>
                <a:spcPct val="107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What it </a:t>
            </a:r>
            <a:r>
              <a:rPr lang="en-US" sz="3600" b="1" kern="0" dirty="0">
                <a:solidFill>
                  <a:prstClr val="black"/>
                </a:solidFill>
                <a:ea typeface="Calibri" panose="020F0502020204030204" pitchFamily="34" charset="0"/>
                <a:cs typeface="Calibri" panose="020F0502020204030204" pitchFamily="34" charset="0"/>
              </a:rPr>
              <a:t>does it m</a:t>
            </a:r>
            <a:r>
              <a:rPr kumimoji="0" lang="en-US" sz="3600" b="1" i="0" u="none" strike="noStrike" kern="0" cap="none" spc="0" normalizeH="0" baseline="0" noProof="0" dirty="0" err="1">
                <a:ln>
                  <a:noFill/>
                </a:ln>
                <a:solidFill>
                  <a:prstClr val="black"/>
                </a:solidFill>
                <a:effectLst/>
                <a:uLnTx/>
                <a:uFillTx/>
                <a:ea typeface="Calibri" panose="020F0502020204030204" pitchFamily="34" charset="0"/>
                <a:cs typeface="Calibri" panose="020F0502020204030204" pitchFamily="34" charset="0"/>
              </a:rPr>
              <a:t>eans</a:t>
            </a:r>
            <a:r>
              <a:rPr kumimoji="0" lang="en-US" sz="3600" b="1" i="0"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to Sanctify Christ?</a:t>
            </a:r>
            <a:endParaRPr kumimoji="0" lang="en-US" sz="36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B21DDDC-45C3-91BD-D3CD-B48122A7C756}"/>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Tree>
    <p:extLst>
      <p:ext uri="{BB962C8B-B14F-4D97-AF65-F5344CB8AC3E}">
        <p14:creationId xmlns:p14="http://schemas.microsoft.com/office/powerpoint/2010/main" val="425497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30F94-A179-1B02-6FBF-65FA2F15363D}"/>
              </a:ext>
            </a:extLst>
          </p:cNvPr>
          <p:cNvSpPr txBox="1"/>
          <p:nvPr/>
        </p:nvSpPr>
        <p:spPr>
          <a:xfrm>
            <a:off x="478173" y="889233"/>
            <a:ext cx="8073644" cy="5865324"/>
          </a:xfrm>
          <a:prstGeom prst="rect">
            <a:avLst/>
          </a:prstGeom>
          <a:noFill/>
        </p:spPr>
        <p:txBody>
          <a:bodyPr wrap="square">
            <a:spAutoFit/>
          </a:bodyPr>
          <a:lstStyle/>
          <a:p>
            <a:pPr marL="0" marR="0" indent="228600">
              <a:lnSpc>
                <a:spcPct val="107000"/>
              </a:lnSpc>
              <a:spcBef>
                <a:spcPts val="0"/>
              </a:spcBef>
              <a:spcAft>
                <a:spcPts val="0"/>
              </a:spcAft>
            </a:pPr>
            <a:r>
              <a:rPr lang="en-US" sz="1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a:effectLst/>
                <a:ea typeface="Calibri" panose="020F0502020204030204" pitchFamily="34" charset="0"/>
                <a:cs typeface="Calibri" panose="020F0502020204030204" pitchFamily="34" charset="0"/>
              </a:rPr>
              <a:t>What is the common use made of our Lord?  A Fire Escape.</a:t>
            </a:r>
          </a:p>
          <a:p>
            <a:pPr marL="0" marR="0" indent="228600" algn="just">
              <a:lnSpc>
                <a:spcPct val="107000"/>
              </a:lnSpc>
              <a:spcBef>
                <a:spcPts val="0"/>
              </a:spcBef>
              <a:spcAft>
                <a:spcPts val="0"/>
              </a:spcAft>
            </a:pPr>
            <a:r>
              <a:rPr lang="en-US" sz="3200" kern="0" dirty="0">
                <a:effectLst/>
                <a:ea typeface="Calibri" panose="020F0502020204030204" pitchFamily="34" charset="0"/>
                <a:cs typeface="Calibri" panose="020F0502020204030204" pitchFamily="34" charset="0"/>
              </a:rPr>
              <a:t> We first begin to think of Him as Savior from sin and the wrath to come. He is a Fire Escape. </a:t>
            </a:r>
          </a:p>
          <a:p>
            <a:pPr marL="0" marR="0" indent="228600" algn="just">
              <a:lnSpc>
                <a:spcPct val="107000"/>
              </a:lnSpc>
              <a:spcBef>
                <a:spcPts val="0"/>
              </a:spcBef>
              <a:spcAft>
                <a:spcPts val="0"/>
              </a:spcAft>
            </a:pPr>
            <a:endParaRPr lang="en-US" sz="3200" kern="0" dirty="0">
              <a:ea typeface="Calibri" panose="020F0502020204030204" pitchFamily="34" charset="0"/>
              <a:cs typeface="Calibri" panose="020F0502020204030204" pitchFamily="34" charset="0"/>
            </a:endParaRPr>
          </a:p>
          <a:p>
            <a:pPr marL="0" marR="0" indent="228600">
              <a:lnSpc>
                <a:spcPct val="107000"/>
              </a:lnSpc>
              <a:spcBef>
                <a:spcPts val="0"/>
              </a:spcBef>
              <a:spcAft>
                <a:spcPts val="0"/>
              </a:spcAft>
            </a:pPr>
            <a:r>
              <a:rPr lang="en-US" sz="3200" kern="0" dirty="0">
                <a:effectLst/>
                <a:ea typeface="Calibri" panose="020F0502020204030204" pitchFamily="34" charset="0"/>
                <a:cs typeface="Calibri" panose="020F0502020204030204" pitchFamily="34" charset="0"/>
              </a:rPr>
              <a:t> He is much more. He should become </a:t>
            </a:r>
            <a:r>
              <a:rPr lang="en-US" sz="3200" u="sng" kern="0" dirty="0">
                <a:effectLst/>
                <a:ea typeface="Calibri" panose="020F0502020204030204" pitchFamily="34" charset="0"/>
                <a:cs typeface="Calibri" panose="020F0502020204030204" pitchFamily="34" charset="0"/>
              </a:rPr>
              <a:t>everything</a:t>
            </a:r>
            <a:r>
              <a:rPr lang="en-US" sz="3200" kern="0" dirty="0">
                <a:effectLst/>
                <a:ea typeface="Calibri" panose="020F0502020204030204" pitchFamily="34" charset="0"/>
                <a:cs typeface="Calibri" panose="020F0502020204030204" pitchFamily="34" charset="0"/>
              </a:rPr>
              <a:t> to us. Thank God that He has saved you from Hell, but also find out what He has saved you </a:t>
            </a:r>
            <a:r>
              <a:rPr lang="en-US" sz="3200" u="sng" kern="0" dirty="0">
                <a:effectLst/>
                <a:ea typeface="Calibri" panose="020F0502020204030204" pitchFamily="34" charset="0"/>
                <a:cs typeface="Calibri" panose="020F0502020204030204" pitchFamily="34" charset="0"/>
              </a:rPr>
              <a:t>to</a:t>
            </a:r>
            <a:r>
              <a:rPr lang="en-US" sz="3200" kern="0" dirty="0">
                <a:effectLst/>
                <a:ea typeface="Calibri" panose="020F0502020204030204" pitchFamily="34" charset="0"/>
                <a:cs typeface="Calibri" panose="020F0502020204030204" pitchFamily="34" charset="0"/>
              </a:rPr>
              <a:t>! If a believer, He is already in your heart as Christ. Now make Him your Lord, Master, Sovereign.</a:t>
            </a:r>
            <a:endParaRPr lang="en-US" sz="3200" kern="1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1DC86CF-E197-7467-9CD0-7933A66478EE}"/>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Tree>
    <p:extLst>
      <p:ext uri="{BB962C8B-B14F-4D97-AF65-F5344CB8AC3E}">
        <p14:creationId xmlns:p14="http://schemas.microsoft.com/office/powerpoint/2010/main" val="155868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953FD5-D62A-6002-44BC-26D9604656C5}"/>
              </a:ext>
            </a:extLst>
          </p:cNvPr>
          <p:cNvSpPr txBox="1"/>
          <p:nvPr/>
        </p:nvSpPr>
        <p:spPr>
          <a:xfrm>
            <a:off x="528507" y="1166070"/>
            <a:ext cx="7648842" cy="4955203"/>
          </a:xfrm>
          <a:prstGeom prst="rect">
            <a:avLst/>
          </a:prstGeom>
          <a:noFill/>
        </p:spPr>
        <p:txBody>
          <a:bodyPr wrap="square">
            <a:spAutoFit/>
          </a:bodyPr>
          <a:lstStyle/>
          <a:p>
            <a:pPr marR="0" lvl="0" algn="just">
              <a:spcBef>
                <a:spcPts val="0"/>
              </a:spcBef>
              <a:spcAft>
                <a:spcPts val="0"/>
              </a:spcAft>
            </a:pPr>
            <a:r>
              <a:rPr lang="en-US" sz="3600" b="1" kern="0" cap="small" dirty="0">
                <a:solidFill>
                  <a:srgbClr val="FF0000"/>
                </a:solidFill>
                <a:effectLst/>
                <a:ea typeface="Calibri" panose="020F0502020204030204" pitchFamily="34" charset="0"/>
                <a:cs typeface="Calibri" panose="020F0502020204030204" pitchFamily="34" charset="0"/>
              </a:rPr>
              <a:t>2.</a:t>
            </a:r>
            <a:r>
              <a:rPr lang="en-US" sz="3600" kern="0" cap="small" dirty="0">
                <a:effectLst/>
                <a:ea typeface="Calibri" panose="020F0502020204030204" pitchFamily="34" charset="0"/>
                <a:cs typeface="Calibri" panose="020F0502020204030204" pitchFamily="34" charset="0"/>
              </a:rPr>
              <a:t> Worship.</a:t>
            </a:r>
            <a:r>
              <a:rPr lang="en-US" sz="3600" kern="0" dirty="0">
                <a:effectLst/>
                <a:ea typeface="Calibri" panose="020F0502020204030204" pitchFamily="34" charset="0"/>
                <a:cs typeface="Calibri" panose="020F0502020204030204" pitchFamily="34" charset="0"/>
              </a:rPr>
              <a:t> </a:t>
            </a:r>
            <a:endParaRPr lang="en-US" sz="3600" kern="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4000" kern="0" dirty="0">
                <a:effectLst/>
                <a:ea typeface="Calibri" panose="020F0502020204030204" pitchFamily="34" charset="0"/>
                <a:cs typeface="Calibri" panose="020F0502020204030204" pitchFamily="34" charset="0"/>
              </a:rPr>
              <a:t>To sanctify the Christ in your heart as Lord means that you do set Him on the pedestal and pinnacle of your being, and that you bow down before Him with adoring love and wonder, and with reverence and submission, worshipping Him.</a:t>
            </a:r>
            <a:endParaRPr lang="en-US" sz="4000" kern="1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C1ED10C-B94C-E8CE-A9FC-5B3F731E7E08}"/>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Tree>
    <p:extLst>
      <p:ext uri="{BB962C8B-B14F-4D97-AF65-F5344CB8AC3E}">
        <p14:creationId xmlns:p14="http://schemas.microsoft.com/office/powerpoint/2010/main" val="154348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311757-19D8-E6FD-18C8-7BA4252002A1}"/>
              </a:ext>
            </a:extLst>
          </p:cNvPr>
          <p:cNvSpPr txBox="1"/>
          <p:nvPr/>
        </p:nvSpPr>
        <p:spPr>
          <a:xfrm>
            <a:off x="612396" y="1249960"/>
            <a:ext cx="7878461" cy="5117106"/>
          </a:xfrm>
          <a:prstGeom prst="rect">
            <a:avLst/>
          </a:prstGeom>
          <a:noFill/>
        </p:spPr>
        <p:txBody>
          <a:bodyPr wrap="square">
            <a:spAutoFit/>
          </a:bodyPr>
          <a:lstStyle/>
          <a:p>
            <a:pPr marR="0" lvl="0" algn="just">
              <a:lnSpc>
                <a:spcPct val="107000"/>
              </a:lnSpc>
              <a:spcBef>
                <a:spcPts val="0"/>
              </a:spcBef>
              <a:spcAft>
                <a:spcPts val="0"/>
              </a:spcAft>
            </a:pPr>
            <a:r>
              <a:rPr lang="en-US" sz="3600" b="1" kern="0" cap="small" dirty="0">
                <a:solidFill>
                  <a:srgbClr val="FF0000"/>
                </a:solidFill>
                <a:effectLst/>
                <a:ea typeface="Calibri" panose="020F0502020204030204" pitchFamily="34" charset="0"/>
                <a:cs typeface="Calibri" panose="020F0502020204030204" pitchFamily="34" charset="0"/>
              </a:rPr>
              <a:t>3. </a:t>
            </a:r>
            <a:r>
              <a:rPr lang="en-US" sz="3600" kern="0" cap="small" dirty="0">
                <a:effectLst/>
                <a:ea typeface="Calibri" panose="020F0502020204030204" pitchFamily="34" charset="0"/>
                <a:cs typeface="Calibri" panose="020F0502020204030204" pitchFamily="34" charset="0"/>
              </a:rPr>
              <a:t>Hallow.</a:t>
            </a:r>
            <a:endParaRPr lang="en-US" sz="3600" kern="100" dirty="0">
              <a:effectLst/>
              <a:ea typeface="Calibri" panose="020F0502020204030204" pitchFamily="34" charset="0"/>
              <a:cs typeface="Times New Roman" panose="02020603050405020304" pitchFamily="18" charset="0"/>
            </a:endParaRPr>
          </a:p>
          <a:p>
            <a:r>
              <a:rPr lang="en-US" sz="3600" kern="0" dirty="0">
                <a:effectLst/>
                <a:ea typeface="Calibri" panose="020F0502020204030204" pitchFamily="34" charset="0"/>
              </a:rPr>
              <a:t>Sanctify is the same word in the Lord’s Prayer rendered “hallowed be Thy Name.” We sanctify or hallow One who is holy already, when we recognize that holiness, and honor in speech, thought and act, what we recognize. It means to hallow Him by  thought, word, and service</a:t>
            </a:r>
            <a:endParaRPr lang="en-US" sz="3600" dirty="0"/>
          </a:p>
        </p:txBody>
      </p:sp>
      <p:sp>
        <p:nvSpPr>
          <p:cNvPr id="2" name="TextBox 1">
            <a:extLst>
              <a:ext uri="{FF2B5EF4-FFF2-40B4-BE49-F238E27FC236}">
                <a16:creationId xmlns:a16="http://schemas.microsoft.com/office/drawing/2014/main" id="{0A17E3A4-DF52-B131-D4B9-88EEAEFB8028}"/>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Tree>
    <p:extLst>
      <p:ext uri="{BB962C8B-B14F-4D97-AF65-F5344CB8AC3E}">
        <p14:creationId xmlns:p14="http://schemas.microsoft.com/office/powerpoint/2010/main" val="408128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our heart must be in your obedience">
            <a:extLst>
              <a:ext uri="{FF2B5EF4-FFF2-40B4-BE49-F238E27FC236}">
                <a16:creationId xmlns:a16="http://schemas.microsoft.com/office/drawing/2014/main" id="{7232E563-0B6D-41AC-169A-CE3C46019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663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your heart must be in your obedience1">
            <a:extLst>
              <a:ext uri="{FF2B5EF4-FFF2-40B4-BE49-F238E27FC236}">
                <a16:creationId xmlns:a16="http://schemas.microsoft.com/office/drawing/2014/main" id="{DF36C455-CA1F-F907-30EA-B5DB4938B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89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your heart must be in your worship">
            <a:extLst>
              <a:ext uri="{FF2B5EF4-FFF2-40B4-BE49-F238E27FC236}">
                <a16:creationId xmlns:a16="http://schemas.microsoft.com/office/drawing/2014/main" id="{7919C84C-C020-0ADF-D33B-40037C5D7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4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your heart must be in your worship1">
            <a:extLst>
              <a:ext uri="{FF2B5EF4-FFF2-40B4-BE49-F238E27FC236}">
                <a16:creationId xmlns:a16="http://schemas.microsoft.com/office/drawing/2014/main" id="{AF44CA7A-D87B-3DED-CCB5-9E35DCD07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46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93CDDF-F31D-9DDB-14A2-179F20437B36}"/>
              </a:ext>
            </a:extLst>
          </p:cNvPr>
          <p:cNvSpPr txBox="1"/>
          <p:nvPr/>
        </p:nvSpPr>
        <p:spPr>
          <a:xfrm>
            <a:off x="419450" y="914401"/>
            <a:ext cx="8388990" cy="5929828"/>
          </a:xfrm>
          <a:prstGeom prst="rect">
            <a:avLst/>
          </a:prstGeom>
          <a:noFill/>
        </p:spPr>
        <p:txBody>
          <a:bodyPr wrap="square">
            <a:spAutoFit/>
          </a:bodyPr>
          <a:lstStyle/>
          <a:p>
            <a:pPr marL="0" marR="0">
              <a:spcBef>
                <a:spcPts val="0"/>
              </a:spcBef>
              <a:spcAft>
                <a:spcPts val="800"/>
              </a:spcAft>
            </a:pPr>
            <a:r>
              <a:rPr lang="en-US" sz="3200" b="1" kern="100" dirty="0">
                <a:effectLst/>
                <a:ea typeface="Calibri" panose="020F0502020204030204" pitchFamily="34" charset="0"/>
                <a:cs typeface="Times New Roman" panose="02020603050405020304" pitchFamily="18" charset="0"/>
              </a:rPr>
              <a:t>1 Peter 3:10–17 </a:t>
            </a:r>
            <a:r>
              <a:rPr lang="en-US" sz="2400" kern="100" dirty="0">
                <a:effectLst/>
                <a:ea typeface="Calibri" panose="020F0502020204030204" pitchFamily="34" charset="0"/>
                <a:cs typeface="Times New Roman" panose="02020603050405020304" pitchFamily="18" charset="0"/>
              </a:rPr>
              <a:t>10 For "He who would love life And see good days, Let him refrain his tongue from evil, And his lips from speaking deceit.</a:t>
            </a:r>
            <a:r>
              <a:rPr lang="en-US" sz="2200" kern="100" dirty="0">
                <a:effectLst/>
                <a:ea typeface="Calibri" panose="020F0502020204030204" pitchFamily="34" charset="0"/>
                <a:cs typeface="Times New Roman" panose="02020603050405020304" pitchFamily="18" charset="0"/>
              </a:rPr>
              <a:t>11 Let him turn away from evil and do good; Let him seek peace and pursue it. 12 </a:t>
            </a:r>
            <a:r>
              <a:rPr lang="en-US" sz="2200" b="1" kern="100" dirty="0">
                <a:effectLst/>
                <a:ea typeface="Calibri" panose="020F0502020204030204" pitchFamily="34" charset="0"/>
                <a:cs typeface="Times New Roman" panose="02020603050405020304" pitchFamily="18" charset="0"/>
              </a:rPr>
              <a:t>For the eyes of the LORD are on the righteous</a:t>
            </a:r>
            <a:r>
              <a:rPr lang="en-US" sz="2200" kern="100" dirty="0">
                <a:effectLst/>
                <a:ea typeface="Calibri" panose="020F0502020204030204" pitchFamily="34" charset="0"/>
                <a:cs typeface="Times New Roman" panose="02020603050405020304" pitchFamily="18" charset="0"/>
              </a:rPr>
              <a:t>, And His ears are open to their prayers; </a:t>
            </a:r>
            <a:r>
              <a:rPr lang="en-US" sz="2200" b="1" kern="100" dirty="0">
                <a:effectLst/>
                <a:ea typeface="Calibri" panose="020F0502020204030204" pitchFamily="34" charset="0"/>
                <a:cs typeface="Times New Roman" panose="02020603050405020304" pitchFamily="18" charset="0"/>
              </a:rPr>
              <a:t>But the face of the LORD is against those who do evil</a:t>
            </a:r>
            <a:r>
              <a:rPr lang="en-US" sz="2200" kern="100" dirty="0">
                <a:effectLst/>
                <a:ea typeface="Calibri" panose="020F0502020204030204" pitchFamily="34" charset="0"/>
                <a:cs typeface="Times New Roman" panose="02020603050405020304" pitchFamily="18" charset="0"/>
              </a:rPr>
              <a:t>."13 And who is he who will harm you if you become followers of what is good?</a:t>
            </a:r>
          </a:p>
          <a:p>
            <a:pPr marL="0" marR="0">
              <a:spcBef>
                <a:spcPts val="0"/>
              </a:spcBef>
              <a:spcAft>
                <a:spcPts val="800"/>
              </a:spcAft>
            </a:pPr>
            <a:r>
              <a:rPr lang="en-US" sz="2200" kern="100" dirty="0">
                <a:effectLst/>
                <a:ea typeface="Calibri" panose="020F0502020204030204" pitchFamily="34" charset="0"/>
                <a:cs typeface="Times New Roman" panose="02020603050405020304" pitchFamily="18" charset="0"/>
              </a:rPr>
              <a:t> </a:t>
            </a:r>
            <a:r>
              <a:rPr lang="en-US" sz="2200" kern="100" dirty="0">
                <a:solidFill>
                  <a:srgbClr val="FF0000"/>
                </a:solidFill>
                <a:effectLst/>
                <a:ea typeface="Calibri" panose="020F0502020204030204" pitchFamily="34" charset="0"/>
                <a:cs typeface="Times New Roman" panose="02020603050405020304" pitchFamily="18" charset="0"/>
              </a:rPr>
              <a:t>4 But even if you should suffer for righteousness' sake, you are blessed. "</a:t>
            </a:r>
            <a:r>
              <a:rPr lang="en-US" sz="2200" b="1" kern="100" dirty="0">
                <a:solidFill>
                  <a:srgbClr val="FF0000"/>
                </a:solidFill>
                <a:effectLst/>
                <a:ea typeface="Calibri" panose="020F0502020204030204" pitchFamily="34" charset="0"/>
                <a:cs typeface="Times New Roman" panose="02020603050405020304" pitchFamily="18" charset="0"/>
              </a:rPr>
              <a:t>And do not be afraid of their threats, nor be troubled</a:t>
            </a:r>
            <a:r>
              <a:rPr lang="en-US" sz="2200" kern="100" dirty="0">
                <a:solidFill>
                  <a:srgbClr val="FF0000"/>
                </a:solidFill>
                <a:effectLst/>
                <a:ea typeface="Calibri" panose="020F0502020204030204" pitchFamily="34" charset="0"/>
                <a:cs typeface="Times New Roman" panose="02020603050405020304" pitchFamily="18" charset="0"/>
              </a:rPr>
              <a:t>."15 But sanctify the Lord God in your hearts, and </a:t>
            </a:r>
            <a:r>
              <a:rPr lang="en-US" sz="2200" b="1" kern="100" dirty="0">
                <a:solidFill>
                  <a:srgbClr val="FF0000"/>
                </a:solidFill>
                <a:effectLst/>
                <a:ea typeface="Calibri" panose="020F0502020204030204" pitchFamily="34" charset="0"/>
                <a:cs typeface="Times New Roman" panose="02020603050405020304" pitchFamily="18" charset="0"/>
              </a:rPr>
              <a:t>always be ready</a:t>
            </a:r>
            <a:r>
              <a:rPr lang="en-US" sz="2200" kern="100" dirty="0">
                <a:solidFill>
                  <a:srgbClr val="FF0000"/>
                </a:solidFill>
                <a:effectLst/>
                <a:ea typeface="Calibri" panose="020F0502020204030204" pitchFamily="34" charset="0"/>
                <a:cs typeface="Times New Roman" panose="02020603050405020304" pitchFamily="18" charset="0"/>
              </a:rPr>
              <a:t> to give a defense to everyone who asks you a reason for the hope that is in you, with </a:t>
            </a:r>
            <a:r>
              <a:rPr lang="en-US" sz="2200" b="1" kern="100" dirty="0">
                <a:solidFill>
                  <a:srgbClr val="FF0000"/>
                </a:solidFill>
                <a:effectLst/>
                <a:ea typeface="Calibri" panose="020F0502020204030204" pitchFamily="34" charset="0"/>
                <a:cs typeface="Times New Roman" panose="02020603050405020304" pitchFamily="18" charset="0"/>
              </a:rPr>
              <a:t>meekness and fear</a:t>
            </a:r>
            <a:r>
              <a:rPr lang="en-US" sz="2200" kern="100" dirty="0">
                <a:solidFill>
                  <a:srgbClr val="FF0000"/>
                </a:solidFill>
                <a:effectLst/>
                <a:ea typeface="Calibri" panose="020F0502020204030204" pitchFamily="34" charset="0"/>
                <a:cs typeface="Times New Roman" panose="02020603050405020304" pitchFamily="18" charset="0"/>
              </a:rPr>
              <a:t>;</a:t>
            </a:r>
          </a:p>
          <a:p>
            <a:pPr marL="0" marR="0">
              <a:spcBef>
                <a:spcPts val="0"/>
              </a:spcBef>
              <a:spcAft>
                <a:spcPts val="800"/>
              </a:spcAft>
            </a:pPr>
            <a:r>
              <a:rPr lang="en-US" sz="2200" kern="100" dirty="0">
                <a:solidFill>
                  <a:srgbClr val="0070C0"/>
                </a:solidFill>
                <a:effectLst/>
                <a:ea typeface="Calibri" panose="020F0502020204030204" pitchFamily="34" charset="0"/>
                <a:cs typeface="Times New Roman" panose="02020603050405020304" pitchFamily="18" charset="0"/>
              </a:rPr>
              <a:t>16 </a:t>
            </a:r>
            <a:r>
              <a:rPr lang="en-US" sz="2200" b="1" kern="100" dirty="0">
                <a:solidFill>
                  <a:srgbClr val="0070C0"/>
                </a:solidFill>
                <a:effectLst/>
                <a:ea typeface="Calibri" panose="020F0502020204030204" pitchFamily="34" charset="0"/>
                <a:cs typeface="Times New Roman" panose="02020603050405020304" pitchFamily="18" charset="0"/>
              </a:rPr>
              <a:t>having a good conscience</a:t>
            </a:r>
            <a:r>
              <a:rPr lang="en-US" sz="2200" kern="100" dirty="0">
                <a:solidFill>
                  <a:srgbClr val="0070C0"/>
                </a:solidFill>
                <a:effectLst/>
                <a:ea typeface="Calibri" panose="020F0502020204030204" pitchFamily="34" charset="0"/>
                <a:cs typeface="Times New Roman" panose="02020603050405020304" pitchFamily="18" charset="0"/>
              </a:rPr>
              <a:t>, that when they defame you as evildoers, those who revile your good conduct </a:t>
            </a:r>
            <a:r>
              <a:rPr lang="en-US" sz="2200" b="1" kern="100" dirty="0">
                <a:solidFill>
                  <a:srgbClr val="0070C0"/>
                </a:solidFill>
                <a:effectLst/>
                <a:ea typeface="Calibri" panose="020F0502020204030204" pitchFamily="34" charset="0"/>
                <a:cs typeface="Times New Roman" panose="02020603050405020304" pitchFamily="18" charset="0"/>
              </a:rPr>
              <a:t>in Christ </a:t>
            </a:r>
            <a:r>
              <a:rPr lang="en-US" sz="2200" kern="100" dirty="0">
                <a:solidFill>
                  <a:srgbClr val="0070C0"/>
                </a:solidFill>
                <a:effectLst/>
                <a:ea typeface="Calibri" panose="020F0502020204030204" pitchFamily="34" charset="0"/>
                <a:cs typeface="Times New Roman" panose="02020603050405020304" pitchFamily="18" charset="0"/>
              </a:rPr>
              <a:t>may be ashamed.17 For it is better, if it is the will of God, to suffer for doing good than for doing evil.</a:t>
            </a:r>
          </a:p>
        </p:txBody>
      </p:sp>
      <p:sp>
        <p:nvSpPr>
          <p:cNvPr id="2" name="TextBox 1">
            <a:extLst>
              <a:ext uri="{FF2B5EF4-FFF2-40B4-BE49-F238E27FC236}">
                <a16:creationId xmlns:a16="http://schemas.microsoft.com/office/drawing/2014/main" id="{9C9380FF-F014-B80B-9078-7BBDFF0293F1}"/>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
        <p:nvSpPr>
          <p:cNvPr id="3" name="Rectangle 2">
            <a:extLst>
              <a:ext uri="{FF2B5EF4-FFF2-40B4-BE49-F238E27FC236}">
                <a16:creationId xmlns:a16="http://schemas.microsoft.com/office/drawing/2014/main" id="{9D49504A-E4BC-6183-EDFF-2A268ABCE5C9}"/>
              </a:ext>
            </a:extLst>
          </p:cNvPr>
          <p:cNvSpPr/>
          <p:nvPr/>
        </p:nvSpPr>
        <p:spPr>
          <a:xfrm>
            <a:off x="175260" y="3558540"/>
            <a:ext cx="8793480" cy="1828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12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C97AA-8A1B-76FA-208D-7D796C051E57}"/>
            </a:ext>
          </a:extLst>
        </p:cNvPr>
        <p:cNvGrpSpPr/>
        <p:nvPr/>
      </p:nvGrpSpPr>
      <p:grpSpPr>
        <a:xfrm>
          <a:off x="0" y="0"/>
          <a:ext cx="0" cy="0"/>
          <a:chOff x="0" y="0"/>
          <a:chExt cx="0" cy="0"/>
        </a:xfrm>
      </p:grpSpPr>
      <p:pic>
        <p:nvPicPr>
          <p:cNvPr id="9218" name="Picture 2" descr="your heart must be in your local church">
            <a:extLst>
              <a:ext uri="{FF2B5EF4-FFF2-40B4-BE49-F238E27FC236}">
                <a16:creationId xmlns:a16="http://schemas.microsoft.com/office/drawing/2014/main" id="{976B5063-A84F-2CCE-89E6-00883A816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5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E2417-5987-9CC7-D840-EF4B5FB2C035}"/>
            </a:ext>
          </a:extLst>
        </p:cNvPr>
        <p:cNvGrpSpPr/>
        <p:nvPr/>
      </p:nvGrpSpPr>
      <p:grpSpPr>
        <a:xfrm>
          <a:off x="0" y="0"/>
          <a:ext cx="0" cy="0"/>
          <a:chOff x="0" y="0"/>
          <a:chExt cx="0" cy="0"/>
        </a:xfrm>
      </p:grpSpPr>
      <p:pic>
        <p:nvPicPr>
          <p:cNvPr id="10242" name="Picture 2" descr="your heart must be in your local church1">
            <a:extLst>
              <a:ext uri="{FF2B5EF4-FFF2-40B4-BE49-F238E27FC236}">
                <a16:creationId xmlns:a16="http://schemas.microsoft.com/office/drawing/2014/main" id="{1C3146A0-E90E-CDAF-F3E6-39D7C92CD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63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71027B-5A36-3985-126A-68AF8F9CF72C}"/>
              </a:ext>
            </a:extLst>
          </p:cNvPr>
          <p:cNvSpPr txBox="1"/>
          <p:nvPr/>
        </p:nvSpPr>
        <p:spPr>
          <a:xfrm>
            <a:off x="382089" y="2691070"/>
            <a:ext cx="8055428" cy="3744615"/>
          </a:xfrm>
          <a:prstGeom prst="rect">
            <a:avLst/>
          </a:prstGeom>
          <a:noFill/>
        </p:spPr>
        <p:txBody>
          <a:bodyPr wrap="square">
            <a:spAutoFit/>
          </a:bodyPr>
          <a:lstStyle/>
          <a:p>
            <a:pPr marL="0" marR="0">
              <a:spcBef>
                <a:spcPts val="0"/>
              </a:spcBef>
              <a:spcAft>
                <a:spcPts val="800"/>
              </a:spcAft>
            </a:pP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a:t>
            </a:r>
            <a:r>
              <a:rPr lang="en-US" sz="28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Fearlessness and Calmness (14</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“Be not afraid of their terror, neither be troubled.” When Christ is Master within our hearts, He calms and steadies, and gives us calmness and courage.</a:t>
            </a:r>
          </a:p>
          <a:p>
            <a:pPr marL="0" marR="0">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a:t>
            </a:r>
            <a:r>
              <a:rPr lang="en-US" sz="28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Mental Alertness (15</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be ready” of the A.V. is in R.V. “Being ready,” that is to say, mental alertness follows the setting apart of Christ as Lord. </a:t>
            </a:r>
          </a:p>
        </p:txBody>
      </p:sp>
      <p:sp>
        <p:nvSpPr>
          <p:cNvPr id="2" name="TextBox 1">
            <a:extLst>
              <a:ext uri="{FF2B5EF4-FFF2-40B4-BE49-F238E27FC236}">
                <a16:creationId xmlns:a16="http://schemas.microsoft.com/office/drawing/2014/main" id="{4ED76EFB-1F83-7702-C370-109989473A82}"/>
              </a:ext>
            </a:extLst>
          </p:cNvPr>
          <p:cNvSpPr txBox="1"/>
          <p:nvPr/>
        </p:nvSpPr>
        <p:spPr>
          <a:xfrm>
            <a:off x="645190" y="1271520"/>
            <a:ext cx="7876906" cy="595932"/>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00" cap="none" spc="0" normalizeH="0" baseline="0" noProof="0" dirty="0">
                <a:ln>
                  <a:noFill/>
                </a:ln>
                <a:effectLst/>
                <a:uLnTx/>
                <a:uFillTx/>
                <a:ea typeface="Calibri" panose="020F0502020204030204" pitchFamily="34" charset="0"/>
                <a:cs typeface="Times New Roman" panose="02020603050405020304" pitchFamily="18" charset="0"/>
              </a:rPr>
              <a:t>What will be the result of such a heart?</a:t>
            </a:r>
          </a:p>
        </p:txBody>
      </p:sp>
      <p:sp>
        <p:nvSpPr>
          <p:cNvPr id="5" name="TextBox 4">
            <a:extLst>
              <a:ext uri="{FF2B5EF4-FFF2-40B4-BE49-F238E27FC236}">
                <a16:creationId xmlns:a16="http://schemas.microsoft.com/office/drawing/2014/main" id="{96D66C8D-9C69-F287-D8A2-3F97D413866C}"/>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Tree>
    <p:extLst>
      <p:ext uri="{BB962C8B-B14F-4D97-AF65-F5344CB8AC3E}">
        <p14:creationId xmlns:p14="http://schemas.microsoft.com/office/powerpoint/2010/main" val="425519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476749-6664-BAE7-B99D-91237621A0AF}"/>
              </a:ext>
            </a:extLst>
          </p:cNvPr>
          <p:cNvSpPr txBox="1"/>
          <p:nvPr/>
        </p:nvSpPr>
        <p:spPr>
          <a:xfrm>
            <a:off x="661851" y="2627714"/>
            <a:ext cx="7907383" cy="3235181"/>
          </a:xfrm>
          <a:prstGeom prst="rect">
            <a:avLst/>
          </a:prstGeom>
          <a:noFill/>
        </p:spPr>
        <p:txBody>
          <a:bodyPr wrap="square">
            <a:spAutoFit/>
          </a:bodyPr>
          <a:lstStyle/>
          <a:p>
            <a:pPr marL="0" marR="0">
              <a:lnSpc>
                <a:spcPct val="107000"/>
              </a:lnSpc>
              <a:spcBef>
                <a:spcPts val="0"/>
              </a:spcBef>
              <a:spcAft>
                <a:spcPts val="800"/>
              </a:spcAft>
            </a:pPr>
            <a:r>
              <a:rPr lang="en-US" sz="3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a:t>
            </a:r>
            <a:r>
              <a:rPr lang="en-US" sz="36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Gentleness. (15</a:t>
            </a:r>
            <a:r>
              <a:rPr lang="en-US" sz="3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Being ready always to “answer gently and with reverence.”</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Another wonderful and impressive result of sanctifying Christ as Lord.</a:t>
            </a:r>
          </a:p>
        </p:txBody>
      </p:sp>
      <p:sp>
        <p:nvSpPr>
          <p:cNvPr id="2" name="TextBox 1">
            <a:extLst>
              <a:ext uri="{FF2B5EF4-FFF2-40B4-BE49-F238E27FC236}">
                <a16:creationId xmlns:a16="http://schemas.microsoft.com/office/drawing/2014/main" id="{BA5D6C49-ECE7-056E-93E1-9E310AFAA276}"/>
              </a:ext>
            </a:extLst>
          </p:cNvPr>
          <p:cNvSpPr txBox="1"/>
          <p:nvPr/>
        </p:nvSpPr>
        <p:spPr>
          <a:xfrm>
            <a:off x="645190" y="1271520"/>
            <a:ext cx="7876906" cy="595932"/>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00" cap="none" spc="0" normalizeH="0" baseline="0" noProof="0" dirty="0">
                <a:ln>
                  <a:noFill/>
                </a:ln>
                <a:effectLst/>
                <a:uLnTx/>
                <a:uFillTx/>
                <a:ea typeface="Calibri" panose="020F0502020204030204" pitchFamily="34" charset="0"/>
                <a:cs typeface="Times New Roman" panose="02020603050405020304" pitchFamily="18" charset="0"/>
              </a:rPr>
              <a:t>What will be the result of such a heart?</a:t>
            </a:r>
          </a:p>
        </p:txBody>
      </p:sp>
      <p:sp>
        <p:nvSpPr>
          <p:cNvPr id="5" name="TextBox 4">
            <a:extLst>
              <a:ext uri="{FF2B5EF4-FFF2-40B4-BE49-F238E27FC236}">
                <a16:creationId xmlns:a16="http://schemas.microsoft.com/office/drawing/2014/main" id="{90979676-C5C0-05EC-1F88-97FC778CFB51}"/>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Tree>
    <p:extLst>
      <p:ext uri="{BB962C8B-B14F-4D97-AF65-F5344CB8AC3E}">
        <p14:creationId xmlns:p14="http://schemas.microsoft.com/office/powerpoint/2010/main" val="1687314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28A21-BC4C-EBA4-79D7-46CCE499D710}"/>
              </a:ext>
            </a:extLst>
          </p:cNvPr>
          <p:cNvSpPr txBox="1"/>
          <p:nvPr/>
        </p:nvSpPr>
        <p:spPr>
          <a:xfrm>
            <a:off x="596535" y="2681758"/>
            <a:ext cx="8059785" cy="3860159"/>
          </a:xfrm>
          <a:prstGeom prst="rect">
            <a:avLst/>
          </a:prstGeom>
          <a:noFill/>
        </p:spPr>
        <p:txBody>
          <a:bodyPr wrap="square">
            <a:spAutoFit/>
          </a:bodyPr>
          <a:lstStyle/>
          <a:p>
            <a:pPr marL="0" marR="0">
              <a:lnSpc>
                <a:spcPct val="107000"/>
              </a:lnSpc>
              <a:spcBef>
                <a:spcPts val="0"/>
              </a:spcBef>
              <a:spcAft>
                <a:spcPts val="800"/>
              </a:spcAft>
            </a:pP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a:t>
            </a:r>
            <a:r>
              <a:rPr lang="en-US" sz="32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 Good Conscience (16</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What a blessing. A conscience void of offence toward God and man.</a:t>
            </a:r>
          </a:p>
          <a:p>
            <a:pPr marL="0" marR="0">
              <a:lnSpc>
                <a:spcPct val="107000"/>
              </a:lnSpc>
              <a:spcBef>
                <a:spcPts val="0"/>
              </a:spcBef>
              <a:spcAft>
                <a:spcPts val="800"/>
              </a:spcAft>
            </a:pP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 </a:t>
            </a:r>
            <a:r>
              <a:rPr lang="en-US" sz="32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Purity (16</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Purity of heart and thought and life, so patent to our persecutors, “they may be ashamed that falsely accuse your good conversation (or life) in Christ.”</a:t>
            </a:r>
          </a:p>
        </p:txBody>
      </p:sp>
      <p:sp>
        <p:nvSpPr>
          <p:cNvPr id="6" name="TextBox 5">
            <a:extLst>
              <a:ext uri="{FF2B5EF4-FFF2-40B4-BE49-F238E27FC236}">
                <a16:creationId xmlns:a16="http://schemas.microsoft.com/office/drawing/2014/main" id="{24A23FBF-6B14-E497-0D62-A2E0306744E9}"/>
              </a:ext>
            </a:extLst>
          </p:cNvPr>
          <p:cNvSpPr txBox="1"/>
          <p:nvPr/>
        </p:nvSpPr>
        <p:spPr>
          <a:xfrm>
            <a:off x="779414" y="1246353"/>
            <a:ext cx="7876906" cy="17524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i="0" u="none" strike="noStrike" kern="100" cap="none" spc="0" normalizeH="0" baseline="0" noProof="0" dirty="0">
                <a:ln>
                  <a:noFill/>
                </a:ln>
                <a:effectLst/>
                <a:uLnTx/>
                <a:uFillTx/>
                <a:ea typeface="Calibri" panose="020F0502020204030204" pitchFamily="34" charset="0"/>
                <a:cs typeface="Times New Roman" panose="02020603050405020304" pitchFamily="18" charset="0"/>
              </a:rPr>
              <a:t>What will be the result of such an act on our part?</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17ADD04-88F9-2180-094D-CA78428A457D}"/>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Tree>
    <p:extLst>
      <p:ext uri="{BB962C8B-B14F-4D97-AF65-F5344CB8AC3E}">
        <p14:creationId xmlns:p14="http://schemas.microsoft.com/office/powerpoint/2010/main" val="284133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4ED7-482D-69C2-9FB9-DF9483294743}"/>
            </a:ext>
          </a:extLst>
        </p:cNvPr>
        <p:cNvGrpSpPr/>
        <p:nvPr/>
      </p:nvGrpSpPr>
      <p:grpSpPr>
        <a:xfrm>
          <a:off x="0" y="0"/>
          <a:ext cx="0" cy="0"/>
          <a:chOff x="0" y="0"/>
          <a:chExt cx="0" cy="0"/>
        </a:xfrm>
      </p:grpSpPr>
      <p:pic>
        <p:nvPicPr>
          <p:cNvPr id="11266" name="Picture 2" descr="when your heart is not in it">
            <a:extLst>
              <a:ext uri="{FF2B5EF4-FFF2-40B4-BE49-F238E27FC236}">
                <a16:creationId xmlns:a16="http://schemas.microsoft.com/office/drawing/2014/main" id="{71D0FE4A-E7DB-ADC4-64FA-DF892CBFD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725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23ED88-A235-FCDB-206E-1D0A42BD6BE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21773A3-E913-F6EF-642F-0D75FDB893B0}"/>
              </a:ext>
            </a:extLst>
          </p:cNvPr>
          <p:cNvSpPr/>
          <p:nvPr/>
        </p:nvSpPr>
        <p:spPr>
          <a:xfrm>
            <a:off x="365760" y="1348740"/>
            <a:ext cx="8343900" cy="4709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04ED2B-F75D-0B4F-58FE-46B6A00AB541}"/>
              </a:ext>
            </a:extLst>
          </p:cNvPr>
          <p:cNvSpPr txBox="1"/>
          <p:nvPr/>
        </p:nvSpPr>
        <p:spPr>
          <a:xfrm>
            <a:off x="0" y="196772"/>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
        <p:nvSpPr>
          <p:cNvPr id="4" name="TextBox 3">
            <a:extLst>
              <a:ext uri="{FF2B5EF4-FFF2-40B4-BE49-F238E27FC236}">
                <a16:creationId xmlns:a16="http://schemas.microsoft.com/office/drawing/2014/main" id="{51D3B7E3-66CA-E1FB-F9FD-61A5EADB8048}"/>
              </a:ext>
            </a:extLst>
          </p:cNvPr>
          <p:cNvSpPr txBox="1"/>
          <p:nvPr/>
        </p:nvSpPr>
        <p:spPr>
          <a:xfrm>
            <a:off x="548640" y="1264920"/>
            <a:ext cx="8100060" cy="4253793"/>
          </a:xfrm>
          <a:prstGeom prst="rect">
            <a:avLst/>
          </a:prstGeom>
          <a:noFill/>
        </p:spPr>
        <p:txBody>
          <a:bodyPr wrap="square" rtlCol="0">
            <a:spAutoFit/>
          </a:bodyPr>
          <a:lstStyle/>
          <a:p>
            <a:pPr>
              <a:lnSpc>
                <a:spcPct val="150000"/>
              </a:lnSpc>
            </a:pPr>
            <a:r>
              <a:rPr lang="en-US" sz="4000" dirty="0"/>
              <a:t>To have a heartfelt religion, we must-</a:t>
            </a:r>
          </a:p>
          <a:p>
            <a:pPr marL="571500" indent="-571500">
              <a:lnSpc>
                <a:spcPct val="150000"/>
              </a:lnSpc>
              <a:buFont typeface="Arial" panose="020B0604020202020204" pitchFamily="34" charset="0"/>
              <a:buChar char="•"/>
            </a:pPr>
            <a:r>
              <a:rPr lang="en-US" sz="3600" dirty="0"/>
              <a:t>Have our heart </a:t>
            </a:r>
            <a:r>
              <a:rPr lang="en-US" sz="3600" b="1" u="sng" dirty="0"/>
              <a:t>in our conversion</a:t>
            </a:r>
          </a:p>
          <a:p>
            <a:pPr marL="571500" indent="-571500">
              <a:lnSpc>
                <a:spcPct val="150000"/>
              </a:lnSpc>
              <a:buFont typeface="Arial" panose="020B0604020202020204" pitchFamily="34" charset="0"/>
              <a:buChar char="•"/>
            </a:pPr>
            <a:r>
              <a:rPr lang="en-US" sz="3600" dirty="0"/>
              <a:t>Have our heart </a:t>
            </a:r>
            <a:r>
              <a:rPr lang="en-US" sz="3600" b="1" u="sng" dirty="0">
                <a:solidFill>
                  <a:srgbClr val="FF0000"/>
                </a:solidFill>
              </a:rPr>
              <a:t>in our obedience</a:t>
            </a:r>
          </a:p>
          <a:p>
            <a:pPr marL="571500" indent="-571500">
              <a:lnSpc>
                <a:spcPct val="150000"/>
              </a:lnSpc>
              <a:buFont typeface="Arial" panose="020B0604020202020204" pitchFamily="34" charset="0"/>
              <a:buChar char="•"/>
            </a:pPr>
            <a:r>
              <a:rPr lang="en-US" sz="3600" dirty="0"/>
              <a:t>Have our heart </a:t>
            </a:r>
            <a:r>
              <a:rPr lang="en-US" sz="3600" b="1" u="sng" dirty="0">
                <a:solidFill>
                  <a:srgbClr val="0070C0"/>
                </a:solidFill>
              </a:rPr>
              <a:t>in our worship</a:t>
            </a:r>
          </a:p>
          <a:p>
            <a:pPr marL="571500" indent="-571500">
              <a:lnSpc>
                <a:spcPct val="150000"/>
              </a:lnSpc>
              <a:buFont typeface="Arial" panose="020B0604020202020204" pitchFamily="34" charset="0"/>
              <a:buChar char="•"/>
            </a:pPr>
            <a:r>
              <a:rPr lang="en-US" sz="3600" dirty="0"/>
              <a:t>Have our heart </a:t>
            </a:r>
            <a:r>
              <a:rPr lang="en-US" sz="3600" b="1" u="sng" dirty="0"/>
              <a:t>in our local church</a:t>
            </a:r>
          </a:p>
        </p:txBody>
      </p:sp>
    </p:spTree>
    <p:extLst>
      <p:ext uri="{BB962C8B-B14F-4D97-AF65-F5344CB8AC3E}">
        <p14:creationId xmlns:p14="http://schemas.microsoft.com/office/powerpoint/2010/main" val="2745970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70A24-6A74-699E-0050-3719C364DE6F}"/>
            </a:ext>
          </a:extLst>
        </p:cNvPr>
        <p:cNvGrpSpPr/>
        <p:nvPr/>
      </p:nvGrpSpPr>
      <p:grpSpPr>
        <a:xfrm>
          <a:off x="0" y="0"/>
          <a:ext cx="0" cy="0"/>
          <a:chOff x="0" y="0"/>
          <a:chExt cx="0" cy="0"/>
        </a:xfrm>
      </p:grpSpPr>
      <p:pic>
        <p:nvPicPr>
          <p:cNvPr id="12290" name="Picture 2" descr="yes we have a heartfelt religion">
            <a:extLst>
              <a:ext uri="{FF2B5EF4-FFF2-40B4-BE49-F238E27FC236}">
                <a16:creationId xmlns:a16="http://schemas.microsoft.com/office/drawing/2014/main" id="{97548310-0279-FEFE-23E6-FF682ECBB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6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Throw Your Hands Up Praise Song at Samantha Sternberg blog">
            <a:extLst>
              <a:ext uri="{FF2B5EF4-FFF2-40B4-BE49-F238E27FC236}">
                <a16:creationId xmlns:a16="http://schemas.microsoft.com/office/drawing/2014/main" id="{A7EA877C-24D9-A1F2-1177-35CF6350E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92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Praise Band - mygracebaptist.church">
            <a:extLst>
              <a:ext uri="{FF2B5EF4-FFF2-40B4-BE49-F238E27FC236}">
                <a16:creationId xmlns:a16="http://schemas.microsoft.com/office/drawing/2014/main" id="{4777B12B-5E8B-CC70-22CC-AE8C19B03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C1C209-4BE8-6F2E-A930-E74799D8B568}"/>
              </a:ext>
            </a:extLst>
          </p:cNvPr>
          <p:cNvSpPr txBox="1"/>
          <p:nvPr/>
        </p:nvSpPr>
        <p:spPr>
          <a:xfrm>
            <a:off x="4770120" y="5560814"/>
            <a:ext cx="4572000" cy="369332"/>
          </a:xfrm>
          <a:prstGeom prst="rect">
            <a:avLst/>
          </a:prstGeom>
          <a:noFill/>
        </p:spPr>
        <p:txBody>
          <a:bodyPr wrap="square">
            <a:spAutoFit/>
          </a:bodyPr>
          <a:lstStyle/>
          <a:p>
            <a:r>
              <a:rPr lang="en-US" dirty="0"/>
              <a:t>Praise Band - </a:t>
            </a:r>
            <a:r>
              <a:rPr lang="en-US" dirty="0" err="1">
                <a:solidFill>
                  <a:schemeClr val="bg1"/>
                </a:solidFill>
              </a:rPr>
              <a:t>mygracebaptist.church</a:t>
            </a:r>
            <a:endParaRPr lang="en-US" dirty="0">
              <a:solidFill>
                <a:schemeClr val="bg1"/>
              </a:solidFill>
            </a:endParaRPr>
          </a:p>
        </p:txBody>
      </p:sp>
    </p:spTree>
    <p:extLst>
      <p:ext uri="{BB962C8B-B14F-4D97-AF65-F5344CB8AC3E}">
        <p14:creationId xmlns:p14="http://schemas.microsoft.com/office/powerpoint/2010/main" val="266742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 we have a heartfelt religion">
            <a:extLst>
              <a:ext uri="{FF2B5EF4-FFF2-40B4-BE49-F238E27FC236}">
                <a16:creationId xmlns:a16="http://schemas.microsoft.com/office/drawing/2014/main" id="{8F27E94A-1F4C-487C-1E1D-391B61580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41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 we have a heartfelt religion1">
            <a:extLst>
              <a:ext uri="{FF2B5EF4-FFF2-40B4-BE49-F238E27FC236}">
                <a16:creationId xmlns:a16="http://schemas.microsoft.com/office/drawing/2014/main" id="{BBD0A469-7841-38D8-5C14-A58E55D42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907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0E3D2D-544C-891E-9B8B-D8429E5F3421}"/>
              </a:ext>
            </a:extLst>
          </p:cNvPr>
          <p:cNvSpPr txBox="1"/>
          <p:nvPr/>
        </p:nvSpPr>
        <p:spPr>
          <a:xfrm>
            <a:off x="353568" y="670560"/>
            <a:ext cx="8412479" cy="5871607"/>
          </a:xfrm>
          <a:prstGeom prst="rect">
            <a:avLst/>
          </a:prstGeom>
          <a:noFill/>
        </p:spPr>
        <p:txBody>
          <a:bodyPr wrap="square">
            <a:spAutoFit/>
          </a:bodyPr>
          <a:lstStyle/>
          <a:p>
            <a:pPr marL="0" marR="0">
              <a:lnSpc>
                <a:spcPct val="107000"/>
              </a:lnSpc>
              <a:spcBef>
                <a:spcPts val="0"/>
              </a:spcBef>
              <a:spcAft>
                <a:spcPts val="800"/>
              </a:spcAft>
            </a:pPr>
            <a:endParaRPr lang="en-US" sz="1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US" sz="3200" kern="100" dirty="0">
                <a:ea typeface="Calibri" panose="020F0502020204030204" pitchFamily="34" charset="0"/>
                <a:cs typeface="Times New Roman" panose="02020603050405020304" pitchFamily="18" charset="0"/>
              </a:rPr>
              <a:t>True “Heartfelt” Religion is a religion of the heart…as described IN THE BIBLE</a:t>
            </a:r>
            <a:endParaRPr lang="en-US" sz="3200" b="1" kern="1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kern="100" dirty="0">
                <a:solidFill>
                  <a:srgbClr val="FF0000"/>
                </a:solidFill>
                <a:effectLst/>
                <a:ea typeface="Calibri" panose="020F0502020204030204" pitchFamily="34" charset="0"/>
                <a:cs typeface="Times New Roman" panose="02020603050405020304" pitchFamily="18" charset="0"/>
              </a:rPr>
              <a:t>Note the emphasis here upon a </a:t>
            </a:r>
            <a:r>
              <a:rPr lang="en-US" sz="3200" b="1" kern="100" dirty="0">
                <a:solidFill>
                  <a:srgbClr val="FF0000"/>
                </a:solidFill>
                <a:effectLst/>
                <a:ea typeface="Calibri" panose="020F0502020204030204" pitchFamily="34" charset="0"/>
                <a:cs typeface="Times New Roman" panose="02020603050405020304" pitchFamily="18" charset="0"/>
              </a:rPr>
              <a:t>heart </a:t>
            </a:r>
            <a:r>
              <a:rPr lang="en-US" sz="3200" kern="100" dirty="0">
                <a:solidFill>
                  <a:srgbClr val="FF0000"/>
                </a:solidFill>
                <a:effectLst/>
                <a:ea typeface="Calibri" panose="020F0502020204030204" pitchFamily="34" charset="0"/>
                <a:cs typeface="Times New Roman" panose="02020603050405020304" pitchFamily="18" charset="0"/>
              </a:rPr>
              <a:t>religion. This is something that has to take place in the </a:t>
            </a:r>
            <a:r>
              <a:rPr lang="en-US" sz="3200" b="1" kern="100" dirty="0">
                <a:solidFill>
                  <a:srgbClr val="FF0000"/>
                </a:solidFill>
                <a:effectLst/>
                <a:ea typeface="Calibri" panose="020F0502020204030204" pitchFamily="34" charset="0"/>
                <a:cs typeface="Times New Roman" panose="02020603050405020304" pitchFamily="18" charset="0"/>
              </a:rPr>
              <a:t>hearts of God’s people</a:t>
            </a:r>
            <a:r>
              <a:rPr lang="en-US" sz="3200" kern="100" dirty="0">
                <a:solidFill>
                  <a:srgbClr val="FF0000"/>
                </a:solidFill>
                <a:effectLst/>
                <a:ea typeface="Calibri" panose="020F0502020204030204" pitchFamily="34" charset="0"/>
                <a:cs typeface="Times New Roman" panose="02020603050405020304" pitchFamily="18" charset="0"/>
              </a:rPr>
              <a:t>. “</a:t>
            </a:r>
            <a:r>
              <a:rPr lang="en-US" sz="3200" u="sng" kern="100" dirty="0">
                <a:solidFill>
                  <a:srgbClr val="FF0000"/>
                </a:solidFill>
                <a:effectLst/>
                <a:ea typeface="Calibri" panose="020F0502020204030204" pitchFamily="34" charset="0"/>
                <a:cs typeface="Times New Roman" panose="02020603050405020304" pitchFamily="18" charset="0"/>
              </a:rPr>
              <a:t>Reverence Christ as Lord in your own </a:t>
            </a:r>
            <a:r>
              <a:rPr lang="en-US" sz="3200" b="1" u="sng" kern="100" dirty="0">
                <a:solidFill>
                  <a:srgbClr val="FF0000"/>
                </a:solidFill>
                <a:effectLst/>
                <a:ea typeface="Calibri" panose="020F0502020204030204" pitchFamily="34" charset="0"/>
                <a:cs typeface="Times New Roman" panose="02020603050405020304" pitchFamily="18" charset="0"/>
              </a:rPr>
              <a:t>hearts</a:t>
            </a:r>
            <a:r>
              <a:rPr lang="en-US" sz="3200" u="sng" kern="100" dirty="0">
                <a:solidFill>
                  <a:srgbClr val="FF0000"/>
                </a:solidFill>
                <a:effectLst/>
                <a:ea typeface="Calibri" panose="020F0502020204030204" pitchFamily="34" charset="0"/>
                <a:cs typeface="Times New Roman" panose="02020603050405020304" pitchFamily="18" charset="0"/>
              </a:rPr>
              <a:t>” </a:t>
            </a:r>
            <a:endParaRPr lang="en-US" sz="3200" u="sng"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kern="100" dirty="0">
                <a:effectLst/>
                <a:ea typeface="Calibri" panose="020F0502020204030204" pitchFamily="34" charset="0"/>
                <a:cs typeface="Times New Roman" panose="02020603050405020304" pitchFamily="18" charset="0"/>
              </a:rPr>
              <a:t> “In your </a:t>
            </a:r>
            <a:r>
              <a:rPr lang="en-US" sz="3200" b="1" kern="100" dirty="0">
                <a:effectLst/>
                <a:ea typeface="Calibri" panose="020F0502020204030204" pitchFamily="34" charset="0"/>
                <a:cs typeface="Times New Roman" panose="02020603050405020304" pitchFamily="18" charset="0"/>
              </a:rPr>
              <a:t>hearts</a:t>
            </a:r>
            <a:r>
              <a:rPr lang="en-US" sz="3200" kern="100" dirty="0">
                <a:effectLst/>
                <a:ea typeface="Calibri" panose="020F0502020204030204" pitchFamily="34" charset="0"/>
                <a:cs typeface="Times New Roman" panose="02020603050405020304" pitchFamily="18" charset="0"/>
              </a:rPr>
              <a:t> consecrate Christ as Lord” </a:t>
            </a:r>
          </a:p>
          <a:p>
            <a:pPr marL="0" marR="0">
              <a:lnSpc>
                <a:spcPct val="107000"/>
              </a:lnSpc>
              <a:spcBef>
                <a:spcPts val="0"/>
              </a:spcBef>
              <a:spcAft>
                <a:spcPts val="800"/>
              </a:spcAft>
            </a:pPr>
            <a:r>
              <a:rPr lang="en-US" sz="3200" kern="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3200" kern="100" dirty="0">
                <a:effectLst/>
                <a:ea typeface="Calibri" panose="020F0502020204030204" pitchFamily="34" charset="0"/>
                <a:cs typeface="Times New Roman" panose="02020603050405020304" pitchFamily="18" charset="0"/>
              </a:rPr>
              <a:t>“But love the Lord Christ in your </a:t>
            </a:r>
            <a:r>
              <a:rPr lang="en-US" sz="3200" b="1" kern="100" dirty="0">
                <a:effectLst/>
                <a:ea typeface="Calibri" panose="020F0502020204030204" pitchFamily="34" charset="0"/>
                <a:cs typeface="Times New Roman" panose="02020603050405020304" pitchFamily="18" charset="0"/>
              </a:rPr>
              <a:t>hearts</a:t>
            </a:r>
            <a:r>
              <a:rPr lang="en-US" sz="3200" kern="100" dirty="0">
                <a:effectLst/>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CF91537F-8050-9ED1-290E-45A9F2D2318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True Heartfelt Religion  1 Peter 3</a:t>
            </a:r>
          </a:p>
        </p:txBody>
      </p:sp>
    </p:spTree>
    <p:extLst>
      <p:ext uri="{BB962C8B-B14F-4D97-AF65-F5344CB8AC3E}">
        <p14:creationId xmlns:p14="http://schemas.microsoft.com/office/powerpoint/2010/main" val="387966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our heart must be in your conversion">
            <a:extLst>
              <a:ext uri="{FF2B5EF4-FFF2-40B4-BE49-F238E27FC236}">
                <a16:creationId xmlns:a16="http://schemas.microsoft.com/office/drawing/2014/main" id="{C3FB57CB-B010-B32B-A3AC-0DE9CD324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94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your heart must be in your conversion1">
            <a:extLst>
              <a:ext uri="{FF2B5EF4-FFF2-40B4-BE49-F238E27FC236}">
                <a16:creationId xmlns:a16="http://schemas.microsoft.com/office/drawing/2014/main" id="{CDE9B21C-FE68-02E9-558A-9CFB68B85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88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816</TotalTime>
  <Words>1178</Words>
  <Application>Microsoft Office PowerPoint</Application>
  <PresentationFormat>On-screen Show (4:3)</PresentationFormat>
  <Paragraphs>65</Paragraphs>
  <Slides>27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Arial Unicode MS</vt:lpstr>
      <vt:lpstr>Calibri</vt:lpstr>
      <vt:lpstr>Calibri Light</vt:lpstr>
      <vt:lpstr>Ink Free</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ecurb hastings</cp:lastModifiedBy>
  <cp:revision>33</cp:revision>
  <dcterms:created xsi:type="dcterms:W3CDTF">2023-10-12T12:17:44Z</dcterms:created>
  <dcterms:modified xsi:type="dcterms:W3CDTF">2026-05-15T20:29:06Z</dcterms:modified>
</cp:coreProperties>
</file>