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 id="2147483744" r:id="rId4"/>
  </p:sldMasterIdLst>
  <p:notesMasterIdLst>
    <p:notesMasterId r:id="rId16"/>
  </p:notesMasterIdLst>
  <p:sldIdLst>
    <p:sldId id="265" r:id="rId5"/>
    <p:sldId id="285" r:id="rId6"/>
    <p:sldId id="257" r:id="rId7"/>
    <p:sldId id="491" r:id="rId8"/>
    <p:sldId id="501" r:id="rId9"/>
    <p:sldId id="503" r:id="rId10"/>
    <p:sldId id="504" r:id="rId11"/>
    <p:sldId id="505" r:id="rId12"/>
    <p:sldId id="502" r:id="rId13"/>
    <p:sldId id="506" r:id="rId14"/>
    <p:sldId id="27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fL1dsaJukgJXnkDuYoiIQ==" hashData="pJ55sXUf93PRsGwM05SZ6FNYk/5FgMhZdwe97VyBLn8zZsHzPDSX5tS13UvLCzY05pJGgFrSMHytDhTlnTnZV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9" d="100"/>
          <a:sy n="119" d="100"/>
        </p:scale>
        <p:origin x="1356" y="12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801AF-3EEC-4B9D-9A0C-673CD1CCCEE0}" type="datetimeFigureOut">
              <a:rPr lang="en-US" smtClean="0"/>
              <a:t>5/2/2026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20C0B-D68F-44CE-AE3B-0BD4C2A8F63E}" type="slidenum">
              <a:rPr lang="en-US" smtClean="0"/>
              <a:t>‹#›</a:t>
            </a:fld>
            <a:endParaRPr lang="en-US"/>
          </a:p>
        </p:txBody>
      </p:sp>
    </p:spTree>
    <p:extLst>
      <p:ext uri="{BB962C8B-B14F-4D97-AF65-F5344CB8AC3E}">
        <p14:creationId xmlns:p14="http://schemas.microsoft.com/office/powerpoint/2010/main" val="334900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82025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5925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90377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9289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34442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9753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5/2/2026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2654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5/2/2026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85604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5/2/2026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0705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5/2/2026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5374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5/2/2026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3965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0348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5/2/2026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7299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43018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2726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7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91705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23291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5/2/2026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15253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5/2/2026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5567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5/2/2026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4793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5/2/2026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4611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ABED5-DFFD-47C9-8E1A-6EEE62D3C275}" type="datetimeFigureOut">
              <a:rPr lang="en-US" smtClean="0"/>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765107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5/2/2026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5618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5/2/2026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152672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19806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387537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pPr/>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1419325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17200872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pPr/>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9346517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pPr/>
              <a:t>5/2/2026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24432966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pPr/>
              <a:t>5/2/2026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88173351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pPr/>
              <a:t>5/2/2026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9241175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ABED5-DFFD-47C9-8E1A-6EEE62D3C275}" type="datetimeFigureOut">
              <a:rPr lang="en-US" smtClean="0"/>
              <a:t>5/2/2026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2121912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pPr/>
              <a:t>5/2/2026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61757538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5/2/2026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90276219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5/2/2026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02424639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91471433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5/2/2026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76148074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ABED5-DFFD-47C9-8E1A-6EEE62D3C275}" type="datetimeFigureOut">
              <a:rPr lang="en-US" smtClean="0"/>
              <a:t>5/2/2026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15453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ABED5-DFFD-47C9-8E1A-6EEE62D3C275}" type="datetimeFigureOut">
              <a:rPr lang="en-US" smtClean="0"/>
              <a:t>5/2/2026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58817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BED5-DFFD-47C9-8E1A-6EEE62D3C275}" type="datetimeFigureOut">
              <a:rPr lang="en-US" smtClean="0"/>
              <a:t>5/2/2026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2436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5/2/2026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7996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5/2/2026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96114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BED5-DFFD-47C9-8E1A-6EEE62D3C275}" type="datetimeFigureOut">
              <a:rPr lang="en-US" smtClean="0"/>
              <a:t>5/2/2026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3EE42-34CC-42C4-A54D-966296F9059B}" type="slidenum">
              <a:rPr lang="en-US" smtClean="0"/>
              <a:t>‹#›</a:t>
            </a:fld>
            <a:endParaRPr lang="en-US"/>
          </a:p>
        </p:txBody>
      </p:sp>
    </p:spTree>
    <p:extLst>
      <p:ext uri="{BB962C8B-B14F-4D97-AF65-F5344CB8AC3E}">
        <p14:creationId xmlns:p14="http://schemas.microsoft.com/office/powerpoint/2010/main" val="420333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5/2/2026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805592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5/2/2026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1726644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AB7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pPr/>
              <a:t>5/2/2026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76120353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hyperlink" Target="https://nobaproject.com/modules/memory-encoding-storage-retrieval"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67622-5452-DD2E-158D-BE7EE1BBEF94}"/>
            </a:ext>
          </a:extLst>
        </p:cNvPr>
        <p:cNvGrpSpPr/>
        <p:nvPr/>
      </p:nvGrpSpPr>
      <p:grpSpPr>
        <a:xfrm>
          <a:off x="0" y="0"/>
          <a:ext cx="0" cy="0"/>
          <a:chOff x="0" y="0"/>
          <a:chExt cx="0" cy="0"/>
        </a:xfrm>
      </p:grpSpPr>
      <p:pic>
        <p:nvPicPr>
          <p:cNvPr id="4" name="Picture 2" descr="Memory (Encoding, Storage, Retrieval) | Noba">
            <a:extLst>
              <a:ext uri="{FF2B5EF4-FFF2-40B4-BE49-F238E27FC236}">
                <a16:creationId xmlns:a16="http://schemas.microsoft.com/office/drawing/2014/main" id="{AFE0C463-9C8C-F1C9-54E7-3999A1FFB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45" y="4966063"/>
            <a:ext cx="1933183" cy="173437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E209D6-1646-4AE3-E4FC-AC3ECC9270F1}"/>
              </a:ext>
            </a:extLst>
          </p:cNvPr>
          <p:cNvSpPr txBox="1"/>
          <p:nvPr/>
        </p:nvSpPr>
        <p:spPr>
          <a:xfrm>
            <a:off x="24064" y="7075"/>
            <a:ext cx="9144000" cy="584775"/>
          </a:xfrm>
          <a:prstGeom prst="rect">
            <a:avLst/>
          </a:prstGeom>
          <a:solidFill>
            <a:schemeClr val="tx1"/>
          </a:solidFill>
        </p:spPr>
        <p:txBody>
          <a:bodyPr wrap="square" rtlCol="0">
            <a:spAutoFit/>
          </a:bodyPr>
          <a:lstStyle/>
          <a:p>
            <a:pPr algn="ctr"/>
            <a:r>
              <a:rPr lang="en-US" sz="3200" dirty="0">
                <a:solidFill>
                  <a:schemeClr val="bg1"/>
                </a:solidFill>
              </a:rPr>
              <a:t>Some Things For Every Christian To Remember.</a:t>
            </a:r>
          </a:p>
        </p:txBody>
      </p:sp>
      <p:sp>
        <p:nvSpPr>
          <p:cNvPr id="6" name="TextBox 5">
            <a:extLst>
              <a:ext uri="{FF2B5EF4-FFF2-40B4-BE49-F238E27FC236}">
                <a16:creationId xmlns:a16="http://schemas.microsoft.com/office/drawing/2014/main" id="{BB9E2C10-40CA-0E9A-DD84-DD1E799AE28A}"/>
              </a:ext>
            </a:extLst>
          </p:cNvPr>
          <p:cNvSpPr txBox="1"/>
          <p:nvPr/>
        </p:nvSpPr>
        <p:spPr>
          <a:xfrm>
            <a:off x="633663" y="802109"/>
            <a:ext cx="7836569" cy="1323439"/>
          </a:xfrm>
          <a:prstGeom prst="rect">
            <a:avLst/>
          </a:prstGeom>
          <a:noFill/>
          <a:ln w="19050">
            <a:solidFill>
              <a:schemeClr val="tx1"/>
            </a:solidFill>
          </a:ln>
        </p:spPr>
        <p:txBody>
          <a:bodyPr wrap="square">
            <a:spAutoFit/>
          </a:bodyPr>
          <a:lstStyle/>
          <a:p>
            <a:pPr marL="0" marR="0" algn="ctr">
              <a:spcAft>
                <a:spcPts val="800"/>
              </a:spcAft>
              <a:buNone/>
            </a:pPr>
            <a:r>
              <a:rPr lang="en-US" sz="4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7. Remember: </a:t>
            </a:r>
            <a:r>
              <a:rPr lang="en-US" sz="4000"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Y</a:t>
            </a:r>
            <a:r>
              <a:rPr lang="en-US" sz="4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OU must be joined to Christ.</a:t>
            </a:r>
          </a:p>
        </p:txBody>
      </p:sp>
      <p:sp>
        <p:nvSpPr>
          <p:cNvPr id="3" name="TextBox 2">
            <a:extLst>
              <a:ext uri="{FF2B5EF4-FFF2-40B4-BE49-F238E27FC236}">
                <a16:creationId xmlns:a16="http://schemas.microsoft.com/office/drawing/2014/main" id="{FE3E32AA-4105-4310-F870-557B6E5393E0}"/>
              </a:ext>
            </a:extLst>
          </p:cNvPr>
          <p:cNvSpPr txBox="1"/>
          <p:nvPr/>
        </p:nvSpPr>
        <p:spPr>
          <a:xfrm>
            <a:off x="2654968" y="2391954"/>
            <a:ext cx="5959643" cy="3908762"/>
          </a:xfrm>
          <a:prstGeom prst="rect">
            <a:avLst/>
          </a:prstGeom>
          <a:noFill/>
        </p:spPr>
        <p:txBody>
          <a:bodyPr wrap="square">
            <a:spAutoFit/>
          </a:bodyPr>
          <a:lstStyle/>
          <a:p>
            <a:r>
              <a:rPr lang="en-US" sz="3600" dirty="0"/>
              <a:t>Paul was joined to Christ. </a:t>
            </a:r>
          </a:p>
          <a:p>
            <a:endParaRPr lang="en-US" sz="1600" dirty="0"/>
          </a:p>
          <a:p>
            <a:r>
              <a:rPr lang="en-US" sz="3600" b="1" dirty="0">
                <a:solidFill>
                  <a:srgbClr val="0070C0"/>
                </a:solidFill>
              </a:rPr>
              <a:t>Phil. 4:13    </a:t>
            </a:r>
            <a:r>
              <a:rPr lang="en-US" sz="3600" dirty="0"/>
              <a:t>I can do all things through Christ which strengths me.</a:t>
            </a:r>
          </a:p>
          <a:p>
            <a:endParaRPr lang="en-US" sz="1600" dirty="0"/>
          </a:p>
          <a:p>
            <a:r>
              <a:rPr lang="en-US" sz="3600" b="1" dirty="0">
                <a:solidFill>
                  <a:srgbClr val="0070C0"/>
                </a:solidFill>
              </a:rPr>
              <a:t>Phil. 1:21    </a:t>
            </a:r>
            <a:r>
              <a:rPr lang="en-US" sz="3600" dirty="0"/>
              <a:t>For to me to live is Christ, and to die is gain.</a:t>
            </a:r>
          </a:p>
        </p:txBody>
      </p:sp>
    </p:spTree>
    <p:extLst>
      <p:ext uri="{BB962C8B-B14F-4D97-AF65-F5344CB8AC3E}">
        <p14:creationId xmlns:p14="http://schemas.microsoft.com/office/powerpoint/2010/main" val="313446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Users\sheila\Desktop\ULTIMATE Royality Free\4-Bib Pics-Misc\Bible MSS\Scriptures\10 Commandments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6" name="Rectangle 5"/>
          <p:cNvSpPr/>
          <p:nvPr/>
        </p:nvSpPr>
        <p:spPr>
          <a:xfrm>
            <a:off x="37338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248400" y="76200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1148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62357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2484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130300" y="7239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1143000" y="685800"/>
            <a:ext cx="6858000" cy="5486400"/>
          </a:xfrm>
          <a:prstGeom prst="rect">
            <a:avLst/>
          </a:prstGeom>
          <a:noFill/>
          <a:ln w="76200">
            <a:solidFill>
              <a:srgbClr val="2F23CB"/>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916A8EDE-F1BE-6799-4872-C111D71F6490}"/>
              </a:ext>
            </a:extLst>
          </p:cNvPr>
          <p:cNvSpPr txBox="1"/>
          <p:nvPr/>
        </p:nvSpPr>
        <p:spPr>
          <a:xfrm>
            <a:off x="1435767" y="818148"/>
            <a:ext cx="6384759" cy="5327148"/>
          </a:xfrm>
          <a:prstGeom prst="rect">
            <a:avLst/>
          </a:prstGeom>
          <a:noFill/>
        </p:spPr>
        <p:txBody>
          <a:bodyPr wrap="square">
            <a:spAutoFit/>
          </a:bodyPr>
          <a:lstStyle/>
          <a:p>
            <a:r>
              <a:rPr lang="en-US" sz="2200" b="1" dirty="0">
                <a:solidFill>
                  <a:srgbClr val="0070C0"/>
                </a:solidFill>
              </a:rPr>
              <a:t>Luke 16:22-25  </a:t>
            </a:r>
            <a:r>
              <a:rPr lang="en-US" sz="2200" dirty="0"/>
              <a:t>So it was that the beggar died, and was carried by the angels to Abraham's bosom. The rich man also died and was buried. 23 And being in torments in Hades, he lifted up his eyes and saw Abraham afar off, and Lazarus in his bosom. </a:t>
            </a:r>
          </a:p>
          <a:p>
            <a:endParaRPr lang="en-US" sz="2200" dirty="0"/>
          </a:p>
          <a:p>
            <a:r>
              <a:rPr lang="en-US" sz="2200" dirty="0"/>
              <a:t>24 Then he cried and said, Father Abraham, have mercy on me, and send Lazarus that he may dip the tip of his finger in water and cool my tongue; for I am tormented in this flame. 25 But Abraham said, </a:t>
            </a:r>
            <a:r>
              <a:rPr lang="en-US" sz="3600" dirty="0"/>
              <a:t> </a:t>
            </a:r>
            <a:r>
              <a:rPr lang="en-US" sz="3600" b="1" u="sng" dirty="0">
                <a:solidFill>
                  <a:srgbClr val="0070C0"/>
                </a:solidFill>
              </a:rPr>
              <a:t>Son, remember </a:t>
            </a:r>
            <a:r>
              <a:rPr lang="en-US" sz="2200" dirty="0"/>
              <a:t>that in your lifetime you received your good things, and likewise Lazarus evil things; but now he is comforted and you are tormented.</a:t>
            </a:r>
          </a:p>
        </p:txBody>
      </p:sp>
    </p:spTree>
    <p:extLst>
      <p:ext uri="{BB962C8B-B14F-4D97-AF65-F5344CB8AC3E}">
        <p14:creationId xmlns:p14="http://schemas.microsoft.com/office/powerpoint/2010/main" val="35310806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5D0BA4-0168-7976-D9A6-6393B365F96D}"/>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Some Things For Every Christian To Remember.</a:t>
            </a:r>
          </a:p>
        </p:txBody>
      </p:sp>
      <p:pic>
        <p:nvPicPr>
          <p:cNvPr id="1026" name="Picture 2" descr="Memory (Encoding, Storage, Retrieval) | Noba">
            <a:extLst>
              <a:ext uri="{FF2B5EF4-FFF2-40B4-BE49-F238E27FC236}">
                <a16:creationId xmlns:a16="http://schemas.microsoft.com/office/drawing/2014/main" id="{F6AC8182-7A23-CB0D-6F1C-ECAD479BC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242" y="848169"/>
            <a:ext cx="6262688" cy="561862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3BBF27D-277C-58AF-506D-50D0216F05CE}"/>
              </a:ext>
            </a:extLst>
          </p:cNvPr>
          <p:cNvSpPr txBox="1"/>
          <p:nvPr/>
        </p:nvSpPr>
        <p:spPr>
          <a:xfrm>
            <a:off x="6184232" y="6143945"/>
            <a:ext cx="4572000" cy="276999"/>
          </a:xfrm>
          <a:prstGeom prst="rect">
            <a:avLst/>
          </a:prstGeom>
          <a:noFill/>
        </p:spPr>
        <p:txBody>
          <a:bodyPr wrap="square">
            <a:spAutoFit/>
          </a:bodyPr>
          <a:lstStyle/>
          <a:p>
            <a:r>
              <a:rPr lang="en-US" sz="1200" b="0" i="0" u="none" strike="noStrike" dirty="0">
                <a:solidFill>
                  <a:schemeClr val="bg1"/>
                </a:solidFill>
                <a:effectLst/>
                <a:latin typeface="DuckSansProduct"/>
                <a:hlinkClick r:id="rId3">
                  <a:extLst>
                    <a:ext uri="{A12FA001-AC4F-418D-AE19-62706E023703}">
                      <ahyp:hlinkClr xmlns:ahyp="http://schemas.microsoft.com/office/drawing/2018/hyperlinkcolor" val="tx"/>
                    </a:ext>
                  </a:extLst>
                </a:hlinkClick>
              </a:rPr>
              <a:t>nobaproject.com</a:t>
            </a:r>
            <a:endParaRPr lang="en-US" sz="1200" dirty="0">
              <a:solidFill>
                <a:schemeClr val="bg1"/>
              </a:solidFill>
            </a:endParaRPr>
          </a:p>
        </p:txBody>
      </p:sp>
    </p:spTree>
    <p:extLst>
      <p:ext uri="{BB962C8B-B14F-4D97-AF65-F5344CB8AC3E}">
        <p14:creationId xmlns:p14="http://schemas.microsoft.com/office/powerpoint/2010/main" val="116992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91848-AEE0-7790-2308-C015113C534B}"/>
            </a:ext>
          </a:extLst>
        </p:cNvPr>
        <p:cNvGrpSpPr/>
        <p:nvPr/>
      </p:nvGrpSpPr>
      <p:grpSpPr>
        <a:xfrm>
          <a:off x="0" y="0"/>
          <a:ext cx="0" cy="0"/>
          <a:chOff x="0" y="0"/>
          <a:chExt cx="0" cy="0"/>
        </a:xfrm>
      </p:grpSpPr>
      <p:pic>
        <p:nvPicPr>
          <p:cNvPr id="4" name="Picture 2" descr="Memory (Encoding, Storage, Retrieval) | Noba">
            <a:extLst>
              <a:ext uri="{FF2B5EF4-FFF2-40B4-BE49-F238E27FC236}">
                <a16:creationId xmlns:a16="http://schemas.microsoft.com/office/drawing/2014/main" id="{7234C042-C3BD-1F82-90B6-03DA0081A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89" y="5014831"/>
            <a:ext cx="1933183" cy="1734371"/>
          </a:xfrm>
          <a:prstGeom prst="rect">
            <a:avLst/>
          </a:prstGeom>
          <a:noFill/>
          <a:ln w="76200">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C24BA8-59D5-E501-7ACA-F734C6CB9327}"/>
              </a:ext>
            </a:extLst>
          </p:cNvPr>
          <p:cNvSpPr txBox="1"/>
          <p:nvPr/>
        </p:nvSpPr>
        <p:spPr>
          <a:xfrm>
            <a:off x="24064" y="7075"/>
            <a:ext cx="9144000" cy="584775"/>
          </a:xfrm>
          <a:prstGeom prst="rect">
            <a:avLst/>
          </a:prstGeom>
          <a:solidFill>
            <a:schemeClr val="tx1"/>
          </a:solidFill>
        </p:spPr>
        <p:txBody>
          <a:bodyPr wrap="square" rtlCol="0">
            <a:spAutoFit/>
          </a:bodyPr>
          <a:lstStyle/>
          <a:p>
            <a:pPr algn="ctr"/>
            <a:r>
              <a:rPr lang="en-US" sz="3200" dirty="0">
                <a:solidFill>
                  <a:schemeClr val="bg1"/>
                </a:solidFill>
              </a:rPr>
              <a:t>Some Things For Every Christian To Remember.</a:t>
            </a:r>
          </a:p>
        </p:txBody>
      </p:sp>
      <p:sp>
        <p:nvSpPr>
          <p:cNvPr id="7" name="TextBox 6">
            <a:extLst>
              <a:ext uri="{FF2B5EF4-FFF2-40B4-BE49-F238E27FC236}">
                <a16:creationId xmlns:a16="http://schemas.microsoft.com/office/drawing/2014/main" id="{9034A664-5FB0-C7C0-88FC-AA93AB0C2A04}"/>
              </a:ext>
            </a:extLst>
          </p:cNvPr>
          <p:cNvSpPr txBox="1"/>
          <p:nvPr/>
        </p:nvSpPr>
        <p:spPr>
          <a:xfrm>
            <a:off x="529388" y="802108"/>
            <a:ext cx="8205537" cy="1323439"/>
          </a:xfrm>
          <a:prstGeom prst="rect">
            <a:avLst/>
          </a:prstGeom>
          <a:noFill/>
          <a:ln w="19050">
            <a:solidFill>
              <a:schemeClr val="tx1"/>
            </a:solidFill>
          </a:ln>
        </p:spPr>
        <p:txBody>
          <a:bodyPr wrap="square">
            <a:spAutoFit/>
          </a:bodyPr>
          <a:lstStyle/>
          <a:p>
            <a:pPr marL="0" marR="0" algn="ctr">
              <a:spcAft>
                <a:spcPts val="800"/>
              </a:spcAft>
              <a:buNone/>
            </a:pPr>
            <a:r>
              <a:rPr lang="en-US" sz="4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1.Remember: we may be our own worst enemies by opposing ourselves</a:t>
            </a:r>
            <a:r>
              <a:rPr lang="en-US" sz="4000"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4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CEBCA3D3-1053-3230-38ED-5852BB357B67}"/>
              </a:ext>
            </a:extLst>
          </p:cNvPr>
          <p:cNvSpPr txBox="1"/>
          <p:nvPr/>
        </p:nvSpPr>
        <p:spPr>
          <a:xfrm>
            <a:off x="529388" y="2391881"/>
            <a:ext cx="8309812" cy="2000548"/>
          </a:xfrm>
          <a:prstGeom prst="rect">
            <a:avLst/>
          </a:prstGeom>
          <a:noFill/>
        </p:spPr>
        <p:txBody>
          <a:bodyPr wrap="square" rtlCol="0">
            <a:spAutoFit/>
          </a:bodyPr>
          <a:lstStyle/>
          <a:p>
            <a:r>
              <a:rPr lang="en-US" sz="2800" b="1" dirty="0">
                <a:solidFill>
                  <a:srgbClr val="0070C0"/>
                </a:solidFill>
              </a:rPr>
              <a:t>2Timothy 2:22-26  </a:t>
            </a:r>
            <a:r>
              <a:rPr lang="en-US" sz="2400" dirty="0"/>
              <a:t>Flee also youthful lusts; but pursue righteousness, faith, love, peace with those who call on the Lord out of a pure heart. 23 But avoid foolish and ignorant disputes, knowing that they generate strife. 24 And a servant of the Lord must not quarrel but be gentle to all, able to teach, patient, </a:t>
            </a:r>
          </a:p>
        </p:txBody>
      </p:sp>
      <p:sp>
        <p:nvSpPr>
          <p:cNvPr id="3" name="TextBox 2">
            <a:extLst>
              <a:ext uri="{FF2B5EF4-FFF2-40B4-BE49-F238E27FC236}">
                <a16:creationId xmlns:a16="http://schemas.microsoft.com/office/drawing/2014/main" id="{1DAC3500-42E5-357A-6A63-1DFE320D4D60}"/>
              </a:ext>
            </a:extLst>
          </p:cNvPr>
          <p:cNvSpPr txBox="1"/>
          <p:nvPr/>
        </p:nvSpPr>
        <p:spPr>
          <a:xfrm>
            <a:off x="2542674" y="4395041"/>
            <a:ext cx="6376737" cy="2308324"/>
          </a:xfrm>
          <a:prstGeom prst="rect">
            <a:avLst/>
          </a:prstGeom>
          <a:noFill/>
        </p:spPr>
        <p:txBody>
          <a:bodyPr wrap="square" rtlCol="0">
            <a:spAutoFit/>
          </a:bodyPr>
          <a:lstStyle/>
          <a:p>
            <a:r>
              <a:rPr lang="en-US" sz="2400" dirty="0"/>
              <a:t>25 in humility correcting those who are in opposition, if God perhaps will grant them repentance, so that they may know the truth, 26 and that they may come to their senses and escape the snare of the devil, having been taken captive by him to do his will</a:t>
            </a:r>
          </a:p>
        </p:txBody>
      </p:sp>
    </p:spTree>
    <p:extLst>
      <p:ext uri="{BB962C8B-B14F-4D97-AF65-F5344CB8AC3E}">
        <p14:creationId xmlns:p14="http://schemas.microsoft.com/office/powerpoint/2010/main" val="148224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24DD2-B9E3-47FC-7B6A-BD499AC31E62}"/>
            </a:ext>
          </a:extLst>
        </p:cNvPr>
        <p:cNvGrpSpPr/>
        <p:nvPr/>
      </p:nvGrpSpPr>
      <p:grpSpPr>
        <a:xfrm>
          <a:off x="0" y="0"/>
          <a:ext cx="0" cy="0"/>
          <a:chOff x="0" y="0"/>
          <a:chExt cx="0" cy="0"/>
        </a:xfrm>
      </p:grpSpPr>
      <p:pic>
        <p:nvPicPr>
          <p:cNvPr id="4" name="Picture 2" descr="Memory (Encoding, Storage, Retrieval) | Noba">
            <a:extLst>
              <a:ext uri="{FF2B5EF4-FFF2-40B4-BE49-F238E27FC236}">
                <a16:creationId xmlns:a16="http://schemas.microsoft.com/office/drawing/2014/main" id="{B29C1AEF-078B-0EE4-43D2-01A328A74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89" y="5014831"/>
            <a:ext cx="1933183" cy="173437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519574C-8DB6-7206-FCA4-9E2E3D11DD47}"/>
              </a:ext>
            </a:extLst>
          </p:cNvPr>
          <p:cNvSpPr txBox="1"/>
          <p:nvPr/>
        </p:nvSpPr>
        <p:spPr>
          <a:xfrm>
            <a:off x="24064" y="7075"/>
            <a:ext cx="9144000" cy="584775"/>
          </a:xfrm>
          <a:prstGeom prst="rect">
            <a:avLst/>
          </a:prstGeom>
          <a:solidFill>
            <a:schemeClr val="tx1"/>
          </a:solidFill>
        </p:spPr>
        <p:txBody>
          <a:bodyPr wrap="square" rtlCol="0">
            <a:spAutoFit/>
          </a:bodyPr>
          <a:lstStyle/>
          <a:p>
            <a:pPr algn="ctr"/>
            <a:r>
              <a:rPr lang="en-US" sz="3200" dirty="0">
                <a:solidFill>
                  <a:schemeClr val="bg1"/>
                </a:solidFill>
              </a:rPr>
              <a:t>Some Things For Every Christian To Remember.</a:t>
            </a:r>
          </a:p>
        </p:txBody>
      </p:sp>
      <p:sp>
        <p:nvSpPr>
          <p:cNvPr id="3" name="TextBox 2">
            <a:extLst>
              <a:ext uri="{FF2B5EF4-FFF2-40B4-BE49-F238E27FC236}">
                <a16:creationId xmlns:a16="http://schemas.microsoft.com/office/drawing/2014/main" id="{0FF5CDAC-07C6-0978-0DFD-69F7A61EE3BA}"/>
              </a:ext>
            </a:extLst>
          </p:cNvPr>
          <p:cNvSpPr txBox="1"/>
          <p:nvPr/>
        </p:nvSpPr>
        <p:spPr>
          <a:xfrm>
            <a:off x="336884" y="794088"/>
            <a:ext cx="8341895" cy="1323439"/>
          </a:xfrm>
          <a:prstGeom prst="rect">
            <a:avLst/>
          </a:prstGeom>
          <a:noFill/>
          <a:ln w="19050">
            <a:solidFill>
              <a:schemeClr val="tx1"/>
            </a:solidFill>
          </a:ln>
        </p:spPr>
        <p:txBody>
          <a:bodyPr wrap="square">
            <a:spAutoFit/>
          </a:bodyPr>
          <a:lstStyle/>
          <a:p>
            <a:pPr marL="0" marR="0" algn="ctr">
              <a:spcAft>
                <a:spcPts val="800"/>
              </a:spcAft>
              <a:buNone/>
            </a:pPr>
            <a:r>
              <a:rPr lang="en-US" sz="4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2.Remember: We should change our minds if we are wrong. </a:t>
            </a:r>
          </a:p>
        </p:txBody>
      </p:sp>
      <p:sp>
        <p:nvSpPr>
          <p:cNvPr id="2" name="TextBox 1">
            <a:extLst>
              <a:ext uri="{FF2B5EF4-FFF2-40B4-BE49-F238E27FC236}">
                <a16:creationId xmlns:a16="http://schemas.microsoft.com/office/drawing/2014/main" id="{8C2100FE-A168-E1E3-94C3-1B8F8051BD10}"/>
              </a:ext>
            </a:extLst>
          </p:cNvPr>
          <p:cNvSpPr txBox="1"/>
          <p:nvPr/>
        </p:nvSpPr>
        <p:spPr>
          <a:xfrm>
            <a:off x="2614863" y="2636684"/>
            <a:ext cx="6232357" cy="3539430"/>
          </a:xfrm>
          <a:prstGeom prst="rect">
            <a:avLst/>
          </a:prstGeom>
          <a:noFill/>
          <a:ln w="38100">
            <a:solidFill>
              <a:schemeClr val="tx1"/>
            </a:solidFill>
          </a:ln>
        </p:spPr>
        <p:txBody>
          <a:bodyPr wrap="square" rtlCol="0">
            <a:spAutoFit/>
          </a:bodyPr>
          <a:lstStyle/>
          <a:p>
            <a:r>
              <a:rPr lang="en-US" sz="3200" dirty="0"/>
              <a:t>Some people will never admit they are wrong about anything; however, to admit that we were wrong is to prove that we are wiser today than we were yesterday.</a:t>
            </a:r>
          </a:p>
          <a:p>
            <a:r>
              <a:rPr lang="en-US" sz="3200" b="1" dirty="0">
                <a:solidFill>
                  <a:srgbClr val="0070C0"/>
                </a:solidFill>
              </a:rPr>
              <a:t>Acts 22:1-6</a:t>
            </a:r>
          </a:p>
          <a:p>
            <a:r>
              <a:rPr lang="en-US" sz="3200" b="1" dirty="0">
                <a:solidFill>
                  <a:srgbClr val="0070C0"/>
                </a:solidFill>
              </a:rPr>
              <a:t>Acts 26:9-11 </a:t>
            </a:r>
          </a:p>
        </p:txBody>
      </p:sp>
    </p:spTree>
    <p:extLst>
      <p:ext uri="{BB962C8B-B14F-4D97-AF65-F5344CB8AC3E}">
        <p14:creationId xmlns:p14="http://schemas.microsoft.com/office/powerpoint/2010/main" val="1104059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3F95A-FFA4-EA07-EFD7-7BA4DFBB86C6}"/>
            </a:ext>
          </a:extLst>
        </p:cNvPr>
        <p:cNvGrpSpPr/>
        <p:nvPr/>
      </p:nvGrpSpPr>
      <p:grpSpPr>
        <a:xfrm>
          <a:off x="0" y="0"/>
          <a:ext cx="0" cy="0"/>
          <a:chOff x="0" y="0"/>
          <a:chExt cx="0" cy="0"/>
        </a:xfrm>
      </p:grpSpPr>
      <p:pic>
        <p:nvPicPr>
          <p:cNvPr id="4" name="Picture 2" descr="Memory (Encoding, Storage, Retrieval) | Noba">
            <a:extLst>
              <a:ext uri="{FF2B5EF4-FFF2-40B4-BE49-F238E27FC236}">
                <a16:creationId xmlns:a16="http://schemas.microsoft.com/office/drawing/2014/main" id="{4661EE67-44DC-5BF8-34E8-CB8C96CA8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89" y="5014831"/>
            <a:ext cx="1933183" cy="173437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F21CD4-328E-C687-D6A2-C3C58649DFD3}"/>
              </a:ext>
            </a:extLst>
          </p:cNvPr>
          <p:cNvSpPr txBox="1"/>
          <p:nvPr/>
        </p:nvSpPr>
        <p:spPr>
          <a:xfrm>
            <a:off x="24064" y="7075"/>
            <a:ext cx="9144000" cy="584775"/>
          </a:xfrm>
          <a:prstGeom prst="rect">
            <a:avLst/>
          </a:prstGeom>
          <a:solidFill>
            <a:schemeClr val="tx1"/>
          </a:solidFill>
        </p:spPr>
        <p:txBody>
          <a:bodyPr wrap="square" rtlCol="0">
            <a:spAutoFit/>
          </a:bodyPr>
          <a:lstStyle/>
          <a:p>
            <a:pPr algn="ctr"/>
            <a:r>
              <a:rPr lang="en-US" sz="3200" dirty="0">
                <a:solidFill>
                  <a:schemeClr val="bg1"/>
                </a:solidFill>
              </a:rPr>
              <a:t>Some Things For Every Christian To Remember.</a:t>
            </a:r>
          </a:p>
        </p:txBody>
      </p:sp>
      <p:sp>
        <p:nvSpPr>
          <p:cNvPr id="3" name="TextBox 2">
            <a:extLst>
              <a:ext uri="{FF2B5EF4-FFF2-40B4-BE49-F238E27FC236}">
                <a16:creationId xmlns:a16="http://schemas.microsoft.com/office/drawing/2014/main" id="{085CA34C-5B2F-B29D-268F-C01D1D98B234}"/>
              </a:ext>
            </a:extLst>
          </p:cNvPr>
          <p:cNvSpPr txBox="1"/>
          <p:nvPr/>
        </p:nvSpPr>
        <p:spPr>
          <a:xfrm>
            <a:off x="673768" y="786065"/>
            <a:ext cx="7692190" cy="707886"/>
          </a:xfrm>
          <a:prstGeom prst="rect">
            <a:avLst/>
          </a:prstGeom>
          <a:noFill/>
          <a:ln w="19050">
            <a:solidFill>
              <a:schemeClr val="tx1"/>
            </a:solidFill>
          </a:ln>
        </p:spPr>
        <p:txBody>
          <a:bodyPr wrap="square">
            <a:spAutoFit/>
          </a:bodyPr>
          <a:lstStyle/>
          <a:p>
            <a:pPr marL="0" marR="0" algn="ctr">
              <a:spcAft>
                <a:spcPts val="800"/>
              </a:spcAft>
              <a:buNone/>
            </a:pPr>
            <a:r>
              <a:rPr lang="en-US" sz="4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3.Remember: return good for evil. </a:t>
            </a:r>
          </a:p>
        </p:txBody>
      </p:sp>
      <p:sp>
        <p:nvSpPr>
          <p:cNvPr id="2" name="TextBox 1">
            <a:extLst>
              <a:ext uri="{FF2B5EF4-FFF2-40B4-BE49-F238E27FC236}">
                <a16:creationId xmlns:a16="http://schemas.microsoft.com/office/drawing/2014/main" id="{B6F85835-6BD1-52E9-F3F4-22E80185D2AD}"/>
              </a:ext>
            </a:extLst>
          </p:cNvPr>
          <p:cNvSpPr txBox="1"/>
          <p:nvPr/>
        </p:nvSpPr>
        <p:spPr>
          <a:xfrm>
            <a:off x="617621" y="1688167"/>
            <a:ext cx="8101263" cy="2307192"/>
          </a:xfrm>
          <a:prstGeom prst="rect">
            <a:avLst/>
          </a:prstGeom>
          <a:noFill/>
        </p:spPr>
        <p:txBody>
          <a:bodyPr wrap="square" rtlCol="0">
            <a:spAutoFit/>
          </a:bodyPr>
          <a:lstStyle/>
          <a:p>
            <a:r>
              <a:rPr lang="en-US" sz="2800" b="1" dirty="0">
                <a:solidFill>
                  <a:srgbClr val="0070C0"/>
                </a:solidFill>
              </a:rPr>
              <a:t>Matt. 5:43-44   </a:t>
            </a:r>
            <a:r>
              <a:rPr lang="en-US" sz="2800" dirty="0"/>
              <a:t>You have heard that it was said, You shall love your neighbor and hate your enemy. 44 But I say to you, love your enemies, bless those who curse you, do good to those who hate you, and pray for those who spitefully use you and persecute you,</a:t>
            </a:r>
            <a:endParaRPr lang="en-US" dirty="0"/>
          </a:p>
        </p:txBody>
      </p:sp>
      <p:sp>
        <p:nvSpPr>
          <p:cNvPr id="6" name="TextBox 5">
            <a:extLst>
              <a:ext uri="{FF2B5EF4-FFF2-40B4-BE49-F238E27FC236}">
                <a16:creationId xmlns:a16="http://schemas.microsoft.com/office/drawing/2014/main" id="{4F3BBA85-6ECB-1977-B38D-EBA8DF19F912}"/>
              </a:ext>
            </a:extLst>
          </p:cNvPr>
          <p:cNvSpPr txBox="1"/>
          <p:nvPr/>
        </p:nvSpPr>
        <p:spPr>
          <a:xfrm>
            <a:off x="2518610" y="4146892"/>
            <a:ext cx="6649454" cy="2523768"/>
          </a:xfrm>
          <a:prstGeom prst="rect">
            <a:avLst/>
          </a:prstGeom>
          <a:noFill/>
        </p:spPr>
        <p:txBody>
          <a:bodyPr wrap="square" rtlCol="0">
            <a:spAutoFit/>
          </a:bodyPr>
          <a:lstStyle/>
          <a:p>
            <a:endParaRPr lang="en-US" dirty="0"/>
          </a:p>
          <a:p>
            <a:r>
              <a:rPr lang="en-US" sz="2800" b="1" dirty="0">
                <a:solidFill>
                  <a:srgbClr val="0070C0"/>
                </a:solidFill>
              </a:rPr>
              <a:t>Rom 12:20-21  </a:t>
            </a:r>
            <a:r>
              <a:rPr lang="en-US" sz="2800" dirty="0"/>
              <a:t>Therefore If your enemy is hungry, feed him; If he is thirsty, give him a drink; For in so doing you will heap coals of fire on his head. 21 Do not be overcome by evil, but overcome evil with good.</a:t>
            </a:r>
          </a:p>
        </p:txBody>
      </p:sp>
    </p:spTree>
    <p:extLst>
      <p:ext uri="{BB962C8B-B14F-4D97-AF65-F5344CB8AC3E}">
        <p14:creationId xmlns:p14="http://schemas.microsoft.com/office/powerpoint/2010/main" val="362187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B9CB8-8F9C-374B-3F0D-FE2AEF5D95F1}"/>
            </a:ext>
          </a:extLst>
        </p:cNvPr>
        <p:cNvGrpSpPr/>
        <p:nvPr/>
      </p:nvGrpSpPr>
      <p:grpSpPr>
        <a:xfrm>
          <a:off x="0" y="0"/>
          <a:ext cx="0" cy="0"/>
          <a:chOff x="0" y="0"/>
          <a:chExt cx="0" cy="0"/>
        </a:xfrm>
      </p:grpSpPr>
      <p:pic>
        <p:nvPicPr>
          <p:cNvPr id="4" name="Picture 2" descr="Memory (Encoding, Storage, Retrieval) | Noba">
            <a:extLst>
              <a:ext uri="{FF2B5EF4-FFF2-40B4-BE49-F238E27FC236}">
                <a16:creationId xmlns:a16="http://schemas.microsoft.com/office/drawing/2014/main" id="{9D497671-5EC4-1D44-8ED0-84F69B5A1E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89" y="5014831"/>
            <a:ext cx="1933183" cy="173437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3387E2-A73E-323D-4FF2-5B668B415096}"/>
              </a:ext>
            </a:extLst>
          </p:cNvPr>
          <p:cNvSpPr txBox="1"/>
          <p:nvPr/>
        </p:nvSpPr>
        <p:spPr>
          <a:xfrm>
            <a:off x="24064" y="7075"/>
            <a:ext cx="9144000" cy="584775"/>
          </a:xfrm>
          <a:prstGeom prst="rect">
            <a:avLst/>
          </a:prstGeom>
          <a:solidFill>
            <a:schemeClr val="tx1"/>
          </a:solidFill>
        </p:spPr>
        <p:txBody>
          <a:bodyPr wrap="square" rtlCol="0">
            <a:spAutoFit/>
          </a:bodyPr>
          <a:lstStyle/>
          <a:p>
            <a:pPr algn="ctr"/>
            <a:r>
              <a:rPr lang="en-US" sz="3200" dirty="0">
                <a:solidFill>
                  <a:schemeClr val="bg1"/>
                </a:solidFill>
              </a:rPr>
              <a:t>Some Things For Every Christian To Remember.</a:t>
            </a:r>
          </a:p>
        </p:txBody>
      </p:sp>
      <p:sp>
        <p:nvSpPr>
          <p:cNvPr id="3" name="TextBox 2">
            <a:extLst>
              <a:ext uri="{FF2B5EF4-FFF2-40B4-BE49-F238E27FC236}">
                <a16:creationId xmlns:a16="http://schemas.microsoft.com/office/drawing/2014/main" id="{1DC191CD-CE8F-26DD-6AA4-990AD4FF2C61}"/>
              </a:ext>
            </a:extLst>
          </p:cNvPr>
          <p:cNvSpPr txBox="1"/>
          <p:nvPr/>
        </p:nvSpPr>
        <p:spPr>
          <a:xfrm>
            <a:off x="545432" y="786065"/>
            <a:ext cx="7772400" cy="1323439"/>
          </a:xfrm>
          <a:prstGeom prst="rect">
            <a:avLst/>
          </a:prstGeom>
          <a:noFill/>
          <a:ln w="19050">
            <a:solidFill>
              <a:schemeClr val="tx1"/>
            </a:solidFill>
          </a:ln>
        </p:spPr>
        <p:txBody>
          <a:bodyPr wrap="square">
            <a:spAutoFit/>
          </a:bodyPr>
          <a:lstStyle/>
          <a:p>
            <a:pPr algn="ctr"/>
            <a:r>
              <a:rPr lang="en-US" sz="4000" dirty="0">
                <a:solidFill>
                  <a:srgbClr val="0070C0"/>
                </a:solidFill>
              </a:rPr>
              <a:t>4. Remember: do not blindly follow another. </a:t>
            </a:r>
          </a:p>
        </p:txBody>
      </p:sp>
      <p:sp>
        <p:nvSpPr>
          <p:cNvPr id="6" name="TextBox 5">
            <a:extLst>
              <a:ext uri="{FF2B5EF4-FFF2-40B4-BE49-F238E27FC236}">
                <a16:creationId xmlns:a16="http://schemas.microsoft.com/office/drawing/2014/main" id="{64C8E8B3-AAC3-CF88-866A-377E69B90C02}"/>
              </a:ext>
            </a:extLst>
          </p:cNvPr>
          <p:cNvSpPr txBox="1"/>
          <p:nvPr/>
        </p:nvSpPr>
        <p:spPr>
          <a:xfrm>
            <a:off x="2641496" y="3605005"/>
            <a:ext cx="6077388" cy="3046988"/>
          </a:xfrm>
          <a:prstGeom prst="rect">
            <a:avLst/>
          </a:prstGeom>
          <a:noFill/>
        </p:spPr>
        <p:txBody>
          <a:bodyPr wrap="square">
            <a:spAutoFit/>
          </a:bodyPr>
          <a:lstStyle/>
          <a:p>
            <a:r>
              <a:rPr lang="en-US" sz="2400" b="1" dirty="0">
                <a:solidFill>
                  <a:srgbClr val="0070C0"/>
                </a:solidFill>
              </a:rPr>
              <a:t>Matt. 7:13-14   </a:t>
            </a:r>
            <a:r>
              <a:rPr lang="en-US" sz="2400" dirty="0"/>
              <a:t>Enter by the narrow gate; for wide is the gate and broad is the way that leads to destruction, and there are many who go in by it. 14 Because narrow is the gate and difficult is the way which leads to life, and there are few who find it.</a:t>
            </a:r>
          </a:p>
          <a:p>
            <a:endParaRPr lang="en-US" sz="2400" dirty="0"/>
          </a:p>
          <a:p>
            <a:r>
              <a:rPr lang="en-US" sz="2400" b="1" dirty="0">
                <a:solidFill>
                  <a:srgbClr val="0070C0"/>
                </a:solidFill>
              </a:rPr>
              <a:t>1 Cor. 11:1</a:t>
            </a:r>
          </a:p>
        </p:txBody>
      </p:sp>
      <p:sp>
        <p:nvSpPr>
          <p:cNvPr id="8" name="TextBox 7">
            <a:extLst>
              <a:ext uri="{FF2B5EF4-FFF2-40B4-BE49-F238E27FC236}">
                <a16:creationId xmlns:a16="http://schemas.microsoft.com/office/drawing/2014/main" id="{393576E1-27FE-4D92-1C8F-651C6F1D6259}"/>
              </a:ext>
            </a:extLst>
          </p:cNvPr>
          <p:cNvSpPr txBox="1"/>
          <p:nvPr/>
        </p:nvSpPr>
        <p:spPr>
          <a:xfrm>
            <a:off x="545432" y="2281540"/>
            <a:ext cx="8173452" cy="1384995"/>
          </a:xfrm>
          <a:prstGeom prst="rect">
            <a:avLst/>
          </a:prstGeom>
          <a:noFill/>
        </p:spPr>
        <p:txBody>
          <a:bodyPr wrap="square">
            <a:spAutoFit/>
          </a:bodyPr>
          <a:lstStyle/>
          <a:p>
            <a:r>
              <a:rPr lang="en-US" sz="2800" b="1" dirty="0">
                <a:solidFill>
                  <a:srgbClr val="0070C0"/>
                </a:solidFill>
              </a:rPr>
              <a:t>Matt. 15:14   </a:t>
            </a:r>
            <a:r>
              <a:rPr lang="en-US" sz="2800" dirty="0"/>
              <a:t>Let them alone. They are blind leaders of the blind. And if the blind leads the blind, both will fall into a ditch.</a:t>
            </a:r>
          </a:p>
        </p:txBody>
      </p:sp>
    </p:spTree>
    <p:extLst>
      <p:ext uri="{BB962C8B-B14F-4D97-AF65-F5344CB8AC3E}">
        <p14:creationId xmlns:p14="http://schemas.microsoft.com/office/powerpoint/2010/main" val="93097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E2AB0-7D5F-5680-0EDA-B9BDABF2A3D1}"/>
            </a:ext>
          </a:extLst>
        </p:cNvPr>
        <p:cNvGrpSpPr/>
        <p:nvPr/>
      </p:nvGrpSpPr>
      <p:grpSpPr>
        <a:xfrm>
          <a:off x="0" y="0"/>
          <a:ext cx="0" cy="0"/>
          <a:chOff x="0" y="0"/>
          <a:chExt cx="0" cy="0"/>
        </a:xfrm>
      </p:grpSpPr>
      <p:pic>
        <p:nvPicPr>
          <p:cNvPr id="4" name="Picture 2" descr="Memory (Encoding, Storage, Retrieval) | Noba">
            <a:extLst>
              <a:ext uri="{FF2B5EF4-FFF2-40B4-BE49-F238E27FC236}">
                <a16:creationId xmlns:a16="http://schemas.microsoft.com/office/drawing/2014/main" id="{8AFB6526-74BC-71DF-C695-4924DE69E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89" y="5014831"/>
            <a:ext cx="1933183" cy="173437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42035F5-2E55-1ADB-DEEA-0E52C775955C}"/>
              </a:ext>
            </a:extLst>
          </p:cNvPr>
          <p:cNvSpPr txBox="1"/>
          <p:nvPr/>
        </p:nvSpPr>
        <p:spPr>
          <a:xfrm>
            <a:off x="24064" y="7075"/>
            <a:ext cx="9144000" cy="584775"/>
          </a:xfrm>
          <a:prstGeom prst="rect">
            <a:avLst/>
          </a:prstGeom>
          <a:solidFill>
            <a:schemeClr val="tx1"/>
          </a:solidFill>
        </p:spPr>
        <p:txBody>
          <a:bodyPr wrap="square" rtlCol="0">
            <a:spAutoFit/>
          </a:bodyPr>
          <a:lstStyle/>
          <a:p>
            <a:pPr algn="ctr"/>
            <a:r>
              <a:rPr lang="en-US" sz="3200" dirty="0">
                <a:solidFill>
                  <a:schemeClr val="bg1"/>
                </a:solidFill>
              </a:rPr>
              <a:t>Some Things For Every Christian To Remember.</a:t>
            </a:r>
          </a:p>
        </p:txBody>
      </p:sp>
      <p:sp>
        <p:nvSpPr>
          <p:cNvPr id="3" name="TextBox 2">
            <a:extLst>
              <a:ext uri="{FF2B5EF4-FFF2-40B4-BE49-F238E27FC236}">
                <a16:creationId xmlns:a16="http://schemas.microsoft.com/office/drawing/2014/main" id="{15933AB0-EEC7-C5A1-519D-91E0D66039F6}"/>
              </a:ext>
            </a:extLst>
          </p:cNvPr>
          <p:cNvSpPr txBox="1"/>
          <p:nvPr/>
        </p:nvSpPr>
        <p:spPr>
          <a:xfrm>
            <a:off x="673769" y="786066"/>
            <a:ext cx="7836568" cy="1323439"/>
          </a:xfrm>
          <a:prstGeom prst="rect">
            <a:avLst/>
          </a:prstGeom>
          <a:noFill/>
          <a:ln w="19050">
            <a:solidFill>
              <a:schemeClr val="tx1"/>
            </a:solidFill>
          </a:ln>
        </p:spPr>
        <p:txBody>
          <a:bodyPr wrap="square">
            <a:spAutoFit/>
          </a:bodyPr>
          <a:lstStyle/>
          <a:p>
            <a:pPr marL="0" marR="0" algn="ctr">
              <a:spcAft>
                <a:spcPts val="800"/>
              </a:spcAft>
              <a:buNone/>
            </a:pPr>
            <a:r>
              <a:rPr lang="en-US" sz="4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5. Remember: Satan is trying to get your soul.</a:t>
            </a:r>
          </a:p>
        </p:txBody>
      </p:sp>
      <p:sp>
        <p:nvSpPr>
          <p:cNvPr id="2" name="TextBox 1">
            <a:extLst>
              <a:ext uri="{FF2B5EF4-FFF2-40B4-BE49-F238E27FC236}">
                <a16:creationId xmlns:a16="http://schemas.microsoft.com/office/drawing/2014/main" id="{A148F6FF-DD07-A6CF-049A-02291556FFEF}"/>
              </a:ext>
            </a:extLst>
          </p:cNvPr>
          <p:cNvSpPr txBox="1"/>
          <p:nvPr/>
        </p:nvSpPr>
        <p:spPr>
          <a:xfrm>
            <a:off x="2548128" y="2094783"/>
            <a:ext cx="6096000" cy="436516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t>He </a:t>
            </a:r>
            <a:r>
              <a:rPr lang="en-US" sz="3000" b="1" dirty="0"/>
              <a:t>tempts</a:t>
            </a:r>
            <a:r>
              <a:rPr lang="en-US" sz="2800" dirty="0"/>
              <a:t> (Matt. 4:1)</a:t>
            </a:r>
          </a:p>
          <a:p>
            <a:pPr marL="457200" indent="-457200">
              <a:lnSpc>
                <a:spcPct val="150000"/>
              </a:lnSpc>
              <a:buFont typeface="Arial" panose="020B0604020202020204" pitchFamily="34" charset="0"/>
              <a:buChar char="•"/>
            </a:pPr>
            <a:r>
              <a:rPr lang="en-US" sz="2800" dirty="0"/>
              <a:t>Satan </a:t>
            </a:r>
            <a:r>
              <a:rPr lang="en-US" sz="3000" b="1" dirty="0"/>
              <a:t>lies</a:t>
            </a:r>
            <a:r>
              <a:rPr lang="en-US" sz="2800" b="1" dirty="0"/>
              <a:t> </a:t>
            </a:r>
            <a:r>
              <a:rPr lang="en-US" sz="2800" dirty="0"/>
              <a:t> (John 8:44)</a:t>
            </a:r>
          </a:p>
          <a:p>
            <a:pPr marL="457200" indent="-457200">
              <a:lnSpc>
                <a:spcPct val="150000"/>
              </a:lnSpc>
              <a:buFont typeface="Arial" panose="020B0604020202020204" pitchFamily="34" charset="0"/>
              <a:buChar char="•"/>
            </a:pPr>
            <a:r>
              <a:rPr lang="en-US" sz="2800" dirty="0"/>
              <a:t>Satan </a:t>
            </a:r>
            <a:r>
              <a:rPr lang="en-US" sz="3000" b="1" dirty="0"/>
              <a:t>steals the word </a:t>
            </a:r>
            <a:r>
              <a:rPr lang="en-US" sz="2800" dirty="0"/>
              <a:t>(Luke 8:12) </a:t>
            </a:r>
          </a:p>
          <a:p>
            <a:pPr marL="457200" indent="-457200">
              <a:lnSpc>
                <a:spcPct val="150000"/>
              </a:lnSpc>
              <a:buFont typeface="Arial" panose="020B0604020202020204" pitchFamily="34" charset="0"/>
              <a:buChar char="•"/>
            </a:pPr>
            <a:r>
              <a:rPr lang="en-US" sz="2800" dirty="0"/>
              <a:t>Satan </a:t>
            </a:r>
            <a:r>
              <a:rPr lang="en-US" sz="3000" b="1" dirty="0"/>
              <a:t>persecutes</a:t>
            </a:r>
            <a:r>
              <a:rPr lang="en-US" sz="2800" dirty="0"/>
              <a:t> (Rev. 2:10)</a:t>
            </a:r>
          </a:p>
          <a:p>
            <a:pPr marL="457200" indent="-457200">
              <a:buFont typeface="Arial" panose="020B0604020202020204" pitchFamily="34" charset="0"/>
              <a:buChar char="•"/>
            </a:pPr>
            <a:r>
              <a:rPr lang="en-US" sz="2800" dirty="0"/>
              <a:t>Satan </a:t>
            </a:r>
            <a:r>
              <a:rPr lang="en-US" sz="3000" b="1" dirty="0"/>
              <a:t>fashions himself into an angel of light</a:t>
            </a:r>
            <a:r>
              <a:rPr lang="en-US" sz="2800" b="1" dirty="0"/>
              <a:t> </a:t>
            </a:r>
            <a:r>
              <a:rPr lang="en-US" sz="2800" dirty="0"/>
              <a:t>(2 Cor. 11:14,15)</a:t>
            </a:r>
          </a:p>
          <a:p>
            <a:pPr marL="457200" indent="-457200">
              <a:lnSpc>
                <a:spcPct val="150000"/>
              </a:lnSpc>
              <a:buFont typeface="Arial" panose="020B0604020202020204" pitchFamily="34" charset="0"/>
              <a:buChar char="•"/>
            </a:pPr>
            <a:r>
              <a:rPr lang="en-US" sz="2800" dirty="0"/>
              <a:t>Satan </a:t>
            </a:r>
            <a:r>
              <a:rPr lang="en-US" sz="3000" b="1" dirty="0"/>
              <a:t>seeks to destroy </a:t>
            </a:r>
            <a:r>
              <a:rPr lang="en-US" sz="2800" dirty="0"/>
              <a:t>(1 Pet. 5:8)</a:t>
            </a:r>
          </a:p>
        </p:txBody>
      </p:sp>
    </p:spTree>
    <p:extLst>
      <p:ext uri="{BB962C8B-B14F-4D97-AF65-F5344CB8AC3E}">
        <p14:creationId xmlns:p14="http://schemas.microsoft.com/office/powerpoint/2010/main" val="360246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A3072-BC7E-825F-343F-8E44C6FC87F6}"/>
            </a:ext>
          </a:extLst>
        </p:cNvPr>
        <p:cNvGrpSpPr/>
        <p:nvPr/>
      </p:nvGrpSpPr>
      <p:grpSpPr>
        <a:xfrm>
          <a:off x="0" y="0"/>
          <a:ext cx="0" cy="0"/>
          <a:chOff x="0" y="0"/>
          <a:chExt cx="0" cy="0"/>
        </a:xfrm>
      </p:grpSpPr>
      <p:pic>
        <p:nvPicPr>
          <p:cNvPr id="4" name="Picture 2" descr="Memory (Encoding, Storage, Retrieval) | Noba">
            <a:extLst>
              <a:ext uri="{FF2B5EF4-FFF2-40B4-BE49-F238E27FC236}">
                <a16:creationId xmlns:a16="http://schemas.microsoft.com/office/drawing/2014/main" id="{C40B8745-0249-1DBA-BD90-A4777022C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89" y="5014831"/>
            <a:ext cx="1933183" cy="173437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D76E75-5607-DB7C-8AEC-6DAFD521D976}"/>
              </a:ext>
            </a:extLst>
          </p:cNvPr>
          <p:cNvSpPr txBox="1"/>
          <p:nvPr/>
        </p:nvSpPr>
        <p:spPr>
          <a:xfrm>
            <a:off x="24064" y="7075"/>
            <a:ext cx="9144000" cy="584775"/>
          </a:xfrm>
          <a:prstGeom prst="rect">
            <a:avLst/>
          </a:prstGeom>
          <a:solidFill>
            <a:schemeClr val="tx1"/>
          </a:solidFill>
        </p:spPr>
        <p:txBody>
          <a:bodyPr wrap="square" rtlCol="0">
            <a:spAutoFit/>
          </a:bodyPr>
          <a:lstStyle/>
          <a:p>
            <a:pPr algn="ctr"/>
            <a:r>
              <a:rPr lang="en-US" sz="3200" dirty="0">
                <a:solidFill>
                  <a:schemeClr val="bg1"/>
                </a:solidFill>
              </a:rPr>
              <a:t>Some Things For Every Christian To Remember.</a:t>
            </a:r>
          </a:p>
        </p:txBody>
      </p:sp>
      <p:sp>
        <p:nvSpPr>
          <p:cNvPr id="3" name="TextBox 2">
            <a:extLst>
              <a:ext uri="{FF2B5EF4-FFF2-40B4-BE49-F238E27FC236}">
                <a16:creationId xmlns:a16="http://schemas.microsoft.com/office/drawing/2014/main" id="{DCCAD70F-62C3-491C-5C89-B3237BC236DB}"/>
              </a:ext>
            </a:extLst>
          </p:cNvPr>
          <p:cNvSpPr txBox="1"/>
          <p:nvPr/>
        </p:nvSpPr>
        <p:spPr>
          <a:xfrm>
            <a:off x="449179" y="794085"/>
            <a:ext cx="8213558" cy="1938992"/>
          </a:xfrm>
          <a:prstGeom prst="rect">
            <a:avLst/>
          </a:prstGeom>
          <a:noFill/>
          <a:ln w="19050">
            <a:solidFill>
              <a:schemeClr val="tx1"/>
            </a:solidFill>
          </a:ln>
        </p:spPr>
        <p:txBody>
          <a:bodyPr wrap="square">
            <a:spAutoFit/>
          </a:bodyPr>
          <a:lstStyle/>
          <a:p>
            <a:pPr algn="ctr"/>
            <a:r>
              <a:rPr lang="en-US" sz="4000" dirty="0">
                <a:solidFill>
                  <a:srgbClr val="0070C0"/>
                </a:solidFill>
              </a:rPr>
              <a:t>6. Remember: staying away from the services and fellowship of God's people will cause you to become cold. </a:t>
            </a:r>
          </a:p>
        </p:txBody>
      </p:sp>
      <p:sp>
        <p:nvSpPr>
          <p:cNvPr id="6" name="TextBox 5">
            <a:extLst>
              <a:ext uri="{FF2B5EF4-FFF2-40B4-BE49-F238E27FC236}">
                <a16:creationId xmlns:a16="http://schemas.microsoft.com/office/drawing/2014/main" id="{DD38EA9C-6C76-8D86-7BD8-65E4644FE562}"/>
              </a:ext>
            </a:extLst>
          </p:cNvPr>
          <p:cNvSpPr txBox="1"/>
          <p:nvPr/>
        </p:nvSpPr>
        <p:spPr>
          <a:xfrm>
            <a:off x="2566737" y="3201199"/>
            <a:ext cx="6096000" cy="3385542"/>
          </a:xfrm>
          <a:prstGeom prst="rect">
            <a:avLst/>
          </a:prstGeom>
          <a:noFill/>
        </p:spPr>
        <p:txBody>
          <a:bodyPr wrap="square">
            <a:spAutoFit/>
          </a:bodyPr>
          <a:lstStyle/>
          <a:p>
            <a:r>
              <a:rPr lang="en-US" sz="3600" b="1" dirty="0">
                <a:solidFill>
                  <a:srgbClr val="0070C0"/>
                </a:solidFill>
              </a:rPr>
              <a:t>Rev. 3:15-16  </a:t>
            </a:r>
            <a:r>
              <a:rPr lang="en-US" sz="3200" dirty="0"/>
              <a:t>I know thy works, that thou art neither cold nor hot: I would thou wert cold or hot. 16 So then because thou art lukewarm, and neither cold nor hot, I will vomit you out of my mouth.</a:t>
            </a:r>
          </a:p>
          <a:p>
            <a:endParaRPr lang="en-US" dirty="0"/>
          </a:p>
        </p:txBody>
      </p:sp>
    </p:spTree>
    <p:extLst>
      <p:ext uri="{BB962C8B-B14F-4D97-AF65-F5344CB8AC3E}">
        <p14:creationId xmlns:p14="http://schemas.microsoft.com/office/powerpoint/2010/main" val="401956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537</TotalTime>
  <Words>865</Words>
  <Application>Microsoft Office PowerPoint</Application>
  <PresentationFormat>On-screen Show (4:3)</PresentationFormat>
  <Paragraphs>59</Paragraphs>
  <Slides>11</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11</vt:i4>
      </vt:variant>
    </vt:vector>
  </HeadingPairs>
  <TitlesOfParts>
    <vt:vector size="21" baseType="lpstr">
      <vt:lpstr>Arial</vt:lpstr>
      <vt:lpstr>Arial Unicode MS</vt:lpstr>
      <vt:lpstr>Calibri</vt:lpstr>
      <vt:lpstr>Calibri Light</vt:lpstr>
      <vt:lpstr>DuckSansProduct</vt:lpstr>
      <vt:lpstr>Ink Free</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23</cp:revision>
  <dcterms:created xsi:type="dcterms:W3CDTF">2025-08-19T19:05:23Z</dcterms:created>
  <dcterms:modified xsi:type="dcterms:W3CDTF">2026-05-02T13:03:34Z</dcterms:modified>
</cp:coreProperties>
</file>