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8" r:id="rId3"/>
  </p:sldMasterIdLst>
  <p:notesMasterIdLst>
    <p:notesMasterId r:id="rId14"/>
  </p:notesMasterIdLst>
  <p:sldIdLst>
    <p:sldId id="265" r:id="rId4"/>
    <p:sldId id="510" r:id="rId5"/>
    <p:sldId id="491" r:id="rId6"/>
    <p:sldId id="503" r:id="rId7"/>
    <p:sldId id="508" r:id="rId8"/>
    <p:sldId id="506" r:id="rId9"/>
    <p:sldId id="509" r:id="rId10"/>
    <p:sldId id="507" r:id="rId11"/>
    <p:sldId id="492" r:id="rId12"/>
    <p:sldId id="27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2jskDyuxfg/pNnEqT4V0w==" hashData="AHReOcZZ+xJEi7w4eBwZ4a/4vpUkWn6ghPOORpyS9GhHUiIlZ4r7xY6Iau1uWnn9yyZSKcbZXqYNbhXSb5WOH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19" d="100"/>
          <a:sy n="119" d="100"/>
        </p:scale>
        <p:origin x="1356" y="1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0801AF-3EEC-4B9D-9A0C-673CD1CCCEE0}" type="datetimeFigureOut">
              <a:rPr lang="en-US" smtClean="0"/>
              <a:t>5/15/2026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B20C0B-D68F-44CE-AE3B-0BD4C2A8F63E}" type="slidenum">
              <a:rPr lang="en-US" smtClean="0"/>
              <a:t>‹#›</a:t>
            </a:fld>
            <a:endParaRPr lang="en-US"/>
          </a:p>
        </p:txBody>
      </p:sp>
    </p:spTree>
    <p:extLst>
      <p:ext uri="{BB962C8B-B14F-4D97-AF65-F5344CB8AC3E}">
        <p14:creationId xmlns:p14="http://schemas.microsoft.com/office/powerpoint/2010/main" val="334900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820256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759251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903776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5/15/2026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9289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5/15/2026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834442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5/15/2026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97531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5/15/2026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426547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5/15/2026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85604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5/15/2026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20705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5/15/2026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53741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5/15/2026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3965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403483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5/15/2026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72994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5/15/2026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43018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5/15/2026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127260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5/15/2026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76764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5/15/2026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91705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BC3792-2440-40FD-9B76-92D5F06CAC8C}" type="datetimeFigureOut">
              <a:rPr lang="en-US" smtClean="0"/>
              <a:t>5/15/2026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123291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BC3792-2440-40FD-9B76-92D5F06CAC8C}" type="datetimeFigureOut">
              <a:rPr lang="en-US" smtClean="0"/>
              <a:t>5/15/2026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152537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BC3792-2440-40FD-9B76-92D5F06CAC8C}" type="datetimeFigureOut">
              <a:rPr lang="en-US" smtClean="0"/>
              <a:t>5/15/2026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765567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BC3792-2440-40FD-9B76-92D5F06CAC8C}" type="datetimeFigureOut">
              <a:rPr lang="en-US" smtClean="0"/>
              <a:t>5/15/2026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147931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C3792-2440-40FD-9B76-92D5F06CAC8C}" type="datetimeFigureOut">
              <a:rPr lang="en-US" smtClean="0"/>
              <a:t>5/15/2026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46110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DABED5-DFFD-47C9-8E1A-6EEE62D3C275}"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7651071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C3792-2440-40FD-9B76-92D5F06CAC8C}" type="datetimeFigureOut">
              <a:rPr lang="en-US" smtClean="0"/>
              <a:t>5/15/2026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5618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C3792-2440-40FD-9B76-92D5F06CAC8C}" type="datetimeFigureOut">
              <a:rPr lang="en-US" smtClean="0"/>
              <a:t>5/15/2026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152672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5/15/2026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198060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5/15/2026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387537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DABED5-DFFD-47C9-8E1A-6EEE62D3C275}" type="datetimeFigureOut">
              <a:rPr lang="en-US" smtClean="0"/>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2121912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DABED5-DFFD-47C9-8E1A-6EEE62D3C275}" type="datetimeFigureOut">
              <a:rPr lang="en-US" smtClean="0"/>
              <a:t>5/15/2026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1154536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DABED5-DFFD-47C9-8E1A-6EEE62D3C275}" type="datetimeFigureOut">
              <a:rPr lang="en-US" smtClean="0"/>
              <a:t>5/15/2026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58817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ABED5-DFFD-47C9-8E1A-6EEE62D3C275}" type="datetimeFigureOut">
              <a:rPr lang="en-US" smtClean="0"/>
              <a:t>5/15/2026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424365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ABED5-DFFD-47C9-8E1A-6EEE62D3C275}" type="datetimeFigureOut">
              <a:rPr lang="en-US" smtClean="0"/>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77996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ABED5-DFFD-47C9-8E1A-6EEE62D3C275}" type="datetimeFigureOut">
              <a:rPr lang="en-US" smtClean="0"/>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1961145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ABED5-DFFD-47C9-8E1A-6EEE62D3C275}" type="datetimeFigureOut">
              <a:rPr lang="en-US" smtClean="0"/>
              <a:t>5/15/2026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3EE42-34CC-42C4-A54D-966296F9059B}" type="slidenum">
              <a:rPr lang="en-US" smtClean="0"/>
              <a:t>‹#›</a:t>
            </a:fld>
            <a:endParaRPr lang="en-US"/>
          </a:p>
        </p:txBody>
      </p:sp>
    </p:spTree>
    <p:extLst>
      <p:ext uri="{BB962C8B-B14F-4D97-AF65-F5344CB8AC3E}">
        <p14:creationId xmlns:p14="http://schemas.microsoft.com/office/powerpoint/2010/main" val="420333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5/15/2026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8055921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C3792-2440-40FD-9B76-92D5F06CAC8C}" type="datetimeFigureOut">
              <a:rPr lang="en-US" smtClean="0"/>
              <a:t>5/15/2026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DB039-D147-4386-BC2D-5E6DB0D999C4}" type="slidenum">
              <a:rPr lang="en-US" smtClean="0"/>
              <a:t>‹#›</a:t>
            </a:fld>
            <a:endParaRPr lang="en-US" dirty="0"/>
          </a:p>
        </p:txBody>
      </p:sp>
    </p:spTree>
    <p:extLst>
      <p:ext uri="{BB962C8B-B14F-4D97-AF65-F5344CB8AC3E}">
        <p14:creationId xmlns:p14="http://schemas.microsoft.com/office/powerpoint/2010/main" val="17266449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6794" y="2133086"/>
            <a:ext cx="829733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New Lebanon</a:t>
            </a:r>
          </a:p>
        </p:txBody>
      </p:sp>
      <p:pic>
        <p:nvPicPr>
          <p:cNvPr id="7" name="Picture 6"/>
          <p:cNvPicPr>
            <a:picLocks noChangeAspect="1"/>
          </p:cNvPicPr>
          <p:nvPr/>
        </p:nvPicPr>
        <p:blipFill rotWithShape="1">
          <a:blip r:embed="rId2"/>
          <a:srcRect l="23112" t="21263" r="23729" b="49217"/>
          <a:stretch/>
        </p:blipFill>
        <p:spPr>
          <a:xfrm>
            <a:off x="-22034" y="3152045"/>
            <a:ext cx="9166033" cy="2863273"/>
          </a:xfrm>
          <a:prstGeom prst="rect">
            <a:avLst/>
          </a:prstGeom>
        </p:spPr>
      </p:pic>
      <p:sp>
        <p:nvSpPr>
          <p:cNvPr id="4" name="TextBox 3"/>
          <p:cNvSpPr txBox="1"/>
          <p:nvPr/>
        </p:nvSpPr>
        <p:spPr>
          <a:xfrm>
            <a:off x="1786475" y="3053616"/>
            <a:ext cx="384898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6" name="TextBox 5"/>
          <p:cNvSpPr txBox="1"/>
          <p:nvPr/>
        </p:nvSpPr>
        <p:spPr>
          <a:xfrm>
            <a:off x="0" y="17932"/>
            <a:ext cx="9143999" cy="209288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Arial"/>
                <a:ea typeface="+mn-ea"/>
                <a:cs typeface="+mn-cs"/>
              </a:rPr>
              <a:t>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a:ea typeface="+mn-ea"/>
                <a:cs typeface="+mn-cs"/>
              </a:rPr>
              <a:t>Want to learn more about the Bible?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Arial"/>
                <a:ea typeface="+mn-ea"/>
                <a:cs typeface="+mn-cs"/>
              </a:rPr>
              <a:t>We will be glad to study the Bible with you.</a:t>
            </a:r>
          </a:p>
        </p:txBody>
      </p:sp>
      <p:sp>
        <p:nvSpPr>
          <p:cNvPr id="2" name="Rectangle 1"/>
          <p:cNvSpPr/>
          <p:nvPr/>
        </p:nvSpPr>
        <p:spPr>
          <a:xfrm>
            <a:off x="1602724" y="2179207"/>
            <a:ext cx="5867370" cy="1847248"/>
          </a:xfrm>
          <a:prstGeom prst="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0" y="5943602"/>
            <a:ext cx="916603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newlebanoncoc.com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newlebanoncoc@gmail.com</a:t>
            </a:r>
          </a:p>
        </p:txBody>
      </p:sp>
      <p:sp>
        <p:nvSpPr>
          <p:cNvPr id="9" name="TextBox 8"/>
          <p:cNvSpPr txBox="1"/>
          <p:nvPr/>
        </p:nvSpPr>
        <p:spPr>
          <a:xfrm>
            <a:off x="1618159" y="2123994"/>
            <a:ext cx="829733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New Lebanon</a:t>
            </a:r>
          </a:p>
        </p:txBody>
      </p:sp>
      <p:sp>
        <p:nvSpPr>
          <p:cNvPr id="10" name="TextBox 9"/>
          <p:cNvSpPr txBox="1"/>
          <p:nvPr/>
        </p:nvSpPr>
        <p:spPr>
          <a:xfrm>
            <a:off x="1660969" y="2981897"/>
            <a:ext cx="38489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11" name="TextBox 10"/>
          <p:cNvSpPr txBox="1"/>
          <p:nvPr/>
        </p:nvSpPr>
        <p:spPr>
          <a:xfrm>
            <a:off x="4591216" y="3478861"/>
            <a:ext cx="326419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New Lebanon, OH</a:t>
            </a:r>
          </a:p>
        </p:txBody>
      </p:sp>
    </p:spTree>
    <p:extLst>
      <p:ext uri="{BB962C8B-B14F-4D97-AF65-F5344CB8AC3E}">
        <p14:creationId xmlns:p14="http://schemas.microsoft.com/office/powerpoint/2010/main" val="3678384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57F244-0BCE-53AA-2E3E-9BF91EFE39E8}"/>
              </a:ext>
            </a:extLst>
          </p:cNvPr>
          <p:cNvPicPr>
            <a:picLocks noChangeAspect="1"/>
          </p:cNvPicPr>
          <p:nvPr/>
        </p:nvPicPr>
        <p:blipFill rotWithShape="1">
          <a:blip r:embed="rId2"/>
          <a:srcRect l="20827" t="35777" r="43187" b="21917"/>
          <a:stretch/>
        </p:blipFill>
        <p:spPr>
          <a:xfrm>
            <a:off x="-28646" y="368968"/>
            <a:ext cx="9169823" cy="6063916"/>
          </a:xfrm>
          <a:prstGeom prst="rect">
            <a:avLst/>
          </a:prstGeom>
        </p:spPr>
      </p:pic>
    </p:spTree>
    <p:extLst>
      <p:ext uri="{BB962C8B-B14F-4D97-AF65-F5344CB8AC3E}">
        <p14:creationId xmlns:p14="http://schemas.microsoft.com/office/powerpoint/2010/main" val="353628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91848-AEE0-7790-2308-C015113C534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8431E36-EF92-7677-554A-21E79C37075C}"/>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E2987B13-E495-7227-4754-261BBB58C7EE}"/>
              </a:ext>
            </a:extLst>
          </p:cNvPr>
          <p:cNvSpPr txBox="1"/>
          <p:nvPr/>
        </p:nvSpPr>
        <p:spPr>
          <a:xfrm>
            <a:off x="0" y="-8968"/>
            <a:ext cx="6144126" cy="584775"/>
          </a:xfrm>
          <a:prstGeom prst="rect">
            <a:avLst/>
          </a:prstGeom>
          <a:solidFill>
            <a:schemeClr val="tx1"/>
          </a:solidFill>
        </p:spPr>
        <p:txBody>
          <a:bodyPr wrap="square" rtlCol="0">
            <a:spAutoFit/>
          </a:bodyPr>
          <a:lstStyle/>
          <a:p>
            <a:pPr algn="ctr"/>
            <a:r>
              <a:rPr lang="en-US" sz="3200" dirty="0">
                <a:solidFill>
                  <a:schemeClr val="bg1"/>
                </a:solidFill>
              </a:rPr>
              <a:t>Return To The Old Paths</a:t>
            </a:r>
          </a:p>
        </p:txBody>
      </p:sp>
      <p:pic>
        <p:nvPicPr>
          <p:cNvPr id="4" name="Picture 2" descr="Hiking Path 599 Free Stock Photo - Public Domain Pictures">
            <a:extLst>
              <a:ext uri="{FF2B5EF4-FFF2-40B4-BE49-F238E27FC236}">
                <a16:creationId xmlns:a16="http://schemas.microsoft.com/office/drawing/2014/main" id="{3D0CE644-CB06-BB0D-B6B9-6D77354C2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7769" y="128336"/>
            <a:ext cx="2999874" cy="224990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1D89D01-3B2B-5157-9B08-026412426707}"/>
              </a:ext>
            </a:extLst>
          </p:cNvPr>
          <p:cNvSpPr txBox="1"/>
          <p:nvPr/>
        </p:nvSpPr>
        <p:spPr>
          <a:xfrm>
            <a:off x="449178" y="816810"/>
            <a:ext cx="5390147" cy="3323987"/>
          </a:xfrm>
          <a:prstGeom prst="rect">
            <a:avLst/>
          </a:prstGeom>
          <a:noFill/>
        </p:spPr>
        <p:txBody>
          <a:bodyPr wrap="square" rtlCol="0">
            <a:spAutoFit/>
          </a:bodyPr>
          <a:lstStyle/>
          <a:p>
            <a:r>
              <a:rPr lang="en-US" sz="3000" b="1" dirty="0">
                <a:solidFill>
                  <a:schemeClr val="accent6">
                    <a:lumMod val="75000"/>
                  </a:schemeClr>
                </a:solidFill>
              </a:rPr>
              <a:t>Jeremiah 6:16  </a:t>
            </a:r>
            <a:r>
              <a:rPr lang="en-US" sz="3000" dirty="0"/>
              <a:t>Thus says the LORD: "Stand in the ways and see, And ask for the old paths, where the good way is, And walk in it; Then you will find rest for your souls. But they said, 'We will not walk in it.'</a:t>
            </a:r>
          </a:p>
        </p:txBody>
      </p:sp>
      <p:sp>
        <p:nvSpPr>
          <p:cNvPr id="6" name="TextBox 5">
            <a:extLst>
              <a:ext uri="{FF2B5EF4-FFF2-40B4-BE49-F238E27FC236}">
                <a16:creationId xmlns:a16="http://schemas.microsoft.com/office/drawing/2014/main" id="{6FA746EC-CC47-5C6D-AC1E-A4F2FAC3DE25}"/>
              </a:ext>
            </a:extLst>
          </p:cNvPr>
          <p:cNvSpPr txBox="1"/>
          <p:nvPr/>
        </p:nvSpPr>
        <p:spPr>
          <a:xfrm>
            <a:off x="449178" y="4479759"/>
            <a:ext cx="8172167" cy="1938992"/>
          </a:xfrm>
          <a:prstGeom prst="rect">
            <a:avLst/>
          </a:prstGeom>
          <a:noFill/>
        </p:spPr>
        <p:txBody>
          <a:bodyPr wrap="square" rtlCol="0">
            <a:spAutoFit/>
          </a:bodyPr>
          <a:lstStyle/>
          <a:p>
            <a:r>
              <a:rPr lang="en-US" sz="3000" b="1" dirty="0">
                <a:solidFill>
                  <a:schemeClr val="accent6">
                    <a:lumMod val="75000"/>
                  </a:schemeClr>
                </a:solidFill>
              </a:rPr>
              <a:t>Jeremiah 31:21  </a:t>
            </a:r>
            <a:r>
              <a:rPr lang="en-US" sz="3000" dirty="0"/>
              <a:t>"Set up signposts, Make landmarks; Set your heart toward the highway, The way in which you went. Turn back, O virgin of Israel, Turn back to these your cities.</a:t>
            </a:r>
          </a:p>
        </p:txBody>
      </p:sp>
    </p:spTree>
    <p:extLst>
      <p:ext uri="{BB962C8B-B14F-4D97-AF65-F5344CB8AC3E}">
        <p14:creationId xmlns:p14="http://schemas.microsoft.com/office/powerpoint/2010/main" val="148224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776CC-C453-77B0-A996-765FE9C0F5D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5BF772F-5783-0284-27C1-E61477EF8917}"/>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1A91838C-1BF3-0C4F-D9BC-7E7EB0813193}"/>
              </a:ext>
            </a:extLst>
          </p:cNvPr>
          <p:cNvSpPr txBox="1"/>
          <p:nvPr/>
        </p:nvSpPr>
        <p:spPr>
          <a:xfrm>
            <a:off x="0" y="-8968"/>
            <a:ext cx="6144126" cy="584775"/>
          </a:xfrm>
          <a:prstGeom prst="rect">
            <a:avLst/>
          </a:prstGeom>
          <a:solidFill>
            <a:schemeClr val="tx1"/>
          </a:solidFill>
        </p:spPr>
        <p:txBody>
          <a:bodyPr wrap="square" rtlCol="0">
            <a:spAutoFit/>
          </a:bodyPr>
          <a:lstStyle/>
          <a:p>
            <a:pPr algn="ctr"/>
            <a:r>
              <a:rPr lang="en-US" sz="3200" dirty="0">
                <a:solidFill>
                  <a:schemeClr val="bg1"/>
                </a:solidFill>
              </a:rPr>
              <a:t>Return To The Old Paths</a:t>
            </a:r>
          </a:p>
        </p:txBody>
      </p:sp>
      <p:pic>
        <p:nvPicPr>
          <p:cNvPr id="4" name="Picture 2" descr="Hiking Path 599 Free Stock Photo - Public Domain Pictures">
            <a:extLst>
              <a:ext uri="{FF2B5EF4-FFF2-40B4-BE49-F238E27FC236}">
                <a16:creationId xmlns:a16="http://schemas.microsoft.com/office/drawing/2014/main" id="{F01EE914-598B-9E8A-F764-A24E43A177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7769" y="128336"/>
            <a:ext cx="2999874" cy="224990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FC82C3C-E29C-0AAF-C581-6DDFB6B4F130}"/>
              </a:ext>
            </a:extLst>
          </p:cNvPr>
          <p:cNvSpPr txBox="1"/>
          <p:nvPr/>
        </p:nvSpPr>
        <p:spPr>
          <a:xfrm>
            <a:off x="401053" y="966358"/>
            <a:ext cx="4959016" cy="1200329"/>
          </a:xfrm>
          <a:prstGeom prst="rect">
            <a:avLst/>
          </a:prstGeom>
          <a:noFill/>
        </p:spPr>
        <p:txBody>
          <a:bodyPr wrap="square">
            <a:spAutoFit/>
          </a:bodyPr>
          <a:lstStyle/>
          <a:p>
            <a:pPr algn="ctr"/>
            <a:r>
              <a:rPr lang="en-US" sz="3600" b="1" dirty="0">
                <a:solidFill>
                  <a:schemeClr val="accent6">
                    <a:lumMod val="50000"/>
                  </a:schemeClr>
                </a:solidFill>
              </a:rPr>
              <a:t>1. To return to the old paths, we need to -</a:t>
            </a:r>
          </a:p>
        </p:txBody>
      </p:sp>
      <p:sp>
        <p:nvSpPr>
          <p:cNvPr id="8" name="TextBox 7">
            <a:extLst>
              <a:ext uri="{FF2B5EF4-FFF2-40B4-BE49-F238E27FC236}">
                <a16:creationId xmlns:a16="http://schemas.microsoft.com/office/drawing/2014/main" id="{FECA0511-A84C-4EBF-F0E6-564C2999B987}"/>
              </a:ext>
            </a:extLst>
          </p:cNvPr>
          <p:cNvSpPr txBox="1"/>
          <p:nvPr/>
        </p:nvSpPr>
        <p:spPr>
          <a:xfrm>
            <a:off x="489284" y="3027873"/>
            <a:ext cx="8341895" cy="3600986"/>
          </a:xfrm>
          <a:prstGeom prst="rect">
            <a:avLst/>
          </a:prstGeom>
          <a:noFill/>
        </p:spPr>
        <p:txBody>
          <a:bodyPr wrap="square">
            <a:spAutoFit/>
          </a:bodyPr>
          <a:lstStyle/>
          <a:p>
            <a:pPr marL="457200" indent="-457200">
              <a:buFont typeface="Arial" panose="020B0604020202020204" pitchFamily="34" charset="0"/>
              <a:buChar char="•"/>
            </a:pPr>
            <a:r>
              <a:rPr lang="en-US" sz="3200" dirty="0"/>
              <a:t>Return to an absolute respect for the scriptures as God’s inspired revelation to us, </a:t>
            </a:r>
          </a:p>
          <a:p>
            <a:endParaRPr lang="en-US" sz="3200" dirty="0"/>
          </a:p>
          <a:p>
            <a:pPr marL="457200" indent="-457200">
              <a:buFont typeface="Arial" panose="020B0604020202020204" pitchFamily="34" charset="0"/>
              <a:buChar char="•"/>
            </a:pPr>
            <a:r>
              <a:rPr lang="en-US" sz="3200" dirty="0"/>
              <a:t>Return to book-chapter-verse preaching,</a:t>
            </a:r>
          </a:p>
          <a:p>
            <a:endParaRPr lang="en-US" sz="3200" dirty="0"/>
          </a:p>
          <a:p>
            <a:pPr marL="457200" indent="-457200">
              <a:buFont typeface="Arial" panose="020B0604020202020204" pitchFamily="34" charset="0"/>
              <a:buChar char="•"/>
            </a:pPr>
            <a:r>
              <a:rPr lang="en-US" sz="3200" dirty="0"/>
              <a:t>Return to contending for the faith, </a:t>
            </a:r>
          </a:p>
          <a:p>
            <a:endParaRPr lang="en-US" dirty="0"/>
          </a:p>
          <a:p>
            <a:endParaRPr lang="en-US" dirty="0"/>
          </a:p>
        </p:txBody>
      </p:sp>
    </p:spTree>
    <p:extLst>
      <p:ext uri="{BB962C8B-B14F-4D97-AF65-F5344CB8AC3E}">
        <p14:creationId xmlns:p14="http://schemas.microsoft.com/office/powerpoint/2010/main" val="395726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C823E-3865-D0D7-DF85-52CB1D726B3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919CA4D-0C0D-05A5-2DAF-9F2EE26B4897}"/>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5E380499-64BD-9F99-AAA7-35444C801301}"/>
              </a:ext>
            </a:extLst>
          </p:cNvPr>
          <p:cNvSpPr txBox="1"/>
          <p:nvPr/>
        </p:nvSpPr>
        <p:spPr>
          <a:xfrm>
            <a:off x="0" y="-8968"/>
            <a:ext cx="6144126" cy="584775"/>
          </a:xfrm>
          <a:prstGeom prst="rect">
            <a:avLst/>
          </a:prstGeom>
          <a:solidFill>
            <a:schemeClr val="tx1"/>
          </a:solidFill>
        </p:spPr>
        <p:txBody>
          <a:bodyPr wrap="square" rtlCol="0">
            <a:spAutoFit/>
          </a:bodyPr>
          <a:lstStyle/>
          <a:p>
            <a:pPr algn="ctr"/>
            <a:r>
              <a:rPr lang="en-US" sz="3200" dirty="0">
                <a:solidFill>
                  <a:schemeClr val="bg1"/>
                </a:solidFill>
              </a:rPr>
              <a:t>Return To The Old Paths</a:t>
            </a:r>
          </a:p>
        </p:txBody>
      </p:sp>
      <p:pic>
        <p:nvPicPr>
          <p:cNvPr id="4" name="Picture 2" descr="Hiking Path 599 Free Stock Photo - Public Domain Pictures">
            <a:extLst>
              <a:ext uri="{FF2B5EF4-FFF2-40B4-BE49-F238E27FC236}">
                <a16:creationId xmlns:a16="http://schemas.microsoft.com/office/drawing/2014/main" id="{DF3A8104-BCC5-E423-E69F-493E8B852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7769" y="128336"/>
            <a:ext cx="2999874" cy="224990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B4E5368-4F34-B88C-5443-774F61437FD5}"/>
              </a:ext>
            </a:extLst>
          </p:cNvPr>
          <p:cNvSpPr txBox="1"/>
          <p:nvPr/>
        </p:nvSpPr>
        <p:spPr>
          <a:xfrm>
            <a:off x="401053" y="966358"/>
            <a:ext cx="4959016" cy="1200329"/>
          </a:xfrm>
          <a:prstGeom prst="rect">
            <a:avLst/>
          </a:prstGeom>
          <a:noFill/>
        </p:spPr>
        <p:txBody>
          <a:bodyPr wrap="square">
            <a:spAutoFit/>
          </a:bodyPr>
          <a:lstStyle/>
          <a:p>
            <a:pPr algn="ctr"/>
            <a:r>
              <a:rPr lang="en-US" sz="3600" b="1" dirty="0">
                <a:solidFill>
                  <a:schemeClr val="accent6">
                    <a:lumMod val="50000"/>
                  </a:schemeClr>
                </a:solidFill>
              </a:rPr>
              <a:t>2. It is </a:t>
            </a:r>
            <a:r>
              <a:rPr lang="en-US" sz="3600" b="1">
                <a:solidFill>
                  <a:schemeClr val="accent6">
                    <a:lumMod val="50000"/>
                  </a:schemeClr>
                </a:solidFill>
              </a:rPr>
              <a:t>mandatory for </a:t>
            </a:r>
            <a:r>
              <a:rPr lang="en-US" sz="3600" b="1" dirty="0">
                <a:solidFill>
                  <a:schemeClr val="accent6">
                    <a:lumMod val="50000"/>
                  </a:schemeClr>
                </a:solidFill>
              </a:rPr>
              <a:t>our salvation.</a:t>
            </a:r>
          </a:p>
        </p:txBody>
      </p:sp>
      <p:sp>
        <p:nvSpPr>
          <p:cNvPr id="7" name="TextBox 6">
            <a:extLst>
              <a:ext uri="{FF2B5EF4-FFF2-40B4-BE49-F238E27FC236}">
                <a16:creationId xmlns:a16="http://schemas.microsoft.com/office/drawing/2014/main" id="{DA8BEE5D-B0B1-E6B3-9BA1-294579D2A4CF}"/>
              </a:ext>
            </a:extLst>
          </p:cNvPr>
          <p:cNvSpPr txBox="1"/>
          <p:nvPr/>
        </p:nvSpPr>
        <p:spPr>
          <a:xfrm>
            <a:off x="216568" y="2406320"/>
            <a:ext cx="8646695" cy="3939540"/>
          </a:xfrm>
          <a:prstGeom prst="rect">
            <a:avLst/>
          </a:prstGeom>
          <a:noFill/>
        </p:spPr>
        <p:txBody>
          <a:bodyPr wrap="square">
            <a:spAutoFit/>
          </a:bodyPr>
          <a:lstStyle/>
          <a:p>
            <a:endParaRPr lang="en-US" sz="2600" dirty="0"/>
          </a:p>
          <a:p>
            <a:pPr marL="457200" indent="-457200">
              <a:buFont typeface="Arial" panose="020B0604020202020204" pitchFamily="34" charset="0"/>
              <a:buChar char="•"/>
            </a:pPr>
            <a:r>
              <a:rPr lang="en-US" sz="2600" b="1" dirty="0">
                <a:solidFill>
                  <a:schemeClr val="accent6">
                    <a:lumMod val="50000"/>
                  </a:schemeClr>
                </a:solidFill>
              </a:rPr>
              <a:t>Matt. 28:18</a:t>
            </a:r>
            <a:r>
              <a:rPr lang="en-US" sz="2600" dirty="0"/>
              <a:t>;  </a:t>
            </a:r>
            <a:r>
              <a:rPr lang="en-US" sz="2400" dirty="0"/>
              <a:t>And Jesus came and spoke to them, saying, "All authority has been given to Me in heaven and on earth.</a:t>
            </a:r>
          </a:p>
          <a:p>
            <a:endParaRPr lang="en-US" sz="2600" dirty="0"/>
          </a:p>
          <a:p>
            <a:pPr marL="457200" indent="-457200">
              <a:buFont typeface="Arial" panose="020B0604020202020204" pitchFamily="34" charset="0"/>
              <a:buChar char="•"/>
            </a:pPr>
            <a:r>
              <a:rPr lang="en-US" sz="2600" b="1" dirty="0">
                <a:solidFill>
                  <a:schemeClr val="accent6">
                    <a:lumMod val="50000"/>
                  </a:schemeClr>
                </a:solidFill>
              </a:rPr>
              <a:t>2 Tim. 1:13   </a:t>
            </a:r>
            <a:r>
              <a:rPr lang="en-US" sz="2400" dirty="0"/>
              <a:t>Hold fast the pattern of sound words which you have heard from me, in faith and love which are in Christ Jesus.</a:t>
            </a:r>
            <a:r>
              <a:rPr lang="en-US" sz="2400" b="1" dirty="0">
                <a:solidFill>
                  <a:schemeClr val="accent6">
                    <a:lumMod val="50000"/>
                  </a:schemeClr>
                </a:solidFill>
              </a:rPr>
              <a:t> </a:t>
            </a:r>
          </a:p>
          <a:p>
            <a:pPr marL="457200" indent="-457200">
              <a:buFont typeface="Arial" panose="020B0604020202020204" pitchFamily="34" charset="0"/>
              <a:buChar char="•"/>
            </a:pPr>
            <a:endParaRPr lang="en-US" sz="2400" b="1" dirty="0">
              <a:solidFill>
                <a:schemeClr val="accent6">
                  <a:lumMod val="50000"/>
                </a:schemeClr>
              </a:solidFill>
            </a:endParaRPr>
          </a:p>
          <a:p>
            <a:pPr marL="457200" indent="-457200">
              <a:buFont typeface="Arial" panose="020B0604020202020204" pitchFamily="34" charset="0"/>
              <a:buChar char="•"/>
            </a:pPr>
            <a:r>
              <a:rPr lang="en-US" sz="2600" b="1" dirty="0">
                <a:solidFill>
                  <a:schemeClr val="accent6">
                    <a:lumMod val="50000"/>
                  </a:schemeClr>
                </a:solidFill>
              </a:rPr>
              <a:t>Matt. 7:21-23 </a:t>
            </a:r>
            <a:r>
              <a:rPr lang="en-US" sz="2400" dirty="0">
                <a:solidFill>
                  <a:schemeClr val="accent6">
                    <a:lumMod val="50000"/>
                  </a:schemeClr>
                </a:solidFill>
              </a:rPr>
              <a:t>"Not everyone who says to Me, 'Lord, Lord,' shall enter the kingdom of heaven, but he who does the will of My Father in heaven. </a:t>
            </a:r>
            <a:endParaRPr lang="en-US" sz="2400" dirty="0"/>
          </a:p>
        </p:txBody>
      </p:sp>
    </p:spTree>
    <p:extLst>
      <p:ext uri="{BB962C8B-B14F-4D97-AF65-F5344CB8AC3E}">
        <p14:creationId xmlns:p14="http://schemas.microsoft.com/office/powerpoint/2010/main" val="96351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20888-F218-2A0E-AB46-3BBB24E3C1B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92141D8-C2D8-F6AB-4FBA-CF0CD2C32AA6}"/>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48E6C7D0-F766-B598-6477-1953B149A9ED}"/>
              </a:ext>
            </a:extLst>
          </p:cNvPr>
          <p:cNvSpPr txBox="1"/>
          <p:nvPr/>
        </p:nvSpPr>
        <p:spPr>
          <a:xfrm>
            <a:off x="0" y="-8968"/>
            <a:ext cx="6144126" cy="584775"/>
          </a:xfrm>
          <a:prstGeom prst="rect">
            <a:avLst/>
          </a:prstGeom>
          <a:solidFill>
            <a:schemeClr val="tx1"/>
          </a:solidFill>
        </p:spPr>
        <p:txBody>
          <a:bodyPr wrap="square" rtlCol="0">
            <a:spAutoFit/>
          </a:bodyPr>
          <a:lstStyle/>
          <a:p>
            <a:pPr algn="ctr"/>
            <a:r>
              <a:rPr lang="en-US" sz="3200" dirty="0">
                <a:solidFill>
                  <a:schemeClr val="bg1"/>
                </a:solidFill>
              </a:rPr>
              <a:t>Return To The Old Paths</a:t>
            </a:r>
          </a:p>
        </p:txBody>
      </p:sp>
      <p:pic>
        <p:nvPicPr>
          <p:cNvPr id="4" name="Picture 2" descr="Hiking Path 599 Free Stock Photo - Public Domain Pictures">
            <a:extLst>
              <a:ext uri="{FF2B5EF4-FFF2-40B4-BE49-F238E27FC236}">
                <a16:creationId xmlns:a16="http://schemas.microsoft.com/office/drawing/2014/main" id="{13AB53DF-F444-E547-CD8F-27C307D06C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7769" y="128336"/>
            <a:ext cx="2999874" cy="224990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9CF89EF-B6FD-FE75-C24F-FCB5EBB86900}"/>
              </a:ext>
            </a:extLst>
          </p:cNvPr>
          <p:cNvSpPr txBox="1"/>
          <p:nvPr/>
        </p:nvSpPr>
        <p:spPr>
          <a:xfrm>
            <a:off x="264695" y="3430365"/>
            <a:ext cx="8742948" cy="3323987"/>
          </a:xfrm>
          <a:prstGeom prst="rect">
            <a:avLst/>
          </a:prstGeom>
          <a:noFill/>
        </p:spPr>
        <p:txBody>
          <a:bodyPr wrap="square">
            <a:spAutoFit/>
          </a:bodyPr>
          <a:lstStyle/>
          <a:p>
            <a:endParaRPr lang="en-US" dirty="0"/>
          </a:p>
          <a:p>
            <a:r>
              <a:rPr lang="en-US" sz="2300" dirty="0">
                <a:solidFill>
                  <a:srgbClr val="0070C0"/>
                </a:solidFill>
              </a:rPr>
              <a:t>26 "But everyone who hears these sayings of Mine, and does not do them, will be like a foolish man who built his house on the sand: 27 "and the rain descended, the floods came, and the winds blew and beat on that house; and it fell. And great was its fall." </a:t>
            </a:r>
          </a:p>
          <a:p>
            <a:endParaRPr lang="en-US" sz="2300" dirty="0"/>
          </a:p>
          <a:p>
            <a:r>
              <a:rPr lang="en-US" sz="2300" dirty="0"/>
              <a:t>28 And so it was, when Jesus had ended these sayings, that the people were astonished at His teaching, 29 for He taught them as one having authority, and not as the scribes.</a:t>
            </a:r>
          </a:p>
        </p:txBody>
      </p:sp>
      <p:sp>
        <p:nvSpPr>
          <p:cNvPr id="9" name="TextBox 8">
            <a:extLst>
              <a:ext uri="{FF2B5EF4-FFF2-40B4-BE49-F238E27FC236}">
                <a16:creationId xmlns:a16="http://schemas.microsoft.com/office/drawing/2014/main" id="{3EE3E8EB-7783-4A17-0009-9D3E6178782F}"/>
              </a:ext>
            </a:extLst>
          </p:cNvPr>
          <p:cNvSpPr txBox="1"/>
          <p:nvPr/>
        </p:nvSpPr>
        <p:spPr>
          <a:xfrm>
            <a:off x="264695" y="596977"/>
            <a:ext cx="5398168" cy="3046988"/>
          </a:xfrm>
          <a:prstGeom prst="rect">
            <a:avLst/>
          </a:prstGeom>
          <a:noFill/>
        </p:spPr>
        <p:txBody>
          <a:bodyPr wrap="square" rtlCol="0">
            <a:spAutoFit/>
          </a:bodyPr>
          <a:lstStyle/>
          <a:p>
            <a:r>
              <a:rPr lang="en-US" sz="2400" b="1" dirty="0">
                <a:solidFill>
                  <a:schemeClr val="accent6">
                    <a:lumMod val="50000"/>
                  </a:schemeClr>
                </a:solidFill>
              </a:rPr>
              <a:t>Matt. 7:24-29 </a:t>
            </a:r>
          </a:p>
          <a:p>
            <a:r>
              <a:rPr lang="en-US" sz="2300" dirty="0"/>
              <a:t>24 "Therefore whoever hears these sayings of Mine, and does them, I will liken him to a wise man who built his house on the rock: </a:t>
            </a:r>
            <a:r>
              <a:rPr lang="en-US" sz="2300" dirty="0">
                <a:solidFill>
                  <a:srgbClr val="FF0000"/>
                </a:solidFill>
              </a:rPr>
              <a:t>25 "and the rain descended, the floods came, and the winds blew and beat on that house; and it did not fall, for it was founded on the rock</a:t>
            </a:r>
          </a:p>
        </p:txBody>
      </p:sp>
    </p:spTree>
    <p:extLst>
      <p:ext uri="{BB962C8B-B14F-4D97-AF65-F5344CB8AC3E}">
        <p14:creationId xmlns:p14="http://schemas.microsoft.com/office/powerpoint/2010/main" val="301448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50CA77B-7CA0-7F80-0DB3-F3D118B4E24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6008243-E905-1C41-5AD8-EC6954658195}"/>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4843D9D4-1BAB-18AC-3ED0-141E43324093}"/>
              </a:ext>
            </a:extLst>
          </p:cNvPr>
          <p:cNvSpPr txBox="1"/>
          <p:nvPr/>
        </p:nvSpPr>
        <p:spPr>
          <a:xfrm>
            <a:off x="0" y="-8968"/>
            <a:ext cx="6144126" cy="584775"/>
          </a:xfrm>
          <a:prstGeom prst="rect">
            <a:avLst/>
          </a:prstGeom>
          <a:solidFill>
            <a:schemeClr val="tx1"/>
          </a:solidFill>
        </p:spPr>
        <p:txBody>
          <a:bodyPr wrap="square" rtlCol="0">
            <a:spAutoFit/>
          </a:bodyPr>
          <a:lstStyle/>
          <a:p>
            <a:pPr algn="ctr"/>
            <a:r>
              <a:rPr lang="en-US" sz="3200" dirty="0">
                <a:solidFill>
                  <a:schemeClr val="bg1"/>
                </a:solidFill>
              </a:rPr>
              <a:t>Return To The Old Paths</a:t>
            </a:r>
          </a:p>
        </p:txBody>
      </p:sp>
      <p:pic>
        <p:nvPicPr>
          <p:cNvPr id="4" name="Picture 2" descr="Hiking Path 599 Free Stock Photo - Public Domain Pictures">
            <a:extLst>
              <a:ext uri="{FF2B5EF4-FFF2-40B4-BE49-F238E27FC236}">
                <a16:creationId xmlns:a16="http://schemas.microsoft.com/office/drawing/2014/main" id="{01EACFB8-3E01-DB4E-7460-E58B3FE512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7769" y="128336"/>
            <a:ext cx="2999874" cy="224990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5" name="Picture 2" descr="May be an image of text that says 'WORLDLY WISDOM THE WORD OF GOD'">
            <a:extLst>
              <a:ext uri="{FF2B5EF4-FFF2-40B4-BE49-F238E27FC236}">
                <a16:creationId xmlns:a16="http://schemas.microsoft.com/office/drawing/2014/main" id="{8321F186-B1EB-FAE9-6182-E9C1D23B4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766" y="793347"/>
            <a:ext cx="4418139" cy="5621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605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3FFEB-914A-4162-8C17-6C263E2B1FC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2E55EF3-5BF4-DE93-2D63-F20B71C939CA}"/>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08532C5D-0D9C-064E-898E-49517DE357B0}"/>
              </a:ext>
            </a:extLst>
          </p:cNvPr>
          <p:cNvSpPr txBox="1"/>
          <p:nvPr/>
        </p:nvSpPr>
        <p:spPr>
          <a:xfrm>
            <a:off x="0" y="-8968"/>
            <a:ext cx="6144126" cy="584775"/>
          </a:xfrm>
          <a:prstGeom prst="rect">
            <a:avLst/>
          </a:prstGeom>
          <a:solidFill>
            <a:schemeClr val="tx1"/>
          </a:solidFill>
        </p:spPr>
        <p:txBody>
          <a:bodyPr wrap="square" rtlCol="0">
            <a:spAutoFit/>
          </a:bodyPr>
          <a:lstStyle/>
          <a:p>
            <a:pPr algn="ctr"/>
            <a:r>
              <a:rPr lang="en-US" sz="3200" dirty="0">
                <a:solidFill>
                  <a:schemeClr val="bg1"/>
                </a:solidFill>
              </a:rPr>
              <a:t>Return To The Old Paths</a:t>
            </a:r>
          </a:p>
        </p:txBody>
      </p:sp>
      <p:pic>
        <p:nvPicPr>
          <p:cNvPr id="4" name="Picture 2" descr="Hiking Path 599 Free Stock Photo - Public Domain Pictures">
            <a:extLst>
              <a:ext uri="{FF2B5EF4-FFF2-40B4-BE49-F238E27FC236}">
                <a16:creationId xmlns:a16="http://schemas.microsoft.com/office/drawing/2014/main" id="{B271655C-4459-6903-50EF-35157C622E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7769" y="128336"/>
            <a:ext cx="2999874" cy="224990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5616870-1952-85DD-B792-F6E744EF37C7}"/>
              </a:ext>
            </a:extLst>
          </p:cNvPr>
          <p:cNvSpPr txBox="1"/>
          <p:nvPr/>
        </p:nvSpPr>
        <p:spPr>
          <a:xfrm>
            <a:off x="136357" y="725728"/>
            <a:ext cx="5446296" cy="1200329"/>
          </a:xfrm>
          <a:prstGeom prst="rect">
            <a:avLst/>
          </a:prstGeom>
          <a:noFill/>
        </p:spPr>
        <p:txBody>
          <a:bodyPr wrap="square">
            <a:spAutoFit/>
          </a:bodyPr>
          <a:lstStyle/>
          <a:p>
            <a:pPr algn="ctr"/>
            <a:r>
              <a:rPr lang="en-US" sz="3600" b="1" dirty="0">
                <a:solidFill>
                  <a:schemeClr val="accent6">
                    <a:lumMod val="50000"/>
                  </a:schemeClr>
                </a:solidFill>
              </a:rPr>
              <a:t>3.</a:t>
            </a:r>
            <a:r>
              <a:rPr lang="en-US" sz="3600" dirty="0">
                <a:solidFill>
                  <a:schemeClr val="accent6">
                    <a:lumMod val="50000"/>
                  </a:schemeClr>
                </a:solidFill>
              </a:rPr>
              <a:t> </a:t>
            </a:r>
            <a:r>
              <a:rPr lang="en-US" sz="3600" b="1" dirty="0">
                <a:solidFill>
                  <a:schemeClr val="accent6">
                    <a:lumMod val="50000"/>
                  </a:schemeClr>
                </a:solidFill>
              </a:rPr>
              <a:t>What will returning to the old paths do?</a:t>
            </a:r>
          </a:p>
        </p:txBody>
      </p:sp>
      <p:sp>
        <p:nvSpPr>
          <p:cNvPr id="8" name="TextBox 7">
            <a:extLst>
              <a:ext uri="{FF2B5EF4-FFF2-40B4-BE49-F238E27FC236}">
                <a16:creationId xmlns:a16="http://schemas.microsoft.com/office/drawing/2014/main" id="{6170A8F2-6345-D65A-AF3A-04E2E746AEA5}"/>
              </a:ext>
            </a:extLst>
          </p:cNvPr>
          <p:cNvSpPr txBox="1"/>
          <p:nvPr/>
        </p:nvSpPr>
        <p:spPr>
          <a:xfrm>
            <a:off x="425117" y="2695073"/>
            <a:ext cx="8061156" cy="3838733"/>
          </a:xfrm>
          <a:prstGeom prst="rect">
            <a:avLst/>
          </a:prstGeom>
          <a:noFill/>
        </p:spPr>
        <p:txBody>
          <a:bodyPr wrap="square">
            <a:spAutoFit/>
          </a:bodyPr>
          <a:lstStyle/>
          <a:p>
            <a:pPr marL="457200" indent="-457200">
              <a:buFont typeface="Arial" panose="020B0604020202020204" pitchFamily="34" charset="0"/>
              <a:buChar char="•"/>
            </a:pPr>
            <a:r>
              <a:rPr lang="en-US" sz="3000" dirty="0"/>
              <a:t>Returns Hearts to God,</a:t>
            </a:r>
          </a:p>
          <a:p>
            <a:pPr marL="457200" indent="-457200">
              <a:buFont typeface="Arial" panose="020B0604020202020204" pitchFamily="34" charset="0"/>
              <a:buChar char="•"/>
            </a:pPr>
            <a:r>
              <a:rPr lang="en-US" sz="3000" dirty="0">
                <a:solidFill>
                  <a:srgbClr val="FF0000"/>
                </a:solidFill>
              </a:rPr>
              <a:t>Returns Sinners to Christ’s Law of Pardon </a:t>
            </a:r>
          </a:p>
          <a:p>
            <a:pPr marL="457200" indent="-457200">
              <a:buFont typeface="Arial" panose="020B0604020202020204" pitchFamily="34" charset="0"/>
              <a:buChar char="•"/>
            </a:pPr>
            <a:r>
              <a:rPr lang="en-US" sz="3000" dirty="0">
                <a:solidFill>
                  <a:srgbClr val="0070C0"/>
                </a:solidFill>
              </a:rPr>
              <a:t>Returns Christians to the Acceptability of True Worship</a:t>
            </a:r>
          </a:p>
          <a:p>
            <a:pPr marL="457200" indent="-457200">
              <a:buFont typeface="Arial" panose="020B0604020202020204" pitchFamily="34" charset="0"/>
              <a:buChar char="•"/>
            </a:pPr>
            <a:r>
              <a:rPr lang="en-US" sz="3000" dirty="0"/>
              <a:t>Returns the Local Church to its God-Ordained Order and Unity, </a:t>
            </a:r>
          </a:p>
          <a:p>
            <a:pPr marL="457200" indent="-457200">
              <a:buFont typeface="Arial" panose="020B0604020202020204" pitchFamily="34" charset="0"/>
              <a:buChar char="•"/>
            </a:pPr>
            <a:r>
              <a:rPr lang="en-US" sz="3000" dirty="0">
                <a:solidFill>
                  <a:srgbClr val="FF0000"/>
                </a:solidFill>
              </a:rPr>
              <a:t>Returns the Importance of Doctrinal Accuracy, </a:t>
            </a:r>
          </a:p>
          <a:p>
            <a:pPr marL="457200" indent="-457200">
              <a:buFont typeface="Arial" panose="020B0604020202020204" pitchFamily="34" charset="0"/>
              <a:buChar char="•"/>
            </a:pPr>
            <a:r>
              <a:rPr lang="en-US" sz="3000" dirty="0">
                <a:solidFill>
                  <a:srgbClr val="0070C0"/>
                </a:solidFill>
              </a:rPr>
              <a:t>Returns Us to Moral Purity and Holy Living, </a:t>
            </a:r>
          </a:p>
        </p:txBody>
      </p:sp>
    </p:spTree>
    <p:extLst>
      <p:ext uri="{BB962C8B-B14F-4D97-AF65-F5344CB8AC3E}">
        <p14:creationId xmlns:p14="http://schemas.microsoft.com/office/powerpoint/2010/main" val="261173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king Path 599 Free Stock Photo - Public Domain Pictures">
            <a:extLst>
              <a:ext uri="{FF2B5EF4-FFF2-40B4-BE49-F238E27FC236}">
                <a16:creationId xmlns:a16="http://schemas.microsoft.com/office/drawing/2014/main" id="{04058C7D-7B0C-510A-F925-97C7CA2505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7DE483F-8303-9B1F-D586-3E446436A71E}"/>
              </a:ext>
            </a:extLst>
          </p:cNvPr>
          <p:cNvSpPr txBox="1"/>
          <p:nvPr/>
        </p:nvSpPr>
        <p:spPr>
          <a:xfrm>
            <a:off x="0" y="2245894"/>
            <a:ext cx="9143999" cy="1200329"/>
          </a:xfrm>
          <a:prstGeom prst="rect">
            <a:avLst/>
          </a:prstGeom>
          <a:noFill/>
        </p:spPr>
        <p:txBody>
          <a:bodyPr wrap="square" rtlCol="0">
            <a:spAutoFit/>
          </a:bodyPr>
          <a:lstStyle/>
          <a:p>
            <a:pPr algn="ctr"/>
            <a:r>
              <a:rPr lang="en-US" sz="7200" b="1" dirty="0">
                <a:ln w="19050">
                  <a:noFill/>
                </a:ln>
                <a:latin typeface="Franklin Gothic Medium" panose="020B0603020102020204" pitchFamily="34" charset="0"/>
                <a:cs typeface="Aharoni" panose="02010803020104030203" pitchFamily="2" charset="-79"/>
              </a:rPr>
              <a:t>Will</a:t>
            </a:r>
            <a:r>
              <a:rPr lang="en-US" sz="7200" b="1" dirty="0">
                <a:ln w="19050">
                  <a:noFill/>
                </a:ln>
                <a:solidFill>
                  <a:schemeClr val="bg2"/>
                </a:solidFill>
                <a:latin typeface="Franklin Gothic Medium" panose="020B0603020102020204" pitchFamily="34" charset="0"/>
                <a:cs typeface="Aharoni" panose="02010803020104030203" pitchFamily="2" charset="-79"/>
              </a:rPr>
              <a:t> </a:t>
            </a:r>
            <a:r>
              <a:rPr lang="en-US" sz="7200" b="1" dirty="0">
                <a:ln w="19050">
                  <a:noFill/>
                </a:ln>
                <a:latin typeface="Franklin Gothic Medium" panose="020B0603020102020204" pitchFamily="34" charset="0"/>
                <a:cs typeface="Aharoni" panose="02010803020104030203" pitchFamily="2" charset="-79"/>
              </a:rPr>
              <a:t>YOU</a:t>
            </a:r>
            <a:r>
              <a:rPr lang="en-US" sz="7200" b="1" dirty="0">
                <a:ln w="19050">
                  <a:noFill/>
                </a:ln>
                <a:solidFill>
                  <a:schemeClr val="bg2"/>
                </a:solidFill>
                <a:latin typeface="Franklin Gothic Medium" panose="020B0603020102020204" pitchFamily="34" charset="0"/>
                <a:cs typeface="Aharoni" panose="02010803020104030203" pitchFamily="2" charset="-79"/>
              </a:rPr>
              <a:t> </a:t>
            </a:r>
            <a:r>
              <a:rPr lang="en-US" sz="7200" b="1" dirty="0">
                <a:ln w="19050">
                  <a:noFill/>
                </a:ln>
                <a:latin typeface="Franklin Gothic Medium" panose="020B0603020102020204" pitchFamily="34" charset="0"/>
                <a:cs typeface="Aharoni" panose="02010803020104030203" pitchFamily="2" charset="-79"/>
              </a:rPr>
              <a:t>return?</a:t>
            </a:r>
          </a:p>
        </p:txBody>
      </p:sp>
    </p:spTree>
    <p:extLst>
      <p:ext uri="{BB962C8B-B14F-4D97-AF65-F5344CB8AC3E}">
        <p14:creationId xmlns:p14="http://schemas.microsoft.com/office/powerpoint/2010/main" val="212705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217</TotalTime>
  <Words>594</Words>
  <Application>Microsoft Office PowerPoint</Application>
  <PresentationFormat>On-screen Show (4:3)</PresentationFormat>
  <Paragraphs>57</Paragraphs>
  <Slides>10</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Arial</vt:lpstr>
      <vt:lpstr>Arial Unicode MS</vt:lpstr>
      <vt:lpstr>Calibri</vt:lpstr>
      <vt:lpstr>Calibri Light</vt:lpstr>
      <vt:lpstr>Franklin Gothic Medium</vt:lpstr>
      <vt:lpstr>Ink Free</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ecurb hastings</dc:creator>
  <cp:lastModifiedBy>ecurb hastings</cp:lastModifiedBy>
  <cp:revision>24</cp:revision>
  <dcterms:created xsi:type="dcterms:W3CDTF">2025-08-19T19:05:23Z</dcterms:created>
  <dcterms:modified xsi:type="dcterms:W3CDTF">2026-05-15T20:18:40Z</dcterms:modified>
</cp:coreProperties>
</file>