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Lst>
  <p:notesMasterIdLst>
    <p:notesMasterId r:id="rId17"/>
  </p:notesMasterIdLst>
  <p:sldIdLst>
    <p:sldId id="265" r:id="rId4"/>
    <p:sldId id="257" r:id="rId5"/>
    <p:sldId id="258" r:id="rId6"/>
    <p:sldId id="259" r:id="rId7"/>
    <p:sldId id="898" r:id="rId8"/>
    <p:sldId id="501" r:id="rId9"/>
    <p:sldId id="503" r:id="rId10"/>
    <p:sldId id="502" r:id="rId11"/>
    <p:sldId id="504" r:id="rId12"/>
    <p:sldId id="505" r:id="rId13"/>
    <p:sldId id="507" r:id="rId14"/>
    <p:sldId id="508" r:id="rId15"/>
    <p:sldId id="27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wcQpJEC5sGxWNF5iyGoeA==" hashData="m9nfDDnALtmkM6MgpDqXXF8o4V4MLIJyqvuieP/4S/GDeTIsn38OpBfPVdY5697rSLno+wb1ndDr77ilFZ+km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94" d="100"/>
          <a:sy n="94" d="100"/>
        </p:scale>
        <p:origin x="66" y="58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801AF-3EEC-4B9D-9A0C-673CD1CCCEE0}" type="datetimeFigureOut">
              <a:rPr lang="en-US" smtClean="0"/>
              <a:t>4/25/2026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20C0B-D68F-44CE-AE3B-0BD4C2A8F63E}" type="slidenum">
              <a:rPr lang="en-US" smtClean="0"/>
              <a:t>‹#›</a:t>
            </a:fld>
            <a:endParaRPr lang="en-US"/>
          </a:p>
        </p:txBody>
      </p:sp>
    </p:spTree>
    <p:extLst>
      <p:ext uri="{BB962C8B-B14F-4D97-AF65-F5344CB8AC3E}">
        <p14:creationId xmlns:p14="http://schemas.microsoft.com/office/powerpoint/2010/main" val="334900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820256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75925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90377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9289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34442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4/25/2026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97531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4/25/2026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26547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4/25/2026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85604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4/25/2026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20705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4/25/2026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53741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4/25/2026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3965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03483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4/25/2026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72994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43018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27260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4/25/2026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7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4/25/2026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91705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C3792-2440-40FD-9B76-92D5F06CAC8C}" type="datetimeFigureOut">
              <a:rPr lang="en-US" smtClean="0"/>
              <a:t>4/25/2026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23291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C3792-2440-40FD-9B76-92D5F06CAC8C}" type="datetimeFigureOut">
              <a:rPr lang="en-US" smtClean="0"/>
              <a:t>4/25/2026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15253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C3792-2440-40FD-9B76-92D5F06CAC8C}" type="datetimeFigureOut">
              <a:rPr lang="en-US" smtClean="0"/>
              <a:t>4/25/2026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5567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C3792-2440-40FD-9B76-92D5F06CAC8C}" type="datetimeFigureOut">
              <a:rPr lang="en-US" smtClean="0"/>
              <a:t>4/25/2026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4793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C3792-2440-40FD-9B76-92D5F06CAC8C}" type="datetimeFigureOut">
              <a:rPr lang="en-US" smtClean="0"/>
              <a:t>4/25/2026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4611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ABED5-DFFD-47C9-8E1A-6EEE62D3C275}" type="datetimeFigureOut">
              <a:rPr lang="en-US" smtClean="0"/>
              <a:t>4/25/2026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765107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4/25/2026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5618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4/25/2026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152672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4/25/2026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19806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4/25/2026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38753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DABED5-DFFD-47C9-8E1A-6EEE62D3C275}" type="datetimeFigureOut">
              <a:rPr lang="en-US" smtClean="0"/>
              <a:t>4/25/2026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2121912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DABED5-DFFD-47C9-8E1A-6EEE62D3C275}" type="datetimeFigureOut">
              <a:rPr lang="en-US" smtClean="0"/>
              <a:t>4/25/2026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15453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DABED5-DFFD-47C9-8E1A-6EEE62D3C275}" type="datetimeFigureOut">
              <a:rPr lang="en-US" smtClean="0"/>
              <a:t>4/25/2026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58817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ABED5-DFFD-47C9-8E1A-6EEE62D3C275}" type="datetimeFigureOut">
              <a:rPr lang="en-US" smtClean="0"/>
              <a:t>4/25/2026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2436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4/25/2026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77996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4/25/2026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96114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ABED5-DFFD-47C9-8E1A-6EEE62D3C275}" type="datetimeFigureOut">
              <a:rPr lang="en-US" smtClean="0"/>
              <a:t>4/25/2026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3EE42-34CC-42C4-A54D-966296F9059B}" type="slidenum">
              <a:rPr lang="en-US" smtClean="0"/>
              <a:t>‹#›</a:t>
            </a:fld>
            <a:endParaRPr lang="en-US"/>
          </a:p>
        </p:txBody>
      </p:sp>
    </p:spTree>
    <p:extLst>
      <p:ext uri="{BB962C8B-B14F-4D97-AF65-F5344CB8AC3E}">
        <p14:creationId xmlns:p14="http://schemas.microsoft.com/office/powerpoint/2010/main" val="420333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4/25/2026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805592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C3792-2440-40FD-9B76-92D5F06CAC8C}" type="datetimeFigureOut">
              <a:rPr lang="en-US" smtClean="0"/>
              <a:t>4/25/2026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DB039-D147-4386-BC2D-5E6DB0D999C4}" type="slidenum">
              <a:rPr lang="en-US" smtClean="0"/>
              <a:t>‹#›</a:t>
            </a:fld>
            <a:endParaRPr lang="en-US" dirty="0"/>
          </a:p>
        </p:txBody>
      </p:sp>
    </p:spTree>
    <p:extLst>
      <p:ext uri="{BB962C8B-B14F-4D97-AF65-F5344CB8AC3E}">
        <p14:creationId xmlns:p14="http://schemas.microsoft.com/office/powerpoint/2010/main" val="17266449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ar.inspiredpencil.com/pictures-2023/transmitter-and-receiver" TargetMode="External"/><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FF">
            <a:alpha val="38000"/>
          </a:srgbClr>
        </a:solidFill>
        <a:effectLst/>
      </p:bgPr>
    </p:bg>
    <p:spTree>
      <p:nvGrpSpPr>
        <p:cNvPr id="1" name="">
          <a:extLst>
            <a:ext uri="{FF2B5EF4-FFF2-40B4-BE49-F238E27FC236}">
              <a16:creationId xmlns:a16="http://schemas.microsoft.com/office/drawing/2014/main" id="{9003F22C-75EE-550F-49D5-C5D1F7A1EF9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20E4669-528B-14FD-20ED-8432847AD490}"/>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Seasoned With Salt</a:t>
            </a:r>
          </a:p>
        </p:txBody>
      </p:sp>
      <p:pic>
        <p:nvPicPr>
          <p:cNvPr id="5" name="Picture 4">
            <a:extLst>
              <a:ext uri="{FF2B5EF4-FFF2-40B4-BE49-F238E27FC236}">
                <a16:creationId xmlns:a16="http://schemas.microsoft.com/office/drawing/2014/main" id="{C44C3E82-DD93-21B3-821B-69186FE0A198}"/>
              </a:ext>
            </a:extLst>
          </p:cNvPr>
          <p:cNvPicPr>
            <a:picLocks noChangeAspect="1"/>
          </p:cNvPicPr>
          <p:nvPr/>
        </p:nvPicPr>
        <p:blipFill>
          <a:blip r:embed="rId2"/>
          <a:stretch>
            <a:fillRect/>
          </a:stretch>
        </p:blipFill>
        <p:spPr>
          <a:xfrm>
            <a:off x="6793832" y="5296714"/>
            <a:ext cx="2214252" cy="1479391"/>
          </a:xfrm>
          <a:prstGeom prst="rect">
            <a:avLst/>
          </a:prstGeom>
        </p:spPr>
      </p:pic>
      <p:pic>
        <p:nvPicPr>
          <p:cNvPr id="7" name="Picture 6">
            <a:extLst>
              <a:ext uri="{FF2B5EF4-FFF2-40B4-BE49-F238E27FC236}">
                <a16:creationId xmlns:a16="http://schemas.microsoft.com/office/drawing/2014/main" id="{9F10EFEC-AEE3-44DC-3035-D08A86C72DE1}"/>
              </a:ext>
            </a:extLst>
          </p:cNvPr>
          <p:cNvPicPr>
            <a:picLocks noChangeAspect="1"/>
          </p:cNvPicPr>
          <p:nvPr/>
        </p:nvPicPr>
        <p:blipFill>
          <a:blip r:embed="rId3"/>
          <a:stretch>
            <a:fillRect/>
          </a:stretch>
        </p:blipFill>
        <p:spPr>
          <a:xfrm>
            <a:off x="344503" y="690768"/>
            <a:ext cx="4186750" cy="5557632"/>
          </a:xfrm>
          <a:prstGeom prst="rect">
            <a:avLst/>
          </a:prstGeom>
        </p:spPr>
      </p:pic>
      <p:sp>
        <p:nvSpPr>
          <p:cNvPr id="9" name="TextBox 8">
            <a:extLst>
              <a:ext uri="{FF2B5EF4-FFF2-40B4-BE49-F238E27FC236}">
                <a16:creationId xmlns:a16="http://schemas.microsoft.com/office/drawing/2014/main" id="{31DADEE0-6A08-2EA4-9E27-F8668131D650}"/>
              </a:ext>
            </a:extLst>
          </p:cNvPr>
          <p:cNvSpPr txBox="1"/>
          <p:nvPr/>
        </p:nvSpPr>
        <p:spPr>
          <a:xfrm>
            <a:off x="2967785" y="5855183"/>
            <a:ext cx="4572000" cy="307777"/>
          </a:xfrm>
          <a:prstGeom prst="rect">
            <a:avLst/>
          </a:prstGeom>
          <a:noFill/>
        </p:spPr>
        <p:txBody>
          <a:bodyPr wrap="square">
            <a:spAutoFit/>
          </a:bodyPr>
          <a:lstStyle/>
          <a:p>
            <a:r>
              <a:rPr lang="en-US" sz="1400" dirty="0">
                <a:solidFill>
                  <a:schemeClr val="bg1"/>
                </a:solidFill>
              </a:rPr>
              <a:t>dreamstime.com</a:t>
            </a:r>
          </a:p>
        </p:txBody>
      </p:sp>
      <p:sp>
        <p:nvSpPr>
          <p:cNvPr id="2" name="TextBox 1">
            <a:extLst>
              <a:ext uri="{FF2B5EF4-FFF2-40B4-BE49-F238E27FC236}">
                <a16:creationId xmlns:a16="http://schemas.microsoft.com/office/drawing/2014/main" id="{766BEFA2-8425-83FB-21A0-76F3D8718BA1}"/>
              </a:ext>
            </a:extLst>
          </p:cNvPr>
          <p:cNvSpPr txBox="1"/>
          <p:nvPr/>
        </p:nvSpPr>
        <p:spPr>
          <a:xfrm>
            <a:off x="5045242" y="1521326"/>
            <a:ext cx="3754255" cy="2554545"/>
          </a:xfrm>
          <a:prstGeom prst="rect">
            <a:avLst/>
          </a:prstGeom>
          <a:noFill/>
        </p:spPr>
        <p:txBody>
          <a:bodyPr wrap="square" rtlCol="0">
            <a:spAutoFit/>
          </a:bodyPr>
          <a:lstStyle/>
          <a:p>
            <a:r>
              <a:rPr lang="en-US" sz="4000" dirty="0"/>
              <a:t>Proverbs 10:19</a:t>
            </a:r>
          </a:p>
          <a:p>
            <a:r>
              <a:rPr lang="en-US" sz="4000" dirty="0"/>
              <a:t>Proverbs 13:3 </a:t>
            </a:r>
          </a:p>
          <a:p>
            <a:r>
              <a:rPr lang="en-US" sz="4000" dirty="0"/>
              <a:t>Proverbs 29:20 </a:t>
            </a:r>
          </a:p>
          <a:p>
            <a:r>
              <a:rPr lang="en-US" sz="4000" dirty="0"/>
              <a:t>James 3:2-12 </a:t>
            </a:r>
          </a:p>
        </p:txBody>
      </p:sp>
    </p:spTree>
    <p:extLst>
      <p:ext uri="{BB962C8B-B14F-4D97-AF65-F5344CB8AC3E}">
        <p14:creationId xmlns:p14="http://schemas.microsoft.com/office/powerpoint/2010/main" val="2987827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FF">
            <a:alpha val="38000"/>
          </a:srgbClr>
        </a:solidFill>
        <a:effectLst/>
      </p:bgPr>
    </p:bg>
    <p:spTree>
      <p:nvGrpSpPr>
        <p:cNvPr id="1" name="">
          <a:extLst>
            <a:ext uri="{FF2B5EF4-FFF2-40B4-BE49-F238E27FC236}">
              <a16:creationId xmlns:a16="http://schemas.microsoft.com/office/drawing/2014/main" id="{6A345AC6-9594-AED9-CA6A-B774F04850D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61CA55F-2A06-1DFF-EC9C-90A11E645D1B}"/>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Seasoned With Salt</a:t>
            </a:r>
          </a:p>
        </p:txBody>
      </p:sp>
      <p:pic>
        <p:nvPicPr>
          <p:cNvPr id="5" name="Picture 4">
            <a:extLst>
              <a:ext uri="{FF2B5EF4-FFF2-40B4-BE49-F238E27FC236}">
                <a16:creationId xmlns:a16="http://schemas.microsoft.com/office/drawing/2014/main" id="{C6CB4D9E-CCA1-694C-D988-D657DE0C2665}"/>
              </a:ext>
            </a:extLst>
          </p:cNvPr>
          <p:cNvPicPr>
            <a:picLocks noChangeAspect="1"/>
          </p:cNvPicPr>
          <p:nvPr/>
        </p:nvPicPr>
        <p:blipFill>
          <a:blip r:embed="rId2"/>
          <a:stretch>
            <a:fillRect/>
          </a:stretch>
        </p:blipFill>
        <p:spPr>
          <a:xfrm>
            <a:off x="6793832" y="5296714"/>
            <a:ext cx="2214252" cy="1479391"/>
          </a:xfrm>
          <a:prstGeom prst="rect">
            <a:avLst/>
          </a:prstGeom>
        </p:spPr>
      </p:pic>
      <p:pic>
        <p:nvPicPr>
          <p:cNvPr id="7" name="Picture 6">
            <a:extLst>
              <a:ext uri="{FF2B5EF4-FFF2-40B4-BE49-F238E27FC236}">
                <a16:creationId xmlns:a16="http://schemas.microsoft.com/office/drawing/2014/main" id="{8E98A53C-E895-D019-DC67-32F8FE0FFE6D}"/>
              </a:ext>
            </a:extLst>
          </p:cNvPr>
          <p:cNvPicPr>
            <a:picLocks noChangeAspect="1"/>
          </p:cNvPicPr>
          <p:nvPr/>
        </p:nvPicPr>
        <p:blipFill>
          <a:blip r:embed="rId3"/>
          <a:stretch>
            <a:fillRect/>
          </a:stretch>
        </p:blipFill>
        <p:spPr>
          <a:xfrm>
            <a:off x="248251" y="690768"/>
            <a:ext cx="4186750" cy="5557632"/>
          </a:xfrm>
          <a:prstGeom prst="rect">
            <a:avLst/>
          </a:prstGeom>
        </p:spPr>
      </p:pic>
      <p:sp>
        <p:nvSpPr>
          <p:cNvPr id="9" name="TextBox 8">
            <a:extLst>
              <a:ext uri="{FF2B5EF4-FFF2-40B4-BE49-F238E27FC236}">
                <a16:creationId xmlns:a16="http://schemas.microsoft.com/office/drawing/2014/main" id="{A8CFC767-64AE-0022-2256-ECEFFFF3C8A6}"/>
              </a:ext>
            </a:extLst>
          </p:cNvPr>
          <p:cNvSpPr txBox="1"/>
          <p:nvPr/>
        </p:nvSpPr>
        <p:spPr>
          <a:xfrm>
            <a:off x="2967785" y="5855183"/>
            <a:ext cx="4572000" cy="307777"/>
          </a:xfrm>
          <a:prstGeom prst="rect">
            <a:avLst/>
          </a:prstGeom>
          <a:noFill/>
        </p:spPr>
        <p:txBody>
          <a:bodyPr wrap="square">
            <a:spAutoFit/>
          </a:bodyPr>
          <a:lstStyle/>
          <a:p>
            <a:r>
              <a:rPr lang="en-US" sz="1400" dirty="0">
                <a:solidFill>
                  <a:schemeClr val="bg1"/>
                </a:solidFill>
              </a:rPr>
              <a:t>dreamstime.com</a:t>
            </a:r>
          </a:p>
        </p:txBody>
      </p:sp>
      <p:sp>
        <p:nvSpPr>
          <p:cNvPr id="4" name="TextBox 3">
            <a:extLst>
              <a:ext uri="{FF2B5EF4-FFF2-40B4-BE49-F238E27FC236}">
                <a16:creationId xmlns:a16="http://schemas.microsoft.com/office/drawing/2014/main" id="{A338ED79-AFFE-2B1D-5A7F-B1CF239A4CF6}"/>
              </a:ext>
            </a:extLst>
          </p:cNvPr>
          <p:cNvSpPr txBox="1"/>
          <p:nvPr/>
        </p:nvSpPr>
        <p:spPr>
          <a:xfrm>
            <a:off x="4572000" y="1387639"/>
            <a:ext cx="4572000" cy="3108543"/>
          </a:xfrm>
          <a:prstGeom prst="rect">
            <a:avLst/>
          </a:prstGeom>
          <a:noFill/>
        </p:spPr>
        <p:txBody>
          <a:bodyPr wrap="square">
            <a:spAutoFit/>
          </a:bodyPr>
          <a:lstStyle/>
          <a:p>
            <a:r>
              <a:rPr lang="en-US" sz="2800" dirty="0"/>
              <a:t>a horse’s mouth and bits   /   ship and a rudder</a:t>
            </a:r>
          </a:p>
          <a:p>
            <a:endParaRPr lang="en-US" sz="2800" dirty="0"/>
          </a:p>
          <a:p>
            <a:r>
              <a:rPr lang="en-US" sz="2800" dirty="0"/>
              <a:t>a fire / and a poisonous snake</a:t>
            </a:r>
          </a:p>
          <a:p>
            <a:endParaRPr lang="en-US" sz="2800" dirty="0"/>
          </a:p>
          <a:p>
            <a:r>
              <a:rPr lang="en-US" sz="2800" dirty="0"/>
              <a:t>a fountain of water  / and a fig tree</a:t>
            </a:r>
          </a:p>
        </p:txBody>
      </p:sp>
    </p:spTree>
    <p:extLst>
      <p:ext uri="{BB962C8B-B14F-4D97-AF65-F5344CB8AC3E}">
        <p14:creationId xmlns:p14="http://schemas.microsoft.com/office/powerpoint/2010/main" val="1493400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FF">
            <a:alpha val="38000"/>
          </a:srgbClr>
        </a:solidFill>
        <a:effectLst/>
      </p:bgPr>
    </p:bg>
    <p:spTree>
      <p:nvGrpSpPr>
        <p:cNvPr id="1" name="">
          <a:extLst>
            <a:ext uri="{FF2B5EF4-FFF2-40B4-BE49-F238E27FC236}">
              <a16:creationId xmlns:a16="http://schemas.microsoft.com/office/drawing/2014/main" id="{42A805D2-EB34-18DE-824F-012406CDCB7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8685F54-CEC7-005A-3CB0-EBE39449F4C5}"/>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Seasoned With Salt</a:t>
            </a:r>
          </a:p>
        </p:txBody>
      </p:sp>
      <p:pic>
        <p:nvPicPr>
          <p:cNvPr id="5" name="Picture 4">
            <a:extLst>
              <a:ext uri="{FF2B5EF4-FFF2-40B4-BE49-F238E27FC236}">
                <a16:creationId xmlns:a16="http://schemas.microsoft.com/office/drawing/2014/main" id="{92B0C5E7-4B8C-99C4-6AFC-47F7927D5B4C}"/>
              </a:ext>
            </a:extLst>
          </p:cNvPr>
          <p:cNvPicPr>
            <a:picLocks noChangeAspect="1"/>
          </p:cNvPicPr>
          <p:nvPr/>
        </p:nvPicPr>
        <p:blipFill>
          <a:blip r:embed="rId2"/>
          <a:stretch>
            <a:fillRect/>
          </a:stretch>
        </p:blipFill>
        <p:spPr>
          <a:xfrm>
            <a:off x="6793832" y="5296714"/>
            <a:ext cx="2214252" cy="1479391"/>
          </a:xfrm>
          <a:prstGeom prst="rect">
            <a:avLst/>
          </a:prstGeom>
        </p:spPr>
      </p:pic>
      <p:pic>
        <p:nvPicPr>
          <p:cNvPr id="7" name="Picture 6">
            <a:extLst>
              <a:ext uri="{FF2B5EF4-FFF2-40B4-BE49-F238E27FC236}">
                <a16:creationId xmlns:a16="http://schemas.microsoft.com/office/drawing/2014/main" id="{D99EF3B9-4D06-5BBF-29BD-38BD6C02F77B}"/>
              </a:ext>
            </a:extLst>
          </p:cNvPr>
          <p:cNvPicPr>
            <a:picLocks noChangeAspect="1"/>
          </p:cNvPicPr>
          <p:nvPr/>
        </p:nvPicPr>
        <p:blipFill>
          <a:blip r:embed="rId3"/>
          <a:stretch>
            <a:fillRect/>
          </a:stretch>
        </p:blipFill>
        <p:spPr>
          <a:xfrm>
            <a:off x="248251" y="690768"/>
            <a:ext cx="4186750" cy="5557632"/>
          </a:xfrm>
          <a:prstGeom prst="rect">
            <a:avLst/>
          </a:prstGeom>
        </p:spPr>
      </p:pic>
      <p:sp>
        <p:nvSpPr>
          <p:cNvPr id="9" name="TextBox 8">
            <a:extLst>
              <a:ext uri="{FF2B5EF4-FFF2-40B4-BE49-F238E27FC236}">
                <a16:creationId xmlns:a16="http://schemas.microsoft.com/office/drawing/2014/main" id="{344EE1E7-5F47-883D-2264-6DECD83366A9}"/>
              </a:ext>
            </a:extLst>
          </p:cNvPr>
          <p:cNvSpPr txBox="1"/>
          <p:nvPr/>
        </p:nvSpPr>
        <p:spPr>
          <a:xfrm>
            <a:off x="2967785" y="5855183"/>
            <a:ext cx="4572000" cy="307777"/>
          </a:xfrm>
          <a:prstGeom prst="rect">
            <a:avLst/>
          </a:prstGeom>
          <a:noFill/>
        </p:spPr>
        <p:txBody>
          <a:bodyPr wrap="square">
            <a:spAutoFit/>
          </a:bodyPr>
          <a:lstStyle/>
          <a:p>
            <a:r>
              <a:rPr lang="en-US" sz="1400" dirty="0">
                <a:solidFill>
                  <a:schemeClr val="bg1"/>
                </a:solidFill>
              </a:rPr>
              <a:t>dreamstime.com</a:t>
            </a:r>
          </a:p>
        </p:txBody>
      </p:sp>
      <p:sp>
        <p:nvSpPr>
          <p:cNvPr id="4" name="TextBox 3">
            <a:extLst>
              <a:ext uri="{FF2B5EF4-FFF2-40B4-BE49-F238E27FC236}">
                <a16:creationId xmlns:a16="http://schemas.microsoft.com/office/drawing/2014/main" id="{FFE445CD-A9A3-192D-E2E0-965B13F0D78D}"/>
              </a:ext>
            </a:extLst>
          </p:cNvPr>
          <p:cNvSpPr txBox="1"/>
          <p:nvPr/>
        </p:nvSpPr>
        <p:spPr>
          <a:xfrm>
            <a:off x="4539916" y="1387639"/>
            <a:ext cx="4572000" cy="3539430"/>
          </a:xfrm>
          <a:prstGeom prst="rect">
            <a:avLst/>
          </a:prstGeom>
          <a:noFill/>
        </p:spPr>
        <p:txBody>
          <a:bodyPr wrap="square">
            <a:spAutoFit/>
          </a:bodyPr>
          <a:lstStyle/>
          <a:p>
            <a:pPr algn="ctr"/>
            <a:r>
              <a:rPr lang="en-US" sz="2800" b="1" dirty="0">
                <a:solidFill>
                  <a:srgbClr val="FF0000"/>
                </a:solidFill>
              </a:rPr>
              <a:t>Power of Direction</a:t>
            </a:r>
          </a:p>
          <a:p>
            <a:r>
              <a:rPr lang="en-US" sz="2800" dirty="0"/>
              <a:t>a horse’s mouth and bits   /   ship and a rudder</a:t>
            </a:r>
          </a:p>
          <a:p>
            <a:pPr algn="ctr"/>
            <a:r>
              <a:rPr lang="en-US" sz="2800" b="1" dirty="0">
                <a:solidFill>
                  <a:srgbClr val="FF0000"/>
                </a:solidFill>
              </a:rPr>
              <a:t>Power of Destruction</a:t>
            </a:r>
          </a:p>
          <a:p>
            <a:r>
              <a:rPr lang="en-US" sz="2800" dirty="0"/>
              <a:t>a fire / and a poisonous snake</a:t>
            </a:r>
          </a:p>
          <a:p>
            <a:pPr algn="ctr"/>
            <a:r>
              <a:rPr lang="en-US" sz="2800" b="1" dirty="0">
                <a:solidFill>
                  <a:srgbClr val="FF0000"/>
                </a:solidFill>
              </a:rPr>
              <a:t>Power of Life</a:t>
            </a:r>
          </a:p>
          <a:p>
            <a:r>
              <a:rPr lang="en-US" sz="2800" dirty="0"/>
              <a:t>a fountain of water  / and a fig tree</a:t>
            </a:r>
          </a:p>
        </p:txBody>
      </p:sp>
    </p:spTree>
    <p:extLst>
      <p:ext uri="{BB962C8B-B14F-4D97-AF65-F5344CB8AC3E}">
        <p14:creationId xmlns:p14="http://schemas.microsoft.com/office/powerpoint/2010/main" val="40745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6794" y="2133086"/>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pic>
        <p:nvPicPr>
          <p:cNvPr id="7" name="Picture 6"/>
          <p:cNvPicPr>
            <a:picLocks noChangeAspect="1"/>
          </p:cNvPicPr>
          <p:nvPr/>
        </p:nvPicPr>
        <p:blipFill rotWithShape="1">
          <a:blip r:embed="rId2"/>
          <a:srcRect l="23112" t="21263" r="23729" b="49217"/>
          <a:stretch/>
        </p:blipFill>
        <p:spPr>
          <a:xfrm>
            <a:off x="-22034" y="3152045"/>
            <a:ext cx="9166033" cy="2863273"/>
          </a:xfrm>
          <a:prstGeom prst="rect">
            <a:avLst/>
          </a:prstGeom>
        </p:spPr>
      </p:pic>
      <p:sp>
        <p:nvSpPr>
          <p:cNvPr id="4" name="TextBox 3"/>
          <p:cNvSpPr txBox="1"/>
          <p:nvPr/>
        </p:nvSpPr>
        <p:spPr>
          <a:xfrm>
            <a:off x="1786475" y="3053616"/>
            <a:ext cx="38489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6" name="TextBox 5"/>
          <p:cNvSpPr txBox="1"/>
          <p:nvPr/>
        </p:nvSpPr>
        <p:spPr>
          <a:xfrm>
            <a:off x="0" y="17932"/>
            <a:ext cx="9143999" cy="209288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Arial"/>
                <a:ea typeface="+mn-ea"/>
                <a:cs typeface="+mn-cs"/>
              </a:rPr>
              <a:t>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Want to learn more about the Bible?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a:ea typeface="+mn-ea"/>
                <a:cs typeface="+mn-cs"/>
              </a:rPr>
              <a:t>We will be glad to study the Bible with you.</a:t>
            </a:r>
          </a:p>
        </p:txBody>
      </p:sp>
      <p:sp>
        <p:nvSpPr>
          <p:cNvPr id="2" name="Rectangle 1"/>
          <p:cNvSpPr/>
          <p:nvPr/>
        </p:nvSpPr>
        <p:spPr>
          <a:xfrm>
            <a:off x="1602724" y="2179207"/>
            <a:ext cx="5867370" cy="1847248"/>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0" y="5943602"/>
            <a:ext cx="91660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newlebanoncoc@gmail.com</a:t>
            </a:r>
          </a:p>
        </p:txBody>
      </p:sp>
      <p:sp>
        <p:nvSpPr>
          <p:cNvPr id="9" name="TextBox 8"/>
          <p:cNvSpPr txBox="1"/>
          <p:nvPr/>
        </p:nvSpPr>
        <p:spPr>
          <a:xfrm>
            <a:off x="1618159" y="2123994"/>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sp>
        <p:nvSpPr>
          <p:cNvPr id="10" name="TextBox 9"/>
          <p:cNvSpPr txBox="1"/>
          <p:nvPr/>
        </p:nvSpPr>
        <p:spPr>
          <a:xfrm>
            <a:off x="1660969" y="2981897"/>
            <a:ext cx="38489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11" name="TextBox 10"/>
          <p:cNvSpPr txBox="1"/>
          <p:nvPr/>
        </p:nvSpPr>
        <p:spPr>
          <a:xfrm>
            <a:off x="4591216" y="3478861"/>
            <a:ext cx="32641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New Lebanon, OH</a:t>
            </a:r>
          </a:p>
        </p:txBody>
      </p:sp>
    </p:spTree>
    <p:extLst>
      <p:ext uri="{BB962C8B-B14F-4D97-AF65-F5344CB8AC3E}">
        <p14:creationId xmlns:p14="http://schemas.microsoft.com/office/powerpoint/2010/main" val="367838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FF">
            <a:alpha val="38000"/>
          </a:srgb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5D0BA4-0168-7976-D9A6-6393B365F96D}"/>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Seasoned With Salt</a:t>
            </a:r>
          </a:p>
        </p:txBody>
      </p:sp>
      <p:pic>
        <p:nvPicPr>
          <p:cNvPr id="5" name="Picture 4">
            <a:extLst>
              <a:ext uri="{FF2B5EF4-FFF2-40B4-BE49-F238E27FC236}">
                <a16:creationId xmlns:a16="http://schemas.microsoft.com/office/drawing/2014/main" id="{8E9469F7-DD99-5506-70FC-4D14064278D5}"/>
              </a:ext>
            </a:extLst>
          </p:cNvPr>
          <p:cNvPicPr>
            <a:picLocks noChangeAspect="1"/>
          </p:cNvPicPr>
          <p:nvPr/>
        </p:nvPicPr>
        <p:blipFill>
          <a:blip r:embed="rId2"/>
          <a:stretch>
            <a:fillRect/>
          </a:stretch>
        </p:blipFill>
        <p:spPr>
          <a:xfrm>
            <a:off x="6793832" y="5296714"/>
            <a:ext cx="2214252" cy="1479391"/>
          </a:xfrm>
          <a:prstGeom prst="rect">
            <a:avLst/>
          </a:prstGeom>
        </p:spPr>
      </p:pic>
      <p:pic>
        <p:nvPicPr>
          <p:cNvPr id="7" name="Picture 6">
            <a:extLst>
              <a:ext uri="{FF2B5EF4-FFF2-40B4-BE49-F238E27FC236}">
                <a16:creationId xmlns:a16="http://schemas.microsoft.com/office/drawing/2014/main" id="{76F66970-E17D-FA28-B9A5-99BC6E54296D}"/>
              </a:ext>
            </a:extLst>
          </p:cNvPr>
          <p:cNvPicPr>
            <a:picLocks noChangeAspect="1"/>
          </p:cNvPicPr>
          <p:nvPr/>
        </p:nvPicPr>
        <p:blipFill>
          <a:blip r:embed="rId3"/>
          <a:stretch>
            <a:fillRect/>
          </a:stretch>
        </p:blipFill>
        <p:spPr>
          <a:xfrm>
            <a:off x="344503" y="690768"/>
            <a:ext cx="4186750" cy="5557632"/>
          </a:xfrm>
          <a:prstGeom prst="rect">
            <a:avLst/>
          </a:prstGeom>
        </p:spPr>
      </p:pic>
      <p:sp>
        <p:nvSpPr>
          <p:cNvPr id="9" name="TextBox 8">
            <a:extLst>
              <a:ext uri="{FF2B5EF4-FFF2-40B4-BE49-F238E27FC236}">
                <a16:creationId xmlns:a16="http://schemas.microsoft.com/office/drawing/2014/main" id="{B43EE257-ED2B-7F2C-CAE4-85E494E2361F}"/>
              </a:ext>
            </a:extLst>
          </p:cNvPr>
          <p:cNvSpPr txBox="1"/>
          <p:nvPr/>
        </p:nvSpPr>
        <p:spPr>
          <a:xfrm>
            <a:off x="2967785" y="5855183"/>
            <a:ext cx="4572000" cy="307777"/>
          </a:xfrm>
          <a:prstGeom prst="rect">
            <a:avLst/>
          </a:prstGeom>
          <a:noFill/>
        </p:spPr>
        <p:txBody>
          <a:bodyPr wrap="square">
            <a:spAutoFit/>
          </a:bodyPr>
          <a:lstStyle/>
          <a:p>
            <a:r>
              <a:rPr lang="en-US" sz="1400" dirty="0">
                <a:solidFill>
                  <a:schemeClr val="bg1"/>
                </a:solidFill>
              </a:rPr>
              <a:t>dreamstime.com</a:t>
            </a:r>
          </a:p>
        </p:txBody>
      </p:sp>
      <p:sp>
        <p:nvSpPr>
          <p:cNvPr id="10" name="TextBox 9">
            <a:extLst>
              <a:ext uri="{FF2B5EF4-FFF2-40B4-BE49-F238E27FC236}">
                <a16:creationId xmlns:a16="http://schemas.microsoft.com/office/drawing/2014/main" id="{2611CB44-CE60-131A-C7E0-E09ADBAB39B1}"/>
              </a:ext>
            </a:extLst>
          </p:cNvPr>
          <p:cNvSpPr txBox="1"/>
          <p:nvPr/>
        </p:nvSpPr>
        <p:spPr>
          <a:xfrm>
            <a:off x="4844954" y="994609"/>
            <a:ext cx="4186750" cy="3970318"/>
          </a:xfrm>
          <a:prstGeom prst="rect">
            <a:avLst/>
          </a:prstGeom>
          <a:noFill/>
        </p:spPr>
        <p:txBody>
          <a:bodyPr wrap="square" rtlCol="0">
            <a:spAutoFit/>
          </a:bodyPr>
          <a:lstStyle/>
          <a:p>
            <a:r>
              <a:rPr lang="en-US" sz="3600" dirty="0"/>
              <a:t>Let your speech always be with grace,  </a:t>
            </a:r>
            <a:r>
              <a:rPr lang="en-US" sz="3600" b="1" dirty="0"/>
              <a:t>seasoned with salt, </a:t>
            </a:r>
            <a:r>
              <a:rPr lang="en-US" sz="3600" dirty="0"/>
              <a:t>that you may know how you ought to answer each one.</a:t>
            </a:r>
          </a:p>
          <a:p>
            <a:r>
              <a:rPr lang="en-US" sz="3600" dirty="0"/>
              <a:t>Colossians 4:6</a:t>
            </a:r>
          </a:p>
        </p:txBody>
      </p:sp>
    </p:spTree>
    <p:extLst>
      <p:ext uri="{BB962C8B-B14F-4D97-AF65-F5344CB8AC3E}">
        <p14:creationId xmlns:p14="http://schemas.microsoft.com/office/powerpoint/2010/main" val="116992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May be an image of text that says 'Read the article at BabylonBee.com Man Daydreaming During Wife's Long Story Praying It Doesn't End With A Question'">
            <a:extLst>
              <a:ext uri="{FF2B5EF4-FFF2-40B4-BE49-F238E27FC236}">
                <a16:creationId xmlns:a16="http://schemas.microsoft.com/office/drawing/2014/main" id="{C64C03A0-534F-9DD7-F4DB-4287F0B91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568" y="0"/>
            <a:ext cx="548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687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May be an image of text that says 'My wife just turned to me and said: &quot;I was talking to you and you yawned six times, am I boring you.&quot; I said: &quot;Those were not yawns Those were six unsuccessful attempts to speak.&quot;'">
            <a:extLst>
              <a:ext uri="{FF2B5EF4-FFF2-40B4-BE49-F238E27FC236}">
                <a16:creationId xmlns:a16="http://schemas.microsoft.com/office/drawing/2014/main" id="{98A2ECE0-D559-9ADB-E729-F46433C7C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179" y="342161"/>
            <a:ext cx="6430463" cy="59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186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Transmitter And Receiver">
            <a:extLst>
              <a:ext uri="{FF2B5EF4-FFF2-40B4-BE49-F238E27FC236}">
                <a16:creationId xmlns:a16="http://schemas.microsoft.com/office/drawing/2014/main" id="{3CA006CB-F335-69B8-ACE3-2629E9C23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4782"/>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AF79FBB-2F5F-3A53-0BF2-6762596876BD}"/>
              </a:ext>
            </a:extLst>
          </p:cNvPr>
          <p:cNvSpPr txBox="1"/>
          <p:nvPr/>
        </p:nvSpPr>
        <p:spPr>
          <a:xfrm>
            <a:off x="3158069" y="5935265"/>
            <a:ext cx="4572000" cy="276999"/>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90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DDG_ProximaNova"/>
                <a:ea typeface="+mn-ea"/>
                <a:cs typeface="+mn-cs"/>
                <a:hlinkClick r:id="rId3">
                  <a:extLst>
                    <a:ext uri="{A12FA001-AC4F-418D-AE19-62706E023703}">
                      <ahyp:hlinkClr xmlns:ahyp="http://schemas.microsoft.com/office/drawing/2018/hyperlinkcolor" val="tx"/>
                    </a:ext>
                  </a:extLst>
                </a:hlinkClick>
              </a:rPr>
              <a:t>Transmitter And Receiver    </a:t>
            </a:r>
            <a:r>
              <a:rPr kumimoji="0" lang="en-US" sz="1200" b="0" i="0" u="none" strike="noStrike" kern="1200" cap="none" spc="0" normalizeH="0" baseline="0" noProof="0" dirty="0">
                <a:ln>
                  <a:noFill/>
                </a:ln>
                <a:solidFill>
                  <a:prstClr val="white"/>
                </a:solidFill>
                <a:effectLst/>
                <a:uLnTx/>
                <a:uFillTx/>
                <a:latin typeface="inherit"/>
                <a:ea typeface="+mn-ea"/>
                <a:cs typeface="+mn-cs"/>
                <a:hlinkClick r:id="rId3">
                  <a:extLst>
                    <a:ext uri="{A12FA001-AC4F-418D-AE19-62706E023703}">
                      <ahyp:hlinkClr xmlns:ahyp="http://schemas.microsoft.com/office/drawing/2018/hyperlinkcolor" val="tx"/>
                    </a:ext>
                  </a:extLst>
                </a:hlinkClick>
              </a:rPr>
              <a:t>ar.inspiredpencil.com</a:t>
            </a:r>
            <a:endParaRPr kumimoji="0" lang="en-US" sz="1200" b="0" i="0" u="none" strike="noStrike" kern="1200" cap="none" spc="0" normalizeH="0" baseline="0" noProof="0" dirty="0">
              <a:ln>
                <a:noFill/>
              </a:ln>
              <a:solidFill>
                <a:prstClr val="white"/>
              </a:solidFill>
              <a:effectLst/>
              <a:uLnTx/>
              <a:uFillTx/>
              <a:latin typeface="DDG_ProximaNova"/>
              <a:ea typeface="+mn-ea"/>
              <a:cs typeface="+mn-cs"/>
            </a:endParaRPr>
          </a:p>
        </p:txBody>
      </p:sp>
    </p:spTree>
    <p:extLst>
      <p:ext uri="{BB962C8B-B14F-4D97-AF65-F5344CB8AC3E}">
        <p14:creationId xmlns:p14="http://schemas.microsoft.com/office/powerpoint/2010/main" val="174819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FF">
            <a:alpha val="38000"/>
          </a:srgbClr>
        </a:solidFill>
        <a:effectLst/>
      </p:bgPr>
    </p:bg>
    <p:spTree>
      <p:nvGrpSpPr>
        <p:cNvPr id="1" name="">
          <a:extLst>
            <a:ext uri="{FF2B5EF4-FFF2-40B4-BE49-F238E27FC236}">
              <a16:creationId xmlns:a16="http://schemas.microsoft.com/office/drawing/2014/main" id="{F36B8236-2ACC-C52C-0348-1C40C89D63C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7677C25-0138-42C0-6EE5-4598C8B943A4}"/>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Seasoned With Salt</a:t>
            </a:r>
          </a:p>
        </p:txBody>
      </p:sp>
      <p:pic>
        <p:nvPicPr>
          <p:cNvPr id="5" name="Picture 4">
            <a:extLst>
              <a:ext uri="{FF2B5EF4-FFF2-40B4-BE49-F238E27FC236}">
                <a16:creationId xmlns:a16="http://schemas.microsoft.com/office/drawing/2014/main" id="{E4FED706-73B5-972B-0405-225C2ADE7A6C}"/>
              </a:ext>
            </a:extLst>
          </p:cNvPr>
          <p:cNvPicPr>
            <a:picLocks noChangeAspect="1"/>
          </p:cNvPicPr>
          <p:nvPr/>
        </p:nvPicPr>
        <p:blipFill>
          <a:blip r:embed="rId2"/>
          <a:stretch>
            <a:fillRect/>
          </a:stretch>
        </p:blipFill>
        <p:spPr>
          <a:xfrm>
            <a:off x="6793832" y="5296714"/>
            <a:ext cx="2214252" cy="1479391"/>
          </a:xfrm>
          <a:prstGeom prst="rect">
            <a:avLst/>
          </a:prstGeom>
        </p:spPr>
      </p:pic>
      <p:pic>
        <p:nvPicPr>
          <p:cNvPr id="7" name="Picture 6">
            <a:extLst>
              <a:ext uri="{FF2B5EF4-FFF2-40B4-BE49-F238E27FC236}">
                <a16:creationId xmlns:a16="http://schemas.microsoft.com/office/drawing/2014/main" id="{1818CB01-2296-F050-E787-4ADBAF382786}"/>
              </a:ext>
            </a:extLst>
          </p:cNvPr>
          <p:cNvPicPr>
            <a:picLocks noChangeAspect="1"/>
          </p:cNvPicPr>
          <p:nvPr/>
        </p:nvPicPr>
        <p:blipFill>
          <a:blip r:embed="rId3"/>
          <a:stretch>
            <a:fillRect/>
          </a:stretch>
        </p:blipFill>
        <p:spPr>
          <a:xfrm>
            <a:off x="344503" y="690768"/>
            <a:ext cx="4186750" cy="5557632"/>
          </a:xfrm>
          <a:prstGeom prst="rect">
            <a:avLst/>
          </a:prstGeom>
        </p:spPr>
      </p:pic>
      <p:sp>
        <p:nvSpPr>
          <p:cNvPr id="9" name="TextBox 8">
            <a:extLst>
              <a:ext uri="{FF2B5EF4-FFF2-40B4-BE49-F238E27FC236}">
                <a16:creationId xmlns:a16="http://schemas.microsoft.com/office/drawing/2014/main" id="{EFE5C126-1E55-7BDA-8875-0E1F037A7441}"/>
              </a:ext>
            </a:extLst>
          </p:cNvPr>
          <p:cNvSpPr txBox="1"/>
          <p:nvPr/>
        </p:nvSpPr>
        <p:spPr>
          <a:xfrm>
            <a:off x="2967785" y="5855183"/>
            <a:ext cx="4572000" cy="307777"/>
          </a:xfrm>
          <a:prstGeom prst="rect">
            <a:avLst/>
          </a:prstGeom>
          <a:noFill/>
        </p:spPr>
        <p:txBody>
          <a:bodyPr wrap="square">
            <a:spAutoFit/>
          </a:bodyPr>
          <a:lstStyle/>
          <a:p>
            <a:r>
              <a:rPr lang="en-US" sz="1400" dirty="0">
                <a:solidFill>
                  <a:schemeClr val="bg1"/>
                </a:solidFill>
              </a:rPr>
              <a:t>dreamstime.com</a:t>
            </a:r>
          </a:p>
        </p:txBody>
      </p:sp>
      <p:sp>
        <p:nvSpPr>
          <p:cNvPr id="4" name="TextBox 3">
            <a:extLst>
              <a:ext uri="{FF2B5EF4-FFF2-40B4-BE49-F238E27FC236}">
                <a16:creationId xmlns:a16="http://schemas.microsoft.com/office/drawing/2014/main" id="{9E1D060B-C3AD-1A64-B4DD-64F7FEFAE34E}"/>
              </a:ext>
            </a:extLst>
          </p:cNvPr>
          <p:cNvSpPr txBox="1"/>
          <p:nvPr/>
        </p:nvSpPr>
        <p:spPr>
          <a:xfrm>
            <a:off x="4821334" y="786063"/>
            <a:ext cx="4186750" cy="4566783"/>
          </a:xfrm>
          <a:prstGeom prst="rect">
            <a:avLst/>
          </a:prstGeom>
          <a:noFill/>
        </p:spPr>
        <p:txBody>
          <a:bodyPr wrap="square">
            <a:spAutoFit/>
          </a:bodyPr>
          <a:lstStyle/>
          <a:p>
            <a:r>
              <a:rPr lang="en-US" sz="2800" dirty="0"/>
              <a:t>Jesus called believers to be the salt of the earth   (Matt. 5:13). Salt is an important mineral; it preserves food, brings out flavor, soothes and heals, and is necessary for life: it balances fluids in the blood and is vital for nerve and muscle function. </a:t>
            </a:r>
          </a:p>
        </p:txBody>
      </p:sp>
    </p:spTree>
    <p:extLst>
      <p:ext uri="{BB962C8B-B14F-4D97-AF65-F5344CB8AC3E}">
        <p14:creationId xmlns:p14="http://schemas.microsoft.com/office/powerpoint/2010/main" val="4010983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FF">
            <a:alpha val="38000"/>
          </a:srgbClr>
        </a:solidFill>
        <a:effectLst/>
      </p:bgPr>
    </p:bg>
    <p:spTree>
      <p:nvGrpSpPr>
        <p:cNvPr id="1" name="">
          <a:extLst>
            <a:ext uri="{FF2B5EF4-FFF2-40B4-BE49-F238E27FC236}">
              <a16:creationId xmlns:a16="http://schemas.microsoft.com/office/drawing/2014/main" id="{A8B379A8-B41B-D30F-ACE8-605BE652A4F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2AF2AF9-FDA0-8768-97DB-1968627CCC4F}"/>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Seasoned With Salt</a:t>
            </a:r>
          </a:p>
        </p:txBody>
      </p:sp>
      <p:pic>
        <p:nvPicPr>
          <p:cNvPr id="5" name="Picture 4">
            <a:extLst>
              <a:ext uri="{FF2B5EF4-FFF2-40B4-BE49-F238E27FC236}">
                <a16:creationId xmlns:a16="http://schemas.microsoft.com/office/drawing/2014/main" id="{CBAFF155-C8C4-2436-FF14-C48FD27FCB73}"/>
              </a:ext>
            </a:extLst>
          </p:cNvPr>
          <p:cNvPicPr>
            <a:picLocks noChangeAspect="1"/>
          </p:cNvPicPr>
          <p:nvPr/>
        </p:nvPicPr>
        <p:blipFill>
          <a:blip r:embed="rId2"/>
          <a:stretch>
            <a:fillRect/>
          </a:stretch>
        </p:blipFill>
        <p:spPr>
          <a:xfrm>
            <a:off x="6793832" y="5296714"/>
            <a:ext cx="2214252" cy="1479391"/>
          </a:xfrm>
          <a:prstGeom prst="rect">
            <a:avLst/>
          </a:prstGeom>
        </p:spPr>
      </p:pic>
      <p:pic>
        <p:nvPicPr>
          <p:cNvPr id="7" name="Picture 6">
            <a:extLst>
              <a:ext uri="{FF2B5EF4-FFF2-40B4-BE49-F238E27FC236}">
                <a16:creationId xmlns:a16="http://schemas.microsoft.com/office/drawing/2014/main" id="{51AEB569-1C31-71EB-2C8F-C7CCFC29526E}"/>
              </a:ext>
            </a:extLst>
          </p:cNvPr>
          <p:cNvPicPr>
            <a:picLocks noChangeAspect="1"/>
          </p:cNvPicPr>
          <p:nvPr/>
        </p:nvPicPr>
        <p:blipFill>
          <a:blip r:embed="rId3"/>
          <a:stretch>
            <a:fillRect/>
          </a:stretch>
        </p:blipFill>
        <p:spPr>
          <a:xfrm>
            <a:off x="344503" y="690768"/>
            <a:ext cx="4186750" cy="5557632"/>
          </a:xfrm>
          <a:prstGeom prst="rect">
            <a:avLst/>
          </a:prstGeom>
        </p:spPr>
      </p:pic>
      <p:sp>
        <p:nvSpPr>
          <p:cNvPr id="9" name="TextBox 8">
            <a:extLst>
              <a:ext uri="{FF2B5EF4-FFF2-40B4-BE49-F238E27FC236}">
                <a16:creationId xmlns:a16="http://schemas.microsoft.com/office/drawing/2014/main" id="{B4792FEB-E698-CF16-BC64-E121AC3FE524}"/>
              </a:ext>
            </a:extLst>
          </p:cNvPr>
          <p:cNvSpPr txBox="1"/>
          <p:nvPr/>
        </p:nvSpPr>
        <p:spPr>
          <a:xfrm>
            <a:off x="2967785" y="5855183"/>
            <a:ext cx="4572000" cy="307777"/>
          </a:xfrm>
          <a:prstGeom prst="rect">
            <a:avLst/>
          </a:prstGeom>
          <a:noFill/>
        </p:spPr>
        <p:txBody>
          <a:bodyPr wrap="square">
            <a:spAutoFit/>
          </a:bodyPr>
          <a:lstStyle/>
          <a:p>
            <a:r>
              <a:rPr lang="en-US" sz="1400" dirty="0">
                <a:solidFill>
                  <a:schemeClr val="bg1"/>
                </a:solidFill>
              </a:rPr>
              <a:t>dreamstime.com</a:t>
            </a:r>
          </a:p>
        </p:txBody>
      </p:sp>
      <p:sp>
        <p:nvSpPr>
          <p:cNvPr id="2" name="TextBox 1">
            <a:extLst>
              <a:ext uri="{FF2B5EF4-FFF2-40B4-BE49-F238E27FC236}">
                <a16:creationId xmlns:a16="http://schemas.microsoft.com/office/drawing/2014/main" id="{A0C304AE-04C5-6105-F006-AE9A98599B23}"/>
              </a:ext>
            </a:extLst>
          </p:cNvPr>
          <p:cNvSpPr txBox="1"/>
          <p:nvPr/>
        </p:nvSpPr>
        <p:spPr>
          <a:xfrm>
            <a:off x="4748463" y="690768"/>
            <a:ext cx="4051034" cy="4683779"/>
          </a:xfrm>
          <a:prstGeom prst="rect">
            <a:avLst/>
          </a:prstGeom>
          <a:noFill/>
        </p:spPr>
        <p:txBody>
          <a:bodyPr wrap="square" rtlCol="0">
            <a:spAutoFit/>
          </a:bodyPr>
          <a:lstStyle/>
          <a:p>
            <a:r>
              <a:rPr lang="en-US" sz="2400" dirty="0"/>
              <a:t>Gracious in speech. -The goal is to bring out the best in others in a conversation, not put them down, and not cut them out.”</a:t>
            </a:r>
          </a:p>
          <a:p>
            <a:endParaRPr lang="en-US" sz="2400" dirty="0"/>
          </a:p>
          <a:p>
            <a:r>
              <a:rPr lang="en-US" sz="2400" dirty="0"/>
              <a:t>Our words should impact our conversations for the better as we bring a different “flavor” to our interactions, build others up, and share as well as defend the gospel.</a:t>
            </a:r>
          </a:p>
        </p:txBody>
      </p:sp>
    </p:spTree>
    <p:extLst>
      <p:ext uri="{BB962C8B-B14F-4D97-AF65-F5344CB8AC3E}">
        <p14:creationId xmlns:p14="http://schemas.microsoft.com/office/powerpoint/2010/main" val="699583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FF">
            <a:alpha val="38000"/>
          </a:srgbClr>
        </a:solidFill>
        <a:effectLst/>
      </p:bgPr>
    </p:bg>
    <p:spTree>
      <p:nvGrpSpPr>
        <p:cNvPr id="1" name="">
          <a:extLst>
            <a:ext uri="{FF2B5EF4-FFF2-40B4-BE49-F238E27FC236}">
              <a16:creationId xmlns:a16="http://schemas.microsoft.com/office/drawing/2014/main" id="{BF3EDEB0-0D1A-9B7D-BF4F-72EC365EF44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CC07CB8-0BAB-8367-5A71-1025F86D7332}"/>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Seasoned With Salt</a:t>
            </a:r>
          </a:p>
        </p:txBody>
      </p:sp>
      <p:pic>
        <p:nvPicPr>
          <p:cNvPr id="5" name="Picture 4">
            <a:extLst>
              <a:ext uri="{FF2B5EF4-FFF2-40B4-BE49-F238E27FC236}">
                <a16:creationId xmlns:a16="http://schemas.microsoft.com/office/drawing/2014/main" id="{A1A2CC2F-3CE0-621A-8008-560CBB2B084F}"/>
              </a:ext>
            </a:extLst>
          </p:cNvPr>
          <p:cNvPicPr>
            <a:picLocks noChangeAspect="1"/>
          </p:cNvPicPr>
          <p:nvPr/>
        </p:nvPicPr>
        <p:blipFill>
          <a:blip r:embed="rId2"/>
          <a:stretch>
            <a:fillRect/>
          </a:stretch>
        </p:blipFill>
        <p:spPr>
          <a:xfrm>
            <a:off x="6793832" y="5296714"/>
            <a:ext cx="2214252" cy="1479391"/>
          </a:xfrm>
          <a:prstGeom prst="rect">
            <a:avLst/>
          </a:prstGeom>
        </p:spPr>
      </p:pic>
      <p:pic>
        <p:nvPicPr>
          <p:cNvPr id="7" name="Picture 6">
            <a:extLst>
              <a:ext uri="{FF2B5EF4-FFF2-40B4-BE49-F238E27FC236}">
                <a16:creationId xmlns:a16="http://schemas.microsoft.com/office/drawing/2014/main" id="{98AA0F54-B714-A792-6062-07FDC5C19EB5}"/>
              </a:ext>
            </a:extLst>
          </p:cNvPr>
          <p:cNvPicPr>
            <a:picLocks noChangeAspect="1"/>
          </p:cNvPicPr>
          <p:nvPr/>
        </p:nvPicPr>
        <p:blipFill>
          <a:blip r:embed="rId3"/>
          <a:stretch>
            <a:fillRect/>
          </a:stretch>
        </p:blipFill>
        <p:spPr>
          <a:xfrm>
            <a:off x="344503" y="690768"/>
            <a:ext cx="4186750" cy="5557632"/>
          </a:xfrm>
          <a:prstGeom prst="rect">
            <a:avLst/>
          </a:prstGeom>
        </p:spPr>
      </p:pic>
      <p:sp>
        <p:nvSpPr>
          <p:cNvPr id="9" name="TextBox 8">
            <a:extLst>
              <a:ext uri="{FF2B5EF4-FFF2-40B4-BE49-F238E27FC236}">
                <a16:creationId xmlns:a16="http://schemas.microsoft.com/office/drawing/2014/main" id="{9D92EC68-4611-3C99-4665-7BC7753BABA8}"/>
              </a:ext>
            </a:extLst>
          </p:cNvPr>
          <p:cNvSpPr txBox="1"/>
          <p:nvPr/>
        </p:nvSpPr>
        <p:spPr>
          <a:xfrm>
            <a:off x="2967785" y="5855183"/>
            <a:ext cx="4572000" cy="307777"/>
          </a:xfrm>
          <a:prstGeom prst="rect">
            <a:avLst/>
          </a:prstGeom>
          <a:noFill/>
        </p:spPr>
        <p:txBody>
          <a:bodyPr wrap="square">
            <a:spAutoFit/>
          </a:bodyPr>
          <a:lstStyle/>
          <a:p>
            <a:r>
              <a:rPr lang="en-US" sz="1400" dirty="0">
                <a:solidFill>
                  <a:schemeClr val="bg1"/>
                </a:solidFill>
              </a:rPr>
              <a:t>dreamstime.com</a:t>
            </a:r>
          </a:p>
        </p:txBody>
      </p:sp>
      <p:sp>
        <p:nvSpPr>
          <p:cNvPr id="4" name="TextBox 3">
            <a:extLst>
              <a:ext uri="{FF2B5EF4-FFF2-40B4-BE49-F238E27FC236}">
                <a16:creationId xmlns:a16="http://schemas.microsoft.com/office/drawing/2014/main" id="{9159A594-08ED-DF01-83D9-74525ACB9C07}"/>
              </a:ext>
            </a:extLst>
          </p:cNvPr>
          <p:cNvSpPr txBox="1"/>
          <p:nvPr/>
        </p:nvSpPr>
        <p:spPr>
          <a:xfrm>
            <a:off x="4788568" y="802105"/>
            <a:ext cx="4186749" cy="4401205"/>
          </a:xfrm>
          <a:prstGeom prst="rect">
            <a:avLst/>
          </a:prstGeom>
          <a:noFill/>
        </p:spPr>
        <p:txBody>
          <a:bodyPr wrap="square">
            <a:spAutoFit/>
          </a:bodyPr>
          <a:lstStyle/>
          <a:p>
            <a:r>
              <a:rPr lang="en-US" sz="2800" dirty="0"/>
              <a:t>The salt of the earth metaphor applies to the way believers talk as well as how they live, The content and tone of our words should impact those around us for the better, </a:t>
            </a:r>
          </a:p>
          <a:p>
            <a:r>
              <a:rPr lang="en-US" sz="2800" dirty="0"/>
              <a:t>The right amount of salt in food brings out flavor and transforms a meal.</a:t>
            </a:r>
          </a:p>
        </p:txBody>
      </p:sp>
    </p:spTree>
    <p:extLst>
      <p:ext uri="{BB962C8B-B14F-4D97-AF65-F5344CB8AC3E}">
        <p14:creationId xmlns:p14="http://schemas.microsoft.com/office/powerpoint/2010/main" val="871511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FF">
            <a:alpha val="38000"/>
          </a:srgbClr>
        </a:solidFill>
        <a:effectLst/>
      </p:bgPr>
    </p:bg>
    <p:spTree>
      <p:nvGrpSpPr>
        <p:cNvPr id="1" name="">
          <a:extLst>
            <a:ext uri="{FF2B5EF4-FFF2-40B4-BE49-F238E27FC236}">
              <a16:creationId xmlns:a16="http://schemas.microsoft.com/office/drawing/2014/main" id="{BD682AB6-6310-A32B-611B-8447E2ED2D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4F634F8-86A7-5615-E84A-47ADBF16C532}"/>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Seasoned With Salt</a:t>
            </a:r>
          </a:p>
        </p:txBody>
      </p:sp>
      <p:pic>
        <p:nvPicPr>
          <p:cNvPr id="5" name="Picture 4">
            <a:extLst>
              <a:ext uri="{FF2B5EF4-FFF2-40B4-BE49-F238E27FC236}">
                <a16:creationId xmlns:a16="http://schemas.microsoft.com/office/drawing/2014/main" id="{8ADCB8D7-ECD0-4207-57F4-9669F744F3B3}"/>
              </a:ext>
            </a:extLst>
          </p:cNvPr>
          <p:cNvPicPr>
            <a:picLocks noChangeAspect="1"/>
          </p:cNvPicPr>
          <p:nvPr/>
        </p:nvPicPr>
        <p:blipFill>
          <a:blip r:embed="rId2"/>
          <a:stretch>
            <a:fillRect/>
          </a:stretch>
        </p:blipFill>
        <p:spPr>
          <a:xfrm>
            <a:off x="6793832" y="5296714"/>
            <a:ext cx="2214252" cy="1479391"/>
          </a:xfrm>
          <a:prstGeom prst="rect">
            <a:avLst/>
          </a:prstGeom>
        </p:spPr>
      </p:pic>
      <p:pic>
        <p:nvPicPr>
          <p:cNvPr id="7" name="Picture 6">
            <a:extLst>
              <a:ext uri="{FF2B5EF4-FFF2-40B4-BE49-F238E27FC236}">
                <a16:creationId xmlns:a16="http://schemas.microsoft.com/office/drawing/2014/main" id="{82B083FE-428F-FD07-A57A-74229A9D8E3A}"/>
              </a:ext>
            </a:extLst>
          </p:cNvPr>
          <p:cNvPicPr>
            <a:picLocks noChangeAspect="1"/>
          </p:cNvPicPr>
          <p:nvPr/>
        </p:nvPicPr>
        <p:blipFill>
          <a:blip r:embed="rId3"/>
          <a:stretch>
            <a:fillRect/>
          </a:stretch>
        </p:blipFill>
        <p:spPr>
          <a:xfrm>
            <a:off x="344503" y="690768"/>
            <a:ext cx="4186750" cy="5557632"/>
          </a:xfrm>
          <a:prstGeom prst="rect">
            <a:avLst/>
          </a:prstGeom>
        </p:spPr>
      </p:pic>
      <p:sp>
        <p:nvSpPr>
          <p:cNvPr id="9" name="TextBox 8">
            <a:extLst>
              <a:ext uri="{FF2B5EF4-FFF2-40B4-BE49-F238E27FC236}">
                <a16:creationId xmlns:a16="http://schemas.microsoft.com/office/drawing/2014/main" id="{274BCDD8-66A5-227C-8865-3ED02655BBEF}"/>
              </a:ext>
            </a:extLst>
          </p:cNvPr>
          <p:cNvSpPr txBox="1"/>
          <p:nvPr/>
        </p:nvSpPr>
        <p:spPr>
          <a:xfrm>
            <a:off x="2967785" y="5855183"/>
            <a:ext cx="4572000" cy="307777"/>
          </a:xfrm>
          <a:prstGeom prst="rect">
            <a:avLst/>
          </a:prstGeom>
          <a:noFill/>
        </p:spPr>
        <p:txBody>
          <a:bodyPr wrap="square">
            <a:spAutoFit/>
          </a:bodyPr>
          <a:lstStyle/>
          <a:p>
            <a:r>
              <a:rPr lang="en-US" sz="1400" dirty="0">
                <a:solidFill>
                  <a:schemeClr val="bg1"/>
                </a:solidFill>
              </a:rPr>
              <a:t>dreamstime.com</a:t>
            </a:r>
          </a:p>
        </p:txBody>
      </p:sp>
      <p:sp>
        <p:nvSpPr>
          <p:cNvPr id="2" name="TextBox 1">
            <a:extLst>
              <a:ext uri="{FF2B5EF4-FFF2-40B4-BE49-F238E27FC236}">
                <a16:creationId xmlns:a16="http://schemas.microsoft.com/office/drawing/2014/main" id="{2F732F1E-F56A-446E-B6C9-FA6ED8139615}"/>
              </a:ext>
            </a:extLst>
          </p:cNvPr>
          <p:cNvSpPr txBox="1"/>
          <p:nvPr/>
        </p:nvSpPr>
        <p:spPr>
          <a:xfrm>
            <a:off x="5045242" y="962526"/>
            <a:ext cx="3224463" cy="5078313"/>
          </a:xfrm>
          <a:prstGeom prst="rect">
            <a:avLst/>
          </a:prstGeom>
          <a:noFill/>
        </p:spPr>
        <p:txBody>
          <a:bodyPr wrap="square" rtlCol="0">
            <a:spAutoFit/>
          </a:bodyPr>
          <a:lstStyle/>
          <a:p>
            <a:r>
              <a:rPr lang="en-US" sz="3600" dirty="0"/>
              <a:t>Proverbs 12:18</a:t>
            </a:r>
          </a:p>
          <a:p>
            <a:r>
              <a:rPr lang="en-US" sz="3600" dirty="0"/>
              <a:t>Matthew 12:36</a:t>
            </a:r>
          </a:p>
          <a:p>
            <a:r>
              <a:rPr lang="en-US" sz="3600" dirty="0"/>
              <a:t>1 Thess. 5:11</a:t>
            </a:r>
          </a:p>
          <a:p>
            <a:r>
              <a:rPr lang="en-US" sz="3600" dirty="0"/>
              <a:t>Proverbs 16:24</a:t>
            </a:r>
          </a:p>
          <a:p>
            <a:r>
              <a:rPr lang="en-US" sz="3600" dirty="0"/>
              <a:t>Ephesians 4:29</a:t>
            </a:r>
          </a:p>
          <a:p>
            <a:r>
              <a:rPr lang="en-US" sz="3600" dirty="0"/>
              <a:t>Hebrews 3:13</a:t>
            </a:r>
          </a:p>
          <a:p>
            <a:r>
              <a:rPr lang="en-US" sz="3600" dirty="0"/>
              <a:t>James 1:19-20</a:t>
            </a:r>
          </a:p>
          <a:p>
            <a:endParaRPr lang="en-US" sz="3600" dirty="0"/>
          </a:p>
          <a:p>
            <a:endParaRPr lang="en-US" sz="3600" dirty="0"/>
          </a:p>
        </p:txBody>
      </p:sp>
    </p:spTree>
    <p:extLst>
      <p:ext uri="{BB962C8B-B14F-4D97-AF65-F5344CB8AC3E}">
        <p14:creationId xmlns:p14="http://schemas.microsoft.com/office/powerpoint/2010/main" val="28062260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181</TotalTime>
  <Words>421</Words>
  <Application>Microsoft Office PowerPoint</Application>
  <PresentationFormat>On-screen Show (4:3)</PresentationFormat>
  <Paragraphs>63</Paragraphs>
  <Slides>13</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Arial Unicode MS</vt:lpstr>
      <vt:lpstr>Calibri</vt:lpstr>
      <vt:lpstr>Calibri Light</vt:lpstr>
      <vt:lpstr>DDG_ProximaNova</vt:lpstr>
      <vt:lpstr>inherit</vt:lpstr>
      <vt:lpstr>Ink Free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23</cp:revision>
  <dcterms:created xsi:type="dcterms:W3CDTF">2025-08-19T19:05:23Z</dcterms:created>
  <dcterms:modified xsi:type="dcterms:W3CDTF">2026-04-25T18:53:06Z</dcterms:modified>
</cp:coreProperties>
</file>