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265" r:id="rId4"/>
    <p:sldId id="279" r:id="rId5"/>
    <p:sldId id="257" r:id="rId6"/>
    <p:sldId id="258" r:id="rId7"/>
    <p:sldId id="259" r:id="rId8"/>
    <p:sldId id="278" r:id="rId9"/>
    <p:sldId id="277" r:id="rId10"/>
    <p:sldId id="288" r:id="rId11"/>
    <p:sldId id="283" r:id="rId12"/>
    <p:sldId id="280" r:id="rId13"/>
    <p:sldId id="281" r:id="rId14"/>
    <p:sldId id="289" r:id="rId15"/>
    <p:sldId id="292" r:id="rId16"/>
    <p:sldId id="285" r:id="rId17"/>
    <p:sldId id="284" r:id="rId18"/>
    <p:sldId id="286" r:id="rId19"/>
    <p:sldId id="290" r:id="rId20"/>
    <p:sldId id="282" r:id="rId21"/>
    <p:sldId id="293" r:id="rId22"/>
    <p:sldId id="291" r:id="rId23"/>
    <p:sldId id="27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GiDb3HQ3GZstWpgkL4KvQ==" hashData="AP+PgCEUv8FWw5ZlpbrY+a580pkGSNd8M6zPN/8X5xdNBqZOpt9EoHYqgC4ESeXwXvzXnwq+InLVkEFOE9lYL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8" d="100"/>
          <a:sy n="78" d="100"/>
        </p:scale>
        <p:origin x="54" y="1002"/>
      </p:cViewPr>
      <p:guideLst/>
    </p:cSldViewPr>
  </p:slideViewPr>
  <p:notesTextViewPr>
    <p:cViewPr>
      <p:scale>
        <a:sx n="1" d="1"/>
        <a:sy n="1" d="1"/>
      </p:scale>
      <p:origin x="0" y="0"/>
    </p:cViewPr>
  </p:notesTextViewPr>
  <p:sorterViewPr>
    <p:cViewPr>
      <p:scale>
        <a:sx n="100" d="100"/>
        <a:sy n="100" d="100"/>
      </p:scale>
      <p:origin x="0" y="-1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EEE6E-E3C9-4DC0-886B-6A88B426CD13}" type="datetimeFigureOut">
              <a:rPr lang="en-US" smtClean="0"/>
              <a:t>4/25/2026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1303B-D58B-489C-8ABD-C8C55958242A}" type="slidenum">
              <a:rPr lang="en-US" smtClean="0"/>
              <a:t>‹#›</a:t>
            </a:fld>
            <a:endParaRPr lang="en-US"/>
          </a:p>
        </p:txBody>
      </p:sp>
    </p:spTree>
    <p:extLst>
      <p:ext uri="{BB962C8B-B14F-4D97-AF65-F5344CB8AC3E}">
        <p14:creationId xmlns:p14="http://schemas.microsoft.com/office/powerpoint/2010/main" val="34585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1303B-D58B-489C-8ABD-C8C55958242A}" type="slidenum">
              <a:rPr lang="en-US" smtClean="0"/>
              <a:t>10</a:t>
            </a:fld>
            <a:endParaRPr lang="en-US"/>
          </a:p>
        </p:txBody>
      </p:sp>
    </p:spTree>
    <p:extLst>
      <p:ext uri="{BB962C8B-B14F-4D97-AF65-F5344CB8AC3E}">
        <p14:creationId xmlns:p14="http://schemas.microsoft.com/office/powerpoint/2010/main" val="221037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6D50A4-B919-449D-B0D3-CE80BA1E1F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99891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D50A4-B919-449D-B0D3-CE80BA1E1F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101474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D50A4-B919-449D-B0D3-CE80BA1E1F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199452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8108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192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15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0039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188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79601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229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9247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D50A4-B919-449D-B0D3-CE80BA1E1F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304306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56955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8698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9162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5374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22723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31499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748999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93287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208305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24830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D50A4-B919-449D-B0D3-CE80BA1E1F5B}"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2199298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575345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56744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648319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85218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D50A4-B919-449D-B0D3-CE80BA1E1F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57496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6D50A4-B919-449D-B0D3-CE80BA1E1F5B}"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336930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6D50A4-B919-449D-B0D3-CE80BA1E1F5B}" type="datetimeFigureOut">
              <a:rPr lang="en-US" smtClean="0"/>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399582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D50A4-B919-449D-B0D3-CE80BA1E1F5B}" type="datetimeFigureOut">
              <a:rPr lang="en-US" smtClean="0"/>
              <a:t>4/25/2026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157984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6D50A4-B919-449D-B0D3-CE80BA1E1F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74887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6D50A4-B919-449D-B0D3-CE80BA1E1F5B}"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A4893-2696-45AF-9DEE-E6C1D4985268}" type="slidenum">
              <a:rPr lang="en-US" smtClean="0"/>
              <a:t>‹#›</a:t>
            </a:fld>
            <a:endParaRPr lang="en-US"/>
          </a:p>
        </p:txBody>
      </p:sp>
    </p:spTree>
    <p:extLst>
      <p:ext uri="{BB962C8B-B14F-4D97-AF65-F5344CB8AC3E}">
        <p14:creationId xmlns:p14="http://schemas.microsoft.com/office/powerpoint/2010/main" val="350574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D50A4-B919-449D-B0D3-CE80BA1E1F5B}" type="datetimeFigureOut">
              <a:rPr lang="en-US" smtClean="0"/>
              <a:t>4/25/2026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A4893-2696-45AF-9DEE-E6C1D4985268}" type="slidenum">
              <a:rPr lang="en-US" smtClean="0"/>
              <a:t>‹#›</a:t>
            </a:fld>
            <a:endParaRPr lang="en-US"/>
          </a:p>
        </p:txBody>
      </p:sp>
    </p:spTree>
    <p:extLst>
      <p:ext uri="{BB962C8B-B14F-4D97-AF65-F5344CB8AC3E}">
        <p14:creationId xmlns:p14="http://schemas.microsoft.com/office/powerpoint/2010/main" val="1114392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4/25/2026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710180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4/25/2026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4599293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elpful marriage conseling questions to ask your spouse in 2024 ...">
            <a:extLst>
              <a:ext uri="{FF2B5EF4-FFF2-40B4-BE49-F238E27FC236}">
                <a16:creationId xmlns:a16="http://schemas.microsoft.com/office/drawing/2014/main" id="{545E9B23-05F5-E07A-2CC0-01B19A0D1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17" b="42520"/>
          <a:stretch>
            <a:fillRect/>
          </a:stretch>
        </p:blipFill>
        <p:spPr bwMode="auto">
          <a:xfrm>
            <a:off x="211334" y="858252"/>
            <a:ext cx="8721331" cy="478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descr="110 Insightful Questions to Ask Your Spouse During Hard Times">
            <a:extLst>
              <a:ext uri="{FF2B5EF4-FFF2-40B4-BE49-F238E27FC236}">
                <a16:creationId xmlns:a16="http://schemas.microsoft.com/office/drawing/2014/main" id="{1B47B672-5941-212E-7890-CB2A9E6FA18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8D22F6F-1F37-FAF7-D2A9-232BA0B8DEA6}"/>
              </a:ext>
            </a:extLst>
          </p:cNvPr>
          <p:cNvPicPr>
            <a:picLocks noChangeAspect="1"/>
          </p:cNvPicPr>
          <p:nvPr/>
        </p:nvPicPr>
        <p:blipFill>
          <a:blip r:embed="rId2"/>
          <a:srcRect t="20702" b="52222"/>
          <a:stretch>
            <a:fillRect/>
          </a:stretch>
        </p:blipFill>
        <p:spPr>
          <a:xfrm>
            <a:off x="280736" y="1803399"/>
            <a:ext cx="8632440" cy="3306012"/>
          </a:xfrm>
          <a:prstGeom prst="rect">
            <a:avLst/>
          </a:prstGeom>
        </p:spPr>
      </p:pic>
    </p:spTree>
    <p:extLst>
      <p:ext uri="{BB962C8B-B14F-4D97-AF65-F5344CB8AC3E}">
        <p14:creationId xmlns:p14="http://schemas.microsoft.com/office/powerpoint/2010/main" val="222726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9B205-86B8-1B59-CEC4-F85E2B60D8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2ADC29-4457-37FF-5814-A191376A458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4AFBAC4D-F3F1-3086-C230-9428B67D40B3}"/>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CAF090B-E931-3246-E52E-1E1800C8AD09}"/>
              </a:ext>
            </a:extLst>
          </p:cNvPr>
          <p:cNvSpPr txBox="1"/>
          <p:nvPr/>
        </p:nvSpPr>
        <p:spPr>
          <a:xfrm>
            <a:off x="0" y="-60333"/>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
        <p:nvSpPr>
          <p:cNvPr id="6" name="TextBox 5">
            <a:extLst>
              <a:ext uri="{FF2B5EF4-FFF2-40B4-BE49-F238E27FC236}">
                <a16:creationId xmlns:a16="http://schemas.microsoft.com/office/drawing/2014/main" id="{519B9893-7A85-17A2-8FBA-2B2BEC4A1E5C}"/>
              </a:ext>
            </a:extLst>
          </p:cNvPr>
          <p:cNvSpPr txBox="1"/>
          <p:nvPr/>
        </p:nvSpPr>
        <p:spPr>
          <a:xfrm>
            <a:off x="641685" y="1299411"/>
            <a:ext cx="7916778" cy="4524315"/>
          </a:xfrm>
          <a:prstGeom prst="rect">
            <a:avLst/>
          </a:prstGeom>
          <a:noFill/>
          <a:ln w="28575">
            <a:solidFill>
              <a:schemeClr val="tx1"/>
            </a:solidFill>
          </a:ln>
        </p:spPr>
        <p:txBody>
          <a:bodyPr wrap="square">
            <a:spAutoFit/>
          </a:bodyPr>
          <a:lstStyle/>
          <a:p>
            <a:r>
              <a:rPr lang="en-US" sz="3600" b="1" dirty="0">
                <a:solidFill>
                  <a:srgbClr val="FF0000"/>
                </a:solidFill>
              </a:rPr>
              <a:t>Prov. 1:5  </a:t>
            </a:r>
            <a:r>
              <a:rPr lang="en-US" sz="3600" dirty="0"/>
              <a:t>A wise man will hear and increase learning, And a man of understanding will attain wise counsel,</a:t>
            </a:r>
          </a:p>
          <a:p>
            <a:endParaRPr lang="en-US" sz="3600" dirty="0"/>
          </a:p>
          <a:p>
            <a:r>
              <a:rPr lang="en-US" sz="3600" b="1" dirty="0" err="1">
                <a:solidFill>
                  <a:srgbClr val="FF0000"/>
                </a:solidFill>
              </a:rPr>
              <a:t>Ecc</a:t>
            </a:r>
            <a:r>
              <a:rPr lang="en-US" sz="3600" b="1" dirty="0">
                <a:solidFill>
                  <a:srgbClr val="FF0000"/>
                </a:solidFill>
              </a:rPr>
              <a:t>. 5:1  </a:t>
            </a:r>
            <a:r>
              <a:rPr lang="en-US" sz="3600" dirty="0"/>
              <a:t>Walk prudently when you go to the house of God; and draw near to hear rather than to give the sacrifice of fools, for they do not know that they do evil.</a:t>
            </a:r>
          </a:p>
        </p:txBody>
      </p:sp>
    </p:spTree>
    <p:extLst>
      <p:ext uri="{BB962C8B-B14F-4D97-AF65-F5344CB8AC3E}">
        <p14:creationId xmlns:p14="http://schemas.microsoft.com/office/powerpoint/2010/main" val="76237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83ED5-01B0-D61E-C167-5D5DFF8FEF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40F8C9-8536-31C7-0538-A278C463D65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0412EFE0-7192-04FF-90B1-8F98911C1448}"/>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5D84A0-4CAC-E1BC-4804-6FD1BB7608FF}"/>
              </a:ext>
            </a:extLst>
          </p:cNvPr>
          <p:cNvSpPr txBox="1"/>
          <p:nvPr/>
        </p:nvSpPr>
        <p:spPr>
          <a:xfrm>
            <a:off x="0" y="-60333"/>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
        <p:nvSpPr>
          <p:cNvPr id="6" name="TextBox 5">
            <a:extLst>
              <a:ext uri="{FF2B5EF4-FFF2-40B4-BE49-F238E27FC236}">
                <a16:creationId xmlns:a16="http://schemas.microsoft.com/office/drawing/2014/main" id="{363DCC7F-D76E-8E03-A03E-B6B86CBF82D0}"/>
              </a:ext>
            </a:extLst>
          </p:cNvPr>
          <p:cNvSpPr txBox="1"/>
          <p:nvPr/>
        </p:nvSpPr>
        <p:spPr>
          <a:xfrm>
            <a:off x="577516" y="1291390"/>
            <a:ext cx="7812505" cy="4481416"/>
          </a:xfrm>
          <a:prstGeom prst="rect">
            <a:avLst/>
          </a:prstGeom>
          <a:noFill/>
          <a:ln w="28575">
            <a:solidFill>
              <a:schemeClr val="tx1"/>
            </a:solidFill>
          </a:ln>
        </p:spPr>
        <p:txBody>
          <a:bodyPr wrap="square">
            <a:spAutoFit/>
          </a:bodyPr>
          <a:lstStyle/>
          <a:p>
            <a:r>
              <a:rPr lang="en-US" sz="4000" b="1" dirty="0">
                <a:solidFill>
                  <a:srgbClr val="FF0000"/>
                </a:solidFill>
              </a:rPr>
              <a:t>Isaiah 59:1-2  </a:t>
            </a:r>
            <a:r>
              <a:rPr lang="en-US" sz="4000" dirty="0"/>
              <a:t>Behold, the LORD's hand is not shortened, That it cannot save; Nor His ear heavy, That it cannot hear. 2 But your iniquities have separated you from your God; And your sins have hidden His face from you, So that He will not hear.</a:t>
            </a:r>
          </a:p>
        </p:txBody>
      </p:sp>
    </p:spTree>
    <p:extLst>
      <p:ext uri="{BB962C8B-B14F-4D97-AF65-F5344CB8AC3E}">
        <p14:creationId xmlns:p14="http://schemas.microsoft.com/office/powerpoint/2010/main" val="10904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Family Conflict at Home, Miscommunication, Couple Separation, Pair in ...">
            <a:extLst>
              <a:ext uri="{FF2B5EF4-FFF2-40B4-BE49-F238E27FC236}">
                <a16:creationId xmlns:a16="http://schemas.microsoft.com/office/drawing/2014/main" id="{012098D0-73C4-4552-17FC-39C371CA1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24727"/>
            <a:ext cx="7620000" cy="4962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8A994C-BF1E-A765-8930-1ADE9FEE0E95}"/>
              </a:ext>
            </a:extLst>
          </p:cNvPr>
          <p:cNvSpPr txBox="1"/>
          <p:nvPr/>
        </p:nvSpPr>
        <p:spPr>
          <a:xfrm>
            <a:off x="0" y="27898"/>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Tree>
    <p:extLst>
      <p:ext uri="{BB962C8B-B14F-4D97-AF65-F5344CB8AC3E}">
        <p14:creationId xmlns:p14="http://schemas.microsoft.com/office/powerpoint/2010/main" val="15243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Four Reasons People Don't Listen to You - The Kevin Eikenberry Group">
            <a:extLst>
              <a:ext uri="{FF2B5EF4-FFF2-40B4-BE49-F238E27FC236}">
                <a16:creationId xmlns:a16="http://schemas.microsoft.com/office/drawing/2014/main" id="{E8108504-D0E8-2C67-5DFF-6C27E02A9B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657"/>
          <a:stretch>
            <a:fillRect/>
          </a:stretch>
        </p:blipFill>
        <p:spPr bwMode="auto">
          <a:xfrm>
            <a:off x="0" y="1631966"/>
            <a:ext cx="9144000" cy="4120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B9CDAB-9C5D-73F0-6127-705C663CFFC3}"/>
              </a:ext>
            </a:extLst>
          </p:cNvPr>
          <p:cNvSpPr txBox="1"/>
          <p:nvPr/>
        </p:nvSpPr>
        <p:spPr>
          <a:xfrm>
            <a:off x="0" y="46201"/>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Tree>
    <p:extLst>
      <p:ext uri="{BB962C8B-B14F-4D97-AF65-F5344CB8AC3E}">
        <p14:creationId xmlns:p14="http://schemas.microsoft.com/office/powerpoint/2010/main" val="322524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usband Not Listening To Wife Stock Photos, Pictures &amp; Royalty-Free ...">
            <a:extLst>
              <a:ext uri="{FF2B5EF4-FFF2-40B4-BE49-F238E27FC236}">
                <a16:creationId xmlns:a16="http://schemas.microsoft.com/office/drawing/2014/main" id="{91B79C71-64FB-8FBA-9827-212A1887A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36" y="1171230"/>
            <a:ext cx="7832558" cy="5221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A79874-E14B-DF8D-4E68-FB40BF3F67EA}"/>
              </a:ext>
            </a:extLst>
          </p:cNvPr>
          <p:cNvSpPr txBox="1"/>
          <p:nvPr/>
        </p:nvSpPr>
        <p:spPr>
          <a:xfrm>
            <a:off x="0" y="46201"/>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Tree>
    <p:extLst>
      <p:ext uri="{BB962C8B-B14F-4D97-AF65-F5344CB8AC3E}">
        <p14:creationId xmlns:p14="http://schemas.microsoft.com/office/powerpoint/2010/main" val="381154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C6519F-EF23-E33A-DC21-F1673BAA02AD}"/>
            </a:ext>
          </a:extLst>
        </p:cNvPr>
        <p:cNvGrpSpPr/>
        <p:nvPr/>
      </p:nvGrpSpPr>
      <p:grpSpPr>
        <a:xfrm>
          <a:off x="0" y="0"/>
          <a:ext cx="0" cy="0"/>
          <a:chOff x="0" y="0"/>
          <a:chExt cx="0" cy="0"/>
        </a:xfrm>
      </p:grpSpPr>
      <p:sp>
        <p:nvSpPr>
          <p:cNvPr id="2" name="AutoShape 2" descr="110 Insightful Questions to Ask Your Spouse During Hard Times">
            <a:extLst>
              <a:ext uri="{FF2B5EF4-FFF2-40B4-BE49-F238E27FC236}">
                <a16:creationId xmlns:a16="http://schemas.microsoft.com/office/drawing/2014/main" id="{0D06CA81-8DD2-3786-D902-A19D7ABF08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EC548AB-4061-063E-351A-421AE2AF0B3F}"/>
              </a:ext>
            </a:extLst>
          </p:cNvPr>
          <p:cNvPicPr>
            <a:picLocks noChangeAspect="1"/>
          </p:cNvPicPr>
          <p:nvPr/>
        </p:nvPicPr>
        <p:blipFill>
          <a:blip r:embed="rId2"/>
          <a:srcRect t="54620" b="6550"/>
          <a:stretch>
            <a:fillRect/>
          </a:stretch>
        </p:blipFill>
        <p:spPr>
          <a:xfrm>
            <a:off x="213064" y="906379"/>
            <a:ext cx="8664606" cy="5045242"/>
          </a:xfrm>
          <a:prstGeom prst="rect">
            <a:avLst/>
          </a:prstGeom>
        </p:spPr>
      </p:pic>
    </p:spTree>
    <p:extLst>
      <p:ext uri="{BB962C8B-B14F-4D97-AF65-F5344CB8AC3E}">
        <p14:creationId xmlns:p14="http://schemas.microsoft.com/office/powerpoint/2010/main" val="372609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5C615-F6F5-0222-C6C1-186A8A878A10}"/>
              </a:ext>
            </a:extLst>
          </p:cNvPr>
          <p:cNvPicPr>
            <a:picLocks noChangeAspect="1"/>
          </p:cNvPicPr>
          <p:nvPr/>
        </p:nvPicPr>
        <p:blipFill>
          <a:blip r:embed="rId2"/>
          <a:srcRect l="24035" t="64280" r="44825" b="14652"/>
          <a:stretch>
            <a:fillRect/>
          </a:stretch>
        </p:blipFill>
        <p:spPr>
          <a:xfrm>
            <a:off x="188491" y="1403684"/>
            <a:ext cx="9220064" cy="3352800"/>
          </a:xfrm>
          <a:prstGeom prst="rect">
            <a:avLst/>
          </a:prstGeom>
        </p:spPr>
      </p:pic>
      <p:sp>
        <p:nvSpPr>
          <p:cNvPr id="4" name="Rectangle 3">
            <a:extLst>
              <a:ext uri="{FF2B5EF4-FFF2-40B4-BE49-F238E27FC236}">
                <a16:creationId xmlns:a16="http://schemas.microsoft.com/office/drawing/2014/main" id="{73AF063E-E30E-3523-529D-1559D3EF0ED3}"/>
              </a:ext>
            </a:extLst>
          </p:cNvPr>
          <p:cNvSpPr/>
          <p:nvPr/>
        </p:nvSpPr>
        <p:spPr>
          <a:xfrm>
            <a:off x="4900863" y="4315326"/>
            <a:ext cx="2646948" cy="641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C0448-EA6C-7F65-A38E-2F4391F173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E9A0CF-0B63-E210-FC85-FAAC453C6AB6}"/>
              </a:ext>
            </a:extLst>
          </p:cNvPr>
          <p:cNvPicPr>
            <a:picLocks noChangeAspect="1"/>
          </p:cNvPicPr>
          <p:nvPr/>
        </p:nvPicPr>
        <p:blipFill>
          <a:blip r:embed="rId2"/>
          <a:srcRect l="23947" t="18258" r="43597" b="62974"/>
          <a:stretch>
            <a:fillRect/>
          </a:stretch>
        </p:blipFill>
        <p:spPr>
          <a:xfrm>
            <a:off x="248653" y="1820778"/>
            <a:ext cx="8505099" cy="2643479"/>
          </a:xfrm>
          <a:prstGeom prst="rect">
            <a:avLst/>
          </a:prstGeom>
        </p:spPr>
      </p:pic>
    </p:spTree>
    <p:extLst>
      <p:ext uri="{BB962C8B-B14F-4D97-AF65-F5344CB8AC3E}">
        <p14:creationId xmlns:p14="http://schemas.microsoft.com/office/powerpoint/2010/main" val="386725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67D50-80E3-2E3F-BEA1-50ED6E519F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73FB43-33F6-0C8D-480D-92F5031E61E5}"/>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48F2114C-8A1F-889F-D2B9-02A7F81F0EAE}"/>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F5C5F4-C22B-7D19-2222-63E4D0F0CF1B}"/>
              </a:ext>
            </a:extLst>
          </p:cNvPr>
          <p:cNvSpPr txBox="1"/>
          <p:nvPr/>
        </p:nvSpPr>
        <p:spPr>
          <a:xfrm>
            <a:off x="0" y="-60333"/>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
        <p:nvSpPr>
          <p:cNvPr id="6" name="TextBox 5">
            <a:extLst>
              <a:ext uri="{FF2B5EF4-FFF2-40B4-BE49-F238E27FC236}">
                <a16:creationId xmlns:a16="http://schemas.microsoft.com/office/drawing/2014/main" id="{E1C0CCB8-FE84-3ED4-83B9-CE56B9B552D5}"/>
              </a:ext>
            </a:extLst>
          </p:cNvPr>
          <p:cNvSpPr txBox="1"/>
          <p:nvPr/>
        </p:nvSpPr>
        <p:spPr>
          <a:xfrm>
            <a:off x="336884" y="765700"/>
            <a:ext cx="8550442" cy="5786199"/>
          </a:xfrm>
          <a:prstGeom prst="rect">
            <a:avLst/>
          </a:prstGeom>
          <a:noFill/>
          <a:ln w="28575">
            <a:solidFill>
              <a:schemeClr val="tx1"/>
            </a:solidFill>
          </a:ln>
        </p:spPr>
        <p:txBody>
          <a:bodyPr wrap="square">
            <a:spAutoFit/>
          </a:bodyPr>
          <a:lstStyle/>
          <a:p>
            <a:r>
              <a:rPr lang="en-US" sz="2200" dirty="0"/>
              <a:t>Hear my prayer, O LORD, Give ear to my supplications! In Your faithfulness answer me, And in Your righteousness.  Do not enter into judgment with Your servant, For in Your sight no one living is righteous.  For the enemy has persecuted my soul; He has crushed my life to the ground; He has made me dwell in darkness, Like those who have long been dead. </a:t>
            </a:r>
          </a:p>
          <a:p>
            <a:endParaRPr lang="en-US" sz="2200" dirty="0"/>
          </a:p>
          <a:p>
            <a:r>
              <a:rPr lang="en-US" sz="2200" dirty="0"/>
              <a:t>Therefore my spirit is overwhelmed within me; My heart within me is distressed.  I remember the days of old; I meditate on all Your works; I muse on the work of Your hands. I spread out my hands to You; My soul longs for You like a thirsty land. Answer me speedily, O LORD; My spirit fails! Do not hide Your face from me, Lest I be like those who go down into the pit.</a:t>
            </a:r>
          </a:p>
          <a:p>
            <a:endParaRPr lang="en-US" sz="2200" dirty="0"/>
          </a:p>
          <a:p>
            <a:r>
              <a:rPr lang="en-US" sz="2800" dirty="0"/>
              <a:t>Cause me to hear Your lovingkindness in the morning, For in You do I trust; Cause me to know the way in which I should walk, For I lift up my soul to You.   Psalm 143:1-8</a:t>
            </a:r>
          </a:p>
        </p:txBody>
      </p:sp>
    </p:spTree>
    <p:extLst>
      <p:ext uri="{BB962C8B-B14F-4D97-AF65-F5344CB8AC3E}">
        <p14:creationId xmlns:p14="http://schemas.microsoft.com/office/powerpoint/2010/main" val="286408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7E56E9-5D92-B38B-5223-D9D9EA8969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BD2624-C7AF-2B9A-299B-F79DDCE9431D}"/>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F126D5C-335B-433D-B111-0A91D7295AFC}"/>
              </a:ext>
            </a:extLst>
          </p:cNvPr>
          <p:cNvSpPr txBox="1"/>
          <p:nvPr/>
        </p:nvSpPr>
        <p:spPr>
          <a:xfrm>
            <a:off x="0" y="-7065"/>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pic>
        <p:nvPicPr>
          <p:cNvPr id="5" name="Picture 4">
            <a:extLst>
              <a:ext uri="{FF2B5EF4-FFF2-40B4-BE49-F238E27FC236}">
                <a16:creationId xmlns:a16="http://schemas.microsoft.com/office/drawing/2014/main" id="{E3006C5B-343E-21B8-C8DD-31B9E493FF0F}"/>
              </a:ext>
            </a:extLst>
          </p:cNvPr>
          <p:cNvPicPr>
            <a:picLocks noChangeAspect="1"/>
          </p:cNvPicPr>
          <p:nvPr/>
        </p:nvPicPr>
        <p:blipFill>
          <a:blip r:embed="rId2"/>
          <a:stretch>
            <a:fillRect/>
          </a:stretch>
        </p:blipFill>
        <p:spPr>
          <a:xfrm>
            <a:off x="0" y="639266"/>
            <a:ext cx="9144000" cy="6091881"/>
          </a:xfrm>
          <a:prstGeom prst="rect">
            <a:avLst/>
          </a:prstGeom>
        </p:spPr>
      </p:pic>
    </p:spTree>
    <p:extLst>
      <p:ext uri="{BB962C8B-B14F-4D97-AF65-F5344CB8AC3E}">
        <p14:creationId xmlns:p14="http://schemas.microsoft.com/office/powerpoint/2010/main" val="144075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2CD69-9CB7-D7FA-4DC0-F47605AA484D}"/>
              </a:ext>
            </a:extLst>
          </p:cNvPr>
          <p:cNvPicPr>
            <a:picLocks noChangeAspect="1"/>
          </p:cNvPicPr>
          <p:nvPr/>
        </p:nvPicPr>
        <p:blipFill>
          <a:blip r:embed="rId2"/>
          <a:stretch>
            <a:fillRect/>
          </a:stretch>
        </p:blipFill>
        <p:spPr>
          <a:xfrm>
            <a:off x="1524000" y="1395413"/>
            <a:ext cx="6096000" cy="4067175"/>
          </a:xfrm>
          <a:prstGeom prst="rect">
            <a:avLst/>
          </a:prstGeom>
        </p:spPr>
      </p:pic>
      <p:sp>
        <p:nvSpPr>
          <p:cNvPr id="5" name="TextBox 4">
            <a:extLst>
              <a:ext uri="{FF2B5EF4-FFF2-40B4-BE49-F238E27FC236}">
                <a16:creationId xmlns:a16="http://schemas.microsoft.com/office/drawing/2014/main" id="{EE194017-77ED-2F08-E576-B03D47B25565}"/>
              </a:ext>
            </a:extLst>
          </p:cNvPr>
          <p:cNvSpPr txBox="1"/>
          <p:nvPr/>
        </p:nvSpPr>
        <p:spPr>
          <a:xfrm>
            <a:off x="0" y="5466170"/>
            <a:ext cx="9144000" cy="276999"/>
          </a:xfrm>
          <a:prstGeom prst="rect">
            <a:avLst/>
          </a:prstGeom>
          <a:noFill/>
        </p:spPr>
        <p:txBody>
          <a:bodyPr wrap="square">
            <a:spAutoFit/>
          </a:bodyPr>
          <a:lstStyle/>
          <a:p>
            <a:pPr algn="ctr"/>
            <a:r>
              <a:rPr lang="en-US" sz="1200" dirty="0">
                <a:solidFill>
                  <a:schemeClr val="bg1"/>
                </a:solidFill>
              </a:rPr>
              <a:t>thefactfactor.com</a:t>
            </a:r>
          </a:p>
        </p:txBody>
      </p:sp>
      <p:sp>
        <p:nvSpPr>
          <p:cNvPr id="4" name="TextBox 3">
            <a:extLst>
              <a:ext uri="{FF2B5EF4-FFF2-40B4-BE49-F238E27FC236}">
                <a16:creationId xmlns:a16="http://schemas.microsoft.com/office/drawing/2014/main" id="{A7376C9C-172C-8816-DE39-AE259BC0FBE3}"/>
              </a:ext>
            </a:extLst>
          </p:cNvPr>
          <p:cNvSpPr txBox="1"/>
          <p:nvPr/>
        </p:nvSpPr>
        <p:spPr>
          <a:xfrm>
            <a:off x="0" y="188318"/>
            <a:ext cx="9144000" cy="707886"/>
          </a:xfrm>
          <a:prstGeom prst="rect">
            <a:avLst/>
          </a:prstGeom>
          <a:noFill/>
        </p:spPr>
        <p:txBody>
          <a:bodyPr wrap="square">
            <a:spAutoFit/>
          </a:bodyPr>
          <a:lstStyle/>
          <a:p>
            <a:pPr algn="ctr"/>
            <a:r>
              <a:rPr lang="en-US" sz="4000" dirty="0">
                <a:solidFill>
                  <a:schemeClr val="bg1"/>
                </a:solidFill>
              </a:rPr>
              <a:t>Cause me to hear Your lovingkindness </a:t>
            </a:r>
          </a:p>
        </p:txBody>
      </p:sp>
      <p:sp>
        <p:nvSpPr>
          <p:cNvPr id="6" name="TextBox 5">
            <a:extLst>
              <a:ext uri="{FF2B5EF4-FFF2-40B4-BE49-F238E27FC236}">
                <a16:creationId xmlns:a16="http://schemas.microsoft.com/office/drawing/2014/main" id="{E09CF816-AB19-3827-7467-E2A73DE28E23}"/>
              </a:ext>
            </a:extLst>
          </p:cNvPr>
          <p:cNvSpPr txBox="1"/>
          <p:nvPr/>
        </p:nvSpPr>
        <p:spPr>
          <a:xfrm>
            <a:off x="0" y="5919539"/>
            <a:ext cx="9143999" cy="707886"/>
          </a:xfrm>
          <a:prstGeom prst="rect">
            <a:avLst/>
          </a:prstGeom>
          <a:noFill/>
        </p:spPr>
        <p:txBody>
          <a:bodyPr wrap="square" rtlCol="0">
            <a:spAutoFit/>
          </a:bodyPr>
          <a:lstStyle/>
          <a:p>
            <a:pPr algn="ctr"/>
            <a:r>
              <a:rPr lang="en-US" sz="4000" dirty="0">
                <a:solidFill>
                  <a:schemeClr val="bg1"/>
                </a:solidFill>
              </a:rPr>
              <a:t>Psalm 143:8</a:t>
            </a:r>
          </a:p>
        </p:txBody>
      </p:sp>
    </p:spTree>
    <p:extLst>
      <p:ext uri="{BB962C8B-B14F-4D97-AF65-F5344CB8AC3E}">
        <p14:creationId xmlns:p14="http://schemas.microsoft.com/office/powerpoint/2010/main" val="348820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that says 'Read the article at BabylonBee.com Man Daydreaming During Wife's Long Story Praying It Doesn't End With A Question'">
            <a:extLst>
              <a:ext uri="{FF2B5EF4-FFF2-40B4-BE49-F238E27FC236}">
                <a16:creationId xmlns:a16="http://schemas.microsoft.com/office/drawing/2014/main" id="{C64C03A0-534F-9DD7-F4DB-4287F0B91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568"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8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that says 'My wife just turned to me and said: &quot;I was talking to you and you yawned six times, am I boring you.&quot; I said: &quot;Those were not yawns Those were six unsuccessful attempts to speak.&quot;'">
            <a:extLst>
              <a:ext uri="{FF2B5EF4-FFF2-40B4-BE49-F238E27FC236}">
                <a16:creationId xmlns:a16="http://schemas.microsoft.com/office/drawing/2014/main" id="{98A2ECE0-D559-9ADB-E729-F46433C7C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179" y="342161"/>
            <a:ext cx="6430463" cy="59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8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7277-D7AD-28EA-7036-23990E3DFD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887973-9D6B-D135-0271-83409CDB330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7455E986-65D3-9252-112D-35AD09B058B6}"/>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568023-35B9-1E8B-A8F2-9F8B17A5C4D7}"/>
              </a:ext>
            </a:extLst>
          </p:cNvPr>
          <p:cNvSpPr txBox="1"/>
          <p:nvPr/>
        </p:nvSpPr>
        <p:spPr>
          <a:xfrm>
            <a:off x="0" y="-60333"/>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
        <p:nvSpPr>
          <p:cNvPr id="6" name="TextBox 5">
            <a:extLst>
              <a:ext uri="{FF2B5EF4-FFF2-40B4-BE49-F238E27FC236}">
                <a16:creationId xmlns:a16="http://schemas.microsoft.com/office/drawing/2014/main" id="{4AD3133B-3EA1-E435-DA81-05EA9E2ABD54}"/>
              </a:ext>
            </a:extLst>
          </p:cNvPr>
          <p:cNvSpPr txBox="1"/>
          <p:nvPr/>
        </p:nvSpPr>
        <p:spPr>
          <a:xfrm>
            <a:off x="553453" y="1138988"/>
            <a:ext cx="8021052" cy="4832092"/>
          </a:xfrm>
          <a:prstGeom prst="rect">
            <a:avLst/>
          </a:prstGeom>
          <a:noFill/>
          <a:ln w="28575">
            <a:solidFill>
              <a:schemeClr val="tx1"/>
            </a:solidFill>
          </a:ln>
        </p:spPr>
        <p:txBody>
          <a:bodyPr wrap="square">
            <a:spAutoFit/>
          </a:bodyPr>
          <a:lstStyle/>
          <a:p>
            <a:r>
              <a:rPr lang="en-US" sz="2800" dirty="0"/>
              <a:t>How good are we at Listening???</a:t>
            </a:r>
          </a:p>
          <a:p>
            <a:endParaRPr lang="en-US" sz="2800" dirty="0"/>
          </a:p>
          <a:p>
            <a:r>
              <a:rPr lang="en-US" sz="2800" b="1" dirty="0">
                <a:solidFill>
                  <a:srgbClr val="FF0000"/>
                </a:solidFill>
              </a:rPr>
              <a:t>2Kings 17:13-14  </a:t>
            </a:r>
            <a:r>
              <a:rPr lang="en-US" sz="2800" dirty="0"/>
              <a:t>Yet the LORD testified against Israel and against Judah, by all of His prophets, every seer, saying, "Turn from your evil ways, and keep My commandments and My statutes, according to all the law which I commanded your fathers, and which I sent to you by My servants the prophets." 14 </a:t>
            </a:r>
            <a:r>
              <a:rPr lang="en-US" sz="2800" u="sng" dirty="0"/>
              <a:t>Nevertheless they would not hear</a:t>
            </a:r>
            <a:r>
              <a:rPr lang="en-US" sz="2800" dirty="0"/>
              <a:t>, </a:t>
            </a:r>
            <a:r>
              <a:rPr lang="en-US" sz="2800" u="sng" dirty="0"/>
              <a:t>but stiffened their necks</a:t>
            </a:r>
            <a:r>
              <a:rPr lang="en-US" sz="2800" dirty="0"/>
              <a:t>, like the necks of their fathers, who did not believe in the LORD their God.</a:t>
            </a:r>
          </a:p>
        </p:txBody>
      </p:sp>
    </p:spTree>
    <p:extLst>
      <p:ext uri="{BB962C8B-B14F-4D97-AF65-F5344CB8AC3E}">
        <p14:creationId xmlns:p14="http://schemas.microsoft.com/office/powerpoint/2010/main" val="297115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7FEC1-0D51-8842-2698-1D70F77017C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CC5D0BA4-0168-7976-D9A6-6393B365F96D}"/>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F3CBEAF-4249-87BC-0B4D-353583D3BE65}"/>
              </a:ext>
            </a:extLst>
          </p:cNvPr>
          <p:cNvSpPr txBox="1"/>
          <p:nvPr/>
        </p:nvSpPr>
        <p:spPr>
          <a:xfrm>
            <a:off x="0" y="-60333"/>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
        <p:nvSpPr>
          <p:cNvPr id="6" name="TextBox 5">
            <a:extLst>
              <a:ext uri="{FF2B5EF4-FFF2-40B4-BE49-F238E27FC236}">
                <a16:creationId xmlns:a16="http://schemas.microsoft.com/office/drawing/2014/main" id="{C3F2E363-139B-39D3-9159-58AE0FADC5FA}"/>
              </a:ext>
            </a:extLst>
          </p:cNvPr>
          <p:cNvSpPr txBox="1"/>
          <p:nvPr/>
        </p:nvSpPr>
        <p:spPr>
          <a:xfrm>
            <a:off x="633663" y="1004280"/>
            <a:ext cx="7876674" cy="5293757"/>
          </a:xfrm>
          <a:prstGeom prst="rect">
            <a:avLst/>
          </a:prstGeom>
          <a:noFill/>
          <a:ln w="28575">
            <a:solidFill>
              <a:schemeClr val="tx1"/>
            </a:solidFill>
          </a:ln>
        </p:spPr>
        <p:txBody>
          <a:bodyPr wrap="square">
            <a:spAutoFit/>
          </a:bodyPr>
          <a:lstStyle/>
          <a:p>
            <a:r>
              <a:rPr lang="en-US" sz="2600" b="1" dirty="0">
                <a:solidFill>
                  <a:srgbClr val="FF0000"/>
                </a:solidFill>
              </a:rPr>
              <a:t>Job 27:8-9  </a:t>
            </a:r>
            <a:r>
              <a:rPr lang="en-US" sz="2600" dirty="0"/>
              <a:t>For what is the hope of the hypocrite, Though he may gain much, If God takes away his life? 9 Will God hear his cry When trouble comes upon him?</a:t>
            </a:r>
          </a:p>
          <a:p>
            <a:endParaRPr lang="en-US" sz="2600" dirty="0"/>
          </a:p>
          <a:p>
            <a:r>
              <a:rPr lang="en-US" sz="2600" b="1" dirty="0">
                <a:solidFill>
                  <a:srgbClr val="FF0000"/>
                </a:solidFill>
              </a:rPr>
              <a:t>Job 37:1-5  </a:t>
            </a:r>
            <a:r>
              <a:rPr lang="en-US" sz="2600" dirty="0"/>
              <a:t>1 "At this also my heart trembles, And leaps from its place. 2 Hear attentively the thunder of His voice, And the rumbling that comes from His mouth. 3 He sends it forth under the whole heaven, His lightning to the ends of the earth. 4 After it a voice roars; He thunders with His majestic voice, And He does not restrain them when His voice is heard. 5 God thunders marvelously with His voice; He does great things which we cannot comprehend…</a:t>
            </a:r>
          </a:p>
        </p:txBody>
      </p:sp>
    </p:spTree>
    <p:extLst>
      <p:ext uri="{BB962C8B-B14F-4D97-AF65-F5344CB8AC3E}">
        <p14:creationId xmlns:p14="http://schemas.microsoft.com/office/powerpoint/2010/main" val="116992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DC6F2-4CBB-6CF5-E757-3FE269681C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B9B5E7-2B91-07BF-718D-8303B51F86D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E2CF332-EA72-786A-B4AF-025B2F93C1FB}"/>
              </a:ext>
            </a:extLst>
          </p:cNvPr>
          <p:cNvSpPr txBox="1"/>
          <p:nvPr/>
        </p:nvSpPr>
        <p:spPr>
          <a:xfrm>
            <a:off x="0" y="-8968"/>
            <a:ext cx="9144000" cy="58477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0184E6-38A4-6115-263D-666793A0B1FD}"/>
              </a:ext>
            </a:extLst>
          </p:cNvPr>
          <p:cNvSpPr txBox="1"/>
          <p:nvPr/>
        </p:nvSpPr>
        <p:spPr>
          <a:xfrm>
            <a:off x="0" y="-60333"/>
            <a:ext cx="9144000" cy="646331"/>
          </a:xfrm>
          <a:prstGeom prst="rect">
            <a:avLst/>
          </a:prstGeom>
          <a:noFill/>
        </p:spPr>
        <p:txBody>
          <a:bodyPr wrap="square">
            <a:spAutoFit/>
          </a:bodyPr>
          <a:lstStyle/>
          <a:p>
            <a:pPr algn="ctr"/>
            <a:r>
              <a:rPr lang="en-US" sz="3600" dirty="0">
                <a:solidFill>
                  <a:schemeClr val="bg1"/>
                </a:solidFill>
              </a:rPr>
              <a:t>Cause me to hear Your lovingkindness </a:t>
            </a:r>
          </a:p>
        </p:txBody>
      </p:sp>
      <p:sp>
        <p:nvSpPr>
          <p:cNvPr id="6" name="TextBox 5">
            <a:extLst>
              <a:ext uri="{FF2B5EF4-FFF2-40B4-BE49-F238E27FC236}">
                <a16:creationId xmlns:a16="http://schemas.microsoft.com/office/drawing/2014/main" id="{8DC4E567-7B45-F381-D997-BD0EB7866A6D}"/>
              </a:ext>
            </a:extLst>
          </p:cNvPr>
          <p:cNvSpPr txBox="1"/>
          <p:nvPr/>
        </p:nvSpPr>
        <p:spPr>
          <a:xfrm>
            <a:off x="657726" y="1147011"/>
            <a:ext cx="7972927" cy="4794774"/>
          </a:xfrm>
          <a:prstGeom prst="rect">
            <a:avLst/>
          </a:prstGeom>
          <a:noFill/>
        </p:spPr>
        <p:txBody>
          <a:bodyPr wrap="square">
            <a:spAutoFit/>
          </a:bodyPr>
          <a:lstStyle/>
          <a:p>
            <a:pPr marL="0" marR="0">
              <a:lnSpc>
                <a:spcPct val="115000"/>
              </a:lnSpc>
              <a:spcAft>
                <a:spcPts val="800"/>
              </a:spcAft>
              <a:buNone/>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Psalm 4:1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Hear me when I call, O God of my righteousness! You have relieved me in my distress; Have mercy on me, and hear my prayer.</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Psalm 130:2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Lord, hear my voice! Let Your ears be attentive To the voice of my supplications.</a:t>
            </a:r>
          </a:p>
        </p:txBody>
      </p:sp>
    </p:spTree>
    <p:extLst>
      <p:ext uri="{BB962C8B-B14F-4D97-AF65-F5344CB8AC3E}">
        <p14:creationId xmlns:p14="http://schemas.microsoft.com/office/powerpoint/2010/main" val="418080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What to Do When Your Kid Won't Listen — Heart &amp; Home Mom">
            <a:extLst>
              <a:ext uri="{FF2B5EF4-FFF2-40B4-BE49-F238E27FC236}">
                <a16:creationId xmlns:a16="http://schemas.microsoft.com/office/drawing/2014/main" id="{4D3E00CC-B412-24E3-34AD-546550D13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756" y="890336"/>
            <a:ext cx="3689685" cy="553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639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331</TotalTime>
  <Words>776</Words>
  <Application>Microsoft Office PowerPoint</Application>
  <PresentationFormat>On-screen Show (4:3)</PresentationFormat>
  <Paragraphs>54</Paragraphs>
  <Slides>21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Arial Unicode MS</vt:lpstr>
      <vt:lpstr>Calibri</vt:lpstr>
      <vt:lpstr>Calibri Light</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6</cp:revision>
  <dcterms:created xsi:type="dcterms:W3CDTF">2026-04-21T11:18:16Z</dcterms:created>
  <dcterms:modified xsi:type="dcterms:W3CDTF">2026-04-25T18:59:50Z</dcterms:modified>
</cp:coreProperties>
</file>