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12"/>
  </p:notesMasterIdLst>
  <p:sldIdLst>
    <p:sldId id="265" r:id="rId4"/>
    <p:sldId id="506" r:id="rId5"/>
    <p:sldId id="507" r:id="rId6"/>
    <p:sldId id="508" r:id="rId7"/>
    <p:sldId id="519" r:id="rId8"/>
    <p:sldId id="509" r:id="rId9"/>
    <p:sldId id="510"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7+4HdfCwti0saHPIMb2HQ==" hashData="Xl9cldWwaeDlMu8YmmD7XVfzzupSC9GycqQxBb+DrN2QpXWQM6tMrEB2YhyMhlHVcUPMNR/ytuBbVeMnSDsub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4/3/2026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4/3/2026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4/3/2026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B1B648-E1D4-D89E-AF24-53F41A4D07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85FD32-995E-E1DF-1224-2C5DC53711F7}"/>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Easter. From God Or The Traditions Of Men?</a:t>
            </a:r>
          </a:p>
        </p:txBody>
      </p:sp>
      <p:pic>
        <p:nvPicPr>
          <p:cNvPr id="6" name="Picture 5">
            <a:extLst>
              <a:ext uri="{FF2B5EF4-FFF2-40B4-BE49-F238E27FC236}">
                <a16:creationId xmlns:a16="http://schemas.microsoft.com/office/drawing/2014/main" id="{3CD8226D-135B-A811-8094-B5E027562965}"/>
              </a:ext>
            </a:extLst>
          </p:cNvPr>
          <p:cNvPicPr>
            <a:picLocks noChangeAspect="1"/>
          </p:cNvPicPr>
          <p:nvPr/>
        </p:nvPicPr>
        <p:blipFill>
          <a:blip r:embed="rId2"/>
          <a:stretch>
            <a:fillRect/>
          </a:stretch>
        </p:blipFill>
        <p:spPr>
          <a:xfrm>
            <a:off x="1973178" y="669760"/>
            <a:ext cx="5265821" cy="5265821"/>
          </a:xfrm>
          <a:prstGeom prst="rect">
            <a:avLst/>
          </a:prstGeom>
        </p:spPr>
      </p:pic>
      <p:sp>
        <p:nvSpPr>
          <p:cNvPr id="8" name="TextBox 7">
            <a:extLst>
              <a:ext uri="{FF2B5EF4-FFF2-40B4-BE49-F238E27FC236}">
                <a16:creationId xmlns:a16="http://schemas.microsoft.com/office/drawing/2014/main" id="{75FB8FB8-D9F5-A056-BCC7-F9D9BE354AFC}"/>
              </a:ext>
            </a:extLst>
          </p:cNvPr>
          <p:cNvSpPr txBox="1"/>
          <p:nvPr/>
        </p:nvSpPr>
        <p:spPr>
          <a:xfrm>
            <a:off x="5093360" y="5405501"/>
            <a:ext cx="4572000" cy="307777"/>
          </a:xfrm>
          <a:prstGeom prst="rect">
            <a:avLst/>
          </a:prstGeom>
          <a:noFill/>
        </p:spPr>
        <p:txBody>
          <a:bodyPr wrap="square">
            <a:spAutoFit/>
          </a:bodyPr>
          <a:lstStyle/>
          <a:p>
            <a:pPr algn="l" fontAlgn="base">
              <a:buNone/>
            </a:pPr>
            <a:r>
              <a:rPr lang="en-US" sz="1400" dirty="0">
                <a:solidFill>
                  <a:schemeClr val="bg1"/>
                </a:solidFill>
                <a:latin typeface="inherit"/>
              </a:rPr>
              <a:t>dreamstime.com</a:t>
            </a:r>
            <a:endParaRPr lang="en-US" sz="1400" b="0" i="0" dirty="0">
              <a:solidFill>
                <a:schemeClr val="bg1"/>
              </a:solidFill>
              <a:effectLst/>
              <a:latin typeface="DuckSansProduct"/>
            </a:endParaRPr>
          </a:p>
        </p:txBody>
      </p:sp>
      <p:sp>
        <p:nvSpPr>
          <p:cNvPr id="2" name="TextBox 1">
            <a:extLst>
              <a:ext uri="{FF2B5EF4-FFF2-40B4-BE49-F238E27FC236}">
                <a16:creationId xmlns:a16="http://schemas.microsoft.com/office/drawing/2014/main" id="{C02E55C8-0328-94A8-759C-8952C1FFFF51}"/>
              </a:ext>
            </a:extLst>
          </p:cNvPr>
          <p:cNvSpPr txBox="1"/>
          <p:nvPr/>
        </p:nvSpPr>
        <p:spPr>
          <a:xfrm>
            <a:off x="2005264" y="6128085"/>
            <a:ext cx="5358064" cy="646331"/>
          </a:xfrm>
          <a:prstGeom prst="rect">
            <a:avLst/>
          </a:prstGeom>
          <a:noFill/>
        </p:spPr>
        <p:txBody>
          <a:bodyPr wrap="square" rtlCol="0">
            <a:spAutoFit/>
          </a:bodyPr>
          <a:lstStyle/>
          <a:p>
            <a:r>
              <a:rPr lang="en-US" sz="3600" dirty="0">
                <a:solidFill>
                  <a:schemeClr val="bg1"/>
                </a:solidFill>
              </a:rPr>
              <a:t>What Does The Bible Say?</a:t>
            </a:r>
          </a:p>
        </p:txBody>
      </p:sp>
    </p:spTree>
    <p:extLst>
      <p:ext uri="{BB962C8B-B14F-4D97-AF65-F5344CB8AC3E}">
        <p14:creationId xmlns:p14="http://schemas.microsoft.com/office/powerpoint/2010/main" val="227803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EF7697-AAD6-6E47-02BD-6B49698604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946CE6-E06F-45C7-47A6-9D60F3277C5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Easter. From God Or The Traditions Of Men?</a:t>
            </a:r>
          </a:p>
        </p:txBody>
      </p:sp>
      <p:pic>
        <p:nvPicPr>
          <p:cNvPr id="6" name="Picture 5">
            <a:extLst>
              <a:ext uri="{FF2B5EF4-FFF2-40B4-BE49-F238E27FC236}">
                <a16:creationId xmlns:a16="http://schemas.microsoft.com/office/drawing/2014/main" id="{486500C8-4094-0A1F-1A27-00116CEA8EF0}"/>
              </a:ext>
            </a:extLst>
          </p:cNvPr>
          <p:cNvPicPr>
            <a:picLocks noChangeAspect="1"/>
          </p:cNvPicPr>
          <p:nvPr/>
        </p:nvPicPr>
        <p:blipFill>
          <a:blip r:embed="rId2"/>
          <a:stretch>
            <a:fillRect/>
          </a:stretch>
        </p:blipFill>
        <p:spPr>
          <a:xfrm>
            <a:off x="2927685" y="731108"/>
            <a:ext cx="2642935" cy="2642935"/>
          </a:xfrm>
          <a:prstGeom prst="rect">
            <a:avLst/>
          </a:prstGeom>
        </p:spPr>
      </p:pic>
      <p:sp>
        <p:nvSpPr>
          <p:cNvPr id="5" name="TextBox 4">
            <a:extLst>
              <a:ext uri="{FF2B5EF4-FFF2-40B4-BE49-F238E27FC236}">
                <a16:creationId xmlns:a16="http://schemas.microsoft.com/office/drawing/2014/main" id="{D3360E05-0357-E776-C51C-E830AE9F264B}"/>
              </a:ext>
            </a:extLst>
          </p:cNvPr>
          <p:cNvSpPr txBox="1"/>
          <p:nvPr/>
        </p:nvSpPr>
        <p:spPr>
          <a:xfrm>
            <a:off x="721894" y="3689684"/>
            <a:ext cx="7748336" cy="2862322"/>
          </a:xfrm>
          <a:prstGeom prst="rect">
            <a:avLst/>
          </a:prstGeom>
          <a:noFill/>
          <a:ln w="76200">
            <a:solidFill>
              <a:srgbClr val="9966FF"/>
            </a:solidFill>
          </a:ln>
        </p:spPr>
        <p:txBody>
          <a:bodyPr wrap="square" rtlCol="0">
            <a:spAutoFit/>
          </a:bodyPr>
          <a:lstStyle/>
          <a:p>
            <a:pPr algn="ctr"/>
            <a:r>
              <a:rPr lang="en-US" sz="3000" dirty="0">
                <a:solidFill>
                  <a:schemeClr val="bg1"/>
                </a:solidFill>
              </a:rPr>
              <a:t>For the time will come when they will not endure sound doctrine, but according to their own desires, because they have itching ears, they will heap up for themselves teachers; 4 and they will turn their ears away from the truth, and be turned aside to fables. 2Timothy 4:3-4</a:t>
            </a:r>
          </a:p>
        </p:txBody>
      </p:sp>
    </p:spTree>
    <p:extLst>
      <p:ext uri="{BB962C8B-B14F-4D97-AF65-F5344CB8AC3E}">
        <p14:creationId xmlns:p14="http://schemas.microsoft.com/office/powerpoint/2010/main" val="306828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6E03F3-158E-8D3E-C421-2CFFE192FF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FB21A3-A897-F825-63EA-08CCF71220F0}"/>
              </a:ext>
            </a:extLst>
          </p:cNvPr>
          <p:cNvSpPr txBox="1"/>
          <p:nvPr/>
        </p:nvSpPr>
        <p:spPr>
          <a:xfrm>
            <a:off x="0" y="199578"/>
            <a:ext cx="9144000" cy="584775"/>
          </a:xfrm>
          <a:prstGeom prst="rect">
            <a:avLst/>
          </a:prstGeom>
          <a:solidFill>
            <a:schemeClr val="tx1"/>
          </a:solidFill>
        </p:spPr>
        <p:txBody>
          <a:bodyPr wrap="square" rtlCol="0">
            <a:spAutoFit/>
          </a:bodyPr>
          <a:lstStyle/>
          <a:p>
            <a:pPr algn="ctr"/>
            <a:r>
              <a:rPr lang="en-US" sz="3200" dirty="0">
                <a:solidFill>
                  <a:schemeClr val="bg1"/>
                </a:solidFill>
              </a:rPr>
              <a:t>Easter. From God Or The Traditions Of Men?</a:t>
            </a:r>
          </a:p>
        </p:txBody>
      </p:sp>
      <p:pic>
        <p:nvPicPr>
          <p:cNvPr id="6" name="Picture 5">
            <a:extLst>
              <a:ext uri="{FF2B5EF4-FFF2-40B4-BE49-F238E27FC236}">
                <a16:creationId xmlns:a16="http://schemas.microsoft.com/office/drawing/2014/main" id="{40952D74-F8FA-8541-7F66-54522465A417}"/>
              </a:ext>
            </a:extLst>
          </p:cNvPr>
          <p:cNvPicPr>
            <a:picLocks noChangeAspect="1"/>
          </p:cNvPicPr>
          <p:nvPr/>
        </p:nvPicPr>
        <p:blipFill>
          <a:blip r:embed="rId2"/>
          <a:stretch>
            <a:fillRect/>
          </a:stretch>
        </p:blipFill>
        <p:spPr>
          <a:xfrm>
            <a:off x="6938210" y="4664242"/>
            <a:ext cx="2021306" cy="2021306"/>
          </a:xfrm>
          <a:prstGeom prst="rect">
            <a:avLst/>
          </a:prstGeom>
        </p:spPr>
      </p:pic>
      <p:sp>
        <p:nvSpPr>
          <p:cNvPr id="2" name="TextBox 1">
            <a:extLst>
              <a:ext uri="{FF2B5EF4-FFF2-40B4-BE49-F238E27FC236}">
                <a16:creationId xmlns:a16="http://schemas.microsoft.com/office/drawing/2014/main" id="{315077B6-2654-5F84-1C81-DFD3A6CBA219}"/>
              </a:ext>
            </a:extLst>
          </p:cNvPr>
          <p:cNvSpPr txBox="1"/>
          <p:nvPr/>
        </p:nvSpPr>
        <p:spPr>
          <a:xfrm>
            <a:off x="0" y="1443789"/>
            <a:ext cx="9144000" cy="3185487"/>
          </a:xfrm>
          <a:prstGeom prst="rect">
            <a:avLst/>
          </a:prstGeom>
          <a:noFill/>
        </p:spPr>
        <p:txBody>
          <a:bodyPr wrap="square" rtlCol="0">
            <a:spAutoFit/>
          </a:bodyPr>
          <a:lstStyle/>
          <a:p>
            <a:pPr marL="0" marR="0" algn="ctr">
              <a:spcAft>
                <a:spcPts val="1000"/>
              </a:spcAft>
              <a:buNone/>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don’t read </a:t>
            </a:r>
          </a:p>
          <a:p>
            <a:pPr marL="0" marR="0" algn="ctr">
              <a:spcAft>
                <a:spcPts val="1000"/>
              </a:spcAft>
              <a:buNone/>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anywhere in the Bible of </a:t>
            </a:r>
          </a:p>
          <a:p>
            <a:pPr marL="0" marR="0" algn="ctr">
              <a:spcAft>
                <a:spcPts val="1000"/>
              </a:spcAft>
              <a:buNone/>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annual special celebration </a:t>
            </a:r>
          </a:p>
          <a:p>
            <a:pPr marL="0" marR="0" algn="ctr">
              <a:spcAft>
                <a:spcPts val="1000"/>
              </a:spcAft>
              <a:buNone/>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 the resurrection.</a:t>
            </a:r>
          </a:p>
        </p:txBody>
      </p:sp>
    </p:spTree>
    <p:extLst>
      <p:ext uri="{BB962C8B-B14F-4D97-AF65-F5344CB8AC3E}">
        <p14:creationId xmlns:p14="http://schemas.microsoft.com/office/powerpoint/2010/main" val="251019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25C0A4-B677-23EA-CCE6-E1BD9DD75857}"/>
              </a:ext>
            </a:extLst>
          </p:cNvPr>
          <p:cNvPicPr>
            <a:picLocks noChangeAspect="1"/>
          </p:cNvPicPr>
          <p:nvPr/>
        </p:nvPicPr>
        <p:blipFill>
          <a:blip r:embed="rId2"/>
          <a:srcRect l="35351" t="30824" r="39123" b="20870"/>
          <a:stretch>
            <a:fillRect/>
          </a:stretch>
        </p:blipFill>
        <p:spPr>
          <a:xfrm>
            <a:off x="1347836" y="47023"/>
            <a:ext cx="6617070" cy="6730765"/>
          </a:xfrm>
          <a:prstGeom prst="rect">
            <a:avLst/>
          </a:prstGeom>
        </p:spPr>
      </p:pic>
      <p:sp>
        <p:nvSpPr>
          <p:cNvPr id="9" name="TextBox 8">
            <a:extLst>
              <a:ext uri="{FF2B5EF4-FFF2-40B4-BE49-F238E27FC236}">
                <a16:creationId xmlns:a16="http://schemas.microsoft.com/office/drawing/2014/main" id="{176516AB-8200-D765-45B0-A2B26EF1CD65}"/>
              </a:ext>
            </a:extLst>
          </p:cNvPr>
          <p:cNvSpPr txBox="1"/>
          <p:nvPr/>
        </p:nvSpPr>
        <p:spPr>
          <a:xfrm>
            <a:off x="393034" y="116123"/>
            <a:ext cx="4572000" cy="646331"/>
          </a:xfrm>
          <a:prstGeom prst="rect">
            <a:avLst/>
          </a:prstGeom>
          <a:noFill/>
        </p:spPr>
        <p:txBody>
          <a:bodyPr wrap="square">
            <a:spAutoFit/>
          </a:bodyPr>
          <a:lstStyle/>
          <a:p>
            <a:r>
              <a:rPr lang="en-US" b="1" i="0" dirty="0">
                <a:solidFill>
                  <a:schemeClr val="bg1"/>
                </a:solidFill>
                <a:effectLst/>
                <a:latin typeface="Segoe UI Historic" panose="020B0502040204020203" pitchFamily="34" charset="0"/>
              </a:rPr>
              <a:t>Alex Nwankwo</a:t>
            </a:r>
          </a:p>
          <a:p>
            <a:r>
              <a:rPr lang="en-US" b="1" dirty="0">
                <a:solidFill>
                  <a:schemeClr val="bg1"/>
                </a:solidFill>
                <a:latin typeface="Segoe UI Historic" panose="020B0502040204020203" pitchFamily="34" charset="0"/>
              </a:rPr>
              <a:t>Nigeria</a:t>
            </a:r>
            <a:endParaRPr lang="en-US" dirty="0">
              <a:solidFill>
                <a:schemeClr val="bg1"/>
              </a:solidFill>
            </a:endParaRPr>
          </a:p>
        </p:txBody>
      </p:sp>
    </p:spTree>
    <p:extLst>
      <p:ext uri="{BB962C8B-B14F-4D97-AF65-F5344CB8AC3E}">
        <p14:creationId xmlns:p14="http://schemas.microsoft.com/office/powerpoint/2010/main" val="232224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53CEB3-F2AB-45A8-C0C2-1E5B086A92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43A4D2-F5AB-9E96-610E-976AEF276999}"/>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Easter. From God Or The Traditions Of Men?</a:t>
            </a:r>
          </a:p>
        </p:txBody>
      </p:sp>
      <p:pic>
        <p:nvPicPr>
          <p:cNvPr id="6" name="Picture 5">
            <a:extLst>
              <a:ext uri="{FF2B5EF4-FFF2-40B4-BE49-F238E27FC236}">
                <a16:creationId xmlns:a16="http://schemas.microsoft.com/office/drawing/2014/main" id="{F97F826B-A120-D69A-7950-37A8D0EB53F1}"/>
              </a:ext>
            </a:extLst>
          </p:cNvPr>
          <p:cNvPicPr>
            <a:picLocks noChangeAspect="1"/>
          </p:cNvPicPr>
          <p:nvPr/>
        </p:nvPicPr>
        <p:blipFill>
          <a:blip r:embed="rId2"/>
          <a:stretch>
            <a:fillRect/>
          </a:stretch>
        </p:blipFill>
        <p:spPr>
          <a:xfrm>
            <a:off x="6938210" y="4664242"/>
            <a:ext cx="2021306" cy="2021306"/>
          </a:xfrm>
          <a:prstGeom prst="rect">
            <a:avLst/>
          </a:prstGeom>
        </p:spPr>
      </p:pic>
      <p:sp>
        <p:nvSpPr>
          <p:cNvPr id="5" name="TextBox 4">
            <a:extLst>
              <a:ext uri="{FF2B5EF4-FFF2-40B4-BE49-F238E27FC236}">
                <a16:creationId xmlns:a16="http://schemas.microsoft.com/office/drawing/2014/main" id="{5B013AFB-4B17-D8C3-3599-FCDA230DB84C}"/>
              </a:ext>
            </a:extLst>
          </p:cNvPr>
          <p:cNvSpPr txBox="1"/>
          <p:nvPr/>
        </p:nvSpPr>
        <p:spPr>
          <a:xfrm>
            <a:off x="481263" y="641687"/>
            <a:ext cx="8085221" cy="3754874"/>
          </a:xfrm>
          <a:prstGeom prst="rect">
            <a:avLst/>
          </a:prstGeom>
          <a:noFill/>
        </p:spPr>
        <p:txBody>
          <a:bodyPr wrap="square">
            <a:spAutoFit/>
          </a:bodyPr>
          <a:lstStyle/>
          <a:p>
            <a:r>
              <a:rPr lang="en-US" sz="2400" dirty="0">
                <a:solidFill>
                  <a:srgbClr val="000000"/>
                </a:solidFill>
              </a:rPr>
              <a:t>Acts 12:4 intending after </a:t>
            </a:r>
            <a:r>
              <a:rPr lang="en-US" sz="2400" b="1" u="sng" dirty="0">
                <a:solidFill>
                  <a:srgbClr val="000000"/>
                </a:solidFill>
              </a:rPr>
              <a:t>Easter</a:t>
            </a:r>
            <a:r>
              <a:rPr lang="en-US" sz="2400" dirty="0">
                <a:solidFill>
                  <a:srgbClr val="000000"/>
                </a:solidFill>
              </a:rPr>
              <a:t> to bring him forth to the people. (KJV)	        	</a:t>
            </a:r>
            <a:r>
              <a:rPr lang="en-US" sz="2400" dirty="0">
                <a:solidFill>
                  <a:srgbClr val="FF0000"/>
                </a:solidFill>
              </a:rPr>
              <a:t>     </a:t>
            </a:r>
            <a:r>
              <a:rPr lang="en-US" sz="2400" b="1" dirty="0">
                <a:solidFill>
                  <a:srgbClr val="FF0000"/>
                </a:solidFill>
              </a:rPr>
              <a:t>(PASCHA)</a:t>
            </a:r>
          </a:p>
          <a:p>
            <a:endParaRPr lang="en-US" sz="2400" b="1" dirty="0">
              <a:solidFill>
                <a:srgbClr val="FF0000"/>
              </a:solidFill>
            </a:endParaRPr>
          </a:p>
          <a:p>
            <a:r>
              <a:rPr lang="en-US" sz="2400" dirty="0">
                <a:solidFill>
                  <a:srgbClr val="000000"/>
                </a:solidFill>
              </a:rPr>
              <a:t>Acts 12:4 intending after the </a:t>
            </a:r>
            <a:r>
              <a:rPr lang="en-US" sz="2400" b="1" u="sng" dirty="0">
                <a:solidFill>
                  <a:srgbClr val="000000"/>
                </a:solidFill>
              </a:rPr>
              <a:t>Passover</a:t>
            </a:r>
            <a:r>
              <a:rPr lang="en-US" sz="2400" dirty="0">
                <a:solidFill>
                  <a:srgbClr val="000000"/>
                </a:solidFill>
              </a:rPr>
              <a:t> to bring him forth to the people. (ASV)</a:t>
            </a:r>
            <a:r>
              <a:rPr lang="en-US" sz="2400" dirty="0">
                <a:solidFill>
                  <a:srgbClr val="FF0000"/>
                </a:solidFill>
              </a:rPr>
              <a:t>                            </a:t>
            </a:r>
            <a:r>
              <a:rPr lang="en-US" sz="2400" b="1" dirty="0">
                <a:solidFill>
                  <a:srgbClr val="FF0000"/>
                </a:solidFill>
              </a:rPr>
              <a:t>(PASCHA)</a:t>
            </a:r>
            <a:endParaRPr lang="en-US" sz="2400" b="1" dirty="0">
              <a:solidFill>
                <a:srgbClr val="000000"/>
              </a:solidFill>
            </a:endParaRPr>
          </a:p>
          <a:p>
            <a:endParaRPr lang="en-US" sz="2400" dirty="0">
              <a:solidFill>
                <a:srgbClr val="000000"/>
              </a:solidFill>
            </a:endParaRPr>
          </a:p>
          <a:p>
            <a:r>
              <a:rPr lang="en-US" sz="2400" dirty="0">
                <a:solidFill>
                  <a:srgbClr val="000000"/>
                </a:solidFill>
              </a:rPr>
              <a:t>Acts 12:4 intending after the </a:t>
            </a:r>
            <a:r>
              <a:rPr lang="en-US" sz="2400" b="1" u="sng" dirty="0">
                <a:solidFill>
                  <a:srgbClr val="000000"/>
                </a:solidFill>
              </a:rPr>
              <a:t>Passover</a:t>
            </a:r>
            <a:r>
              <a:rPr lang="en-US" sz="2400" dirty="0">
                <a:solidFill>
                  <a:srgbClr val="000000"/>
                </a:solidFill>
              </a:rPr>
              <a:t> to bring him out to the people. (RSV)</a:t>
            </a:r>
            <a:r>
              <a:rPr lang="en-US" sz="2400" dirty="0">
                <a:solidFill>
                  <a:srgbClr val="FF0000"/>
                </a:solidFill>
              </a:rPr>
              <a:t>                            </a:t>
            </a:r>
            <a:r>
              <a:rPr lang="en-US" sz="2400" b="1" dirty="0">
                <a:solidFill>
                  <a:srgbClr val="FF0000"/>
                </a:solidFill>
              </a:rPr>
              <a:t>(PASCHA)</a:t>
            </a:r>
            <a:endParaRPr lang="en-US" sz="2400" b="1" dirty="0">
              <a:solidFill>
                <a:srgbClr val="000000"/>
              </a:solidFill>
            </a:endParaRPr>
          </a:p>
          <a:p>
            <a:endParaRPr lang="en-US" sz="2800" dirty="0">
              <a:solidFill>
                <a:srgbClr val="000000"/>
              </a:solidFill>
            </a:endParaRPr>
          </a:p>
          <a:p>
            <a:endParaRPr lang="en-US" dirty="0">
              <a:solidFill>
                <a:schemeClr val="bg1"/>
              </a:solidFill>
            </a:endParaRPr>
          </a:p>
        </p:txBody>
      </p:sp>
      <p:sp>
        <p:nvSpPr>
          <p:cNvPr id="7" name="TextBox 6">
            <a:extLst>
              <a:ext uri="{FF2B5EF4-FFF2-40B4-BE49-F238E27FC236}">
                <a16:creationId xmlns:a16="http://schemas.microsoft.com/office/drawing/2014/main" id="{EDB56A21-24EA-4A53-A443-EF1B61797FE7}"/>
              </a:ext>
            </a:extLst>
          </p:cNvPr>
          <p:cNvSpPr txBox="1"/>
          <p:nvPr/>
        </p:nvSpPr>
        <p:spPr>
          <a:xfrm>
            <a:off x="569494" y="4034591"/>
            <a:ext cx="8478253" cy="830997"/>
          </a:xfrm>
          <a:prstGeom prst="rect">
            <a:avLst/>
          </a:prstGeom>
          <a:noFill/>
        </p:spPr>
        <p:txBody>
          <a:bodyPr wrap="square" rtlCol="0">
            <a:spAutoFit/>
          </a:bodyPr>
          <a:lstStyle/>
          <a:p>
            <a:r>
              <a:rPr lang="en-US" sz="2400" dirty="0">
                <a:solidFill>
                  <a:srgbClr val="000000"/>
                </a:solidFill>
              </a:rPr>
              <a:t>Act 12:4 NKJV intending to bring him before the people after </a:t>
            </a:r>
            <a:r>
              <a:rPr lang="en-US" sz="2400" b="1" u="sng" dirty="0">
                <a:solidFill>
                  <a:srgbClr val="000000"/>
                </a:solidFill>
              </a:rPr>
              <a:t>Passover.</a:t>
            </a:r>
            <a:r>
              <a:rPr lang="en-US" sz="2400" b="1" dirty="0">
                <a:solidFill>
                  <a:srgbClr val="FF0000"/>
                </a:solidFill>
              </a:rPr>
              <a:t>  (PASCHA)</a:t>
            </a:r>
            <a:endParaRPr lang="en-US" sz="2400" b="1" u="sng" dirty="0">
              <a:solidFill>
                <a:srgbClr val="000000"/>
              </a:solidFill>
            </a:endParaRPr>
          </a:p>
        </p:txBody>
      </p:sp>
      <p:sp>
        <p:nvSpPr>
          <p:cNvPr id="8" name="TextBox 7">
            <a:extLst>
              <a:ext uri="{FF2B5EF4-FFF2-40B4-BE49-F238E27FC236}">
                <a16:creationId xmlns:a16="http://schemas.microsoft.com/office/drawing/2014/main" id="{CD3C21D2-B01C-B19E-2C41-B3557EADAAA5}"/>
              </a:ext>
            </a:extLst>
          </p:cNvPr>
          <p:cNvSpPr txBox="1"/>
          <p:nvPr/>
        </p:nvSpPr>
        <p:spPr>
          <a:xfrm>
            <a:off x="256674" y="4892839"/>
            <a:ext cx="6585283" cy="2000548"/>
          </a:xfrm>
          <a:prstGeom prst="rect">
            <a:avLst/>
          </a:prstGeom>
          <a:noFill/>
        </p:spPr>
        <p:txBody>
          <a:bodyPr wrap="square" rtlCol="0">
            <a:spAutoFit/>
          </a:bodyPr>
          <a:lstStyle/>
          <a:p>
            <a:r>
              <a:rPr lang="en-US" sz="2400" dirty="0">
                <a:solidFill>
                  <a:srgbClr val="000000"/>
                </a:solidFill>
              </a:rPr>
              <a:t>Easter was not in the Bible (KJV) until </a:t>
            </a:r>
            <a:r>
              <a:rPr lang="en-US" sz="2800" b="1" dirty="0">
                <a:solidFill>
                  <a:srgbClr val="000000"/>
                </a:solidFill>
              </a:rPr>
              <a:t>1611</a:t>
            </a:r>
          </a:p>
          <a:p>
            <a:r>
              <a:rPr lang="en-US" sz="2400" dirty="0">
                <a:solidFill>
                  <a:srgbClr val="000000"/>
                </a:solidFill>
              </a:rPr>
              <a:t>And only them because of the influence of the </a:t>
            </a:r>
            <a:r>
              <a:rPr lang="en-US" sz="2400" u="sng" dirty="0">
                <a:solidFill>
                  <a:srgbClr val="000000"/>
                </a:solidFill>
              </a:rPr>
              <a:t>Catholic church</a:t>
            </a:r>
            <a:r>
              <a:rPr lang="en-US" sz="2400" dirty="0">
                <a:solidFill>
                  <a:srgbClr val="000000"/>
                </a:solidFill>
              </a:rPr>
              <a:t>. Easter is not in the original and not authorized By Christ. </a:t>
            </a:r>
            <a:r>
              <a:rPr lang="en-US" sz="2400" b="1" dirty="0"/>
              <a:t>Added over 1500 years after the death of Christ.</a:t>
            </a:r>
          </a:p>
        </p:txBody>
      </p:sp>
    </p:spTree>
    <p:extLst>
      <p:ext uri="{BB962C8B-B14F-4D97-AF65-F5344CB8AC3E}">
        <p14:creationId xmlns:p14="http://schemas.microsoft.com/office/powerpoint/2010/main" val="39134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2EEB8-5EAA-803E-008B-34DFA0CA1D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AF9353-830A-C2FE-577C-F4CFED6CA502}"/>
              </a:ext>
            </a:extLst>
          </p:cNvPr>
          <p:cNvSpPr txBox="1"/>
          <p:nvPr/>
        </p:nvSpPr>
        <p:spPr>
          <a:xfrm>
            <a:off x="0" y="7074"/>
            <a:ext cx="9144000" cy="584775"/>
          </a:xfrm>
          <a:prstGeom prst="rect">
            <a:avLst/>
          </a:prstGeom>
          <a:solidFill>
            <a:schemeClr val="tx1"/>
          </a:solidFill>
        </p:spPr>
        <p:txBody>
          <a:bodyPr wrap="square" rtlCol="0">
            <a:spAutoFit/>
          </a:bodyPr>
          <a:lstStyle/>
          <a:p>
            <a:pPr algn="ctr"/>
            <a:r>
              <a:rPr lang="en-US" sz="3200" dirty="0">
                <a:solidFill>
                  <a:schemeClr val="bg1"/>
                </a:solidFill>
              </a:rPr>
              <a:t>Easter. From God Or The Traditions Of Men?</a:t>
            </a:r>
          </a:p>
        </p:txBody>
      </p:sp>
      <p:pic>
        <p:nvPicPr>
          <p:cNvPr id="6" name="Picture 5">
            <a:extLst>
              <a:ext uri="{FF2B5EF4-FFF2-40B4-BE49-F238E27FC236}">
                <a16:creationId xmlns:a16="http://schemas.microsoft.com/office/drawing/2014/main" id="{24F58A5D-F04E-15DC-60BA-DA489382EE6F}"/>
              </a:ext>
            </a:extLst>
          </p:cNvPr>
          <p:cNvPicPr>
            <a:picLocks noChangeAspect="1"/>
          </p:cNvPicPr>
          <p:nvPr/>
        </p:nvPicPr>
        <p:blipFill>
          <a:blip r:embed="rId2"/>
          <a:stretch>
            <a:fillRect/>
          </a:stretch>
        </p:blipFill>
        <p:spPr>
          <a:xfrm>
            <a:off x="6160170" y="3971870"/>
            <a:ext cx="2534653" cy="2534653"/>
          </a:xfrm>
          <a:prstGeom prst="rect">
            <a:avLst/>
          </a:prstGeom>
          <a:ln w="76200">
            <a:solidFill>
              <a:srgbClr val="7030A0"/>
            </a:solidFill>
          </a:ln>
        </p:spPr>
      </p:pic>
      <p:sp>
        <p:nvSpPr>
          <p:cNvPr id="4" name="TextBox 3">
            <a:extLst>
              <a:ext uri="{FF2B5EF4-FFF2-40B4-BE49-F238E27FC236}">
                <a16:creationId xmlns:a16="http://schemas.microsoft.com/office/drawing/2014/main" id="{658DBE04-361D-65D5-DD02-38FD31E0AD16}"/>
              </a:ext>
            </a:extLst>
          </p:cNvPr>
          <p:cNvSpPr txBox="1"/>
          <p:nvPr/>
        </p:nvSpPr>
        <p:spPr>
          <a:xfrm>
            <a:off x="553453" y="1034716"/>
            <a:ext cx="7788442" cy="2554545"/>
          </a:xfrm>
          <a:prstGeom prst="rect">
            <a:avLst/>
          </a:prstGeom>
          <a:noFill/>
          <a:ln w="76200">
            <a:solidFill>
              <a:srgbClr val="9966FF"/>
            </a:solidFill>
          </a:ln>
        </p:spPr>
        <p:txBody>
          <a:bodyPr wrap="square">
            <a:spAutoFit/>
          </a:bodyPr>
          <a:lstStyle/>
          <a:p>
            <a:pPr algn="ctr"/>
            <a:r>
              <a:rPr lang="en-US" sz="3200" b="1" dirty="0">
                <a:solidFill>
                  <a:srgbClr val="7030A0"/>
                </a:solidFill>
              </a:rPr>
              <a:t>Matthew 15:8-9  </a:t>
            </a:r>
            <a:r>
              <a:rPr lang="en-US" sz="3200" dirty="0">
                <a:latin typeface="+mj-lt"/>
              </a:rPr>
              <a:t>These people draw near to Me with their mouth, And honor Me with their lips, But their heart is far from Me.  And in vain they worship Me, Teaching as doctrines the commandments of men. </a:t>
            </a:r>
          </a:p>
        </p:txBody>
      </p:sp>
      <p:sp>
        <p:nvSpPr>
          <p:cNvPr id="5" name="TextBox 4">
            <a:extLst>
              <a:ext uri="{FF2B5EF4-FFF2-40B4-BE49-F238E27FC236}">
                <a16:creationId xmlns:a16="http://schemas.microsoft.com/office/drawing/2014/main" id="{8DE0CEA3-1A40-26BF-9EEC-4A541710CD78}"/>
              </a:ext>
            </a:extLst>
          </p:cNvPr>
          <p:cNvSpPr txBox="1"/>
          <p:nvPr/>
        </p:nvSpPr>
        <p:spPr>
          <a:xfrm>
            <a:off x="360950" y="3971870"/>
            <a:ext cx="5558590" cy="2554545"/>
          </a:xfrm>
          <a:prstGeom prst="rect">
            <a:avLst/>
          </a:prstGeom>
          <a:noFill/>
          <a:ln w="76200">
            <a:solidFill>
              <a:srgbClr val="9966FF"/>
            </a:solidFill>
          </a:ln>
        </p:spPr>
        <p:txBody>
          <a:bodyPr wrap="square" rtlCol="0">
            <a:spAutoFit/>
          </a:bodyPr>
          <a:lstStyle/>
          <a:p>
            <a:pPr algn="ctr"/>
            <a:r>
              <a:rPr lang="en-US" sz="3200" b="1" dirty="0">
                <a:solidFill>
                  <a:srgbClr val="7030A0"/>
                </a:solidFill>
              </a:rPr>
              <a:t>Malachi 1:6  </a:t>
            </a:r>
            <a:r>
              <a:rPr lang="en-US" sz="3200" dirty="0">
                <a:latin typeface="+mj-lt"/>
              </a:rPr>
              <a:t>A son honors his father, And a servant his master. If then I am the Father, Where is My honor? And if I am a Master, Where is My reverence? </a:t>
            </a:r>
          </a:p>
        </p:txBody>
      </p:sp>
    </p:spTree>
    <p:extLst>
      <p:ext uri="{BB962C8B-B14F-4D97-AF65-F5344CB8AC3E}">
        <p14:creationId xmlns:p14="http://schemas.microsoft.com/office/powerpoint/2010/main" val="302675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441</TotalTime>
  <Words>423</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 Unicode MS</vt:lpstr>
      <vt:lpstr>Calibri</vt:lpstr>
      <vt:lpstr>Calibri Light</vt:lpstr>
      <vt:lpstr>DuckSansProduct</vt:lpstr>
      <vt:lpstr>inherit</vt:lpstr>
      <vt:lpstr>Ink Free</vt:lpstr>
      <vt:lpstr>Segoe UI Historic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21</cp:revision>
  <dcterms:created xsi:type="dcterms:W3CDTF">2025-08-19T19:05:23Z</dcterms:created>
  <dcterms:modified xsi:type="dcterms:W3CDTF">2026-04-03T13:34:22Z</dcterms:modified>
</cp:coreProperties>
</file>