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65" r:id="rId6"/>
    <p:sldId id="499" r:id="rId7"/>
    <p:sldId id="498" r:id="rId8"/>
    <p:sldId id="258" r:id="rId9"/>
    <p:sldId id="287" r:id="rId10"/>
    <p:sldId id="487" r:id="rId11"/>
    <p:sldId id="279" r:id="rId12"/>
    <p:sldId id="280" r:id="rId13"/>
    <p:sldId id="282" r:id="rId14"/>
    <p:sldId id="27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KAq7SSsrkkU6Fgak75Ywg==" hashData="n3jQaZcciRRx1foQWWZvOwdGpt1/M7ppgr8dZfhT8EnJqsKgj9AGe5i2Q00CWSDZLWSd2jTfd80Krzw5URwO9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EB0F-4120-437B-BD8A-45E24DF657C1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1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6143-84F3-43D6-AB14-BB49A1E66601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8235-A21E-4F0B-BCB2-C0A9DAB0274E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063-D2E2-4856-8C1E-7FE216FFDE5A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04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309FC-DC0D-4B9A-8F90-0C2D7966CA1A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1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F563-72D4-43AE-98D7-4186326920EB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8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33B7-1738-4099-A38E-A13B2F29FECB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4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E2F3-92D4-485D-951F-351CFCEE2D30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5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796C-15DB-4D7B-BAEC-F5D43CB03040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0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F1B6E-C553-4004-8BA1-C12D029E617A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19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119E-9CC2-47C8-A431-DE7E15DB9D5B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6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FC0-8693-40C5-974F-E003EC7D8E9C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71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7012-669F-43C4-BAED-B49AF8F69812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5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3EA51-4800-42CD-8DED-9B91CB3F928D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12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4FD7-F91A-4B72-9E8D-61EEEBD90EE3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38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9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33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57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63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39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B9C8-7B2A-4684-B8BC-69933D8A72A5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22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30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50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30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41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1182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7671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8318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1182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9685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D31D-FAA9-42B5-AF4D-8BD6687748E2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814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1020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9490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3508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8167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5296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26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85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411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26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9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ED4A-77CE-4F06-A370-02B739796C20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07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784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5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437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66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05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313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9672"/>
            <a:ext cx="8074152" cy="338328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074152" y="6519672"/>
            <a:ext cx="1069848" cy="338328"/>
          </a:xfrm>
          <a:solidFill>
            <a:schemeClr val="bg1"/>
          </a:solidFill>
        </p:spPr>
        <p:txBody>
          <a:bodyPr>
            <a:spAutoFit/>
          </a:bodyPr>
          <a:lstStyle>
            <a:lvl1pPr marL="342900" indent="-342900" algn="r">
              <a:spcBef>
                <a:spcPts val="0"/>
              </a:spcBef>
              <a:buFont typeface="+mj-lt"/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0" hangingPunct="1">
              <a:spcBef>
                <a:spcPct val="20000"/>
              </a:spcBef>
            </a:pPr>
            <a:r>
              <a:rPr lang="en-US" dirty="0"/>
              <a:t>1:1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5760"/>
          </a:xfrm>
          <a:solidFill>
            <a:schemeClr val="bg1"/>
          </a:solidFill>
        </p:spPr>
        <p:txBody>
          <a:bodyPr anchor="t" anchorCtr="0">
            <a:spAutoFit/>
          </a:bodyPr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800" i="1" kern="1200" dirty="0">
                <a:solidFill>
                  <a:schemeClr val="tx1"/>
                </a:solidFill>
                <a:effectLst>
                  <a:glow rad="762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3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2E59-6510-4BAB-8C85-643ADE8E1278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9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D8A9-CAF2-49CB-9F42-FA3032CEEA3D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3491-AD58-4260-AFF8-1B659037490E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5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AEB6-9111-416C-8B63-4FCD2A20A284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0386-6788-4BC5-99BC-032E241A95AC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C9D2-04AF-46F5-B80B-DF84E13A15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2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734DC-CA6D-4403-BA85-29171FB6B784}" type="datetime1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 hastings  newlebanoncoc.com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902B-8473-43F9-89CA-D590A76E7D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C3792-2440-40FD-9B76-92D5F06CAC8C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039-D147-4386-BC2D-5E6DB0D999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7D631-701F-4046-9E27-CF7D871A4A19}" type="datetimeFigureOut">
              <a:rPr lang="en-US" smtClean="0"/>
              <a:pPr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91E1F-A0F5-40CD-A4FF-6D865D44E2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8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D1BB-344B-487A-9E16-E40ADDA73DFA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74EA-E2F5-4E58-BAC5-923063A43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4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0" y="3994733"/>
            <a:ext cx="9166033" cy="2863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505" y="1030940"/>
            <a:ext cx="7512423" cy="60150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706" y="1021974"/>
            <a:ext cx="77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Lebanon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Church of Christ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47" y="54762"/>
            <a:ext cx="88571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Welcome to our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564873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Please Come Back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915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Simply Christians.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348652"/>
            <a:ext cx="916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Emphasis is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Spiritual, Not Material or Social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820287"/>
            <a:ext cx="9081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striving to be The Same Church as Described in The New Testament.</a:t>
            </a:r>
          </a:p>
        </p:txBody>
      </p:sp>
    </p:spTree>
    <p:extLst>
      <p:ext uri="{BB962C8B-B14F-4D97-AF65-F5344CB8AC3E}">
        <p14:creationId xmlns:p14="http://schemas.microsoft.com/office/powerpoint/2010/main" val="186279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D4B1F-5AAB-998F-B185-737DF43CE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03306-23E3-83C8-E2E6-338DC36671D6}"/>
              </a:ext>
            </a:extLst>
          </p:cNvPr>
          <p:cNvSpPr txBox="1"/>
          <p:nvPr/>
        </p:nvSpPr>
        <p:spPr>
          <a:xfrm>
            <a:off x="261250" y="923095"/>
            <a:ext cx="20247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Gospels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Matthew -J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Mark -R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Luke -G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John -U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F15AB-5D0B-A131-F316-F9534298E953}"/>
              </a:ext>
            </a:extLst>
          </p:cNvPr>
          <p:cNvSpPr txBox="1"/>
          <p:nvPr/>
        </p:nvSpPr>
        <p:spPr>
          <a:xfrm>
            <a:off x="287386" y="3274422"/>
            <a:ext cx="2229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0E7B3-4B38-AEDD-6DE0-F7CA73864287}"/>
              </a:ext>
            </a:extLst>
          </p:cNvPr>
          <p:cNvSpPr txBox="1"/>
          <p:nvPr/>
        </p:nvSpPr>
        <p:spPr>
          <a:xfrm>
            <a:off x="4136574" y="923101"/>
            <a:ext cx="22293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Paul’s Letters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Gal.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Eph.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Phil.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1Thess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2Thess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1Tim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2Tim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Titus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Phil.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ED383A-7F8D-F01D-E312-13DAD7988DCA}"/>
              </a:ext>
            </a:extLst>
          </p:cNvPr>
          <p:cNvSpPr txBox="1"/>
          <p:nvPr/>
        </p:nvSpPr>
        <p:spPr>
          <a:xfrm>
            <a:off x="6331137" y="931806"/>
            <a:ext cx="23948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letters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Hebrews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James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1Peter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2Peter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1 John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 John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3 John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Jude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7CB0E-C08B-8375-7086-0BFD9A09D687}"/>
              </a:ext>
            </a:extLst>
          </p:cNvPr>
          <p:cNvSpPr txBox="1"/>
          <p:nvPr/>
        </p:nvSpPr>
        <p:spPr>
          <a:xfrm>
            <a:off x="313507" y="4815849"/>
            <a:ext cx="180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Revelation –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8F1BD-DFB5-E88B-896A-2945A80FA6FE}"/>
              </a:ext>
            </a:extLst>
          </p:cNvPr>
          <p:cNvSpPr/>
          <p:nvPr/>
        </p:nvSpPr>
        <p:spPr>
          <a:xfrm>
            <a:off x="0" y="6457418"/>
            <a:ext cx="9144000" cy="394883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BE87D-A747-FA09-190C-04515F4EFAB2}"/>
              </a:ext>
            </a:extLst>
          </p:cNvPr>
          <p:cNvSpPr txBox="1"/>
          <p:nvPr/>
        </p:nvSpPr>
        <p:spPr>
          <a:xfrm>
            <a:off x="0" y="1203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F6753-3B6B-6242-9BEB-7AAA1F116C45}"/>
              </a:ext>
            </a:extLst>
          </p:cNvPr>
          <p:cNvSpPr/>
          <p:nvPr/>
        </p:nvSpPr>
        <p:spPr>
          <a:xfrm>
            <a:off x="0" y="12037"/>
            <a:ext cx="9144000" cy="7020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A2B16-E11F-5B2D-5269-4746095AAD67}"/>
              </a:ext>
            </a:extLst>
          </p:cNvPr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solidFill>
            <a:srgbClr val="00204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Richest Document in The History Of Mankind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C28501-51A4-EB0F-DBCD-6D8169DEDC95}"/>
              </a:ext>
            </a:extLst>
          </p:cNvPr>
          <p:cNvSpPr/>
          <p:nvPr/>
        </p:nvSpPr>
        <p:spPr>
          <a:xfrm>
            <a:off x="4014651" y="836543"/>
            <a:ext cx="4946469" cy="53738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19780B-C342-6441-B1C0-FA3C617A343B}"/>
              </a:ext>
            </a:extLst>
          </p:cNvPr>
          <p:cNvSpPr/>
          <p:nvPr/>
        </p:nvSpPr>
        <p:spPr>
          <a:xfrm>
            <a:off x="261259" y="836543"/>
            <a:ext cx="3570512" cy="21886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FCBCF-A0A3-663D-834F-1AAD1EA419CB}"/>
              </a:ext>
            </a:extLst>
          </p:cNvPr>
          <p:cNvSpPr txBox="1"/>
          <p:nvPr/>
        </p:nvSpPr>
        <p:spPr>
          <a:xfrm>
            <a:off x="2011680" y="1515290"/>
            <a:ext cx="168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life of Christ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035AB2-E439-5099-F062-95C7B98ADA9C}"/>
              </a:ext>
            </a:extLst>
          </p:cNvPr>
          <p:cNvSpPr/>
          <p:nvPr/>
        </p:nvSpPr>
        <p:spPr>
          <a:xfrm>
            <a:off x="261250" y="3234963"/>
            <a:ext cx="3570512" cy="13965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4A147-0BDC-C912-777E-C1F507C6D174}"/>
              </a:ext>
            </a:extLst>
          </p:cNvPr>
          <p:cNvSpPr txBox="1"/>
          <p:nvPr/>
        </p:nvSpPr>
        <p:spPr>
          <a:xfrm>
            <a:off x="2046516" y="3257002"/>
            <a:ext cx="178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 of the church.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be a Christ-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927CFA-B9C0-F0F9-3F27-050DF1289A51}"/>
              </a:ext>
            </a:extLst>
          </p:cNvPr>
          <p:cNvSpPr txBox="1"/>
          <p:nvPr/>
        </p:nvSpPr>
        <p:spPr>
          <a:xfrm>
            <a:off x="5965366" y="4580441"/>
            <a:ext cx="2656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21 letters tell us how to LIVE the Christian life.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6089DE-4DF4-8FDC-7E15-AF616B3B2E3E}"/>
              </a:ext>
            </a:extLst>
          </p:cNvPr>
          <p:cNvSpPr/>
          <p:nvPr/>
        </p:nvSpPr>
        <p:spPr>
          <a:xfrm>
            <a:off x="261251" y="4876431"/>
            <a:ext cx="3570512" cy="14088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1C6596-9C5A-DAE2-3E25-08F6741CA6F5}"/>
              </a:ext>
            </a:extLst>
          </p:cNvPr>
          <p:cNvSpPr txBox="1"/>
          <p:nvPr/>
        </p:nvSpPr>
        <p:spPr>
          <a:xfrm>
            <a:off x="522514" y="5342710"/>
            <a:ext cx="309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Tells us how to DIE in Christ.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faithful unto death.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3C65907-AB43-337C-7805-17D9E06A7FCB}"/>
              </a:ext>
            </a:extLst>
          </p:cNvPr>
          <p:cNvSpPr/>
          <p:nvPr/>
        </p:nvSpPr>
        <p:spPr>
          <a:xfrm>
            <a:off x="2728764" y="2288372"/>
            <a:ext cx="311216" cy="8607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35B4198E-9D17-6A8A-F517-F9DA7735E291}"/>
              </a:ext>
            </a:extLst>
          </p:cNvPr>
          <p:cNvSpPr/>
          <p:nvPr/>
        </p:nvSpPr>
        <p:spPr>
          <a:xfrm rot="12775501">
            <a:off x="3849024" y="3235980"/>
            <a:ext cx="314146" cy="8607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E23BC8F-BCDC-51CB-9EA8-E74E782C0232}"/>
              </a:ext>
            </a:extLst>
          </p:cNvPr>
          <p:cNvSpPr/>
          <p:nvPr/>
        </p:nvSpPr>
        <p:spPr>
          <a:xfrm rot="5400000">
            <a:off x="3754616" y="4973723"/>
            <a:ext cx="332016" cy="6131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2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6794" y="2133086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112" t="21263" r="23729" b="49217"/>
          <a:stretch/>
        </p:blipFill>
        <p:spPr>
          <a:xfrm>
            <a:off x="-22034" y="3152045"/>
            <a:ext cx="9166033" cy="286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6475" y="3053616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932"/>
            <a:ext cx="9143999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 to learn more about the Bible?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be glad to study the Bible with you.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724" y="2179207"/>
            <a:ext cx="5867370" cy="184724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2"/>
            <a:ext cx="9166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newlebanoncoc@gmail.com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8159" y="2123994"/>
            <a:ext cx="829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0969" y="2981897"/>
            <a:ext cx="384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of Christ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216" y="3478861"/>
            <a:ext cx="32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New Lebanon, OH</a:t>
            </a:r>
          </a:p>
        </p:txBody>
      </p:sp>
    </p:spTree>
    <p:extLst>
      <p:ext uri="{BB962C8B-B14F-4D97-AF65-F5344CB8AC3E}">
        <p14:creationId xmlns:p14="http://schemas.microsoft.com/office/powerpoint/2010/main" val="367838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C5833-4047-5DB7-FD81-E9579CFC8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508E6-2E5E-A4BD-3E59-44AF8EA3400C}"/>
              </a:ext>
            </a:extLst>
          </p:cNvPr>
          <p:cNvSpPr/>
          <p:nvPr/>
        </p:nvSpPr>
        <p:spPr>
          <a:xfrm>
            <a:off x="1628274" y="1395663"/>
            <a:ext cx="5807242" cy="4090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sheila\Desktop\ULTIMATE Royality Free\4-Bib Pics-Misc\Bible MSS\Scriptures\10 Commandments_.jpg">
            <a:extLst>
              <a:ext uri="{FF2B5EF4-FFF2-40B4-BE49-F238E27FC236}">
                <a16:creationId xmlns:a16="http://schemas.microsoft.com/office/drawing/2014/main" id="{654E339C-1A4A-AA8F-4801-003666F74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" b="99420" l="261" r="99435">
                        <a14:foregroundMark x1="1522" y1="1681" x2="11652" y2="96870"/>
                        <a14:foregroundMark x1="5261" y1="30377" x2="14870" y2="1855"/>
                        <a14:foregroundMark x1="16261" y1="5913" x2="97522" y2="6667"/>
                        <a14:foregroundMark x1="88174" y1="10551" x2="96522" y2="97565"/>
                        <a14:foregroundMark x1="97652" y1="11652" x2="98043" y2="84058"/>
                        <a14:foregroundMark x1="88174" y1="77391" x2="93739" y2="97391"/>
                        <a14:foregroundMark x1="15826" y1="96116" x2="89435" y2="95188"/>
                        <a14:backgroundMark x1="14565" y1="12754" x2="49043" y2="87768"/>
                        <a14:backgroundMark x1="12348" y1="88870" x2="29174" y2="67420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70249" y="952773"/>
            <a:ext cx="6658299" cy="495245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666C36-CE66-4CA8-B531-61C09EC8C36E}"/>
              </a:ext>
            </a:extLst>
          </p:cNvPr>
          <p:cNvSpPr/>
          <p:nvPr/>
        </p:nvSpPr>
        <p:spPr>
          <a:xfrm>
            <a:off x="0" y="12037"/>
            <a:ext cx="9144000" cy="702065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60DA3-9570-22E3-BDB5-7591EA6B95C3}"/>
              </a:ext>
            </a:extLst>
          </p:cNvPr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 Richest Document in The History Of Mankind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033CF-4456-3883-32B2-572C71DC8A1E}"/>
              </a:ext>
            </a:extLst>
          </p:cNvPr>
          <p:cNvSpPr txBox="1"/>
          <p:nvPr/>
        </p:nvSpPr>
        <p:spPr>
          <a:xfrm>
            <a:off x="2318084" y="1637443"/>
            <a:ext cx="42752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Eph 3:20-21. </a:t>
            </a:r>
          </a:p>
          <a:p>
            <a:pPr algn="ctr"/>
            <a:r>
              <a:rPr lang="en-US" sz="2400" dirty="0"/>
              <a:t>Now to Him who is able to do exceedingly abundantly above all that we ask or think, according to the power that works in us, </a:t>
            </a:r>
          </a:p>
          <a:p>
            <a:pPr algn="ctr"/>
            <a:r>
              <a:rPr lang="en-US" sz="2400" dirty="0"/>
              <a:t>to Him be glory in the church by Christ Jesus to all generations, forever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42084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1FFABC-C1C7-A187-5ECF-D255E917F905}"/>
              </a:ext>
            </a:extLst>
          </p:cNvPr>
          <p:cNvSpPr/>
          <p:nvPr/>
        </p:nvSpPr>
        <p:spPr>
          <a:xfrm>
            <a:off x="0" y="12037"/>
            <a:ext cx="9144000" cy="702065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AB921B-CEFF-F02C-636B-C0D78463B466}"/>
              </a:ext>
            </a:extLst>
          </p:cNvPr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The Richest Document in The History Of Mankind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6BFFBD-C177-CA20-46C5-253F800BD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85"/>
          <a:stretch>
            <a:fillRect/>
          </a:stretch>
        </p:blipFill>
        <p:spPr>
          <a:xfrm>
            <a:off x="1816461" y="874295"/>
            <a:ext cx="5337860" cy="36356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2B7C1C-B78F-2C92-A99D-E90EDDB59518}"/>
              </a:ext>
            </a:extLst>
          </p:cNvPr>
          <p:cNvSpPr txBox="1"/>
          <p:nvPr/>
        </p:nvSpPr>
        <p:spPr>
          <a:xfrm>
            <a:off x="641687" y="4124977"/>
            <a:ext cx="82055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Bible is its own best commentary.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It was written to be studied. Not written to be read like a novel.</a:t>
            </a:r>
          </a:p>
          <a:p>
            <a:pPr algn="ctr"/>
            <a:r>
              <a:rPr lang="en-US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Must look at all verses on a subject before you draw a conclusion (example – salvation).</a:t>
            </a:r>
          </a:p>
        </p:txBody>
      </p:sp>
    </p:spTree>
    <p:extLst>
      <p:ext uri="{BB962C8B-B14F-4D97-AF65-F5344CB8AC3E}">
        <p14:creationId xmlns:p14="http://schemas.microsoft.com/office/powerpoint/2010/main" val="25763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337157-8CEC-BF9E-82CB-B31EEF9616ED}"/>
              </a:ext>
            </a:extLst>
          </p:cNvPr>
          <p:cNvSpPr txBox="1"/>
          <p:nvPr/>
        </p:nvSpPr>
        <p:spPr>
          <a:xfrm>
            <a:off x="261250" y="923095"/>
            <a:ext cx="20247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Gospels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Matthew -J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Mark -R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Luke -G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John -U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86D72-D90F-06D6-91CE-C7E02283EA09}"/>
              </a:ext>
            </a:extLst>
          </p:cNvPr>
          <p:cNvSpPr txBox="1"/>
          <p:nvPr/>
        </p:nvSpPr>
        <p:spPr>
          <a:xfrm>
            <a:off x="287386" y="3274422"/>
            <a:ext cx="2229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3AA0E-4352-8877-943D-FED756B7DDE2}"/>
              </a:ext>
            </a:extLst>
          </p:cNvPr>
          <p:cNvSpPr txBox="1"/>
          <p:nvPr/>
        </p:nvSpPr>
        <p:spPr>
          <a:xfrm>
            <a:off x="4136574" y="923101"/>
            <a:ext cx="22293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Paul’s Letters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Gal.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Eph.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Phil.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1Thess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2Thess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1Tim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2Tim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Titus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Phil.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57375-1357-0BFB-C844-8FC060344EFC}"/>
              </a:ext>
            </a:extLst>
          </p:cNvPr>
          <p:cNvSpPr txBox="1"/>
          <p:nvPr/>
        </p:nvSpPr>
        <p:spPr>
          <a:xfrm>
            <a:off x="6331137" y="931806"/>
            <a:ext cx="23948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letters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Hebrews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James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1Peter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2Peter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1 John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2 John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3 John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Jude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02E28-BD11-5115-8F08-4971780C5ADC}"/>
              </a:ext>
            </a:extLst>
          </p:cNvPr>
          <p:cNvSpPr txBox="1"/>
          <p:nvPr/>
        </p:nvSpPr>
        <p:spPr>
          <a:xfrm>
            <a:off x="313507" y="4815849"/>
            <a:ext cx="1802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Revelation –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BF1379-3000-02EA-DB5C-5ABE2A11096A}"/>
              </a:ext>
            </a:extLst>
          </p:cNvPr>
          <p:cNvSpPr/>
          <p:nvPr/>
        </p:nvSpPr>
        <p:spPr>
          <a:xfrm>
            <a:off x="0" y="6457418"/>
            <a:ext cx="9144000" cy="39488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rgbClr val="5B9BD5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75A5A-4030-6836-DC78-98CF0A269964}"/>
              </a:ext>
            </a:extLst>
          </p:cNvPr>
          <p:cNvSpPr txBox="1"/>
          <p:nvPr/>
        </p:nvSpPr>
        <p:spPr>
          <a:xfrm>
            <a:off x="0" y="1203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haroni" panose="02010803020104030203" pitchFamily="2" charset="-79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A03A40-AB7A-A332-AAF4-3E2945BBE370}"/>
              </a:ext>
            </a:extLst>
          </p:cNvPr>
          <p:cNvSpPr/>
          <p:nvPr/>
        </p:nvSpPr>
        <p:spPr>
          <a:xfrm>
            <a:off x="0" y="12037"/>
            <a:ext cx="9144000" cy="70206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F9193-EFBE-B931-CD8D-71DFAB4B0AA2}"/>
              </a:ext>
            </a:extLst>
          </p:cNvPr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solidFill>
            <a:srgbClr val="00204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Richest Document in The History Of Mankind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512CDD-4CEA-C06A-7D90-956B13CF9FB8}"/>
              </a:ext>
            </a:extLst>
          </p:cNvPr>
          <p:cNvSpPr/>
          <p:nvPr/>
        </p:nvSpPr>
        <p:spPr>
          <a:xfrm>
            <a:off x="4014651" y="836543"/>
            <a:ext cx="4946469" cy="53738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9BA26E-10E9-4647-E661-0229B8FBC776}"/>
              </a:ext>
            </a:extLst>
          </p:cNvPr>
          <p:cNvSpPr/>
          <p:nvPr/>
        </p:nvSpPr>
        <p:spPr>
          <a:xfrm>
            <a:off x="261259" y="836543"/>
            <a:ext cx="3570512" cy="21886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2262E0-650A-23AB-F45D-4647B32BDB40}"/>
              </a:ext>
            </a:extLst>
          </p:cNvPr>
          <p:cNvSpPr txBox="1"/>
          <p:nvPr/>
        </p:nvSpPr>
        <p:spPr>
          <a:xfrm>
            <a:off x="2011680" y="1515290"/>
            <a:ext cx="168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life of Christ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18C83B-9FBE-3AF7-A70B-C2C08B5DDC52}"/>
              </a:ext>
            </a:extLst>
          </p:cNvPr>
          <p:cNvSpPr/>
          <p:nvPr/>
        </p:nvSpPr>
        <p:spPr>
          <a:xfrm>
            <a:off x="261250" y="3234963"/>
            <a:ext cx="3570512" cy="139654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69D34-D63B-6535-E392-841224D6D6DF}"/>
              </a:ext>
            </a:extLst>
          </p:cNvPr>
          <p:cNvSpPr txBox="1"/>
          <p:nvPr/>
        </p:nvSpPr>
        <p:spPr>
          <a:xfrm>
            <a:off x="2046516" y="3257002"/>
            <a:ext cx="178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 of the church.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be a Christ-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E3AF8B-36BC-1FF3-C562-0F25F7629FE8}"/>
              </a:ext>
            </a:extLst>
          </p:cNvPr>
          <p:cNvSpPr txBox="1"/>
          <p:nvPr/>
        </p:nvSpPr>
        <p:spPr>
          <a:xfrm>
            <a:off x="5965366" y="4580441"/>
            <a:ext cx="2656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21 letters tell us how to LIVE the Christian life.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A4707E-F231-35BA-6312-2BC15ECB0FBB}"/>
              </a:ext>
            </a:extLst>
          </p:cNvPr>
          <p:cNvSpPr/>
          <p:nvPr/>
        </p:nvSpPr>
        <p:spPr>
          <a:xfrm>
            <a:off x="261251" y="4924557"/>
            <a:ext cx="3570512" cy="14088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52D083-FA59-4BD1-31C4-0805754C22F3}"/>
              </a:ext>
            </a:extLst>
          </p:cNvPr>
          <p:cNvSpPr txBox="1"/>
          <p:nvPr/>
        </p:nvSpPr>
        <p:spPr>
          <a:xfrm>
            <a:off x="522514" y="5342710"/>
            <a:ext cx="309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Tells us how to DIE in Christ.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faithful unto death.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2FB295C-282A-B43C-7F3B-57840FD78FA5}"/>
              </a:ext>
            </a:extLst>
          </p:cNvPr>
          <p:cNvSpPr/>
          <p:nvPr/>
        </p:nvSpPr>
        <p:spPr>
          <a:xfrm>
            <a:off x="2728764" y="2288372"/>
            <a:ext cx="311216" cy="8607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559B4ED-F379-7B8C-174A-F427AD9DDC2F}"/>
              </a:ext>
            </a:extLst>
          </p:cNvPr>
          <p:cNvSpPr/>
          <p:nvPr/>
        </p:nvSpPr>
        <p:spPr>
          <a:xfrm rot="12775501">
            <a:off x="3849024" y="3235980"/>
            <a:ext cx="314146" cy="8607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18FC513-2AF3-FA2D-2273-2BC5AA8F18A0}"/>
              </a:ext>
            </a:extLst>
          </p:cNvPr>
          <p:cNvSpPr/>
          <p:nvPr/>
        </p:nvSpPr>
        <p:spPr>
          <a:xfrm rot="5400000">
            <a:off x="3754616" y="4973723"/>
            <a:ext cx="332016" cy="61313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73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CASE STUDIES OF CONVERSION</a:t>
            </a:r>
          </a:p>
        </p:txBody>
      </p:sp>
      <p:graphicFrame>
        <p:nvGraphicFramePr>
          <p:cNvPr id="143363" name="Group 3"/>
          <p:cNvGraphicFramePr>
            <a:graphicFrameLocks noGrp="1"/>
          </p:cNvGraphicFramePr>
          <p:nvPr/>
        </p:nvGraphicFramePr>
        <p:xfrm>
          <a:off x="762000" y="1218790"/>
          <a:ext cx="7619997" cy="5020466"/>
        </p:xfrm>
        <a:graphic>
          <a:graphicData uri="http://schemas.openxmlformats.org/drawingml/2006/table">
            <a:tbl>
              <a:tblPr/>
              <a:tblGrid>
                <a:gridCol w="1088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Preaching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Believed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Repented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Confessed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Baptized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2:22-41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Pentecost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vv.  37-38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vv.  38-41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Remission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 Sins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8:12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Samaritans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Believed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8:13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13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8:35-39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Eunuch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vv.  36-37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37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38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Rejoiced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9:17-18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Saul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Sins Washed Away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10:34-48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Cornelius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43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48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Remission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 Sins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16:13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Lydia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15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16:31-34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Jailer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31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33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Rejoiced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18:8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Corinthians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 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19:5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Ephesians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v.  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0" y="1219200"/>
            <a:ext cx="1066800" cy="5029200"/>
          </a:xfrm>
          <a:prstGeom prst="rect">
            <a:avLst/>
          </a:prstGeom>
          <a:solidFill>
            <a:srgbClr val="1567AB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28800" y="1219200"/>
            <a:ext cx="6553200" cy="457200"/>
          </a:xfrm>
          <a:prstGeom prst="rect">
            <a:avLst/>
          </a:prstGeom>
          <a:solidFill>
            <a:srgbClr val="1567AB">
              <a:alpha val="2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1219200"/>
            <a:ext cx="7620000" cy="457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1676400"/>
            <a:ext cx="7620000" cy="4572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00" y="1219200"/>
            <a:ext cx="1143000" cy="4572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Baptized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1219200"/>
            <a:ext cx="1066800" cy="5029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1676400"/>
            <a:ext cx="1066800" cy="4572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895600"/>
            <a:ext cx="8305800" cy="35052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8000" y="533400"/>
            <a:ext cx="81788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Up Arrow 43"/>
          <p:cNvSpPr/>
          <p:nvPr/>
        </p:nvSpPr>
        <p:spPr>
          <a:xfrm>
            <a:off x="609600" y="914400"/>
            <a:ext cx="228600" cy="958850"/>
          </a:xfrm>
          <a:prstGeom prst="upArrow">
            <a:avLst>
              <a:gd name="adj1" fmla="val 50000"/>
              <a:gd name="adj2" fmla="val 55479"/>
            </a:avLst>
          </a:prstGeom>
          <a:solidFill>
            <a:srgbClr val="0070C0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Up Arrow 42"/>
          <p:cNvSpPr/>
          <p:nvPr/>
        </p:nvSpPr>
        <p:spPr>
          <a:xfrm>
            <a:off x="3276600" y="914400"/>
            <a:ext cx="228600" cy="958850"/>
          </a:xfrm>
          <a:prstGeom prst="upArrow">
            <a:avLst>
              <a:gd name="adj1" fmla="val 50000"/>
              <a:gd name="adj2" fmla="val 55479"/>
            </a:avLst>
          </a:prstGeom>
          <a:solidFill>
            <a:srgbClr val="0070C0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4876800" y="914400"/>
            <a:ext cx="228600" cy="958850"/>
          </a:xfrm>
          <a:prstGeom prst="upArrow">
            <a:avLst>
              <a:gd name="adj1" fmla="val 50000"/>
              <a:gd name="adj2" fmla="val 55479"/>
            </a:avLst>
          </a:prstGeom>
          <a:solidFill>
            <a:srgbClr val="0070C0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08000" y="1600200"/>
            <a:ext cx="8178800" cy="5461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168400"/>
            <a:ext cx="990600" cy="134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Missionary Journey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Macedonia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Achaia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Greece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0600" y="1143000"/>
            <a:ext cx="9398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Missionary Journey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Asia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3800" y="11430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First Roman Imprisonment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60 - 63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Rome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1111250"/>
            <a:ext cx="1130300" cy="1403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Roman Imprisonment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67 - 68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Rome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33400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Jerusalem Council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0" y="533400"/>
            <a:ext cx="914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Trials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0600" y="533400"/>
            <a:ext cx="2514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Paul Before Caesar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3429000"/>
            <a:ext cx="1212850" cy="660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Thess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Corinth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51 - 52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3429000"/>
            <a:ext cx="1282700" cy="660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Corinthians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Ephesus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56 - 57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800" y="3429000"/>
            <a:ext cx="1168400" cy="660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Ephesians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Rome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60 - 63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0750" y="4191000"/>
            <a:ext cx="121285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Thess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Corinth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51 - 52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0" y="4191000"/>
            <a:ext cx="12827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Corinthians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Macedonia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56 - 57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0" y="4876800"/>
            <a:ext cx="12827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Galatians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Antioch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57?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286000" y="5562600"/>
            <a:ext cx="12827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Romans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Corinth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57?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33800" y="4191000"/>
            <a:ext cx="11684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Colossians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Rome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60 - 63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33800" y="4876800"/>
            <a:ext cx="11684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Philemon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Rome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60 - 63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33800" y="5562600"/>
            <a:ext cx="11684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Philippians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Rome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60 - 63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05400" y="3441700"/>
            <a:ext cx="1447800" cy="660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Timothy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Macedonia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63 - 66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05400" y="4876800"/>
            <a:ext cx="1435100" cy="660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 Timothy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Rome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67 - 68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05400" y="4216400"/>
            <a:ext cx="1447800" cy="584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Place: Macedonia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63 - 66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35800" y="3429000"/>
            <a:ext cx="14351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A.D. 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Destruction of Jerusalem, continued scattering, and growth of the church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70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410200" y="1111250"/>
            <a:ext cx="1130300" cy="1403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19048" y="4882487"/>
            <a:ext cx="1421452" cy="660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508000" y="2971800"/>
            <a:ext cx="8026400" cy="457200"/>
          </a:xfrm>
          <a:prstGeom prst="rightArrow">
            <a:avLst/>
          </a:prstGeom>
          <a:noFill/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A.D.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51          53	           57	        60                            66             68	            70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2B5EE9-1CE3-0169-9B20-F624A638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2CEC5-40D4-7C3B-43DF-F7E63CE382D1}"/>
              </a:ext>
            </a:extLst>
          </p:cNvPr>
          <p:cNvSpPr txBox="1"/>
          <p:nvPr/>
        </p:nvSpPr>
        <p:spPr>
          <a:xfrm>
            <a:off x="336884" y="1347537"/>
            <a:ext cx="840606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Acts gives the </a:t>
            </a:r>
            <a:r>
              <a:rPr lang="en-US" sz="2800" u="sng" dirty="0"/>
              <a:t>historical setting for the letters </a:t>
            </a:r>
            <a:r>
              <a:rPr lang="en-US" sz="2800" dirty="0"/>
              <a:t>that are to follow in the N.T. </a:t>
            </a:r>
          </a:p>
          <a:p>
            <a:r>
              <a:rPr lang="en-US" sz="2800" dirty="0"/>
              <a:t>It’s important that we don’t skip over this.</a:t>
            </a:r>
          </a:p>
          <a:p>
            <a:endParaRPr lang="en-US" sz="2800" dirty="0"/>
          </a:p>
          <a:p>
            <a:r>
              <a:rPr lang="en-US" sz="3200" dirty="0"/>
              <a:t>Before you read </a:t>
            </a:r>
            <a:r>
              <a:rPr lang="en-US" sz="3200" b="1" dirty="0">
                <a:solidFill>
                  <a:srgbClr val="FF0000"/>
                </a:solidFill>
              </a:rPr>
              <a:t>Gal.</a:t>
            </a:r>
            <a:r>
              <a:rPr lang="en-US" sz="3200" dirty="0"/>
              <a:t> - read </a:t>
            </a:r>
            <a:r>
              <a:rPr lang="en-US" sz="3200" dirty="0">
                <a:solidFill>
                  <a:srgbClr val="FF0000"/>
                </a:solidFill>
              </a:rPr>
              <a:t>Acts 13 &amp; 14</a:t>
            </a:r>
          </a:p>
          <a:p>
            <a:r>
              <a:rPr lang="en-US" sz="3200" dirty="0"/>
              <a:t>Before you read </a:t>
            </a:r>
            <a:r>
              <a:rPr lang="en-US" sz="3200" b="1" dirty="0">
                <a:solidFill>
                  <a:srgbClr val="FF0000"/>
                </a:solidFill>
              </a:rPr>
              <a:t>Phil.</a:t>
            </a:r>
            <a:r>
              <a:rPr lang="en-US" sz="3200" dirty="0"/>
              <a:t> - read </a:t>
            </a:r>
            <a:r>
              <a:rPr lang="en-US" sz="3200" dirty="0">
                <a:solidFill>
                  <a:srgbClr val="FF0000"/>
                </a:solidFill>
              </a:rPr>
              <a:t>Acts 16</a:t>
            </a:r>
          </a:p>
          <a:p>
            <a:r>
              <a:rPr lang="en-US" sz="3200" dirty="0"/>
              <a:t>Before you read </a:t>
            </a:r>
            <a:r>
              <a:rPr lang="en-US" sz="3200" b="1" dirty="0">
                <a:solidFill>
                  <a:srgbClr val="FF0000"/>
                </a:solidFill>
              </a:rPr>
              <a:t>1st,2nd Thess. </a:t>
            </a:r>
            <a:r>
              <a:rPr lang="en-US" sz="3200" dirty="0"/>
              <a:t>- read </a:t>
            </a:r>
            <a:r>
              <a:rPr lang="en-US" sz="3200" dirty="0">
                <a:solidFill>
                  <a:srgbClr val="FF0000"/>
                </a:solidFill>
              </a:rPr>
              <a:t>Acts 17</a:t>
            </a:r>
          </a:p>
          <a:p>
            <a:r>
              <a:rPr lang="en-US" sz="3200" dirty="0"/>
              <a:t>Before you read </a:t>
            </a:r>
            <a:r>
              <a:rPr lang="en-US" sz="3200" b="1" dirty="0">
                <a:solidFill>
                  <a:srgbClr val="FF0000"/>
                </a:solidFill>
              </a:rPr>
              <a:t>1st,2nd Cor. </a:t>
            </a:r>
            <a:r>
              <a:rPr lang="en-US" sz="3200" dirty="0"/>
              <a:t>- read </a:t>
            </a:r>
            <a:r>
              <a:rPr lang="en-US" sz="3200" dirty="0">
                <a:solidFill>
                  <a:srgbClr val="FF0000"/>
                </a:solidFill>
              </a:rPr>
              <a:t>Acts 18</a:t>
            </a:r>
          </a:p>
          <a:p>
            <a:r>
              <a:rPr lang="en-US" sz="3200" dirty="0"/>
              <a:t>Before you read </a:t>
            </a:r>
            <a:r>
              <a:rPr lang="en-US" sz="3200" b="1" dirty="0">
                <a:solidFill>
                  <a:srgbClr val="FF0000"/>
                </a:solidFill>
              </a:rPr>
              <a:t>Eph.</a:t>
            </a:r>
            <a:r>
              <a:rPr lang="en-US" sz="3200" dirty="0"/>
              <a:t> - read  </a:t>
            </a:r>
            <a:r>
              <a:rPr lang="en-US" sz="3200" dirty="0">
                <a:solidFill>
                  <a:srgbClr val="FF0000"/>
                </a:solidFill>
              </a:rPr>
              <a:t>Acts 19&amp;20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4E1B4-C7A0-1620-22AA-6C88C987E45D}"/>
              </a:ext>
            </a:extLst>
          </p:cNvPr>
          <p:cNvSpPr/>
          <p:nvPr/>
        </p:nvSpPr>
        <p:spPr>
          <a:xfrm>
            <a:off x="0" y="12037"/>
            <a:ext cx="9144000" cy="7020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570492-D003-B972-722C-12986BD346D6}"/>
              </a:ext>
            </a:extLst>
          </p:cNvPr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Richest Document in The History Of Mankind</a:t>
            </a:r>
          </a:p>
        </p:txBody>
      </p:sp>
    </p:spTree>
    <p:extLst>
      <p:ext uri="{BB962C8B-B14F-4D97-AF65-F5344CB8AC3E}">
        <p14:creationId xmlns:p14="http://schemas.microsoft.com/office/powerpoint/2010/main" val="68350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3570A-0AC9-47CE-84A1-8F923DFE0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72105A-6EC7-5729-0238-A0C8C1C2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 hastings  newlebanoncoc.com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734B24-389B-B09E-7B3E-406CDB35DFDB}"/>
              </a:ext>
            </a:extLst>
          </p:cNvPr>
          <p:cNvSpPr/>
          <p:nvPr/>
        </p:nvSpPr>
        <p:spPr>
          <a:xfrm>
            <a:off x="0" y="12037"/>
            <a:ext cx="9144000" cy="7020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ABBFA-37CF-32E2-A888-FBC1AE3CF0FE}"/>
              </a:ext>
            </a:extLst>
          </p:cNvPr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Richest Document in The History Of Mankind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345AA-ECE0-0F08-A499-2F0EF8F68BFC}"/>
              </a:ext>
            </a:extLst>
          </p:cNvPr>
          <p:cNvSpPr txBox="1"/>
          <p:nvPr/>
        </p:nvSpPr>
        <p:spPr>
          <a:xfrm>
            <a:off x="385011" y="1155033"/>
            <a:ext cx="834189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Corinthians 1 – why it was written</a:t>
            </a:r>
          </a:p>
          <a:p>
            <a:endParaRPr lang="en-US" sz="2400" dirty="0"/>
          </a:p>
          <a:p>
            <a:r>
              <a:rPr lang="en-US" sz="2400" dirty="0"/>
              <a:t>1Cor. 7:1 </a:t>
            </a:r>
            <a:r>
              <a:rPr lang="en-US" sz="2800" b="1" u="sng" dirty="0"/>
              <a:t>Now concerning </a:t>
            </a:r>
            <a:r>
              <a:rPr lang="en-US" sz="2400" dirty="0"/>
              <a:t>the things </a:t>
            </a:r>
            <a:r>
              <a:rPr lang="en-US" sz="2400" u="sng" dirty="0"/>
              <a:t>of which you wrote to me</a:t>
            </a:r>
            <a:r>
              <a:rPr lang="en-US" sz="2400" dirty="0"/>
              <a:t>: It is good for a man not to touch a woman.</a:t>
            </a:r>
          </a:p>
          <a:p>
            <a:endParaRPr lang="en-US" sz="2400" dirty="0"/>
          </a:p>
          <a:p>
            <a:r>
              <a:rPr lang="en-US" sz="2400" dirty="0"/>
              <a:t>1Cor. 7:25 </a:t>
            </a:r>
            <a:r>
              <a:rPr lang="en-US" sz="2800" b="1" u="sng" dirty="0"/>
              <a:t>Now concerning virgins</a:t>
            </a:r>
          </a:p>
          <a:p>
            <a:endParaRPr lang="en-US" sz="2400" dirty="0"/>
          </a:p>
          <a:p>
            <a:r>
              <a:rPr lang="en-US" sz="2400" dirty="0"/>
              <a:t>1Cor. 8:1 </a:t>
            </a:r>
            <a:r>
              <a:rPr lang="en-US" sz="2800" b="1" u="sng" dirty="0"/>
              <a:t>Now concerning </a:t>
            </a:r>
            <a:r>
              <a:rPr lang="en-US" sz="2400" dirty="0"/>
              <a:t>things offered to idols:</a:t>
            </a:r>
          </a:p>
          <a:p>
            <a:endParaRPr lang="en-US" sz="2400" dirty="0"/>
          </a:p>
          <a:p>
            <a:r>
              <a:rPr lang="en-US" sz="2400"/>
              <a:t>1Cor</a:t>
            </a:r>
            <a:r>
              <a:rPr lang="en-US" sz="2400" dirty="0"/>
              <a:t>. 8:4 </a:t>
            </a:r>
            <a:r>
              <a:rPr lang="en-US" sz="2800" b="1" u="sng" dirty="0"/>
              <a:t>Therefore concerning </a:t>
            </a:r>
            <a:r>
              <a:rPr lang="en-US" sz="2400" dirty="0"/>
              <a:t>the eating of things offered to idols, we know that an idol is nothing in the world, and that there is no other God but one.</a:t>
            </a:r>
          </a:p>
        </p:txBody>
      </p:sp>
    </p:spTree>
    <p:extLst>
      <p:ext uri="{BB962C8B-B14F-4D97-AF65-F5344CB8AC3E}">
        <p14:creationId xmlns:p14="http://schemas.microsoft.com/office/powerpoint/2010/main" val="260358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7AF3E-7365-D51F-6E02-D3903C45B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8DE2FF-F4B3-7A19-8A40-B9BD15C3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 hastings  newlebanoncoc.com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EEB59-195F-7662-10B2-B7B08A51C33E}"/>
              </a:ext>
            </a:extLst>
          </p:cNvPr>
          <p:cNvSpPr/>
          <p:nvPr/>
        </p:nvSpPr>
        <p:spPr>
          <a:xfrm>
            <a:off x="0" y="12037"/>
            <a:ext cx="9144000" cy="7020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EC75E-AAB8-5B83-8F1B-1A7E3F5646AC}"/>
              </a:ext>
            </a:extLst>
          </p:cNvPr>
          <p:cNvSpPr txBox="1"/>
          <p:nvPr/>
        </p:nvSpPr>
        <p:spPr>
          <a:xfrm>
            <a:off x="0" y="8638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Richest Document in The History Of Mankind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E53B3-54FF-AA07-5AEC-D50D2AD1DE3B}"/>
              </a:ext>
            </a:extLst>
          </p:cNvPr>
          <p:cNvSpPr txBox="1"/>
          <p:nvPr/>
        </p:nvSpPr>
        <p:spPr>
          <a:xfrm>
            <a:off x="264696" y="1058285"/>
            <a:ext cx="869482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Draw a line in your Bible at 1Cor.11:17</a:t>
            </a:r>
          </a:p>
          <a:p>
            <a:r>
              <a:rPr lang="en-US" sz="2200" b="1" dirty="0"/>
              <a:t>1 Cor. 11:17    begins addressing behavior and worship in the ASSEMBLY</a:t>
            </a:r>
          </a:p>
          <a:p>
            <a:pPr lvl="1"/>
            <a:r>
              <a:rPr lang="en-US" sz="2000" dirty="0"/>
              <a:t>•	When you come together</a:t>
            </a:r>
          </a:p>
          <a:p>
            <a:pPr lvl="1"/>
            <a:r>
              <a:rPr lang="en-US" sz="2000" dirty="0"/>
              <a:t>•	When you come together as a church</a:t>
            </a:r>
          </a:p>
          <a:p>
            <a:pPr lvl="1"/>
            <a:r>
              <a:rPr lang="en-US" sz="2000" dirty="0"/>
              <a:t>•	When you come together in one place</a:t>
            </a:r>
          </a:p>
          <a:p>
            <a:endParaRPr lang="en-US" sz="2000" dirty="0"/>
          </a:p>
          <a:p>
            <a:r>
              <a:rPr lang="en-US" sz="2800" dirty="0"/>
              <a:t>1Cor. 12:1 Now concerning spiritual gifts, brethren, I do not want you to be ignorant:</a:t>
            </a:r>
          </a:p>
          <a:p>
            <a:endParaRPr lang="en-US" sz="2800" dirty="0"/>
          </a:p>
          <a:p>
            <a:r>
              <a:rPr lang="en-US" sz="2800" dirty="0"/>
              <a:t>1 Cor. 14:23 – assembly - gift of singing praying and prophesying</a:t>
            </a:r>
          </a:p>
          <a:p>
            <a:endParaRPr lang="en-US" sz="2800" dirty="0"/>
          </a:p>
          <a:p>
            <a:r>
              <a:rPr lang="en-US" sz="2800" dirty="0"/>
              <a:t>1Cor. 16:1 Now concerning the collection for the saints,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9483066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156</TotalTime>
  <Words>1029</Words>
  <Application>Microsoft Office PowerPoint</Application>
  <PresentationFormat>On-screen Show (4:3)</PresentationFormat>
  <Paragraphs>265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Ink Free</vt:lpstr>
      <vt:lpstr>5_Office Theme</vt:lpstr>
      <vt:lpstr>2_Office Theme</vt:lpstr>
      <vt:lpstr>7_Office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CASE STUDIES OF CONVERSION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ecurb hastings</dc:creator>
  <cp:lastModifiedBy>ecurb hastings</cp:lastModifiedBy>
  <cp:revision>8</cp:revision>
  <dcterms:created xsi:type="dcterms:W3CDTF">2026-03-16T13:06:44Z</dcterms:created>
  <dcterms:modified xsi:type="dcterms:W3CDTF">2026-03-17T14:14:55Z</dcterms:modified>
</cp:coreProperties>
</file>