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65" r:id="rId4"/>
    <p:sldId id="275" r:id="rId5"/>
    <p:sldId id="257" r:id="rId6"/>
    <p:sldId id="274" r:id="rId7"/>
    <p:sldId id="269" r:id="rId8"/>
    <p:sldId id="261" r:id="rId9"/>
    <p:sldId id="263" r:id="rId10"/>
    <p:sldId id="266" r:id="rId11"/>
    <p:sldId id="279" r:id="rId12"/>
    <p:sldId id="270" r:id="rId13"/>
    <p:sldId id="271" r:id="rId14"/>
    <p:sldId id="262" r:id="rId15"/>
    <p:sldId id="264" r:id="rId16"/>
    <p:sldId id="280" r:id="rId17"/>
    <p:sldId id="268"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4BOusQBJqkLm55flgNVbQ==" hashData="zuK1ja4yHccE55AbfdTsd1xCDG1iDryHGYNSwj2to1kNr7E+ZUq079ddi5QsaS+XZATz6bkBl4lHnUlYyy/sUQ=="/>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urb hastings" initials="eh" lastIdx="1" clrIdx="0">
    <p:extLst>
      <p:ext uri="{19B8F6BF-5375-455C-9EA6-DF929625EA0E}">
        <p15:presenceInfo xmlns:p15="http://schemas.microsoft.com/office/powerpoint/2012/main" userId="bbb29b4d29adac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19" d="100"/>
          <a:sy n="119" d="100"/>
        </p:scale>
        <p:origin x="129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624E-849E-48A4-81F4-97BEF8E458A1}" type="datetimeFigureOut">
              <a:rPr lang="en-US" smtClean="0"/>
              <a:t>3/13/2026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9F822-55C5-499E-A157-904EEB023C52}" type="slidenum">
              <a:rPr lang="en-US" smtClean="0"/>
              <a:t>‹#›</a:t>
            </a:fld>
            <a:endParaRPr lang="en-US"/>
          </a:p>
        </p:txBody>
      </p:sp>
    </p:spTree>
    <p:extLst>
      <p:ext uri="{BB962C8B-B14F-4D97-AF65-F5344CB8AC3E}">
        <p14:creationId xmlns:p14="http://schemas.microsoft.com/office/powerpoint/2010/main" val="95594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91C9F-D90D-4FB4-A2A6-FCC9ABB0A0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5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422C-7EDB-DD7C-2697-53907E15C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CA47A-43C8-122E-94BB-0B7070042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4028F-993B-C1FF-31AA-B4D0A52A4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F5FD9A-7CFF-CB1E-D2F8-867BD15BED9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91C9F-D90D-4FB4-A2A6-FCC9ABB0A0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72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C5DB2-5170-4515-BF40-F534DF1839F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114384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C5DB2-5170-4515-BF40-F534DF1839F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21291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C5DB2-5170-4515-BF40-F534DF1839F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362549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763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37207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213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1667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1764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29313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5172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408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C5DB2-5170-4515-BF40-F534DF1839F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436533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11177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3036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9664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07674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544915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671813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917437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683532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280731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46840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C5DB2-5170-4515-BF40-F534DF1839F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1723858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647695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02613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597010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29503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C5DB2-5170-4515-BF40-F534DF1839FA}"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182340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C5DB2-5170-4515-BF40-F534DF1839FA}"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285753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C5DB2-5170-4515-BF40-F534DF1839FA}"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10844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C5DB2-5170-4515-BF40-F534DF1839FA}"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192913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C5DB2-5170-4515-BF40-F534DF1839FA}"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127025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C5DB2-5170-4515-BF40-F534DF1839FA}"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B3ADC-66D8-4AC0-B2B9-19B0AB7D760B}" type="slidenum">
              <a:rPr lang="en-US" smtClean="0"/>
              <a:t>‹#›</a:t>
            </a:fld>
            <a:endParaRPr lang="en-US"/>
          </a:p>
        </p:txBody>
      </p:sp>
    </p:spTree>
    <p:extLst>
      <p:ext uri="{BB962C8B-B14F-4D97-AF65-F5344CB8AC3E}">
        <p14:creationId xmlns:p14="http://schemas.microsoft.com/office/powerpoint/2010/main" val="323260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C5DB2-5170-4515-BF40-F534DF1839FA}" type="datetimeFigureOut">
              <a:rPr lang="en-US" smtClean="0"/>
              <a:t>3/13/2026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B3ADC-66D8-4AC0-B2B9-19B0AB7D760B}" type="slidenum">
              <a:rPr lang="en-US" smtClean="0"/>
              <a:t>‹#›</a:t>
            </a:fld>
            <a:endParaRPr lang="en-US"/>
          </a:p>
        </p:txBody>
      </p:sp>
    </p:spTree>
    <p:extLst>
      <p:ext uri="{BB962C8B-B14F-4D97-AF65-F5344CB8AC3E}">
        <p14:creationId xmlns:p14="http://schemas.microsoft.com/office/powerpoint/2010/main" val="2232326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3/13/2026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557138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3/13/2026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2523338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Woman+fighting+with+man Fight Images | Free Photos, PNG Stickers ...">
            <a:extLst>
              <a:ext uri="{FF2B5EF4-FFF2-40B4-BE49-F238E27FC236}">
                <a16:creationId xmlns:a16="http://schemas.microsoft.com/office/drawing/2014/main" id="{322B5D67-3C40-FEFC-6189-8F5DB7E96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30203"/>
            <a:ext cx="762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65C29E-EFDE-D857-A117-D95150E961BF}"/>
              </a:ext>
            </a:extLst>
          </p:cNvPr>
          <p:cNvSpPr txBox="1"/>
          <p:nvPr/>
        </p:nvSpPr>
        <p:spPr>
          <a:xfrm>
            <a:off x="0" y="100081"/>
            <a:ext cx="9144000" cy="584775"/>
          </a:xfrm>
          <a:prstGeom prst="rect">
            <a:avLst/>
          </a:prstGeom>
          <a:noFill/>
        </p:spPr>
        <p:txBody>
          <a:bodyPr wrap="square">
            <a:spAutoFit/>
          </a:bodyPr>
          <a:lstStyle/>
          <a:p>
            <a:pPr algn="ctr"/>
            <a:r>
              <a:rPr lang="en-US" sz="32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4.</a:t>
            </a: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Do you want WARFARE in your relationship? </a:t>
            </a:r>
            <a:endParaRPr lang="en-US" sz="3200" dirty="0">
              <a:solidFill>
                <a:srgbClr val="FFFF00"/>
              </a:solidFill>
            </a:endParaRPr>
          </a:p>
        </p:txBody>
      </p:sp>
    </p:spTree>
    <p:extLst>
      <p:ext uri="{BB962C8B-B14F-4D97-AF65-F5344CB8AC3E}">
        <p14:creationId xmlns:p14="http://schemas.microsoft.com/office/powerpoint/2010/main" val="311246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5AC0BB-5F01-6698-E648-D86DF894B768}"/>
            </a:ext>
          </a:extLst>
        </p:cNvPr>
        <p:cNvGrpSpPr/>
        <p:nvPr/>
      </p:nvGrpSpPr>
      <p:grpSpPr>
        <a:xfrm>
          <a:off x="0" y="0"/>
          <a:ext cx="0" cy="0"/>
          <a:chOff x="0" y="0"/>
          <a:chExt cx="0" cy="0"/>
        </a:xfrm>
      </p:grpSpPr>
      <p:pic>
        <p:nvPicPr>
          <p:cNvPr id="4098" name="Picture 2" descr="Woman+fighting+with+man Fight Images | Free Photos, PNG Stickers ...">
            <a:extLst>
              <a:ext uri="{FF2B5EF4-FFF2-40B4-BE49-F238E27FC236}">
                <a16:creationId xmlns:a16="http://schemas.microsoft.com/office/drawing/2014/main" id="{3288A5F8-54DE-C8E4-644B-BCCCF6DFE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885" y="1098696"/>
            <a:ext cx="6115768" cy="4082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C5393B-9156-306E-886C-B71595A4AF4C}"/>
              </a:ext>
            </a:extLst>
          </p:cNvPr>
          <p:cNvSpPr txBox="1"/>
          <p:nvPr/>
        </p:nvSpPr>
        <p:spPr>
          <a:xfrm>
            <a:off x="0" y="284564"/>
            <a:ext cx="9144000" cy="584775"/>
          </a:xfrm>
          <a:prstGeom prst="rect">
            <a:avLst/>
          </a:prstGeom>
          <a:noFill/>
        </p:spPr>
        <p:txBody>
          <a:bodyPr wrap="square">
            <a:spAutoFit/>
          </a:bodyPr>
          <a:lstStyle/>
          <a:p>
            <a:pPr algn="ctr"/>
            <a:r>
              <a:rPr lang="en-US" sz="3200" dirty="0">
                <a:solidFill>
                  <a:srgbClr val="FFFF00"/>
                </a:solidFill>
                <a:effectLst/>
                <a:latin typeface="Arial Black" panose="020B0A04020102020204" pitchFamily="34" charset="0"/>
                <a:ea typeface="Calibri" panose="020F0502020204030204" pitchFamily="34" charset="0"/>
                <a:cs typeface="Calibri" panose="020F0502020204030204" pitchFamily="34" charset="0"/>
              </a:rPr>
              <a:t>4.</a:t>
            </a: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Do you want WARFARE in your relationship? </a:t>
            </a:r>
            <a:endParaRPr lang="en-US" sz="3200" dirty="0">
              <a:solidFill>
                <a:srgbClr val="FFFF00"/>
              </a:solidFill>
            </a:endParaRPr>
          </a:p>
        </p:txBody>
      </p:sp>
      <p:sp>
        <p:nvSpPr>
          <p:cNvPr id="4" name="TextBox 3">
            <a:extLst>
              <a:ext uri="{FF2B5EF4-FFF2-40B4-BE49-F238E27FC236}">
                <a16:creationId xmlns:a16="http://schemas.microsoft.com/office/drawing/2014/main" id="{980DAF16-A2D3-E41E-002A-7ADE839407FB}"/>
              </a:ext>
            </a:extLst>
          </p:cNvPr>
          <p:cNvSpPr txBox="1"/>
          <p:nvPr/>
        </p:nvSpPr>
        <p:spPr>
          <a:xfrm>
            <a:off x="272717" y="5249908"/>
            <a:ext cx="8422104" cy="1294329"/>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Stress – Money, Parenting, Career, Family, - </a:t>
            </a:r>
          </a:p>
          <a:p>
            <a:pPr marL="0" marR="0" lvl="0" indent="0" algn="ctr" defTabSz="457200" rtl="0" eaLnBrk="1" fontAlgn="auto" latinLnBrk="0" hangingPunct="1">
              <a:lnSpc>
                <a:spcPct val="115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how do you handle the stress of life???</a:t>
            </a:r>
          </a:p>
        </p:txBody>
      </p:sp>
    </p:spTree>
    <p:extLst>
      <p:ext uri="{BB962C8B-B14F-4D97-AF65-F5344CB8AC3E}">
        <p14:creationId xmlns:p14="http://schemas.microsoft.com/office/powerpoint/2010/main" val="72026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E2BD2E-79A5-9C05-24A6-014CFE46E3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9A471D-47AE-46C3-7572-7A39D7003387}"/>
              </a:ext>
            </a:extLst>
          </p:cNvPr>
          <p:cNvSpPr txBox="1"/>
          <p:nvPr/>
        </p:nvSpPr>
        <p:spPr>
          <a:xfrm>
            <a:off x="1" y="64170"/>
            <a:ext cx="9144000" cy="830997"/>
          </a:xfrm>
          <a:prstGeom prst="rect">
            <a:avLst/>
          </a:prstGeom>
          <a:noFill/>
        </p:spPr>
        <p:txBody>
          <a:bodyPr wrap="square" rtlCol="0">
            <a:spAutoFit/>
          </a:bodyPr>
          <a:lstStyle/>
          <a:p>
            <a:pPr algn="ctr"/>
            <a:r>
              <a:rPr lang="en-US" sz="4800" dirty="0">
                <a:solidFill>
                  <a:srgbClr val="FFFF00"/>
                </a:solidFill>
              </a:rPr>
              <a:t>Playing With Fire</a:t>
            </a:r>
          </a:p>
        </p:txBody>
      </p:sp>
      <p:pic>
        <p:nvPicPr>
          <p:cNvPr id="2050" name="Picture 2" descr="Load Shift Service | Pro-Tow 24 Hr Towing">
            <a:extLst>
              <a:ext uri="{FF2B5EF4-FFF2-40B4-BE49-F238E27FC236}">
                <a16:creationId xmlns:a16="http://schemas.microsoft.com/office/drawing/2014/main" id="{A2078E9F-BC3A-97C0-A285-70370422B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8063"/>
            <a:ext cx="91439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3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2B8847-1C4F-5DE2-24DA-F20FD21B9F25}"/>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CD6CF690-013D-9E82-41F0-97FDAB9AA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D05748-9B9B-FFB6-6FA0-16137A75D0D4}"/>
              </a:ext>
            </a:extLst>
          </p:cNvPr>
          <p:cNvSpPr txBox="1"/>
          <p:nvPr/>
        </p:nvSpPr>
        <p:spPr>
          <a:xfrm>
            <a:off x="1" y="609598"/>
            <a:ext cx="9144000"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5" name="TextBox 4">
            <a:extLst>
              <a:ext uri="{FF2B5EF4-FFF2-40B4-BE49-F238E27FC236}">
                <a16:creationId xmlns:a16="http://schemas.microsoft.com/office/drawing/2014/main" id="{C69C1AAC-3F47-DDAB-0288-6DC43862D415}"/>
              </a:ext>
            </a:extLst>
          </p:cNvPr>
          <p:cNvSpPr txBox="1"/>
          <p:nvPr/>
        </p:nvSpPr>
        <p:spPr>
          <a:xfrm>
            <a:off x="1" y="1876926"/>
            <a:ext cx="9144000" cy="2654445"/>
          </a:xfrm>
          <a:prstGeom prst="rect">
            <a:avLst/>
          </a:prstGeom>
          <a:noFill/>
        </p:spPr>
        <p:txBody>
          <a:bodyPr wrap="square">
            <a:spAutoFit/>
          </a:bodyPr>
          <a:lstStyle/>
          <a:p>
            <a:pPr marL="0" marR="0" algn="ctr">
              <a:lnSpc>
                <a:spcPct val="115000"/>
              </a:lnSpc>
              <a:spcAft>
                <a:spcPts val="800"/>
              </a:spcAft>
              <a:buNone/>
            </a:pPr>
            <a:r>
              <a:rPr lang="en-US" sz="48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5.</a:t>
            </a: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REMEMBER – </a:t>
            </a:r>
          </a:p>
          <a:p>
            <a:pPr marL="0" marR="0" algn="ctr">
              <a:lnSpc>
                <a:spcPct val="115000"/>
              </a:lnSpc>
              <a:spcAft>
                <a:spcPts val="800"/>
              </a:spcAft>
              <a:buNone/>
            </a:pP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Marriage does not change character  </a:t>
            </a:r>
          </a:p>
          <a:p>
            <a:pPr marL="0" marR="0" algn="ctr">
              <a:lnSpc>
                <a:spcPct val="115000"/>
              </a:lnSpc>
              <a:spcAft>
                <a:spcPts val="800"/>
              </a:spcAft>
              <a:buNone/>
            </a:pP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only EXPOSES it.</a:t>
            </a:r>
          </a:p>
        </p:txBody>
      </p:sp>
    </p:spTree>
    <p:extLst>
      <p:ext uri="{BB962C8B-B14F-4D97-AF65-F5344CB8AC3E}">
        <p14:creationId xmlns:p14="http://schemas.microsoft.com/office/powerpoint/2010/main" val="153290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D42A75-BC0E-D189-D38B-FB5D0181B597}"/>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BD7E4EAC-0517-8E61-092F-2FFB6B44B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F2EE52-8DFB-E2A1-B0D6-3977E8DD490F}"/>
              </a:ext>
            </a:extLst>
          </p:cNvPr>
          <p:cNvSpPr txBox="1"/>
          <p:nvPr/>
        </p:nvSpPr>
        <p:spPr>
          <a:xfrm>
            <a:off x="1" y="192506"/>
            <a:ext cx="9144000"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4" name="TextBox 3">
            <a:extLst>
              <a:ext uri="{FF2B5EF4-FFF2-40B4-BE49-F238E27FC236}">
                <a16:creationId xmlns:a16="http://schemas.microsoft.com/office/drawing/2014/main" id="{3ABD4F2C-E0A7-27B5-8AF7-B85EE6212DFB}"/>
              </a:ext>
            </a:extLst>
          </p:cNvPr>
          <p:cNvSpPr txBox="1"/>
          <p:nvPr/>
        </p:nvSpPr>
        <p:spPr>
          <a:xfrm>
            <a:off x="561473" y="1114930"/>
            <a:ext cx="7660105" cy="3301801"/>
          </a:xfrm>
          <a:prstGeom prst="rect">
            <a:avLst/>
          </a:prstGeom>
          <a:noFill/>
        </p:spPr>
        <p:txBody>
          <a:bodyPr wrap="square" rtlCol="0">
            <a:spAutoFit/>
          </a:bodyPr>
          <a:lstStyle/>
          <a:p>
            <a:pPr>
              <a:lnSpc>
                <a:spcPct val="150000"/>
              </a:lnSpc>
            </a:pPr>
            <a:r>
              <a:rPr lang="en-US" sz="4800" dirty="0">
                <a:solidFill>
                  <a:schemeClr val="bg1"/>
                </a:solidFill>
              </a:rPr>
              <a:t>We play with fire when;</a:t>
            </a:r>
          </a:p>
          <a:p>
            <a:pPr>
              <a:lnSpc>
                <a:spcPct val="150000"/>
              </a:lnSpc>
            </a:pPr>
            <a:r>
              <a:rPr lang="en-US" sz="4800" dirty="0">
                <a:solidFill>
                  <a:schemeClr val="bg1"/>
                </a:solidFill>
              </a:rPr>
              <a:t>We do the wrong thing.</a:t>
            </a:r>
          </a:p>
          <a:p>
            <a:pPr>
              <a:lnSpc>
                <a:spcPct val="150000"/>
              </a:lnSpc>
            </a:pPr>
            <a:r>
              <a:rPr lang="en-US" sz="4800" dirty="0">
                <a:solidFill>
                  <a:schemeClr val="bg1"/>
                </a:solidFill>
              </a:rPr>
              <a:t>We fail to do the right thing.</a:t>
            </a:r>
          </a:p>
        </p:txBody>
      </p:sp>
    </p:spTree>
    <p:extLst>
      <p:ext uri="{BB962C8B-B14F-4D97-AF65-F5344CB8AC3E}">
        <p14:creationId xmlns:p14="http://schemas.microsoft.com/office/powerpoint/2010/main" val="33811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F7502A-C7DA-179C-4748-5030BE12C5A4}"/>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7DD7DCF2-2537-0F39-04B2-213327BE8D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92C59C-773F-1B1D-9DD8-04049586A60A}"/>
              </a:ext>
            </a:extLst>
          </p:cNvPr>
          <p:cNvSpPr txBox="1"/>
          <p:nvPr/>
        </p:nvSpPr>
        <p:spPr>
          <a:xfrm>
            <a:off x="1" y="1259299"/>
            <a:ext cx="9144000"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5" name="TextBox 4">
            <a:extLst>
              <a:ext uri="{FF2B5EF4-FFF2-40B4-BE49-F238E27FC236}">
                <a16:creationId xmlns:a16="http://schemas.microsoft.com/office/drawing/2014/main" id="{7B12D294-F614-EBF3-A85F-35428B0EB731}"/>
              </a:ext>
            </a:extLst>
          </p:cNvPr>
          <p:cNvSpPr txBox="1"/>
          <p:nvPr/>
        </p:nvSpPr>
        <p:spPr>
          <a:xfrm>
            <a:off x="0" y="2727153"/>
            <a:ext cx="9143999" cy="891911"/>
          </a:xfrm>
          <a:prstGeom prst="rect">
            <a:avLst/>
          </a:prstGeom>
          <a:noFill/>
        </p:spPr>
        <p:txBody>
          <a:bodyPr wrap="square">
            <a:spAutoFit/>
          </a:bodyPr>
          <a:lstStyle/>
          <a:p>
            <a:pPr marL="0" marR="0" algn="ctr">
              <a:lnSpc>
                <a:spcPct val="115000"/>
              </a:lnSpc>
              <a:spcAft>
                <a:spcPts val="800"/>
              </a:spcAft>
              <a:buNone/>
            </a:pPr>
            <a:r>
              <a:rPr lang="en-US" sz="48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6.</a:t>
            </a: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What is the Answer?</a:t>
            </a:r>
          </a:p>
        </p:txBody>
      </p:sp>
    </p:spTree>
    <p:extLst>
      <p:ext uri="{BB962C8B-B14F-4D97-AF65-F5344CB8AC3E}">
        <p14:creationId xmlns:p14="http://schemas.microsoft.com/office/powerpoint/2010/main" val="400307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FC6622-B671-7D57-3047-90FED5123553}"/>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F60595E5-0D75-DF28-5C6D-F1557106F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C8B5F6-474F-13F0-4132-0F9A98494C11}"/>
              </a:ext>
            </a:extLst>
          </p:cNvPr>
          <p:cNvSpPr txBox="1"/>
          <p:nvPr/>
        </p:nvSpPr>
        <p:spPr>
          <a:xfrm>
            <a:off x="401053" y="320842"/>
            <a:ext cx="8245642" cy="2677656"/>
          </a:xfrm>
          <a:prstGeom prst="rect">
            <a:avLst/>
          </a:prstGeom>
          <a:noFill/>
        </p:spPr>
        <p:txBody>
          <a:bodyPr wrap="square" rtlCol="0">
            <a:spAutoFit/>
          </a:bodyPr>
          <a:lstStyle/>
          <a:p>
            <a:r>
              <a:rPr lang="en-US" sz="2800" dirty="0">
                <a:solidFill>
                  <a:srgbClr val="FFFF00"/>
                </a:solidFill>
              </a:rPr>
              <a:t>Proverbs 6:20 </a:t>
            </a:r>
            <a:r>
              <a:rPr lang="en-US" sz="2000" dirty="0">
                <a:solidFill>
                  <a:schemeClr val="bg1"/>
                </a:solidFill>
              </a:rPr>
              <a:t>My son, keep your father's command, And do not forsake the law of your mother. 21 Bind them continually upon your heart; Tie them around your neck. 22 When you roam, they will lead you; When you sleep, they will keep you; And [when] you awake, they will speak with you. </a:t>
            </a:r>
          </a:p>
          <a:p>
            <a:endParaRPr lang="en-US" sz="2000" dirty="0">
              <a:solidFill>
                <a:schemeClr val="bg1"/>
              </a:solidFill>
            </a:endParaRPr>
          </a:p>
          <a:p>
            <a:r>
              <a:rPr lang="en-US" sz="2000" dirty="0">
                <a:solidFill>
                  <a:schemeClr val="bg1"/>
                </a:solidFill>
              </a:rPr>
              <a:t>23 For the commandment is a lamp, And the law a light; Reproofs of instruction are the way of life, 24 To keep you from the evil woman, From the flattering tongue of a seductress.</a:t>
            </a:r>
          </a:p>
        </p:txBody>
      </p:sp>
      <p:sp>
        <p:nvSpPr>
          <p:cNvPr id="6" name="TextBox 5">
            <a:extLst>
              <a:ext uri="{FF2B5EF4-FFF2-40B4-BE49-F238E27FC236}">
                <a16:creationId xmlns:a16="http://schemas.microsoft.com/office/drawing/2014/main" id="{288762B3-4949-EF85-A2BF-715A7BBCE62C}"/>
              </a:ext>
            </a:extLst>
          </p:cNvPr>
          <p:cNvSpPr txBox="1"/>
          <p:nvPr/>
        </p:nvSpPr>
        <p:spPr>
          <a:xfrm>
            <a:off x="401053" y="3064045"/>
            <a:ext cx="5662863" cy="3662541"/>
          </a:xfrm>
          <a:prstGeom prst="rect">
            <a:avLst/>
          </a:prstGeom>
          <a:noFill/>
        </p:spPr>
        <p:txBody>
          <a:bodyPr wrap="square" rtlCol="0">
            <a:spAutoFit/>
          </a:bodyPr>
          <a:lstStyle/>
          <a:p>
            <a:r>
              <a:rPr lang="en-US" sz="2000" dirty="0">
                <a:solidFill>
                  <a:srgbClr val="FFFF00"/>
                </a:solidFill>
              </a:rPr>
              <a:t>25 </a:t>
            </a:r>
            <a:r>
              <a:rPr lang="en-US" sz="2200" dirty="0">
                <a:solidFill>
                  <a:srgbClr val="FFFF00"/>
                </a:solidFill>
              </a:rPr>
              <a:t>Do not lust after her beauty in your heart, Nor let her allure you with her eyelids. 26 For by means of a harlot A man is reduced to a crust of bread; And an adulteress will prey upon his precious life. </a:t>
            </a:r>
          </a:p>
          <a:p>
            <a:endParaRPr lang="en-US" sz="2200" dirty="0">
              <a:solidFill>
                <a:schemeClr val="bg1"/>
              </a:solidFill>
            </a:endParaRPr>
          </a:p>
          <a:p>
            <a:r>
              <a:rPr lang="en-US" sz="2000" dirty="0">
                <a:solidFill>
                  <a:schemeClr val="bg1"/>
                </a:solidFill>
              </a:rPr>
              <a:t>27 Can a man take fire to his bosom, And his clothes not be burned? 28 Can one walk on hot coals, And his feet not be seared? 29 So is he who goes in to his neighbor's wife; Whoever touches her shall not be innocent.</a:t>
            </a:r>
          </a:p>
        </p:txBody>
      </p:sp>
    </p:spTree>
    <p:extLst>
      <p:ext uri="{BB962C8B-B14F-4D97-AF65-F5344CB8AC3E}">
        <p14:creationId xmlns:p14="http://schemas.microsoft.com/office/powerpoint/2010/main" val="74221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ire, fire-eater, heat, street artist, fire - Natural Phenomenon, flame, heat - Temperature">
            <a:extLst>
              <a:ext uri="{FF2B5EF4-FFF2-40B4-BE49-F238E27FC236}">
                <a16:creationId xmlns:a16="http://schemas.microsoft.com/office/drawing/2014/main" id="{83BBFF10-E0A0-2C97-66BC-7FD72BB43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 y="204890"/>
            <a:ext cx="9150562" cy="6083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C732C-34C9-4A98-1DD7-5F95CBADFB4E}"/>
              </a:ext>
            </a:extLst>
          </p:cNvPr>
          <p:cNvSpPr txBox="1"/>
          <p:nvPr/>
        </p:nvSpPr>
        <p:spPr>
          <a:xfrm>
            <a:off x="0" y="192505"/>
            <a:ext cx="9143999"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3" name="TextBox 2">
            <a:extLst>
              <a:ext uri="{FF2B5EF4-FFF2-40B4-BE49-F238E27FC236}">
                <a16:creationId xmlns:a16="http://schemas.microsoft.com/office/drawing/2014/main" id="{CB326696-562C-CB7A-01F3-E61969487E16}"/>
              </a:ext>
            </a:extLst>
          </p:cNvPr>
          <p:cNvSpPr txBox="1"/>
          <p:nvPr/>
        </p:nvSpPr>
        <p:spPr>
          <a:xfrm>
            <a:off x="-6563" y="6240378"/>
            <a:ext cx="9150561" cy="584775"/>
          </a:xfrm>
          <a:prstGeom prst="rect">
            <a:avLst/>
          </a:prstGeom>
          <a:noFill/>
        </p:spPr>
        <p:txBody>
          <a:bodyPr wrap="square" rtlCol="0">
            <a:spAutoFit/>
          </a:bodyPr>
          <a:lstStyle/>
          <a:p>
            <a:pPr algn="ctr"/>
            <a:r>
              <a:rPr lang="en-US" sz="3200" dirty="0">
                <a:solidFill>
                  <a:schemeClr val="bg1"/>
                </a:solidFill>
              </a:rPr>
              <a:t>Proverbs 6:20-29 </a:t>
            </a:r>
          </a:p>
        </p:txBody>
      </p:sp>
      <p:sp>
        <p:nvSpPr>
          <p:cNvPr id="5" name="TextBox 4">
            <a:extLst>
              <a:ext uri="{FF2B5EF4-FFF2-40B4-BE49-F238E27FC236}">
                <a16:creationId xmlns:a16="http://schemas.microsoft.com/office/drawing/2014/main" id="{B8FDF367-214C-69A5-4471-278BA9458EF2}"/>
              </a:ext>
            </a:extLst>
          </p:cNvPr>
          <p:cNvSpPr txBox="1"/>
          <p:nvPr/>
        </p:nvSpPr>
        <p:spPr>
          <a:xfrm>
            <a:off x="5003140" y="5265634"/>
            <a:ext cx="1076826" cy="307777"/>
          </a:xfrm>
          <a:prstGeom prst="rect">
            <a:avLst/>
          </a:prstGeom>
          <a:noFill/>
        </p:spPr>
        <p:txBody>
          <a:bodyPr wrap="square">
            <a:spAutoFit/>
          </a:bodyPr>
          <a:lstStyle/>
          <a:p>
            <a:r>
              <a:rPr lang="en-US" sz="1400" b="0" i="0" dirty="0" err="1">
                <a:solidFill>
                  <a:schemeClr val="accent2"/>
                </a:solidFill>
                <a:effectLst/>
                <a:latin typeface="roboto" panose="02000000000000000000" pitchFamily="2" charset="0"/>
              </a:rPr>
              <a:t>Hippopx</a:t>
            </a:r>
            <a:endParaRPr lang="en-US" sz="1400" dirty="0">
              <a:solidFill>
                <a:schemeClr val="accent2"/>
              </a:solidFill>
            </a:endParaRPr>
          </a:p>
        </p:txBody>
      </p:sp>
    </p:spTree>
    <p:extLst>
      <p:ext uri="{BB962C8B-B14F-4D97-AF65-F5344CB8AC3E}">
        <p14:creationId xmlns:p14="http://schemas.microsoft.com/office/powerpoint/2010/main" val="413769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348C9-41E3-FB29-8AC4-0736181103A8}"/>
              </a:ext>
            </a:extLst>
          </p:cNvPr>
          <p:cNvPicPr>
            <a:picLocks noChangeAspect="1"/>
          </p:cNvPicPr>
          <p:nvPr/>
        </p:nvPicPr>
        <p:blipFill>
          <a:blip r:embed="rId3"/>
          <a:srcRect l="18387" t="18328" r="33316" b="27292"/>
          <a:stretch>
            <a:fillRect/>
          </a:stretch>
        </p:blipFill>
        <p:spPr>
          <a:xfrm>
            <a:off x="0" y="8021"/>
            <a:ext cx="9143999" cy="6849980"/>
          </a:xfrm>
          <a:prstGeom prst="rect">
            <a:avLst/>
          </a:prstGeom>
        </p:spPr>
      </p:pic>
      <p:sp>
        <p:nvSpPr>
          <p:cNvPr id="4" name="TextBox 3">
            <a:extLst>
              <a:ext uri="{FF2B5EF4-FFF2-40B4-BE49-F238E27FC236}">
                <a16:creationId xmlns:a16="http://schemas.microsoft.com/office/drawing/2014/main" id="{F82A1971-4BDA-3D95-4D94-709C7985A565}"/>
              </a:ext>
            </a:extLst>
          </p:cNvPr>
          <p:cNvSpPr txBox="1"/>
          <p:nvPr/>
        </p:nvSpPr>
        <p:spPr>
          <a:xfrm>
            <a:off x="-609600" y="8021"/>
            <a:ext cx="9344025" cy="280076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Proverbs 25:28  Like a city that is broken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into and without walls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so 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 a man who has no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control over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his spirit.</a:t>
            </a:r>
          </a:p>
        </p:txBody>
      </p:sp>
    </p:spTree>
    <p:extLst>
      <p:ext uri="{BB962C8B-B14F-4D97-AF65-F5344CB8AC3E}">
        <p14:creationId xmlns:p14="http://schemas.microsoft.com/office/powerpoint/2010/main" val="398020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AF4C4-2426-11BE-3B72-8A246A0D7E5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7372AFA-42C1-83FF-D4D5-C142AC5AA59E}"/>
              </a:ext>
            </a:extLst>
          </p:cNvPr>
          <p:cNvPicPr>
            <a:picLocks noChangeAspect="1"/>
          </p:cNvPicPr>
          <p:nvPr/>
        </p:nvPicPr>
        <p:blipFill rotWithShape="1">
          <a:blip r:embed="rId3"/>
          <a:srcRect t="26137" b="-3133"/>
          <a:stretch>
            <a:fillRect/>
          </a:stretch>
        </p:blipFill>
        <p:spPr>
          <a:xfrm>
            <a:off x="1" y="2173704"/>
            <a:ext cx="9143999" cy="4684296"/>
          </a:xfrm>
          <a:prstGeom prst="rect">
            <a:avLst/>
          </a:prstGeom>
        </p:spPr>
      </p:pic>
      <p:pic>
        <p:nvPicPr>
          <p:cNvPr id="3" name="Picture 2">
            <a:extLst>
              <a:ext uri="{FF2B5EF4-FFF2-40B4-BE49-F238E27FC236}">
                <a16:creationId xmlns:a16="http://schemas.microsoft.com/office/drawing/2014/main" id="{E6088428-74E5-A185-21E4-C6515BF53279}"/>
              </a:ext>
            </a:extLst>
          </p:cNvPr>
          <p:cNvPicPr>
            <a:picLocks noChangeAspect="1"/>
          </p:cNvPicPr>
          <p:nvPr/>
        </p:nvPicPr>
        <p:blipFill>
          <a:blip r:embed="rId4"/>
          <a:stretch>
            <a:fillRect/>
          </a:stretch>
        </p:blipFill>
        <p:spPr>
          <a:xfrm>
            <a:off x="2169569" y="482920"/>
            <a:ext cx="2895851" cy="2475191"/>
          </a:xfrm>
          <a:prstGeom prst="rect">
            <a:avLst/>
          </a:prstGeom>
        </p:spPr>
      </p:pic>
      <p:sp>
        <p:nvSpPr>
          <p:cNvPr id="5" name="TextBox 4">
            <a:extLst>
              <a:ext uri="{FF2B5EF4-FFF2-40B4-BE49-F238E27FC236}">
                <a16:creationId xmlns:a16="http://schemas.microsoft.com/office/drawing/2014/main" id="{A43B3F1B-E89A-F3A1-0FD4-A1B55E7D4A31}"/>
              </a:ext>
            </a:extLst>
          </p:cNvPr>
          <p:cNvSpPr txBox="1"/>
          <p:nvPr/>
        </p:nvSpPr>
        <p:spPr>
          <a:xfrm>
            <a:off x="1" y="40106"/>
            <a:ext cx="914399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Must Have A Strong Wall Around Our Heart</a:t>
            </a:r>
          </a:p>
        </p:txBody>
      </p:sp>
      <p:sp>
        <p:nvSpPr>
          <p:cNvPr id="6" name="TextBox 5">
            <a:extLst>
              <a:ext uri="{FF2B5EF4-FFF2-40B4-BE49-F238E27FC236}">
                <a16:creationId xmlns:a16="http://schemas.microsoft.com/office/drawing/2014/main" id="{3D45B235-CD2C-A4C8-12BF-E3CD71003011}"/>
              </a:ext>
            </a:extLst>
          </p:cNvPr>
          <p:cNvSpPr txBox="1"/>
          <p:nvPr/>
        </p:nvSpPr>
        <p:spPr>
          <a:xfrm>
            <a:off x="5719011" y="686437"/>
            <a:ext cx="328061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If our enemy compromises our heart, he will defeat us!</a:t>
            </a:r>
          </a:p>
        </p:txBody>
      </p:sp>
    </p:spTree>
    <p:extLst>
      <p:ext uri="{BB962C8B-B14F-4D97-AF65-F5344CB8AC3E}">
        <p14:creationId xmlns:p14="http://schemas.microsoft.com/office/powerpoint/2010/main" val="15010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D5F4E2-C794-AE89-C907-2B85CE3F960E}"/>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585C383B-53F5-5235-4625-606545570A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4B1BF8-2A4B-AE9F-9E22-D0E9B888854A}"/>
              </a:ext>
            </a:extLst>
          </p:cNvPr>
          <p:cNvSpPr txBox="1"/>
          <p:nvPr/>
        </p:nvSpPr>
        <p:spPr>
          <a:xfrm>
            <a:off x="1" y="681787"/>
            <a:ext cx="9144000"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5" name="TextBox 4">
            <a:extLst>
              <a:ext uri="{FF2B5EF4-FFF2-40B4-BE49-F238E27FC236}">
                <a16:creationId xmlns:a16="http://schemas.microsoft.com/office/drawing/2014/main" id="{349E118A-EE51-B79B-1088-3D175BFEF2D2}"/>
              </a:ext>
            </a:extLst>
          </p:cNvPr>
          <p:cNvSpPr txBox="1"/>
          <p:nvPr/>
        </p:nvSpPr>
        <p:spPr>
          <a:xfrm>
            <a:off x="-1" y="2359778"/>
            <a:ext cx="9079831" cy="1843966"/>
          </a:xfrm>
          <a:prstGeom prst="rect">
            <a:avLst/>
          </a:prstGeom>
          <a:noFill/>
        </p:spPr>
        <p:txBody>
          <a:bodyPr wrap="square">
            <a:spAutoFit/>
          </a:bodyPr>
          <a:lstStyle/>
          <a:p>
            <a:pPr marR="0" algn="ctr">
              <a:lnSpc>
                <a:spcPct val="115000"/>
              </a:lnSpc>
              <a:spcAft>
                <a:spcPts val="800"/>
              </a:spcAft>
            </a:pPr>
            <a:r>
              <a:rPr lang="en-US" sz="48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1.</a:t>
            </a: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Intro. – A few opening</a:t>
            </a:r>
            <a:endParaRPr lang="en-US" sz="4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algn="ctr">
              <a:lnSpc>
                <a:spcPct val="115000"/>
              </a:lnSpc>
              <a:spcAft>
                <a:spcPts val="800"/>
              </a:spcAft>
            </a:pP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thoughts and principles</a:t>
            </a:r>
          </a:p>
        </p:txBody>
      </p:sp>
    </p:spTree>
    <p:extLst>
      <p:ext uri="{BB962C8B-B14F-4D97-AF65-F5344CB8AC3E}">
        <p14:creationId xmlns:p14="http://schemas.microsoft.com/office/powerpoint/2010/main" val="306317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C49689-82B7-2A15-C6B3-649F258DF53E}"/>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0DEF0F2A-5C89-6451-D090-FE7E795F9B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232EB1-E81A-5655-FF16-9FCA8E9007DA}"/>
              </a:ext>
            </a:extLst>
          </p:cNvPr>
          <p:cNvSpPr txBox="1"/>
          <p:nvPr/>
        </p:nvSpPr>
        <p:spPr>
          <a:xfrm>
            <a:off x="1" y="168443"/>
            <a:ext cx="9144000"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6" name="TextBox 5">
            <a:extLst>
              <a:ext uri="{FF2B5EF4-FFF2-40B4-BE49-F238E27FC236}">
                <a16:creationId xmlns:a16="http://schemas.microsoft.com/office/drawing/2014/main" id="{CF2A3D16-2477-2C9E-8A7C-4109BC3828BC}"/>
              </a:ext>
            </a:extLst>
          </p:cNvPr>
          <p:cNvSpPr txBox="1"/>
          <p:nvPr/>
        </p:nvSpPr>
        <p:spPr>
          <a:xfrm>
            <a:off x="-1" y="1189550"/>
            <a:ext cx="9079831" cy="3248325"/>
          </a:xfrm>
          <a:prstGeom prst="rect">
            <a:avLst/>
          </a:prstGeom>
          <a:noFill/>
        </p:spPr>
        <p:txBody>
          <a:bodyPr wrap="square">
            <a:spAutoFit/>
          </a:bodyPr>
          <a:lstStyle/>
          <a:p>
            <a:pPr marL="0" marR="0" algn="ctr">
              <a:lnSpc>
                <a:spcPct val="115000"/>
              </a:lnSpc>
              <a:spcAft>
                <a:spcPts val="800"/>
              </a:spcAft>
              <a:buNone/>
            </a:pPr>
            <a:r>
              <a:rPr lang="en-US" sz="48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2.</a:t>
            </a: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Lust - STRONG DESIRE: </a:t>
            </a:r>
          </a:p>
          <a:p>
            <a:pPr marL="0" marR="0" algn="ctr">
              <a:lnSpc>
                <a:spcPct val="115000"/>
              </a:lnSpc>
              <a:spcAft>
                <a:spcPts val="800"/>
              </a:spcAft>
              <a:buNone/>
            </a:pP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LONG AFTER - </a:t>
            </a:r>
          </a:p>
          <a:p>
            <a:pPr marL="0" marR="0" algn="ctr">
              <a:lnSpc>
                <a:spcPct val="115000"/>
              </a:lnSpc>
              <a:spcAft>
                <a:spcPts val="800"/>
              </a:spcAft>
              <a:buNone/>
            </a:pP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SET THE HEART UPON.</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B6AAB9F-9021-8A65-4C3E-47AF70E3B848}"/>
              </a:ext>
            </a:extLst>
          </p:cNvPr>
          <p:cNvSpPr txBox="1"/>
          <p:nvPr/>
        </p:nvSpPr>
        <p:spPr>
          <a:xfrm>
            <a:off x="601578" y="4342591"/>
            <a:ext cx="5390148" cy="2184829"/>
          </a:xfrm>
          <a:prstGeom prst="rect">
            <a:avLst/>
          </a:prstGeom>
          <a:noFill/>
        </p:spPr>
        <p:txBody>
          <a:bodyPr wrap="square" rtlCol="0">
            <a:spAutoFit/>
          </a:bodyPr>
          <a:lstStyle/>
          <a:p>
            <a:pPr>
              <a:lnSpc>
                <a:spcPct val="115000"/>
              </a:lnSpc>
              <a:spcAft>
                <a:spcPts val="800"/>
              </a:spcAft>
            </a:pPr>
            <a:r>
              <a:rPr lang="en-US" sz="3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30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epithumia</a:t>
            </a:r>
            <a:r>
              <a:rPr lang="en-US" sz="3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Morally neutral word, of any strong desire, longing, craving. Context of usage explains the nature of the desire,  </a:t>
            </a:r>
          </a:p>
        </p:txBody>
      </p:sp>
    </p:spTree>
    <p:extLst>
      <p:ext uri="{BB962C8B-B14F-4D97-AF65-F5344CB8AC3E}">
        <p14:creationId xmlns:p14="http://schemas.microsoft.com/office/powerpoint/2010/main" val="361225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D8CAC1-A1A5-908C-DCD2-4B791E60308C}"/>
            </a:ext>
          </a:extLst>
        </p:cNvPr>
        <p:cNvGrpSpPr/>
        <p:nvPr/>
      </p:nvGrpSpPr>
      <p:grpSpPr>
        <a:xfrm>
          <a:off x="0" y="0"/>
          <a:ext cx="0" cy="0"/>
          <a:chOff x="0" y="0"/>
          <a:chExt cx="0" cy="0"/>
        </a:xfrm>
      </p:grpSpPr>
      <p:pic>
        <p:nvPicPr>
          <p:cNvPr id="2" name="Picture 2" descr="fire, fire-eater, heat, street artist, fire - Natural Phenomenon, flame, heat - Temperature">
            <a:extLst>
              <a:ext uri="{FF2B5EF4-FFF2-40B4-BE49-F238E27FC236}">
                <a16:creationId xmlns:a16="http://schemas.microsoft.com/office/drawing/2014/main" id="{BFA8767A-8EEF-8AA2-EB88-563DD4223C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13855" r="11515" b="18231"/>
          <a:stretch>
            <a:fillRect/>
          </a:stretch>
        </p:blipFill>
        <p:spPr bwMode="auto">
          <a:xfrm>
            <a:off x="6248399" y="4806371"/>
            <a:ext cx="2831432" cy="1971418"/>
          </a:xfrm>
          <a:prstGeom prst="rect">
            <a:avLst/>
          </a:prstGeom>
          <a:noFill/>
          <a:ln w="571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312275-648F-C5A3-928D-2A113EC66677}"/>
              </a:ext>
            </a:extLst>
          </p:cNvPr>
          <p:cNvSpPr txBox="1"/>
          <p:nvPr/>
        </p:nvSpPr>
        <p:spPr>
          <a:xfrm>
            <a:off x="1" y="168443"/>
            <a:ext cx="9144000" cy="830997"/>
          </a:xfrm>
          <a:prstGeom prst="rect">
            <a:avLst/>
          </a:prstGeom>
          <a:noFill/>
        </p:spPr>
        <p:txBody>
          <a:bodyPr wrap="square" rtlCol="0">
            <a:spAutoFit/>
          </a:bodyPr>
          <a:lstStyle/>
          <a:p>
            <a:pPr algn="ctr"/>
            <a:r>
              <a:rPr lang="en-US" sz="4800" dirty="0">
                <a:solidFill>
                  <a:srgbClr val="FFFF00"/>
                </a:solidFill>
              </a:rPr>
              <a:t>Playing With Fire</a:t>
            </a:r>
          </a:p>
        </p:txBody>
      </p:sp>
      <p:sp>
        <p:nvSpPr>
          <p:cNvPr id="5" name="TextBox 4">
            <a:extLst>
              <a:ext uri="{FF2B5EF4-FFF2-40B4-BE49-F238E27FC236}">
                <a16:creationId xmlns:a16="http://schemas.microsoft.com/office/drawing/2014/main" id="{27E8D706-B9B8-B120-16E3-41FE6F1958E3}"/>
              </a:ext>
            </a:extLst>
          </p:cNvPr>
          <p:cNvSpPr txBox="1"/>
          <p:nvPr/>
        </p:nvSpPr>
        <p:spPr>
          <a:xfrm>
            <a:off x="0" y="1829238"/>
            <a:ext cx="9144000" cy="1843966"/>
          </a:xfrm>
          <a:prstGeom prst="rect">
            <a:avLst/>
          </a:prstGeom>
          <a:noFill/>
        </p:spPr>
        <p:txBody>
          <a:bodyPr wrap="square">
            <a:spAutoFit/>
          </a:bodyPr>
          <a:lstStyle/>
          <a:p>
            <a:pPr marL="0" marR="0" algn="ctr">
              <a:lnSpc>
                <a:spcPct val="115000"/>
              </a:lnSpc>
              <a:spcAft>
                <a:spcPts val="800"/>
              </a:spcAft>
              <a:buNone/>
            </a:pPr>
            <a:r>
              <a:rPr lang="en-US" sz="48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3.</a:t>
            </a: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Don’t Market Yourself </a:t>
            </a:r>
          </a:p>
          <a:p>
            <a:pPr marL="0" marR="0" algn="ctr">
              <a:lnSpc>
                <a:spcPct val="115000"/>
              </a:lnSpc>
              <a:spcAft>
                <a:spcPts val="800"/>
              </a:spcAft>
              <a:buNone/>
            </a:pPr>
            <a:r>
              <a:rPr lang="en-US"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The Opposite Sex.</a:t>
            </a:r>
          </a:p>
        </p:txBody>
      </p:sp>
    </p:spTree>
    <p:extLst>
      <p:ext uri="{BB962C8B-B14F-4D97-AF65-F5344CB8AC3E}">
        <p14:creationId xmlns:p14="http://schemas.microsoft.com/office/powerpoint/2010/main" val="249353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2C4592-FFE5-390A-3517-71F7825B2F9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3FB9D97-3AAA-5405-29E2-96169D7B1B44}"/>
              </a:ext>
            </a:extLst>
          </p:cNvPr>
          <p:cNvSpPr/>
          <p:nvPr/>
        </p:nvSpPr>
        <p:spPr>
          <a:xfrm>
            <a:off x="3529264" y="2253916"/>
            <a:ext cx="2215067" cy="4119770"/>
          </a:xfrm>
          <a:prstGeom prst="rect">
            <a:avLst/>
          </a:prstGeom>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5FF6B3-202C-F1FA-83E2-A4AB2D6ECEBC}"/>
              </a:ext>
            </a:extLst>
          </p:cNvPr>
          <p:cNvSpPr/>
          <p:nvPr/>
        </p:nvSpPr>
        <p:spPr>
          <a:xfrm>
            <a:off x="3678657" y="2173707"/>
            <a:ext cx="1796174" cy="40826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32CA6F-1226-BFC8-A2FD-A23265B63F15}"/>
              </a:ext>
            </a:extLst>
          </p:cNvPr>
          <p:cNvSpPr txBox="1"/>
          <p:nvPr/>
        </p:nvSpPr>
        <p:spPr>
          <a:xfrm>
            <a:off x="0" y="152844"/>
            <a:ext cx="9144000" cy="692049"/>
          </a:xfrm>
          <a:prstGeom prst="rect">
            <a:avLst/>
          </a:prstGeom>
          <a:noFill/>
        </p:spPr>
        <p:txBody>
          <a:bodyPr wrap="square">
            <a:spAutoFit/>
          </a:bodyPr>
          <a:lstStyle/>
          <a:p>
            <a:pPr marL="0" marR="0" algn="ctr">
              <a:lnSpc>
                <a:spcPct val="115000"/>
              </a:lnSpc>
              <a:spcAft>
                <a:spcPts val="800"/>
              </a:spcAft>
              <a:buNone/>
            </a:pPr>
            <a:r>
              <a:rPr lang="en-US" sz="2800" kern="100" dirty="0">
                <a:solidFill>
                  <a:srgbClr val="FFFF00"/>
                </a:solidFill>
                <a:effectLst/>
                <a:latin typeface="Arial Black" panose="020B0A04020102020204" pitchFamily="34" charset="0"/>
                <a:ea typeface="Calibri" panose="020F0502020204030204" pitchFamily="34" charset="0"/>
                <a:cs typeface="Times New Roman" panose="02020603050405020304" pitchFamily="18" charset="0"/>
              </a:rPr>
              <a:t>3.</a:t>
            </a: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Don’t Market Yourself  To The Opposite Sex.</a:t>
            </a:r>
          </a:p>
        </p:txBody>
      </p:sp>
      <p:sp>
        <p:nvSpPr>
          <p:cNvPr id="7" name="Rectangle 6">
            <a:extLst>
              <a:ext uri="{FF2B5EF4-FFF2-40B4-BE49-F238E27FC236}">
                <a16:creationId xmlns:a16="http://schemas.microsoft.com/office/drawing/2014/main" id="{477D2CF2-6E59-578E-C91F-C2C76E918EAD}"/>
              </a:ext>
            </a:extLst>
          </p:cNvPr>
          <p:cNvSpPr/>
          <p:nvPr/>
        </p:nvSpPr>
        <p:spPr>
          <a:xfrm>
            <a:off x="922420" y="996049"/>
            <a:ext cx="7154779" cy="5520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Premium Photo | Man and Woman Standing Together">
            <a:extLst>
              <a:ext uri="{FF2B5EF4-FFF2-40B4-BE49-F238E27FC236}">
                <a16:creationId xmlns:a16="http://schemas.microsoft.com/office/drawing/2014/main" id="{5ABD174F-3412-5D0E-2359-55CDEAE18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90" r="23174"/>
          <a:stretch>
            <a:fillRect/>
          </a:stretch>
        </p:blipFill>
        <p:spPr bwMode="auto">
          <a:xfrm>
            <a:off x="5744331" y="1541566"/>
            <a:ext cx="1164325" cy="4824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emium Photo | Man and Woman Standing Together">
            <a:extLst>
              <a:ext uri="{FF2B5EF4-FFF2-40B4-BE49-F238E27FC236}">
                <a16:creationId xmlns:a16="http://schemas.microsoft.com/office/drawing/2014/main" id="{086B1A68-7F83-397B-FFAF-03A5CABCE2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33" r="46028"/>
          <a:stretch>
            <a:fillRect/>
          </a:stretch>
        </p:blipFill>
        <p:spPr bwMode="auto">
          <a:xfrm>
            <a:off x="2029954" y="1780673"/>
            <a:ext cx="1499310" cy="467972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53132DCB-A138-DBDE-51D0-7A17DE2D6C16}"/>
              </a:ext>
            </a:extLst>
          </p:cNvPr>
          <p:cNvSpPr/>
          <p:nvPr/>
        </p:nvSpPr>
        <p:spPr>
          <a:xfrm>
            <a:off x="1015812" y="1350645"/>
            <a:ext cx="1589606" cy="708900"/>
          </a:xfrm>
          <a:prstGeom prst="wedgeRoundRectCallout">
            <a:avLst>
              <a:gd name="adj1" fmla="val 67786"/>
              <a:gd name="adj2" fmla="val 1062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9D10A4DD-1329-6014-87CA-6ABB6F34E513}"/>
              </a:ext>
            </a:extLst>
          </p:cNvPr>
          <p:cNvSpPr/>
          <p:nvPr/>
        </p:nvSpPr>
        <p:spPr>
          <a:xfrm>
            <a:off x="4084583" y="1074426"/>
            <a:ext cx="1589605" cy="808260"/>
          </a:xfrm>
          <a:prstGeom prst="wedgeRoundRectCallout">
            <a:avLst>
              <a:gd name="adj1" fmla="val 67786"/>
              <a:gd name="adj2" fmla="val 1062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available</a:t>
            </a:r>
          </a:p>
        </p:txBody>
      </p:sp>
      <p:sp>
        <p:nvSpPr>
          <p:cNvPr id="11" name="TextBox 10">
            <a:extLst>
              <a:ext uri="{FF2B5EF4-FFF2-40B4-BE49-F238E27FC236}">
                <a16:creationId xmlns:a16="http://schemas.microsoft.com/office/drawing/2014/main" id="{D8A8594D-5B95-9B07-3FC6-BFD5A3C57E95}"/>
              </a:ext>
            </a:extLst>
          </p:cNvPr>
          <p:cNvSpPr txBox="1"/>
          <p:nvPr/>
        </p:nvSpPr>
        <p:spPr>
          <a:xfrm>
            <a:off x="1047897" y="1411706"/>
            <a:ext cx="1719366" cy="523220"/>
          </a:xfrm>
          <a:prstGeom prst="rect">
            <a:avLst/>
          </a:prstGeom>
          <a:noFill/>
        </p:spPr>
        <p:txBody>
          <a:bodyPr wrap="square" rtlCol="0">
            <a:spAutoFit/>
          </a:bodyPr>
          <a:lstStyle/>
          <a:p>
            <a:r>
              <a:rPr lang="en-US" sz="2800" b="1" dirty="0">
                <a:solidFill>
                  <a:schemeClr val="bg1"/>
                </a:solidFill>
              </a:rPr>
              <a:t>available</a:t>
            </a:r>
          </a:p>
        </p:txBody>
      </p:sp>
      <p:pic>
        <p:nvPicPr>
          <p:cNvPr id="12" name="Picture 4" descr="Kontakt &amp; Service von Smile Eyes Berlin">
            <a:extLst>
              <a:ext uri="{FF2B5EF4-FFF2-40B4-BE49-F238E27FC236}">
                <a16:creationId xmlns:a16="http://schemas.microsoft.com/office/drawing/2014/main" id="{1316D058-FE88-F911-6357-B53087F68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16" t="22039" r="25124" b="42611"/>
          <a:stretch>
            <a:fillRect/>
          </a:stretch>
        </p:blipFill>
        <p:spPr bwMode="auto">
          <a:xfrm>
            <a:off x="3680638" y="2688386"/>
            <a:ext cx="1742613" cy="5053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natomy of a Smile - Smile Esthetics 101">
            <a:extLst>
              <a:ext uri="{FF2B5EF4-FFF2-40B4-BE49-F238E27FC236}">
                <a16:creationId xmlns:a16="http://schemas.microsoft.com/office/drawing/2014/main" id="{2C82A823-EF33-DDEF-B21A-8FCE4DE9F6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43" t="23804" r="16245" b="35048"/>
          <a:stretch>
            <a:fillRect/>
          </a:stretch>
        </p:blipFill>
        <p:spPr bwMode="auto">
          <a:xfrm>
            <a:off x="3678657" y="3649025"/>
            <a:ext cx="1744593" cy="7507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2433A8D-E388-3AA3-00A4-6E0215E9F547}"/>
              </a:ext>
            </a:extLst>
          </p:cNvPr>
          <p:cNvPicPr>
            <a:picLocks noChangeAspect="1"/>
          </p:cNvPicPr>
          <p:nvPr/>
        </p:nvPicPr>
        <p:blipFill>
          <a:blip r:embed="rId5"/>
          <a:srcRect l="20101" t="22738" r="49748" b="11363"/>
          <a:stretch>
            <a:fillRect/>
          </a:stretch>
        </p:blipFill>
        <p:spPr>
          <a:xfrm>
            <a:off x="3701245" y="4964229"/>
            <a:ext cx="1773586" cy="1292141"/>
          </a:xfrm>
          <a:prstGeom prst="rect">
            <a:avLst/>
          </a:prstGeom>
        </p:spPr>
      </p:pic>
      <p:sp>
        <p:nvSpPr>
          <p:cNvPr id="15" name="TextBox 14">
            <a:extLst>
              <a:ext uri="{FF2B5EF4-FFF2-40B4-BE49-F238E27FC236}">
                <a16:creationId xmlns:a16="http://schemas.microsoft.com/office/drawing/2014/main" id="{34E99711-C19C-5C5B-1340-2B6AA46F8E55}"/>
              </a:ext>
            </a:extLst>
          </p:cNvPr>
          <p:cNvSpPr txBox="1"/>
          <p:nvPr/>
        </p:nvSpPr>
        <p:spPr>
          <a:xfrm>
            <a:off x="3613014" y="2102760"/>
            <a:ext cx="1742613" cy="584775"/>
          </a:xfrm>
          <a:prstGeom prst="rect">
            <a:avLst/>
          </a:prstGeom>
          <a:noFill/>
        </p:spPr>
        <p:txBody>
          <a:bodyPr wrap="square" rtlCol="0">
            <a:spAutoFit/>
          </a:bodyPr>
          <a:lstStyle/>
          <a:p>
            <a:pPr algn="ctr"/>
            <a:r>
              <a:rPr lang="en-US" sz="3200" b="1" dirty="0"/>
              <a:t>Look</a:t>
            </a:r>
          </a:p>
        </p:txBody>
      </p:sp>
      <p:sp>
        <p:nvSpPr>
          <p:cNvPr id="16" name="TextBox 15">
            <a:extLst>
              <a:ext uri="{FF2B5EF4-FFF2-40B4-BE49-F238E27FC236}">
                <a16:creationId xmlns:a16="http://schemas.microsoft.com/office/drawing/2014/main" id="{E9FFBC45-F0F7-3128-5D71-301C398D7AB4}"/>
              </a:ext>
            </a:extLst>
          </p:cNvPr>
          <p:cNvSpPr txBox="1"/>
          <p:nvPr/>
        </p:nvSpPr>
        <p:spPr>
          <a:xfrm>
            <a:off x="3752827" y="3144248"/>
            <a:ext cx="1670423" cy="584775"/>
          </a:xfrm>
          <a:prstGeom prst="rect">
            <a:avLst/>
          </a:prstGeom>
          <a:noFill/>
        </p:spPr>
        <p:txBody>
          <a:bodyPr wrap="square" rtlCol="0">
            <a:spAutoFit/>
          </a:bodyPr>
          <a:lstStyle/>
          <a:p>
            <a:pPr algn="ctr"/>
            <a:r>
              <a:rPr lang="en-US" sz="3200" b="1" dirty="0"/>
              <a:t>Smile</a:t>
            </a:r>
          </a:p>
        </p:txBody>
      </p:sp>
      <p:sp>
        <p:nvSpPr>
          <p:cNvPr id="17" name="TextBox 16">
            <a:extLst>
              <a:ext uri="{FF2B5EF4-FFF2-40B4-BE49-F238E27FC236}">
                <a16:creationId xmlns:a16="http://schemas.microsoft.com/office/drawing/2014/main" id="{689223CB-B97C-3CB3-910C-CF729F4BEE78}"/>
              </a:ext>
            </a:extLst>
          </p:cNvPr>
          <p:cNvSpPr txBox="1"/>
          <p:nvPr/>
        </p:nvSpPr>
        <p:spPr>
          <a:xfrm>
            <a:off x="3703426" y="4371462"/>
            <a:ext cx="1757884" cy="584775"/>
          </a:xfrm>
          <a:prstGeom prst="rect">
            <a:avLst/>
          </a:prstGeom>
          <a:noFill/>
        </p:spPr>
        <p:txBody>
          <a:bodyPr wrap="square" rtlCol="0">
            <a:spAutoFit/>
          </a:bodyPr>
          <a:lstStyle/>
          <a:p>
            <a:pPr algn="ctr"/>
            <a:r>
              <a:rPr lang="en-US" sz="3200" b="1" dirty="0"/>
              <a:t>Touch</a:t>
            </a:r>
          </a:p>
        </p:txBody>
      </p:sp>
      <p:sp>
        <p:nvSpPr>
          <p:cNvPr id="2" name="Rectangle 1">
            <a:extLst>
              <a:ext uri="{FF2B5EF4-FFF2-40B4-BE49-F238E27FC236}">
                <a16:creationId xmlns:a16="http://schemas.microsoft.com/office/drawing/2014/main" id="{2D059BBA-6A5A-83EC-B1C1-C61A818A0A24}"/>
              </a:ext>
            </a:extLst>
          </p:cNvPr>
          <p:cNvSpPr/>
          <p:nvPr/>
        </p:nvSpPr>
        <p:spPr>
          <a:xfrm>
            <a:off x="3529264" y="2102760"/>
            <a:ext cx="2085474" cy="426290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595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222</TotalTime>
  <Words>527</Words>
  <Application>Microsoft Office PowerPoint</Application>
  <PresentationFormat>On-screen Show (4:3)</PresentationFormat>
  <Paragraphs>67</Paragraphs>
  <Slides>16</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Arial Black</vt:lpstr>
      <vt:lpstr>Arial Unicode MS</vt:lpstr>
      <vt:lpstr>Calibri</vt:lpstr>
      <vt:lpstr>Calibri Light</vt:lpstr>
      <vt:lpstr>Ink Free</vt:lpstr>
      <vt:lpstr>roboto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6</cp:revision>
  <dcterms:created xsi:type="dcterms:W3CDTF">2026-03-12T10:55:27Z</dcterms:created>
  <dcterms:modified xsi:type="dcterms:W3CDTF">2026-03-13T10:14:54Z</dcterms:modified>
</cp:coreProperties>
</file>