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65" r:id="rId4"/>
    <p:sldId id="258" r:id="rId5"/>
    <p:sldId id="277" r:id="rId6"/>
    <p:sldId id="278" r:id="rId7"/>
    <p:sldId id="280" r:id="rId8"/>
    <p:sldId id="279" r:id="rId9"/>
    <p:sldId id="284" r:id="rId10"/>
    <p:sldId id="285" r:id="rId11"/>
    <p:sldId id="286" r:id="rId12"/>
    <p:sldId id="283" r:id="rId13"/>
    <p:sldId id="282" r:id="rId14"/>
    <p:sldId id="27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mvfxcwc2dKzC0vi95EGnCA==" hashData="S+9cxxwLuGGIji5nsdSOrZnI7tQ8wrMR8MwUhuI/PG+wm7I74ej8I5jAtY3ec4vZ19WWYnC+OmwOkUWI9VxRwg=="/>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19" d="100"/>
          <a:sy n="119" d="100"/>
        </p:scale>
        <p:origin x="51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C0D816-D82D-42F4-A51C-E8792AFF7D42}"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672522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C0D816-D82D-42F4-A51C-E8792AFF7D42}"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2899319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C0D816-D82D-42F4-A51C-E8792AFF7D42}"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2434556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78508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989401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226577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459973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2893090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2004596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676818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413208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C0D816-D82D-42F4-A51C-E8792AFF7D42}"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38229123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667526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224870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0362131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120180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621641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4461282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965681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927517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0442904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4134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C0D816-D82D-42F4-A51C-E8792AFF7D42}"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24489661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9102503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8400507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2282873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3819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C0D816-D82D-42F4-A51C-E8792AFF7D42}"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4114572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C0D816-D82D-42F4-A51C-E8792AFF7D42}"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139248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C0D816-D82D-42F4-A51C-E8792AFF7D42}"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4183201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C0D816-D82D-42F4-A51C-E8792AFF7D42}"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3308323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C0D816-D82D-42F4-A51C-E8792AFF7D42}"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2467677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C0D816-D82D-42F4-A51C-E8792AFF7D42}"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3EECE7-DF1A-429B-9FF8-C668667CF9C8}" type="slidenum">
              <a:rPr lang="en-US" smtClean="0"/>
              <a:t>‹#›</a:t>
            </a:fld>
            <a:endParaRPr lang="en-US"/>
          </a:p>
        </p:txBody>
      </p:sp>
    </p:spTree>
    <p:extLst>
      <p:ext uri="{BB962C8B-B14F-4D97-AF65-F5344CB8AC3E}">
        <p14:creationId xmlns:p14="http://schemas.microsoft.com/office/powerpoint/2010/main" val="1592477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C0D816-D82D-42F4-A51C-E8792AFF7D42}" type="datetimeFigureOut">
              <a:rPr lang="en-US" smtClean="0"/>
              <a:t>2/26/2026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3EECE7-DF1A-429B-9FF8-C668667CF9C8}" type="slidenum">
              <a:rPr lang="en-US" smtClean="0"/>
              <a:t>‹#›</a:t>
            </a:fld>
            <a:endParaRPr lang="en-US"/>
          </a:p>
        </p:txBody>
      </p:sp>
    </p:spTree>
    <p:extLst>
      <p:ext uri="{BB962C8B-B14F-4D97-AF65-F5344CB8AC3E}">
        <p14:creationId xmlns:p14="http://schemas.microsoft.com/office/powerpoint/2010/main" val="2769562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61408-B059-4BE3-9B18-E2EA024F5496}" type="datetimeFigureOut">
              <a:rPr lang="en-US" smtClean="0"/>
              <a:t>2/26/2026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5853B-0D88-4491-8C47-0F7D0AB63E77}" type="slidenum">
              <a:rPr lang="en-US" smtClean="0"/>
              <a:t>‹#›</a:t>
            </a:fld>
            <a:endParaRPr lang="en-US" dirty="0"/>
          </a:p>
        </p:txBody>
      </p:sp>
    </p:spTree>
    <p:extLst>
      <p:ext uri="{BB962C8B-B14F-4D97-AF65-F5344CB8AC3E}">
        <p14:creationId xmlns:p14="http://schemas.microsoft.com/office/powerpoint/2010/main" val="2491572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C3792-2440-40FD-9B76-92D5F06CAC8C}" type="datetimeFigureOut">
              <a:rPr lang="en-US" smtClean="0"/>
              <a:t>2/26/2026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DB039-D147-4386-BC2D-5E6DB0D999C4}" type="slidenum">
              <a:rPr lang="en-US" smtClean="0"/>
              <a:t>‹#›</a:t>
            </a:fld>
            <a:endParaRPr lang="en-US" dirty="0"/>
          </a:p>
        </p:txBody>
      </p:sp>
    </p:spTree>
    <p:extLst>
      <p:ext uri="{BB962C8B-B14F-4D97-AF65-F5344CB8AC3E}">
        <p14:creationId xmlns:p14="http://schemas.microsoft.com/office/powerpoint/2010/main" val="35324871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F5D0CA-3480-1B22-1E90-13E567755350}"/>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9348D66-3E8C-1666-28F7-23A3B1BF05B3}"/>
              </a:ext>
            </a:extLst>
          </p:cNvPr>
          <p:cNvPicPr>
            <a:picLocks noChangeAspect="1"/>
          </p:cNvPicPr>
          <p:nvPr/>
        </p:nvPicPr>
        <p:blipFill>
          <a:blip r:embed="rId2"/>
          <a:stretch>
            <a:fillRect/>
          </a:stretch>
        </p:blipFill>
        <p:spPr>
          <a:xfrm>
            <a:off x="6914147" y="5309939"/>
            <a:ext cx="2037345" cy="1355888"/>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FDCD43B7-B19E-B14A-29D8-4ACE26863F23}"/>
              </a:ext>
            </a:extLst>
          </p:cNvPr>
          <p:cNvSpPr txBox="1"/>
          <p:nvPr/>
        </p:nvSpPr>
        <p:spPr>
          <a:xfrm>
            <a:off x="0" y="338865"/>
            <a:ext cx="9144000" cy="646331"/>
          </a:xfrm>
          <a:prstGeom prst="rect">
            <a:avLst/>
          </a:prstGeom>
          <a:noFill/>
        </p:spPr>
        <p:txBody>
          <a:bodyPr wrap="square">
            <a:spAutoFit/>
          </a:bodyPr>
          <a:lstStyle/>
          <a:p>
            <a:pPr algn="ctr"/>
            <a:r>
              <a:rPr lang="en-US" sz="3600" dirty="0">
                <a:solidFill>
                  <a:schemeClr val="bg1"/>
                </a:solidFill>
              </a:rPr>
              <a:t>Some Things to notice about Nehemiah.</a:t>
            </a:r>
          </a:p>
        </p:txBody>
      </p:sp>
      <p:sp>
        <p:nvSpPr>
          <p:cNvPr id="5" name="TextBox 4">
            <a:extLst>
              <a:ext uri="{FF2B5EF4-FFF2-40B4-BE49-F238E27FC236}">
                <a16:creationId xmlns:a16="http://schemas.microsoft.com/office/drawing/2014/main" id="{F0CD6829-3D57-1FEA-7707-04264DD090BA}"/>
              </a:ext>
            </a:extLst>
          </p:cNvPr>
          <p:cNvSpPr txBox="1"/>
          <p:nvPr/>
        </p:nvSpPr>
        <p:spPr>
          <a:xfrm>
            <a:off x="248654" y="1548061"/>
            <a:ext cx="8381997" cy="3709349"/>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3200" dirty="0">
                <a:solidFill>
                  <a:schemeClr val="bg1"/>
                </a:solidFill>
              </a:rPr>
              <a:t>He Was Responsible and Committed</a:t>
            </a:r>
          </a:p>
          <a:p>
            <a:pPr marL="457200" indent="-457200">
              <a:lnSpc>
                <a:spcPct val="150000"/>
              </a:lnSpc>
              <a:buFont typeface="Arial" panose="020B0604020202020204" pitchFamily="34" charset="0"/>
              <a:buChar char="•"/>
            </a:pPr>
            <a:r>
              <a:rPr lang="en-US" sz="3200" dirty="0">
                <a:solidFill>
                  <a:srgbClr val="FFFF00"/>
                </a:solidFill>
              </a:rPr>
              <a:t>He Prayed Earnestly</a:t>
            </a:r>
          </a:p>
          <a:p>
            <a:pPr marL="457200" indent="-457200">
              <a:lnSpc>
                <a:spcPct val="150000"/>
              </a:lnSpc>
              <a:buFont typeface="Arial" panose="020B0604020202020204" pitchFamily="34" charset="0"/>
              <a:buChar char="•"/>
            </a:pPr>
            <a:r>
              <a:rPr lang="en-US" sz="3200" dirty="0">
                <a:solidFill>
                  <a:schemeClr val="accent5">
                    <a:lumMod val="40000"/>
                    <a:lumOff val="60000"/>
                  </a:schemeClr>
                </a:solidFill>
              </a:rPr>
              <a:t>He, like Isaiah, said “Here am I. Send me”</a:t>
            </a:r>
          </a:p>
          <a:p>
            <a:pPr marL="457200" indent="-457200">
              <a:lnSpc>
                <a:spcPct val="150000"/>
              </a:lnSpc>
              <a:buFont typeface="Arial" panose="020B0604020202020204" pitchFamily="34" charset="0"/>
              <a:buChar char="•"/>
            </a:pPr>
            <a:r>
              <a:rPr lang="en-US" sz="3200" dirty="0">
                <a:solidFill>
                  <a:schemeClr val="bg1"/>
                </a:solidFill>
              </a:rPr>
              <a:t>He Set Goals for himself and Made Plans</a:t>
            </a:r>
          </a:p>
          <a:p>
            <a:pPr marL="457200" indent="-457200">
              <a:lnSpc>
                <a:spcPct val="150000"/>
              </a:lnSpc>
              <a:buFont typeface="Arial" panose="020B0604020202020204" pitchFamily="34" charset="0"/>
              <a:buChar char="•"/>
            </a:pPr>
            <a:r>
              <a:rPr lang="en-US" sz="3200" dirty="0">
                <a:solidFill>
                  <a:srgbClr val="FFFF00"/>
                </a:solidFill>
              </a:rPr>
              <a:t>He Became Thoroughly Engrossed in the work</a:t>
            </a:r>
          </a:p>
        </p:txBody>
      </p:sp>
    </p:spTree>
    <p:extLst>
      <p:ext uri="{BB962C8B-B14F-4D97-AF65-F5344CB8AC3E}">
        <p14:creationId xmlns:p14="http://schemas.microsoft.com/office/powerpoint/2010/main" val="3242747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67ABA27-50AD-D8BA-D931-F804F27153C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95BE332-B6F9-59B8-49C0-321AA495E0D7}"/>
              </a:ext>
            </a:extLst>
          </p:cNvPr>
          <p:cNvSpPr txBox="1"/>
          <p:nvPr/>
        </p:nvSpPr>
        <p:spPr>
          <a:xfrm>
            <a:off x="256674" y="64170"/>
            <a:ext cx="8654715" cy="6278642"/>
          </a:xfrm>
          <a:prstGeom prst="rect">
            <a:avLst/>
          </a:prstGeom>
          <a:noFill/>
        </p:spPr>
        <p:txBody>
          <a:bodyPr wrap="square" rtlCol="0">
            <a:spAutoFit/>
          </a:bodyPr>
          <a:lstStyle/>
          <a:p>
            <a:pPr>
              <a:lnSpc>
                <a:spcPct val="150000"/>
              </a:lnSpc>
            </a:pPr>
            <a:r>
              <a:rPr lang="en-US" sz="3000" dirty="0">
                <a:solidFill>
                  <a:schemeClr val="bg1"/>
                </a:solidFill>
              </a:rPr>
              <a:t>Am I responsible and committed like Nehemiah</a:t>
            </a:r>
            <a:r>
              <a:rPr lang="en-US" sz="3600" dirty="0">
                <a:solidFill>
                  <a:schemeClr val="bg1"/>
                </a:solidFill>
              </a:rPr>
              <a:t>?</a:t>
            </a:r>
          </a:p>
          <a:p>
            <a:pPr>
              <a:lnSpc>
                <a:spcPct val="150000"/>
              </a:lnSpc>
            </a:pPr>
            <a:r>
              <a:rPr lang="en-US" sz="3000" dirty="0">
                <a:solidFill>
                  <a:srgbClr val="FFFF00"/>
                </a:solidFill>
              </a:rPr>
              <a:t>Do I pray earnestly like Nehemiah</a:t>
            </a:r>
            <a:r>
              <a:rPr lang="en-US" sz="3600" dirty="0">
                <a:solidFill>
                  <a:srgbClr val="FFFF00"/>
                </a:solidFill>
              </a:rPr>
              <a:t>?</a:t>
            </a:r>
          </a:p>
          <a:p>
            <a:pPr>
              <a:lnSpc>
                <a:spcPct val="150000"/>
              </a:lnSpc>
            </a:pPr>
            <a:r>
              <a:rPr lang="en-US" sz="3000" dirty="0">
                <a:solidFill>
                  <a:schemeClr val="accent5">
                    <a:lumMod val="20000"/>
                    <a:lumOff val="80000"/>
                  </a:schemeClr>
                </a:solidFill>
              </a:rPr>
              <a:t>Do I set goals and plans like Nehemiah</a:t>
            </a:r>
            <a:r>
              <a:rPr lang="en-US" sz="3600" dirty="0">
                <a:solidFill>
                  <a:schemeClr val="accent5">
                    <a:lumMod val="20000"/>
                    <a:lumOff val="80000"/>
                  </a:schemeClr>
                </a:solidFill>
              </a:rPr>
              <a:t>?</a:t>
            </a:r>
          </a:p>
          <a:p>
            <a:pPr>
              <a:lnSpc>
                <a:spcPct val="150000"/>
              </a:lnSpc>
            </a:pPr>
            <a:endParaRPr lang="en-US" sz="1200" dirty="0">
              <a:solidFill>
                <a:schemeClr val="bg1"/>
              </a:solidFill>
            </a:endParaRPr>
          </a:p>
          <a:p>
            <a:r>
              <a:rPr lang="en-US" sz="3000" dirty="0">
                <a:solidFill>
                  <a:schemeClr val="bg1"/>
                </a:solidFill>
              </a:rPr>
              <a:t>Do I become engrossed in the Lord’s work like Nehemiah</a:t>
            </a:r>
            <a:r>
              <a:rPr lang="en-US" sz="3600" dirty="0">
                <a:solidFill>
                  <a:schemeClr val="bg1"/>
                </a:solidFill>
              </a:rPr>
              <a:t>?</a:t>
            </a:r>
          </a:p>
          <a:p>
            <a:endParaRPr lang="en-US" sz="1200" dirty="0">
              <a:solidFill>
                <a:schemeClr val="bg1"/>
              </a:solidFill>
            </a:endParaRPr>
          </a:p>
          <a:p>
            <a:r>
              <a:rPr lang="en-US" sz="3000" dirty="0">
                <a:solidFill>
                  <a:srgbClr val="FFFF00"/>
                </a:solidFill>
              </a:rPr>
              <a:t>Do I have the proper balance in my life like Nehemiah by putting God first</a:t>
            </a:r>
            <a:r>
              <a:rPr lang="en-US" sz="3600" dirty="0">
                <a:solidFill>
                  <a:srgbClr val="FFFF00"/>
                </a:solidFill>
              </a:rPr>
              <a:t>?</a:t>
            </a:r>
          </a:p>
          <a:p>
            <a:endParaRPr lang="en-US" dirty="0">
              <a:solidFill>
                <a:schemeClr val="bg1"/>
              </a:solidFill>
            </a:endParaRPr>
          </a:p>
          <a:p>
            <a:r>
              <a:rPr lang="en-US" sz="3000" dirty="0">
                <a:solidFill>
                  <a:schemeClr val="accent5">
                    <a:lumMod val="20000"/>
                    <a:lumOff val="80000"/>
                  </a:schemeClr>
                </a:solidFill>
              </a:rPr>
              <a:t>If God isn’t first, your life is out of balance (tire/life – not going to have a smooth ride – end up in the ditch).</a:t>
            </a:r>
          </a:p>
        </p:txBody>
      </p:sp>
    </p:spTree>
    <p:extLst>
      <p:ext uri="{BB962C8B-B14F-4D97-AF65-F5344CB8AC3E}">
        <p14:creationId xmlns:p14="http://schemas.microsoft.com/office/powerpoint/2010/main" val="303977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964D9E-5E7C-1F79-2A8C-1DE5A167743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169991B1-6547-F7E2-8B30-3B723EB6DC2D}"/>
              </a:ext>
            </a:extLst>
          </p:cNvPr>
          <p:cNvPicPr>
            <a:picLocks noChangeAspect="1"/>
          </p:cNvPicPr>
          <p:nvPr/>
        </p:nvPicPr>
        <p:blipFill>
          <a:blip r:embed="rId2"/>
          <a:stretch>
            <a:fillRect/>
          </a:stretch>
        </p:blipFill>
        <p:spPr>
          <a:xfrm>
            <a:off x="3248526" y="2817744"/>
            <a:ext cx="5510463" cy="3667308"/>
          </a:xfrm>
          <a:prstGeom prst="rect">
            <a:avLst/>
          </a:prstGeom>
          <a:ln w="57150">
            <a:solidFill>
              <a:schemeClr val="accent5">
                <a:lumMod val="20000"/>
                <a:lumOff val="80000"/>
              </a:schemeClr>
            </a:solidFill>
          </a:ln>
        </p:spPr>
      </p:pic>
      <p:sp>
        <p:nvSpPr>
          <p:cNvPr id="3" name="TextBox 2">
            <a:extLst>
              <a:ext uri="{FF2B5EF4-FFF2-40B4-BE49-F238E27FC236}">
                <a16:creationId xmlns:a16="http://schemas.microsoft.com/office/drawing/2014/main" id="{09A9EC3A-DF9F-074E-5EBD-BE2CB9773FE9}"/>
              </a:ext>
            </a:extLst>
          </p:cNvPr>
          <p:cNvSpPr txBox="1"/>
          <p:nvPr/>
        </p:nvSpPr>
        <p:spPr>
          <a:xfrm>
            <a:off x="385011" y="224589"/>
            <a:ext cx="8373978" cy="6370975"/>
          </a:xfrm>
          <a:prstGeom prst="rect">
            <a:avLst/>
          </a:prstGeom>
          <a:noFill/>
        </p:spPr>
        <p:txBody>
          <a:bodyPr wrap="square" rtlCol="0">
            <a:spAutoFit/>
          </a:bodyPr>
          <a:lstStyle/>
          <a:p>
            <a:r>
              <a:rPr lang="en-US" sz="2800" dirty="0">
                <a:solidFill>
                  <a:schemeClr val="bg1"/>
                </a:solidFill>
              </a:rPr>
              <a:t>And I told them of the hand of my God which had been good upon me, and also of the king's words that he had spoken to me. So they said, </a:t>
            </a:r>
          </a:p>
          <a:p>
            <a:r>
              <a:rPr lang="en-US" sz="3600" dirty="0">
                <a:solidFill>
                  <a:srgbClr val="FFFF00"/>
                </a:solidFill>
              </a:rPr>
              <a:t>"Let us rise up and build." </a:t>
            </a:r>
          </a:p>
          <a:p>
            <a:r>
              <a:rPr lang="en-US" sz="3600" dirty="0">
                <a:solidFill>
                  <a:srgbClr val="FFFF00"/>
                </a:solidFill>
              </a:rPr>
              <a:t>Then they set their hands to this good work. </a:t>
            </a: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endParaRPr lang="en-US" sz="2800" dirty="0">
              <a:solidFill>
                <a:schemeClr val="bg1"/>
              </a:solidFill>
            </a:endParaRPr>
          </a:p>
          <a:p>
            <a:r>
              <a:rPr lang="en-US" sz="2800" dirty="0">
                <a:solidFill>
                  <a:schemeClr val="bg1"/>
                </a:solidFill>
              </a:rPr>
              <a:t>Nehemiah 2:18</a:t>
            </a:r>
          </a:p>
        </p:txBody>
      </p:sp>
    </p:spTree>
    <p:extLst>
      <p:ext uri="{BB962C8B-B14F-4D97-AF65-F5344CB8AC3E}">
        <p14:creationId xmlns:p14="http://schemas.microsoft.com/office/powerpoint/2010/main" val="20846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8337F46-E6CF-943A-518C-7AD9866F39A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A1BA325-1B26-B275-639A-92B1BA2C3284}"/>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CD831202-A085-A93A-2149-B02FC84FAEFC}"/>
              </a:ext>
            </a:extLst>
          </p:cNvPr>
          <p:cNvSpPr txBox="1"/>
          <p:nvPr/>
        </p:nvSpPr>
        <p:spPr>
          <a:xfrm>
            <a:off x="433137" y="409074"/>
            <a:ext cx="8045116" cy="2862322"/>
          </a:xfrm>
          <a:prstGeom prst="rect">
            <a:avLst/>
          </a:prstGeom>
          <a:noFill/>
        </p:spPr>
        <p:txBody>
          <a:bodyPr wrap="square" rtlCol="0">
            <a:spAutoFit/>
          </a:bodyPr>
          <a:lstStyle/>
          <a:p>
            <a:r>
              <a:rPr lang="en-US" sz="3600" dirty="0">
                <a:solidFill>
                  <a:schemeClr val="bg1"/>
                </a:solidFill>
              </a:rPr>
              <a:t>Nehemiah accepted the destruction of Jerusalem as a personal responsibility for he </a:t>
            </a:r>
            <a:r>
              <a:rPr lang="en-US" sz="3600" dirty="0">
                <a:solidFill>
                  <a:srgbClr val="FFFF00"/>
                </a:solidFill>
              </a:rPr>
              <a:t>"</a:t>
            </a:r>
            <a:r>
              <a:rPr lang="en-US" sz="3600" u="sng" dirty="0">
                <a:solidFill>
                  <a:srgbClr val="FFFF00"/>
                </a:solidFill>
              </a:rPr>
              <a:t>sat down and wept, and mourned certain days; and fasted and prayed before the God of heaven</a:t>
            </a:r>
            <a:r>
              <a:rPr lang="en-US" sz="3600" dirty="0">
                <a:solidFill>
                  <a:srgbClr val="FFFF00"/>
                </a:solidFill>
              </a:rPr>
              <a:t>" </a:t>
            </a:r>
            <a:r>
              <a:rPr lang="en-US" sz="3600" dirty="0">
                <a:solidFill>
                  <a:schemeClr val="bg1"/>
                </a:solidFill>
              </a:rPr>
              <a:t>(Neh.1:4).</a:t>
            </a:r>
          </a:p>
        </p:txBody>
      </p:sp>
    </p:spTree>
    <p:extLst>
      <p:ext uri="{BB962C8B-B14F-4D97-AF65-F5344CB8AC3E}">
        <p14:creationId xmlns:p14="http://schemas.microsoft.com/office/powerpoint/2010/main" val="4244437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F38533-5AF7-023A-9F61-0953F2D42FD5}"/>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C05BFEC-A4DE-7608-CEC3-11FF282ACB71}"/>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3" name="TextBox 2">
            <a:extLst>
              <a:ext uri="{FF2B5EF4-FFF2-40B4-BE49-F238E27FC236}">
                <a16:creationId xmlns:a16="http://schemas.microsoft.com/office/drawing/2014/main" id="{50FCF240-BA20-9437-4D6D-91ED86499B37}"/>
              </a:ext>
            </a:extLst>
          </p:cNvPr>
          <p:cNvSpPr txBox="1"/>
          <p:nvPr/>
        </p:nvSpPr>
        <p:spPr>
          <a:xfrm>
            <a:off x="304800" y="425116"/>
            <a:ext cx="8293768" cy="3046988"/>
          </a:xfrm>
          <a:prstGeom prst="rect">
            <a:avLst/>
          </a:prstGeom>
          <a:noFill/>
        </p:spPr>
        <p:txBody>
          <a:bodyPr wrap="square" rtlCol="0">
            <a:spAutoFit/>
          </a:bodyPr>
          <a:lstStyle/>
          <a:p>
            <a:r>
              <a:rPr lang="en-US" sz="3200" dirty="0">
                <a:solidFill>
                  <a:schemeClr val="bg1"/>
                </a:solidFill>
              </a:rPr>
              <a:t>Nehemiah concludes by saying, "so built we the walls, </a:t>
            </a:r>
            <a:r>
              <a:rPr lang="en-US" sz="3200" u="sng" dirty="0">
                <a:solidFill>
                  <a:srgbClr val="FFFF00"/>
                </a:solidFill>
              </a:rPr>
              <a:t>for the people had a mind to work</a:t>
            </a:r>
            <a:r>
              <a:rPr lang="en-US" sz="3200" dirty="0">
                <a:solidFill>
                  <a:schemeClr val="bg1"/>
                </a:solidFill>
              </a:rPr>
              <a:t>, neither I nor My brethren, nor my servants, nor the men of the guard which followed me, none of us put off our clothes, saving that everyone put them off for washing" (Neh.4:6, 23).</a:t>
            </a:r>
          </a:p>
        </p:txBody>
      </p:sp>
    </p:spTree>
    <p:extLst>
      <p:ext uri="{BB962C8B-B14F-4D97-AF65-F5344CB8AC3E}">
        <p14:creationId xmlns:p14="http://schemas.microsoft.com/office/powerpoint/2010/main" val="312558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938E1D8-B01E-9E4B-35CD-A7A946B28D0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35D3CD7-8574-7EC5-C51C-11A9B9DF17EC}"/>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3" name="TextBox 2">
            <a:extLst>
              <a:ext uri="{FF2B5EF4-FFF2-40B4-BE49-F238E27FC236}">
                <a16:creationId xmlns:a16="http://schemas.microsoft.com/office/drawing/2014/main" id="{718C7567-BD99-B323-2E81-4662917478C0}"/>
              </a:ext>
            </a:extLst>
          </p:cNvPr>
          <p:cNvSpPr txBox="1"/>
          <p:nvPr/>
        </p:nvSpPr>
        <p:spPr>
          <a:xfrm>
            <a:off x="473242" y="393033"/>
            <a:ext cx="8117305" cy="2585323"/>
          </a:xfrm>
          <a:prstGeom prst="rect">
            <a:avLst/>
          </a:prstGeom>
          <a:noFill/>
        </p:spPr>
        <p:txBody>
          <a:bodyPr wrap="square" rtlCol="0">
            <a:spAutoFit/>
          </a:bodyPr>
          <a:lstStyle/>
          <a:p>
            <a:pPr algn="ctr"/>
            <a:r>
              <a:rPr lang="en-US" sz="5400" dirty="0">
                <a:solidFill>
                  <a:schemeClr val="bg1"/>
                </a:solidFill>
              </a:rPr>
              <a:t>What could we accomplish right here</a:t>
            </a:r>
          </a:p>
          <a:p>
            <a:pPr algn="ctr"/>
            <a:r>
              <a:rPr lang="en-US" sz="5400" dirty="0">
                <a:solidFill>
                  <a:schemeClr val="bg1"/>
                </a:solidFill>
              </a:rPr>
              <a:t>if we have the same mind?</a:t>
            </a:r>
          </a:p>
        </p:txBody>
      </p:sp>
    </p:spTree>
    <p:extLst>
      <p:ext uri="{BB962C8B-B14F-4D97-AF65-F5344CB8AC3E}">
        <p14:creationId xmlns:p14="http://schemas.microsoft.com/office/powerpoint/2010/main" val="3389060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DAC7CAF-4C1F-23FB-BB82-F51F345A043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F96FA2A-34B8-6492-D0C0-16054A5C97E7}"/>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84D2B9E0-F291-71B8-0DAA-3C5A01FA3996}"/>
              </a:ext>
            </a:extLst>
          </p:cNvPr>
          <p:cNvSpPr txBox="1"/>
          <p:nvPr/>
        </p:nvSpPr>
        <p:spPr>
          <a:xfrm>
            <a:off x="1" y="224591"/>
            <a:ext cx="9023684" cy="1446550"/>
          </a:xfrm>
          <a:prstGeom prst="rect">
            <a:avLst/>
          </a:prstGeom>
          <a:noFill/>
        </p:spPr>
        <p:txBody>
          <a:bodyPr wrap="square">
            <a:spAutoFit/>
          </a:bodyPr>
          <a:lstStyle/>
          <a:p>
            <a:pPr algn="ctr"/>
            <a:r>
              <a:rPr lang="en-US" sz="4400" dirty="0">
                <a:solidFill>
                  <a:schemeClr val="bg1"/>
                </a:solidFill>
              </a:rPr>
              <a:t>What is the lesson in this </a:t>
            </a:r>
          </a:p>
          <a:p>
            <a:pPr algn="ctr"/>
            <a:r>
              <a:rPr lang="en-US" sz="4400" dirty="0">
                <a:solidFill>
                  <a:schemeClr val="bg1"/>
                </a:solidFill>
              </a:rPr>
              <a:t>for the people of God today?</a:t>
            </a:r>
          </a:p>
        </p:txBody>
      </p:sp>
      <p:sp>
        <p:nvSpPr>
          <p:cNvPr id="5" name="TextBox 4">
            <a:extLst>
              <a:ext uri="{FF2B5EF4-FFF2-40B4-BE49-F238E27FC236}">
                <a16:creationId xmlns:a16="http://schemas.microsoft.com/office/drawing/2014/main" id="{A304099D-E7CB-A847-A7B0-B75BAF2FB2F7}"/>
              </a:ext>
            </a:extLst>
          </p:cNvPr>
          <p:cNvSpPr txBox="1"/>
          <p:nvPr/>
        </p:nvSpPr>
        <p:spPr>
          <a:xfrm>
            <a:off x="513346" y="2069430"/>
            <a:ext cx="3625515" cy="4031873"/>
          </a:xfrm>
          <a:prstGeom prst="rect">
            <a:avLst/>
          </a:prstGeom>
          <a:noFill/>
        </p:spPr>
        <p:txBody>
          <a:bodyPr wrap="square" rtlCol="0">
            <a:spAutoFit/>
          </a:bodyPr>
          <a:lstStyle/>
          <a:p>
            <a:r>
              <a:rPr lang="en-US" sz="3200" dirty="0">
                <a:solidFill>
                  <a:schemeClr val="bg1"/>
                </a:solidFill>
              </a:rPr>
              <a:t>We can do all that God desires of us today if we will </a:t>
            </a:r>
            <a:r>
              <a:rPr lang="en-US" sz="3200" u="sng" dirty="0">
                <a:solidFill>
                  <a:srgbClr val="FFFF00"/>
                </a:solidFill>
              </a:rPr>
              <a:t>recognize the importance of the work</a:t>
            </a:r>
            <a:r>
              <a:rPr lang="en-US" sz="3200" dirty="0">
                <a:solidFill>
                  <a:schemeClr val="bg1"/>
                </a:solidFill>
              </a:rPr>
              <a:t> and the need to be </a:t>
            </a:r>
            <a:r>
              <a:rPr lang="en-US" sz="3200" u="sng" dirty="0">
                <a:solidFill>
                  <a:srgbClr val="FFFF00"/>
                </a:solidFill>
              </a:rPr>
              <a:t>personally involved</a:t>
            </a:r>
            <a:r>
              <a:rPr lang="en-US" sz="3200" dirty="0">
                <a:solidFill>
                  <a:srgbClr val="FFFF00"/>
                </a:solidFill>
              </a:rPr>
              <a:t> </a:t>
            </a:r>
            <a:r>
              <a:rPr lang="en-US" sz="3200" dirty="0">
                <a:solidFill>
                  <a:schemeClr val="bg1"/>
                </a:solidFill>
              </a:rPr>
              <a:t>in doing it</a:t>
            </a:r>
            <a:r>
              <a:rPr lang="en-US" dirty="0">
                <a:solidFill>
                  <a:schemeClr val="bg1"/>
                </a:solidFill>
              </a:rPr>
              <a:t>. </a:t>
            </a:r>
          </a:p>
        </p:txBody>
      </p:sp>
    </p:spTree>
    <p:extLst>
      <p:ext uri="{BB962C8B-B14F-4D97-AF65-F5344CB8AC3E}">
        <p14:creationId xmlns:p14="http://schemas.microsoft.com/office/powerpoint/2010/main" val="2230047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FC37B32-A40C-405A-960A-0AB5F16C726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84193CEE-C7FE-6C20-0471-198A5A616A62}"/>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3334082C-54B1-1F1B-7BF5-99870BDE8BC5}"/>
              </a:ext>
            </a:extLst>
          </p:cNvPr>
          <p:cNvSpPr txBox="1"/>
          <p:nvPr/>
        </p:nvSpPr>
        <p:spPr>
          <a:xfrm>
            <a:off x="1" y="224591"/>
            <a:ext cx="9023684" cy="1200329"/>
          </a:xfrm>
          <a:prstGeom prst="rect">
            <a:avLst/>
          </a:prstGeom>
          <a:noFill/>
        </p:spPr>
        <p:txBody>
          <a:bodyPr wrap="square">
            <a:spAutoFit/>
          </a:bodyPr>
          <a:lstStyle/>
          <a:p>
            <a:pPr algn="ctr"/>
            <a:r>
              <a:rPr lang="en-US" sz="3600" dirty="0">
                <a:solidFill>
                  <a:schemeClr val="bg1"/>
                </a:solidFill>
              </a:rPr>
              <a:t>What is the lesson in this </a:t>
            </a:r>
          </a:p>
          <a:p>
            <a:pPr algn="ctr"/>
            <a:r>
              <a:rPr lang="en-US" sz="3600" dirty="0">
                <a:solidFill>
                  <a:schemeClr val="bg1"/>
                </a:solidFill>
              </a:rPr>
              <a:t>for the people of God today?</a:t>
            </a:r>
          </a:p>
        </p:txBody>
      </p:sp>
      <p:sp>
        <p:nvSpPr>
          <p:cNvPr id="3" name="TextBox 2">
            <a:extLst>
              <a:ext uri="{FF2B5EF4-FFF2-40B4-BE49-F238E27FC236}">
                <a16:creationId xmlns:a16="http://schemas.microsoft.com/office/drawing/2014/main" id="{BAF5701D-B446-AF98-7DFF-BC22E7DC4706}"/>
              </a:ext>
            </a:extLst>
          </p:cNvPr>
          <p:cNvSpPr txBox="1"/>
          <p:nvPr/>
        </p:nvSpPr>
        <p:spPr>
          <a:xfrm>
            <a:off x="280737" y="2061411"/>
            <a:ext cx="3769895" cy="4247317"/>
          </a:xfrm>
          <a:prstGeom prst="rect">
            <a:avLst/>
          </a:prstGeom>
          <a:noFill/>
        </p:spPr>
        <p:txBody>
          <a:bodyPr wrap="square" rtlCol="0">
            <a:spAutoFit/>
          </a:bodyPr>
          <a:lstStyle/>
          <a:p>
            <a:r>
              <a:rPr lang="en-US" sz="3000" dirty="0">
                <a:solidFill>
                  <a:schemeClr val="bg1"/>
                </a:solidFill>
              </a:rPr>
              <a:t>Just as Nehemiah and a few of the people could not have completed the wall in the required time, </a:t>
            </a:r>
            <a:r>
              <a:rPr lang="en-US" sz="3000" dirty="0">
                <a:solidFill>
                  <a:srgbClr val="FFFF00"/>
                </a:solidFill>
              </a:rPr>
              <a:t>neither can just a few of God's people do all the work to be done in the time that we have. </a:t>
            </a:r>
          </a:p>
        </p:txBody>
      </p:sp>
    </p:spTree>
    <p:extLst>
      <p:ext uri="{BB962C8B-B14F-4D97-AF65-F5344CB8AC3E}">
        <p14:creationId xmlns:p14="http://schemas.microsoft.com/office/powerpoint/2010/main" val="383884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4502CF-A856-119E-F273-FB52346D2E40}"/>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2157E1A-35C3-70BD-7F3A-3F45E15105D6}"/>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F7BD22A3-9645-0062-B9AD-A7DB2DAB494D}"/>
              </a:ext>
            </a:extLst>
          </p:cNvPr>
          <p:cNvSpPr txBox="1"/>
          <p:nvPr/>
        </p:nvSpPr>
        <p:spPr>
          <a:xfrm>
            <a:off x="1" y="224591"/>
            <a:ext cx="9023684" cy="1200329"/>
          </a:xfrm>
          <a:prstGeom prst="rect">
            <a:avLst/>
          </a:prstGeom>
          <a:noFill/>
        </p:spPr>
        <p:txBody>
          <a:bodyPr wrap="square">
            <a:spAutoFit/>
          </a:bodyPr>
          <a:lstStyle/>
          <a:p>
            <a:pPr algn="ctr"/>
            <a:r>
              <a:rPr lang="en-US" sz="3600" dirty="0">
                <a:solidFill>
                  <a:schemeClr val="bg1"/>
                </a:solidFill>
              </a:rPr>
              <a:t>What is the lesson in this </a:t>
            </a:r>
          </a:p>
          <a:p>
            <a:pPr algn="ctr"/>
            <a:r>
              <a:rPr lang="en-US" sz="3600" dirty="0">
                <a:solidFill>
                  <a:schemeClr val="bg1"/>
                </a:solidFill>
              </a:rPr>
              <a:t>for the people of God today?</a:t>
            </a:r>
          </a:p>
        </p:txBody>
      </p:sp>
      <p:sp>
        <p:nvSpPr>
          <p:cNvPr id="3" name="TextBox 2">
            <a:extLst>
              <a:ext uri="{FF2B5EF4-FFF2-40B4-BE49-F238E27FC236}">
                <a16:creationId xmlns:a16="http://schemas.microsoft.com/office/drawing/2014/main" id="{1591882B-C2C1-3A91-F42F-9EE53C8F7082}"/>
              </a:ext>
            </a:extLst>
          </p:cNvPr>
          <p:cNvSpPr txBox="1"/>
          <p:nvPr/>
        </p:nvSpPr>
        <p:spPr>
          <a:xfrm>
            <a:off x="336884" y="1852863"/>
            <a:ext cx="3785937" cy="4555093"/>
          </a:xfrm>
          <a:prstGeom prst="rect">
            <a:avLst/>
          </a:prstGeom>
          <a:noFill/>
        </p:spPr>
        <p:txBody>
          <a:bodyPr wrap="square" rtlCol="0">
            <a:spAutoFit/>
          </a:bodyPr>
          <a:lstStyle/>
          <a:p>
            <a:r>
              <a:rPr lang="en-US" sz="2800" dirty="0">
                <a:solidFill>
                  <a:schemeClr val="bg1"/>
                </a:solidFill>
              </a:rPr>
              <a:t>We each need to have  </a:t>
            </a:r>
            <a:r>
              <a:rPr lang="en-US" sz="2800" dirty="0">
                <a:solidFill>
                  <a:srgbClr val="FFFF00"/>
                </a:solidFill>
              </a:rPr>
              <a:t>"a mind to work."</a:t>
            </a:r>
          </a:p>
          <a:p>
            <a:r>
              <a:rPr lang="en-US" sz="2600" dirty="0">
                <a:solidFill>
                  <a:schemeClr val="bg1"/>
                </a:solidFill>
              </a:rPr>
              <a:t>You hear people today talking about how hard they have to work at their job, and sometimes making fun of others who do not like to work, </a:t>
            </a:r>
            <a:r>
              <a:rPr lang="en-US" sz="2600" dirty="0">
                <a:solidFill>
                  <a:srgbClr val="FFFF00"/>
                </a:solidFill>
              </a:rPr>
              <a:t>but you do not very often find that person doing much work for the Lord.</a:t>
            </a:r>
          </a:p>
        </p:txBody>
      </p:sp>
    </p:spTree>
    <p:extLst>
      <p:ext uri="{BB962C8B-B14F-4D97-AF65-F5344CB8AC3E}">
        <p14:creationId xmlns:p14="http://schemas.microsoft.com/office/powerpoint/2010/main" val="3381946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BA91223-C7BE-5EBB-30F6-5FB98C131DA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221739C-27BB-2AEE-72C6-AF3F894D3A07}"/>
              </a:ext>
            </a:extLst>
          </p:cNvPr>
          <p:cNvPicPr>
            <a:picLocks noChangeAspect="1"/>
          </p:cNvPicPr>
          <p:nvPr/>
        </p:nvPicPr>
        <p:blipFill>
          <a:blip r:embed="rId2"/>
          <a:stretch>
            <a:fillRect/>
          </a:stretch>
        </p:blipFill>
        <p:spPr>
          <a:xfrm>
            <a:off x="4443663" y="3613128"/>
            <a:ext cx="4315326" cy="2871924"/>
          </a:xfrm>
          <a:prstGeom prst="rect">
            <a:avLst/>
          </a:prstGeom>
          <a:ln w="57150">
            <a:solidFill>
              <a:schemeClr val="accent5">
                <a:lumMod val="20000"/>
                <a:lumOff val="80000"/>
              </a:schemeClr>
            </a:solidFill>
          </a:ln>
        </p:spPr>
      </p:pic>
      <p:sp>
        <p:nvSpPr>
          <p:cNvPr id="4" name="TextBox 3">
            <a:extLst>
              <a:ext uri="{FF2B5EF4-FFF2-40B4-BE49-F238E27FC236}">
                <a16:creationId xmlns:a16="http://schemas.microsoft.com/office/drawing/2014/main" id="{4879AA0F-B060-772C-0698-DBAEF7EAF25D}"/>
              </a:ext>
            </a:extLst>
          </p:cNvPr>
          <p:cNvSpPr txBox="1"/>
          <p:nvPr/>
        </p:nvSpPr>
        <p:spPr>
          <a:xfrm>
            <a:off x="1" y="224591"/>
            <a:ext cx="9023684" cy="1200329"/>
          </a:xfrm>
          <a:prstGeom prst="rect">
            <a:avLst/>
          </a:prstGeom>
          <a:noFill/>
        </p:spPr>
        <p:txBody>
          <a:bodyPr wrap="square">
            <a:spAutoFit/>
          </a:bodyPr>
          <a:lstStyle/>
          <a:p>
            <a:pPr algn="ctr"/>
            <a:r>
              <a:rPr lang="en-US" sz="3600" dirty="0">
                <a:solidFill>
                  <a:schemeClr val="bg1"/>
                </a:solidFill>
              </a:rPr>
              <a:t>What is the lesson in this </a:t>
            </a:r>
          </a:p>
          <a:p>
            <a:pPr algn="ctr"/>
            <a:r>
              <a:rPr lang="en-US" sz="3600" dirty="0">
                <a:solidFill>
                  <a:schemeClr val="bg1"/>
                </a:solidFill>
              </a:rPr>
              <a:t>for the people of God today?</a:t>
            </a:r>
          </a:p>
        </p:txBody>
      </p:sp>
      <p:sp>
        <p:nvSpPr>
          <p:cNvPr id="3" name="TextBox 2">
            <a:extLst>
              <a:ext uri="{FF2B5EF4-FFF2-40B4-BE49-F238E27FC236}">
                <a16:creationId xmlns:a16="http://schemas.microsoft.com/office/drawing/2014/main" id="{D3FF82B6-95D7-EF5C-2999-E14EEBA09245}"/>
              </a:ext>
            </a:extLst>
          </p:cNvPr>
          <p:cNvSpPr txBox="1"/>
          <p:nvPr/>
        </p:nvSpPr>
        <p:spPr>
          <a:xfrm>
            <a:off x="0" y="1820784"/>
            <a:ext cx="9143999" cy="646331"/>
          </a:xfrm>
          <a:prstGeom prst="rect">
            <a:avLst/>
          </a:prstGeom>
          <a:noFill/>
        </p:spPr>
        <p:txBody>
          <a:bodyPr wrap="square" rtlCol="0">
            <a:spAutoFit/>
          </a:bodyPr>
          <a:lstStyle/>
          <a:p>
            <a:pPr algn="ctr"/>
            <a:r>
              <a:rPr lang="en-US" sz="3600" dirty="0">
                <a:solidFill>
                  <a:srgbClr val="FFFF00"/>
                </a:solidFill>
              </a:rPr>
              <a:t>The secret was in the hearts of the people. </a:t>
            </a:r>
          </a:p>
        </p:txBody>
      </p:sp>
      <p:sp>
        <p:nvSpPr>
          <p:cNvPr id="5" name="TextBox 4">
            <a:extLst>
              <a:ext uri="{FF2B5EF4-FFF2-40B4-BE49-F238E27FC236}">
                <a16:creationId xmlns:a16="http://schemas.microsoft.com/office/drawing/2014/main" id="{64E5EA13-ADC6-ABC5-D686-3CF548E4B240}"/>
              </a:ext>
            </a:extLst>
          </p:cNvPr>
          <p:cNvSpPr txBox="1"/>
          <p:nvPr/>
        </p:nvSpPr>
        <p:spPr>
          <a:xfrm>
            <a:off x="200526" y="2703094"/>
            <a:ext cx="4066673" cy="3785652"/>
          </a:xfrm>
          <a:prstGeom prst="rect">
            <a:avLst/>
          </a:prstGeom>
          <a:noFill/>
        </p:spPr>
        <p:txBody>
          <a:bodyPr wrap="square" rtlCol="0">
            <a:spAutoFit/>
          </a:bodyPr>
          <a:lstStyle/>
          <a:p>
            <a:r>
              <a:rPr lang="en-US" sz="2400" dirty="0">
                <a:solidFill>
                  <a:schemeClr val="bg1"/>
                </a:solidFill>
              </a:rPr>
              <a:t>To every Christian is given many opportunities to be cupbearers for the Lord. Responsibilities to these opportunities vary according to our peculiar abilities. Whatever place we occupy in the Lord's work, we would benefit greatly by following the pattern of Nehemiah's life.</a:t>
            </a:r>
          </a:p>
        </p:txBody>
      </p:sp>
    </p:spTree>
    <p:extLst>
      <p:ext uri="{BB962C8B-B14F-4D97-AF65-F5344CB8AC3E}">
        <p14:creationId xmlns:p14="http://schemas.microsoft.com/office/powerpoint/2010/main" val="2673095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402</TotalTime>
  <Words>617</Words>
  <Application>Microsoft Office PowerPoint</Application>
  <PresentationFormat>On-screen Show (4:3)</PresentationFormat>
  <Paragraphs>61</Paragraphs>
  <Slides>12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12</vt:i4>
      </vt:variant>
    </vt:vector>
  </HeadingPairs>
  <TitlesOfParts>
    <vt:vector size="20" baseType="lpstr">
      <vt:lpstr>Arial</vt:lpstr>
      <vt:lpstr>Arial Unicode MS</vt:lpstr>
      <vt:lpstr>Calibri</vt:lpstr>
      <vt:lpstr>Calibri Light</vt:lpstr>
      <vt:lpstr>Ink Free</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ecurb hastings</dc:creator>
  <cp:lastModifiedBy>ecurb hastings</cp:lastModifiedBy>
  <cp:revision>5</cp:revision>
  <dcterms:created xsi:type="dcterms:W3CDTF">2026-02-26T10:57:10Z</dcterms:created>
  <dcterms:modified xsi:type="dcterms:W3CDTF">2026-02-26T17:39:16Z</dcterms:modified>
</cp:coreProperties>
</file>