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5"/>
  </p:notesMasterIdLst>
  <p:sldIdLst>
    <p:sldId id="304" r:id="rId4"/>
    <p:sldId id="299" r:id="rId5"/>
    <p:sldId id="260" r:id="rId6"/>
    <p:sldId id="263" r:id="rId7"/>
    <p:sldId id="264" r:id="rId8"/>
    <p:sldId id="265" r:id="rId9"/>
    <p:sldId id="266" r:id="rId10"/>
    <p:sldId id="262" r:id="rId11"/>
    <p:sldId id="269" r:id="rId12"/>
    <p:sldId id="261" r:id="rId13"/>
    <p:sldId id="268" r:id="rId14"/>
    <p:sldId id="271" r:id="rId15"/>
    <p:sldId id="270" r:id="rId16"/>
    <p:sldId id="267" r:id="rId17"/>
    <p:sldId id="274" r:id="rId18"/>
    <p:sldId id="275" r:id="rId19"/>
    <p:sldId id="273" r:id="rId20"/>
    <p:sldId id="276" r:id="rId21"/>
    <p:sldId id="277" r:id="rId22"/>
    <p:sldId id="280" r:id="rId23"/>
    <p:sldId id="281" r:id="rId24"/>
    <p:sldId id="272" r:id="rId25"/>
    <p:sldId id="279" r:id="rId26"/>
    <p:sldId id="284" r:id="rId27"/>
    <p:sldId id="283" r:id="rId28"/>
    <p:sldId id="287" r:id="rId29"/>
    <p:sldId id="286" r:id="rId30"/>
    <p:sldId id="282" r:id="rId31"/>
    <p:sldId id="285" r:id="rId32"/>
    <p:sldId id="290" r:id="rId33"/>
    <p:sldId id="302" r:id="rId34"/>
    <p:sldId id="305" r:id="rId35"/>
    <p:sldId id="306" r:id="rId36"/>
    <p:sldId id="289" r:id="rId37"/>
    <p:sldId id="288" r:id="rId38"/>
    <p:sldId id="292" r:id="rId39"/>
    <p:sldId id="291" r:id="rId40"/>
    <p:sldId id="296" r:id="rId41"/>
    <p:sldId id="298" r:id="rId42"/>
    <p:sldId id="295" r:id="rId43"/>
    <p:sldId id="30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jNzr2J4JMIp/L7GRJG8NA==" hashData="zkNePO9MNYOJTeVY8LZ4W+pLIer4NhjGZ70AumqY1Mc1p4CPZuMYOqxG4KUkwqQ9n6oo8tec6XwLCAN2p5axA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19" d="100"/>
          <a:sy n="119" d="100"/>
        </p:scale>
        <p:origin x="1296"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B0EDE-F0F6-4EB4-B0EE-FECD4B48E60D}" type="datetimeFigureOut">
              <a:rPr lang="en-US" smtClean="0"/>
              <a:t>3/8/2026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ED723-379A-4FA1-993B-3459456D7F38}" type="slidenum">
              <a:rPr lang="en-US" smtClean="0"/>
              <a:t>‹#›</a:t>
            </a:fld>
            <a:endParaRPr lang="en-US" dirty="0"/>
          </a:p>
        </p:txBody>
      </p:sp>
    </p:spTree>
    <p:extLst>
      <p:ext uri="{BB962C8B-B14F-4D97-AF65-F5344CB8AC3E}">
        <p14:creationId xmlns:p14="http://schemas.microsoft.com/office/powerpoint/2010/main" val="376259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DED723-379A-4FA1-993B-3459456D7F38}" type="slidenum">
              <a:rPr lang="en-US" smtClean="0"/>
              <a:t>3</a:t>
            </a:fld>
            <a:endParaRPr lang="en-US" dirty="0"/>
          </a:p>
        </p:txBody>
      </p:sp>
    </p:spTree>
    <p:extLst>
      <p:ext uri="{BB962C8B-B14F-4D97-AF65-F5344CB8AC3E}">
        <p14:creationId xmlns:p14="http://schemas.microsoft.com/office/powerpoint/2010/main" val="422838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4042090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243632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38423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350749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1048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60627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78939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795097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50210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69361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96362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3296597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015749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145319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184440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13982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155158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965601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774440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4179013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389160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23762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41860160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5251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06751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80118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3/8/2026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1804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936524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2815028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237758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1510366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2238484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4C983F-5FD4-4FEA-8CA7-F98055975126}" type="datetimeFigureOut">
              <a:rPr lang="en-US" smtClean="0"/>
              <a:t>3/8/2026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16B1AB-C8D9-46E3-89B3-AEA68F2B95F3}" type="slidenum">
              <a:rPr lang="en-US" smtClean="0"/>
              <a:t>‹#›</a:t>
            </a:fld>
            <a:endParaRPr lang="en-US" dirty="0"/>
          </a:p>
        </p:txBody>
      </p:sp>
    </p:spTree>
    <p:extLst>
      <p:ext uri="{BB962C8B-B14F-4D97-AF65-F5344CB8AC3E}">
        <p14:creationId xmlns:p14="http://schemas.microsoft.com/office/powerpoint/2010/main" val="1438395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C983F-5FD4-4FEA-8CA7-F98055975126}" type="datetimeFigureOut">
              <a:rPr lang="en-US" smtClean="0"/>
              <a:t>3/8/2026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6B1AB-C8D9-46E3-89B3-AEA68F2B95F3}" type="slidenum">
              <a:rPr lang="en-US" smtClean="0"/>
              <a:t>‹#›</a:t>
            </a:fld>
            <a:endParaRPr lang="en-US" dirty="0"/>
          </a:p>
        </p:txBody>
      </p:sp>
    </p:spTree>
    <p:extLst>
      <p:ext uri="{BB962C8B-B14F-4D97-AF65-F5344CB8AC3E}">
        <p14:creationId xmlns:p14="http://schemas.microsoft.com/office/powerpoint/2010/main" val="496193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C3792-2440-40FD-9B76-92D5F06CAC8C}" type="datetimeFigureOut">
              <a:rPr lang="en-US" smtClean="0"/>
              <a:t>3/8/2026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DB039-D147-4386-BC2D-5E6DB0D999C4}" type="slidenum">
              <a:rPr lang="en-US" smtClean="0"/>
              <a:t>‹#›</a:t>
            </a:fld>
            <a:endParaRPr lang="en-US" dirty="0"/>
          </a:p>
        </p:txBody>
      </p:sp>
    </p:spTree>
    <p:extLst>
      <p:ext uri="{BB962C8B-B14F-4D97-AF65-F5344CB8AC3E}">
        <p14:creationId xmlns:p14="http://schemas.microsoft.com/office/powerpoint/2010/main" val="122913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3/8/2026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35032730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en.wikipedia.org/wiki/Second_Temple" TargetMode="Externa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s://en.wikipedia.org/wiki/Siege_of_Jerusalem_(70_CE)" TargetMode="External"/><Relationship Id="rId5" Type="http://schemas.openxmlformats.org/officeDocument/2006/relationships/hyperlink" Target="https://en.wikipedia.org/wiki/Titus" TargetMode="External"/><Relationship Id="rId4" Type="http://schemas.openxmlformats.org/officeDocument/2006/relationships/hyperlink" Target="https://en.wikipedia.org/wiki/Roman_citizenshi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3FF0-61C4-8B97-2943-69767D38BD6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5B4DA35-934C-6BB4-C059-4C26DE17586C}"/>
              </a:ext>
            </a:extLst>
          </p:cNvPr>
          <p:cNvPicPr>
            <a:picLocks noChangeAspect="1"/>
          </p:cNvPicPr>
          <p:nvPr/>
        </p:nvPicPr>
        <p:blipFill>
          <a:blip r:embed="rId2"/>
          <a:srcRect l="23508" t="42412" r="25702" b="23316"/>
          <a:stretch>
            <a:fillRect/>
          </a:stretch>
        </p:blipFill>
        <p:spPr>
          <a:xfrm>
            <a:off x="48699" y="1435768"/>
            <a:ext cx="9111457" cy="3304675"/>
          </a:xfrm>
          <a:prstGeom prst="rect">
            <a:avLst/>
          </a:prstGeom>
        </p:spPr>
      </p:pic>
    </p:spTree>
    <p:extLst>
      <p:ext uri="{BB962C8B-B14F-4D97-AF65-F5344CB8AC3E}">
        <p14:creationId xmlns:p14="http://schemas.microsoft.com/office/powerpoint/2010/main" val="401588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E4DE-0EA2-0FE3-9CE3-68D402986F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4CB0BD-87CD-25B7-59F5-8A7B7DD32AC0}"/>
              </a:ext>
            </a:extLst>
          </p:cNvPr>
          <p:cNvPicPr>
            <a:picLocks noChangeAspect="1"/>
          </p:cNvPicPr>
          <p:nvPr/>
        </p:nvPicPr>
        <p:blipFill>
          <a:blip r:embed="rId2"/>
          <a:srcRect l="26403" t="31803" r="29298" b="16300"/>
          <a:stretch>
            <a:fillRect/>
          </a:stretch>
        </p:blipFill>
        <p:spPr>
          <a:xfrm>
            <a:off x="525858" y="127335"/>
            <a:ext cx="7631552" cy="4805613"/>
          </a:xfrm>
          <a:prstGeom prst="rect">
            <a:avLst/>
          </a:prstGeom>
        </p:spPr>
      </p:pic>
      <p:sp>
        <p:nvSpPr>
          <p:cNvPr id="4" name="TextBox 3">
            <a:extLst>
              <a:ext uri="{FF2B5EF4-FFF2-40B4-BE49-F238E27FC236}">
                <a16:creationId xmlns:a16="http://schemas.microsoft.com/office/drawing/2014/main" id="{85CB5068-FA7E-8A8F-071D-6FCA871D48C4}"/>
              </a:ext>
            </a:extLst>
          </p:cNvPr>
          <p:cNvSpPr txBox="1"/>
          <p:nvPr/>
        </p:nvSpPr>
        <p:spPr>
          <a:xfrm>
            <a:off x="1211179" y="5021181"/>
            <a:ext cx="1724526" cy="584775"/>
          </a:xfrm>
          <a:prstGeom prst="rect">
            <a:avLst/>
          </a:prstGeom>
          <a:noFill/>
        </p:spPr>
        <p:txBody>
          <a:bodyPr wrap="square" rtlCol="0">
            <a:spAutoFit/>
          </a:bodyPr>
          <a:lstStyle/>
          <a:p>
            <a:pPr algn="ctr"/>
            <a:r>
              <a:rPr lang="en-US" sz="3200" b="1" dirty="0">
                <a:solidFill>
                  <a:srgbClr val="FFFF00"/>
                </a:solidFill>
              </a:rPr>
              <a:t>Law</a:t>
            </a:r>
          </a:p>
        </p:txBody>
      </p:sp>
      <p:sp>
        <p:nvSpPr>
          <p:cNvPr id="5" name="TextBox 4">
            <a:extLst>
              <a:ext uri="{FF2B5EF4-FFF2-40B4-BE49-F238E27FC236}">
                <a16:creationId xmlns:a16="http://schemas.microsoft.com/office/drawing/2014/main" id="{0EC67328-FAC8-65E2-35B2-644BC5CEE760}"/>
              </a:ext>
            </a:extLst>
          </p:cNvPr>
          <p:cNvSpPr txBox="1"/>
          <p:nvPr/>
        </p:nvSpPr>
        <p:spPr>
          <a:xfrm>
            <a:off x="3729789" y="5005139"/>
            <a:ext cx="1724526" cy="1569660"/>
          </a:xfrm>
          <a:prstGeom prst="rect">
            <a:avLst/>
          </a:prstGeom>
          <a:noFill/>
        </p:spPr>
        <p:txBody>
          <a:bodyPr wrap="square" rtlCol="0">
            <a:spAutoFit/>
          </a:bodyPr>
          <a:lstStyle/>
          <a:p>
            <a:pPr algn="ctr"/>
            <a:r>
              <a:rPr lang="en-US" sz="3200" b="1" dirty="0">
                <a:solidFill>
                  <a:srgbClr val="FFFF00"/>
                </a:solidFill>
              </a:rPr>
              <a:t>Prophets</a:t>
            </a:r>
          </a:p>
          <a:p>
            <a:pPr algn="ctr"/>
            <a:r>
              <a:rPr lang="en-US" sz="3200" b="1" dirty="0">
                <a:solidFill>
                  <a:srgbClr val="FFFF00"/>
                </a:solidFill>
              </a:rPr>
              <a:t>Major</a:t>
            </a:r>
          </a:p>
          <a:p>
            <a:pPr algn="ctr"/>
            <a:r>
              <a:rPr lang="en-US" sz="3200" b="1" dirty="0">
                <a:solidFill>
                  <a:srgbClr val="FFFF00"/>
                </a:solidFill>
              </a:rPr>
              <a:t>Minor</a:t>
            </a:r>
          </a:p>
        </p:txBody>
      </p:sp>
      <p:sp>
        <p:nvSpPr>
          <p:cNvPr id="6" name="TextBox 5">
            <a:extLst>
              <a:ext uri="{FF2B5EF4-FFF2-40B4-BE49-F238E27FC236}">
                <a16:creationId xmlns:a16="http://schemas.microsoft.com/office/drawing/2014/main" id="{EEDC14E9-FA13-866A-BB4C-915BDC2F68BD}"/>
              </a:ext>
            </a:extLst>
          </p:cNvPr>
          <p:cNvSpPr txBox="1"/>
          <p:nvPr/>
        </p:nvSpPr>
        <p:spPr>
          <a:xfrm>
            <a:off x="6272463" y="5029201"/>
            <a:ext cx="1524000" cy="1077218"/>
          </a:xfrm>
          <a:prstGeom prst="rect">
            <a:avLst/>
          </a:prstGeom>
          <a:noFill/>
        </p:spPr>
        <p:txBody>
          <a:bodyPr wrap="square" rtlCol="0">
            <a:spAutoFit/>
          </a:bodyPr>
          <a:lstStyle/>
          <a:p>
            <a:pPr algn="ctr"/>
            <a:r>
              <a:rPr lang="en-US" sz="3200" b="1" dirty="0">
                <a:solidFill>
                  <a:srgbClr val="FFFF00"/>
                </a:solidFill>
              </a:rPr>
              <a:t>History</a:t>
            </a:r>
          </a:p>
          <a:p>
            <a:pPr algn="ctr"/>
            <a:r>
              <a:rPr lang="en-US" sz="3200" b="1" dirty="0">
                <a:solidFill>
                  <a:srgbClr val="FFFF00"/>
                </a:solidFill>
              </a:rPr>
              <a:t>poetry</a:t>
            </a:r>
          </a:p>
        </p:txBody>
      </p:sp>
    </p:spTree>
    <p:extLst>
      <p:ext uri="{BB962C8B-B14F-4D97-AF65-F5344CB8AC3E}">
        <p14:creationId xmlns:p14="http://schemas.microsoft.com/office/powerpoint/2010/main" val="91716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1827-F637-0577-0B65-21E11EF071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8A10BD-0D36-E698-E57B-B5CBACEE1E25}"/>
              </a:ext>
            </a:extLst>
          </p:cNvPr>
          <p:cNvPicPr>
            <a:picLocks noChangeAspect="1"/>
          </p:cNvPicPr>
          <p:nvPr/>
        </p:nvPicPr>
        <p:blipFill>
          <a:blip r:embed="rId2"/>
          <a:srcRect l="23684" t="39964" r="24035" b="20868"/>
          <a:stretch>
            <a:fillRect/>
          </a:stretch>
        </p:blipFill>
        <p:spPr>
          <a:xfrm>
            <a:off x="133953" y="1235242"/>
            <a:ext cx="9003363" cy="3625517"/>
          </a:xfrm>
          <a:prstGeom prst="rect">
            <a:avLst/>
          </a:prstGeom>
        </p:spPr>
      </p:pic>
    </p:spTree>
    <p:extLst>
      <p:ext uri="{BB962C8B-B14F-4D97-AF65-F5344CB8AC3E}">
        <p14:creationId xmlns:p14="http://schemas.microsoft.com/office/powerpoint/2010/main" val="769604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33DAF-90D8-5E52-AB6C-78B565409BC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169CC81-7293-5801-A3CE-A624498AF8F5}"/>
              </a:ext>
            </a:extLst>
          </p:cNvPr>
          <p:cNvPicPr>
            <a:picLocks noChangeAspect="1"/>
          </p:cNvPicPr>
          <p:nvPr/>
        </p:nvPicPr>
        <p:blipFill>
          <a:blip r:embed="rId2"/>
          <a:srcRect l="28070" t="30008" r="28158" b="52366"/>
          <a:stretch>
            <a:fillRect/>
          </a:stretch>
        </p:blipFill>
        <p:spPr>
          <a:xfrm>
            <a:off x="269012" y="417103"/>
            <a:ext cx="8523840" cy="1844842"/>
          </a:xfrm>
          <a:prstGeom prst="rect">
            <a:avLst/>
          </a:prstGeom>
        </p:spPr>
      </p:pic>
      <p:sp>
        <p:nvSpPr>
          <p:cNvPr id="4" name="TextBox 3">
            <a:extLst>
              <a:ext uri="{FF2B5EF4-FFF2-40B4-BE49-F238E27FC236}">
                <a16:creationId xmlns:a16="http://schemas.microsoft.com/office/drawing/2014/main" id="{67AF7A00-3A7F-4B1D-3AD7-364ABBC67055}"/>
              </a:ext>
            </a:extLst>
          </p:cNvPr>
          <p:cNvSpPr txBox="1"/>
          <p:nvPr/>
        </p:nvSpPr>
        <p:spPr>
          <a:xfrm>
            <a:off x="505326" y="216571"/>
            <a:ext cx="3930316" cy="646331"/>
          </a:xfrm>
          <a:prstGeom prst="rect">
            <a:avLst/>
          </a:prstGeom>
          <a:noFill/>
        </p:spPr>
        <p:txBody>
          <a:bodyPr wrap="square" rtlCol="0">
            <a:spAutoFit/>
          </a:bodyPr>
          <a:lstStyle/>
          <a:p>
            <a:r>
              <a:rPr lang="en-US" sz="3600" dirty="0">
                <a:solidFill>
                  <a:srgbClr val="FFFF00"/>
                </a:solidFill>
              </a:rPr>
              <a:t>Hebrews 1:1-2</a:t>
            </a:r>
          </a:p>
        </p:txBody>
      </p:sp>
      <p:sp>
        <p:nvSpPr>
          <p:cNvPr id="5" name="TextBox 4">
            <a:extLst>
              <a:ext uri="{FF2B5EF4-FFF2-40B4-BE49-F238E27FC236}">
                <a16:creationId xmlns:a16="http://schemas.microsoft.com/office/drawing/2014/main" id="{A44E8487-5B0C-A3A2-0EC7-BD08D71DB9D6}"/>
              </a:ext>
            </a:extLst>
          </p:cNvPr>
          <p:cNvSpPr txBox="1"/>
          <p:nvPr/>
        </p:nvSpPr>
        <p:spPr>
          <a:xfrm>
            <a:off x="782052" y="2369827"/>
            <a:ext cx="7307179" cy="1631216"/>
          </a:xfrm>
          <a:prstGeom prst="rect">
            <a:avLst/>
          </a:prstGeom>
          <a:noFill/>
        </p:spPr>
        <p:txBody>
          <a:bodyPr wrap="square" rtlCol="0">
            <a:spAutoFit/>
          </a:bodyPr>
          <a:lstStyle/>
          <a:p>
            <a:r>
              <a:rPr lang="en-US" sz="3200" dirty="0">
                <a:solidFill>
                  <a:srgbClr val="FFFF00"/>
                </a:solidFill>
              </a:rPr>
              <a:t>Gen 1:3  </a:t>
            </a:r>
            <a:r>
              <a:rPr lang="en-US" sz="3600" b="1" dirty="0">
                <a:solidFill>
                  <a:srgbClr val="FFFF00"/>
                </a:solidFill>
              </a:rPr>
              <a:t>Then God said</a:t>
            </a:r>
            <a:r>
              <a:rPr lang="en-US" sz="3200" dirty="0">
                <a:solidFill>
                  <a:srgbClr val="FFFF00"/>
                </a:solidFill>
              </a:rPr>
              <a:t>, </a:t>
            </a:r>
          </a:p>
          <a:p>
            <a:r>
              <a:rPr lang="en-US" sz="3200" dirty="0">
                <a:solidFill>
                  <a:srgbClr val="FFFF00"/>
                </a:solidFill>
              </a:rPr>
              <a:t>"Let there be light"; and there was light.</a:t>
            </a:r>
          </a:p>
          <a:p>
            <a:r>
              <a:rPr lang="en-US" sz="3200" dirty="0">
                <a:solidFill>
                  <a:srgbClr val="FFFF00"/>
                </a:solidFill>
              </a:rPr>
              <a:t>(10xs in the beginning – GOD SAID)</a:t>
            </a:r>
          </a:p>
        </p:txBody>
      </p:sp>
      <p:sp>
        <p:nvSpPr>
          <p:cNvPr id="8" name="TextBox 7">
            <a:extLst>
              <a:ext uri="{FF2B5EF4-FFF2-40B4-BE49-F238E27FC236}">
                <a16:creationId xmlns:a16="http://schemas.microsoft.com/office/drawing/2014/main" id="{B60B83CE-0CEF-F26D-6AA8-F33A285CF0C9}"/>
              </a:ext>
            </a:extLst>
          </p:cNvPr>
          <p:cNvSpPr txBox="1"/>
          <p:nvPr/>
        </p:nvSpPr>
        <p:spPr>
          <a:xfrm>
            <a:off x="757990" y="4764504"/>
            <a:ext cx="7343274" cy="1569660"/>
          </a:xfrm>
          <a:prstGeom prst="rect">
            <a:avLst/>
          </a:prstGeom>
          <a:noFill/>
        </p:spPr>
        <p:txBody>
          <a:bodyPr wrap="square" rtlCol="0">
            <a:spAutoFit/>
          </a:bodyPr>
          <a:lstStyle/>
          <a:p>
            <a:r>
              <a:rPr lang="en-US" sz="3200" dirty="0">
                <a:solidFill>
                  <a:srgbClr val="FFFF00"/>
                </a:solidFill>
              </a:rPr>
              <a:t>Gen 2:16. 16 And the LORD God commanded the man,  (God speaking to His Creation)</a:t>
            </a:r>
            <a:r>
              <a:rPr lang="en-US" sz="3200" dirty="0"/>
              <a:t>;</a:t>
            </a:r>
          </a:p>
        </p:txBody>
      </p:sp>
    </p:spTree>
    <p:extLst>
      <p:ext uri="{BB962C8B-B14F-4D97-AF65-F5344CB8AC3E}">
        <p14:creationId xmlns:p14="http://schemas.microsoft.com/office/powerpoint/2010/main" val="62291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DDB68-E992-4928-F264-BF30B8BE38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CE5A5B-8644-427D-DB0C-014D8FE90834}"/>
              </a:ext>
            </a:extLst>
          </p:cNvPr>
          <p:cNvPicPr>
            <a:picLocks noChangeAspect="1"/>
          </p:cNvPicPr>
          <p:nvPr/>
        </p:nvPicPr>
        <p:blipFill>
          <a:blip r:embed="rId2"/>
          <a:srcRect l="25175" t="31477" r="25175" b="13852"/>
          <a:stretch>
            <a:fillRect/>
          </a:stretch>
        </p:blipFill>
        <p:spPr>
          <a:xfrm>
            <a:off x="0" y="674831"/>
            <a:ext cx="9079832" cy="5374106"/>
          </a:xfrm>
          <a:prstGeom prst="rect">
            <a:avLst/>
          </a:prstGeom>
        </p:spPr>
      </p:pic>
    </p:spTree>
    <p:extLst>
      <p:ext uri="{BB962C8B-B14F-4D97-AF65-F5344CB8AC3E}">
        <p14:creationId xmlns:p14="http://schemas.microsoft.com/office/powerpoint/2010/main" val="2125441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F9E5E-9CA0-8BE9-A9EE-674217D438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91C0B2-CA4B-AF73-06C2-A2CCD44624DB}"/>
              </a:ext>
            </a:extLst>
          </p:cNvPr>
          <p:cNvPicPr>
            <a:picLocks noChangeAspect="1"/>
          </p:cNvPicPr>
          <p:nvPr/>
        </p:nvPicPr>
        <p:blipFill>
          <a:blip r:embed="rId2"/>
          <a:srcRect l="24563" t="43880" r="25876" b="26581"/>
          <a:stretch>
            <a:fillRect/>
          </a:stretch>
        </p:blipFill>
        <p:spPr>
          <a:xfrm>
            <a:off x="42546" y="834196"/>
            <a:ext cx="9088823" cy="2911642"/>
          </a:xfrm>
          <a:prstGeom prst="rect">
            <a:avLst/>
          </a:prstGeom>
        </p:spPr>
      </p:pic>
      <p:sp>
        <p:nvSpPr>
          <p:cNvPr id="4" name="TextBox 3">
            <a:extLst>
              <a:ext uri="{FF2B5EF4-FFF2-40B4-BE49-F238E27FC236}">
                <a16:creationId xmlns:a16="http://schemas.microsoft.com/office/drawing/2014/main" id="{9F400F42-AE7F-E298-2FEA-E3FD083B8BAF}"/>
              </a:ext>
            </a:extLst>
          </p:cNvPr>
          <p:cNvSpPr txBox="1"/>
          <p:nvPr/>
        </p:nvSpPr>
        <p:spPr>
          <a:xfrm>
            <a:off x="513346" y="328869"/>
            <a:ext cx="7058528" cy="584775"/>
          </a:xfrm>
          <a:prstGeom prst="rect">
            <a:avLst/>
          </a:prstGeom>
          <a:noFill/>
        </p:spPr>
        <p:txBody>
          <a:bodyPr wrap="square" rtlCol="0">
            <a:spAutoFit/>
          </a:bodyPr>
          <a:lstStyle/>
          <a:p>
            <a:r>
              <a:rPr lang="en-US" sz="3200" dirty="0">
                <a:solidFill>
                  <a:srgbClr val="FFFF00"/>
                </a:solidFill>
              </a:rPr>
              <a:t>10 commandments preceded by - </a:t>
            </a:r>
          </a:p>
        </p:txBody>
      </p:sp>
      <p:sp>
        <p:nvSpPr>
          <p:cNvPr id="5" name="TextBox 4">
            <a:extLst>
              <a:ext uri="{FF2B5EF4-FFF2-40B4-BE49-F238E27FC236}">
                <a16:creationId xmlns:a16="http://schemas.microsoft.com/office/drawing/2014/main" id="{2A9F2ADD-E1A4-41B6-5721-83679931FE3A}"/>
              </a:ext>
            </a:extLst>
          </p:cNvPr>
          <p:cNvSpPr txBox="1"/>
          <p:nvPr/>
        </p:nvSpPr>
        <p:spPr>
          <a:xfrm>
            <a:off x="224589" y="4195009"/>
            <a:ext cx="8614611" cy="2308324"/>
          </a:xfrm>
          <a:prstGeom prst="rect">
            <a:avLst/>
          </a:prstGeom>
          <a:noFill/>
        </p:spPr>
        <p:txBody>
          <a:bodyPr wrap="square" rtlCol="0">
            <a:spAutoFit/>
          </a:bodyPr>
          <a:lstStyle/>
          <a:p>
            <a:r>
              <a:rPr lang="en-US" sz="2400" dirty="0">
                <a:solidFill>
                  <a:srgbClr val="FFFF00"/>
                </a:solidFill>
              </a:rPr>
              <a:t>Exodus 24:3-4. 3 So Moses came and told the people </a:t>
            </a:r>
            <a:r>
              <a:rPr lang="en-US" sz="2400" b="1" u="sng" dirty="0">
                <a:solidFill>
                  <a:srgbClr val="FFFF00"/>
                </a:solidFill>
              </a:rPr>
              <a:t>all the words of the LORD </a:t>
            </a:r>
            <a:r>
              <a:rPr lang="en-US" sz="2400" dirty="0">
                <a:solidFill>
                  <a:srgbClr val="FFFF00"/>
                </a:solidFill>
              </a:rPr>
              <a:t>and all the judgments. And all the people answered with one voice and said, "</a:t>
            </a:r>
            <a:r>
              <a:rPr lang="en-US" sz="2400" b="1" u="sng" dirty="0">
                <a:solidFill>
                  <a:srgbClr val="FFFF00"/>
                </a:solidFill>
              </a:rPr>
              <a:t>All the words which the LORD has said </a:t>
            </a:r>
            <a:r>
              <a:rPr lang="en-US" sz="2400" dirty="0">
                <a:solidFill>
                  <a:srgbClr val="FFFF00"/>
                </a:solidFill>
              </a:rPr>
              <a:t>we will do." 4 And Moses </a:t>
            </a:r>
            <a:r>
              <a:rPr lang="en-US" sz="2400" b="1" u="sng" dirty="0">
                <a:solidFill>
                  <a:srgbClr val="FFFF00"/>
                </a:solidFill>
              </a:rPr>
              <a:t>wrote all the words of the LORD</a:t>
            </a:r>
            <a:r>
              <a:rPr lang="en-US" sz="2400" dirty="0">
                <a:solidFill>
                  <a:srgbClr val="FFFF00"/>
                </a:solidFill>
              </a:rPr>
              <a:t>. And he rose early in the morning, and built an altar at the foot of the mountain, and twelve pillars according to the twelve. </a:t>
            </a:r>
            <a:r>
              <a:rPr lang="en-US" sz="2400" dirty="0"/>
              <a:t>tribes </a:t>
            </a:r>
            <a:r>
              <a:rPr lang="en-US" dirty="0"/>
              <a:t>of Israel.</a:t>
            </a:r>
          </a:p>
        </p:txBody>
      </p:sp>
    </p:spTree>
    <p:extLst>
      <p:ext uri="{BB962C8B-B14F-4D97-AF65-F5344CB8AC3E}">
        <p14:creationId xmlns:p14="http://schemas.microsoft.com/office/powerpoint/2010/main" val="63856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A7F98-9717-C6E4-1C82-AF9F03E59A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8DC9F7-1BCC-B133-F6BE-16431B0AB7DB}"/>
              </a:ext>
            </a:extLst>
          </p:cNvPr>
          <p:cNvPicPr>
            <a:picLocks noChangeAspect="1"/>
          </p:cNvPicPr>
          <p:nvPr/>
        </p:nvPicPr>
        <p:blipFill>
          <a:blip r:embed="rId2"/>
          <a:srcRect l="19649" t="30824" r="20526" b="17768"/>
          <a:stretch>
            <a:fillRect/>
          </a:stretch>
        </p:blipFill>
        <p:spPr>
          <a:xfrm>
            <a:off x="26737" y="216568"/>
            <a:ext cx="9117263" cy="4211053"/>
          </a:xfrm>
          <a:prstGeom prst="rect">
            <a:avLst/>
          </a:prstGeom>
        </p:spPr>
      </p:pic>
      <p:sp>
        <p:nvSpPr>
          <p:cNvPr id="4" name="TextBox 3">
            <a:extLst>
              <a:ext uri="{FF2B5EF4-FFF2-40B4-BE49-F238E27FC236}">
                <a16:creationId xmlns:a16="http://schemas.microsoft.com/office/drawing/2014/main" id="{0EE868A1-F01F-6C5E-3224-D17C8A27D1CD}"/>
              </a:ext>
            </a:extLst>
          </p:cNvPr>
          <p:cNvSpPr txBox="1"/>
          <p:nvPr/>
        </p:nvSpPr>
        <p:spPr>
          <a:xfrm>
            <a:off x="1090865" y="3585413"/>
            <a:ext cx="3793957" cy="646331"/>
          </a:xfrm>
          <a:prstGeom prst="rect">
            <a:avLst/>
          </a:prstGeom>
          <a:noFill/>
        </p:spPr>
        <p:txBody>
          <a:bodyPr wrap="square" rtlCol="0">
            <a:spAutoFit/>
          </a:bodyPr>
          <a:lstStyle/>
          <a:p>
            <a:r>
              <a:rPr lang="en-US" sz="3600" dirty="0">
                <a:solidFill>
                  <a:srgbClr val="FFFF00"/>
                </a:solidFill>
              </a:rPr>
              <a:t>More than 2,500 xs</a:t>
            </a:r>
          </a:p>
        </p:txBody>
      </p:sp>
      <p:sp>
        <p:nvSpPr>
          <p:cNvPr id="5" name="TextBox 4">
            <a:extLst>
              <a:ext uri="{FF2B5EF4-FFF2-40B4-BE49-F238E27FC236}">
                <a16:creationId xmlns:a16="http://schemas.microsoft.com/office/drawing/2014/main" id="{0A73CDF7-CE00-CD6C-FB7B-A36180A0057C}"/>
              </a:ext>
            </a:extLst>
          </p:cNvPr>
          <p:cNvSpPr txBox="1"/>
          <p:nvPr/>
        </p:nvSpPr>
        <p:spPr>
          <a:xfrm>
            <a:off x="409074" y="4708356"/>
            <a:ext cx="8662737" cy="1815882"/>
          </a:xfrm>
          <a:prstGeom prst="rect">
            <a:avLst/>
          </a:prstGeom>
          <a:noFill/>
        </p:spPr>
        <p:txBody>
          <a:bodyPr wrap="square" rtlCol="0">
            <a:spAutoFit/>
          </a:bodyPr>
          <a:lstStyle/>
          <a:p>
            <a:r>
              <a:rPr lang="en-US" sz="2800" dirty="0">
                <a:solidFill>
                  <a:srgbClr val="FFFF00"/>
                </a:solidFill>
              </a:rPr>
              <a:t>Over and over  and over, the Bible claims to be The Word of God. We either </a:t>
            </a:r>
            <a:r>
              <a:rPr lang="en-US" sz="2800" b="1" u="sng" dirty="0">
                <a:solidFill>
                  <a:srgbClr val="FFFF00"/>
                </a:solidFill>
              </a:rPr>
              <a:t>believe</a:t>
            </a:r>
            <a:r>
              <a:rPr lang="en-US" sz="2800" dirty="0">
                <a:solidFill>
                  <a:srgbClr val="FFFF00"/>
                </a:solidFill>
              </a:rPr>
              <a:t> those claims and submit to them or we </a:t>
            </a:r>
            <a:r>
              <a:rPr lang="en-US" sz="2800" b="1" u="sng" dirty="0">
                <a:solidFill>
                  <a:srgbClr val="FFFF00"/>
                </a:solidFill>
              </a:rPr>
              <a:t>do not believe </a:t>
            </a:r>
            <a:r>
              <a:rPr lang="en-US" sz="2800" dirty="0">
                <a:solidFill>
                  <a:srgbClr val="FFFF00"/>
                </a:solidFill>
              </a:rPr>
              <a:t>those claims. </a:t>
            </a:r>
            <a:r>
              <a:rPr lang="en-US" sz="2800" b="1" dirty="0">
                <a:solidFill>
                  <a:srgbClr val="FFC000"/>
                </a:solidFill>
              </a:rPr>
              <a:t>There is No Middle ground.</a:t>
            </a:r>
            <a:r>
              <a:rPr lang="en-US" sz="2800" dirty="0">
                <a:solidFill>
                  <a:srgbClr val="FFFF00"/>
                </a:solidFill>
              </a:rPr>
              <a:t> Not believing facts does not change facts,</a:t>
            </a:r>
          </a:p>
        </p:txBody>
      </p:sp>
    </p:spTree>
    <p:extLst>
      <p:ext uri="{BB962C8B-B14F-4D97-AF65-F5344CB8AC3E}">
        <p14:creationId xmlns:p14="http://schemas.microsoft.com/office/powerpoint/2010/main" val="245422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CD9FC-C8C2-BAA7-ABC7-BE5D107A07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CF06C8-7A56-E2AC-DC74-6C375A00E8CA}"/>
              </a:ext>
            </a:extLst>
          </p:cNvPr>
          <p:cNvSpPr txBox="1"/>
          <p:nvPr/>
        </p:nvSpPr>
        <p:spPr>
          <a:xfrm>
            <a:off x="753979" y="136363"/>
            <a:ext cx="7764379" cy="954107"/>
          </a:xfrm>
          <a:prstGeom prst="rect">
            <a:avLst/>
          </a:prstGeom>
          <a:noFill/>
        </p:spPr>
        <p:txBody>
          <a:bodyPr wrap="square" rtlCol="0">
            <a:spAutoFit/>
          </a:bodyPr>
          <a:lstStyle/>
          <a:p>
            <a:r>
              <a:rPr lang="en-US" sz="2800" dirty="0">
                <a:solidFill>
                  <a:srgbClr val="FFFF00"/>
                </a:solidFill>
              </a:rPr>
              <a:t>On average, the phrase “thus says the Lord,” or its equivalent occurs  1-3 times per page </a:t>
            </a:r>
          </a:p>
        </p:txBody>
      </p:sp>
      <p:sp>
        <p:nvSpPr>
          <p:cNvPr id="3" name="TextBox 2">
            <a:extLst>
              <a:ext uri="{FF2B5EF4-FFF2-40B4-BE49-F238E27FC236}">
                <a16:creationId xmlns:a16="http://schemas.microsoft.com/office/drawing/2014/main" id="{0148EA89-89B1-63C4-6239-9EBA618434FA}"/>
              </a:ext>
            </a:extLst>
          </p:cNvPr>
          <p:cNvSpPr txBox="1"/>
          <p:nvPr/>
        </p:nvSpPr>
        <p:spPr>
          <a:xfrm>
            <a:off x="521368" y="1299411"/>
            <a:ext cx="8109285" cy="2677656"/>
          </a:xfrm>
          <a:prstGeom prst="rect">
            <a:avLst/>
          </a:prstGeom>
          <a:noFill/>
        </p:spPr>
        <p:txBody>
          <a:bodyPr wrap="square" rtlCol="0">
            <a:spAutoFit/>
          </a:bodyPr>
          <a:lstStyle/>
          <a:p>
            <a:r>
              <a:rPr lang="en-US" sz="2800" dirty="0">
                <a:solidFill>
                  <a:srgbClr val="FFFF00"/>
                </a:solidFill>
              </a:rPr>
              <a:t>2Sam. 23:1-2.  1 Now these are the last words of David. Thus says David the son of Jesse; Thus says the man raised up on high, The anointed of the God of Jacob, And the sweet psalmist of Israel: 2 "The Spirit of the LORD spoke by me, </a:t>
            </a:r>
            <a:r>
              <a:rPr lang="en-US" sz="2800" b="1" u="sng" dirty="0">
                <a:solidFill>
                  <a:srgbClr val="FFFF00"/>
                </a:solidFill>
              </a:rPr>
              <a:t>And His word was on my tongue.</a:t>
            </a:r>
          </a:p>
        </p:txBody>
      </p:sp>
      <p:sp>
        <p:nvSpPr>
          <p:cNvPr id="4" name="TextBox 3">
            <a:extLst>
              <a:ext uri="{FF2B5EF4-FFF2-40B4-BE49-F238E27FC236}">
                <a16:creationId xmlns:a16="http://schemas.microsoft.com/office/drawing/2014/main" id="{A13B838E-221B-3118-D2C5-077FE37C7498}"/>
              </a:ext>
            </a:extLst>
          </p:cNvPr>
          <p:cNvSpPr txBox="1"/>
          <p:nvPr/>
        </p:nvSpPr>
        <p:spPr>
          <a:xfrm>
            <a:off x="681789" y="4788568"/>
            <a:ext cx="8181474" cy="1569660"/>
          </a:xfrm>
          <a:prstGeom prst="rect">
            <a:avLst/>
          </a:prstGeom>
          <a:noFill/>
        </p:spPr>
        <p:txBody>
          <a:bodyPr wrap="square" rtlCol="0">
            <a:spAutoFit/>
          </a:bodyPr>
          <a:lstStyle/>
          <a:p>
            <a:r>
              <a:rPr lang="en-US" sz="3200" dirty="0">
                <a:solidFill>
                  <a:srgbClr val="FFFF00"/>
                </a:solidFill>
              </a:rPr>
              <a:t>Act 4:25.  25 "who by the mouth of Your servant David have said: 'Why did the nations rage, And the people plot vain things?</a:t>
            </a:r>
          </a:p>
        </p:txBody>
      </p:sp>
    </p:spTree>
    <p:extLst>
      <p:ext uri="{BB962C8B-B14F-4D97-AF65-F5344CB8AC3E}">
        <p14:creationId xmlns:p14="http://schemas.microsoft.com/office/powerpoint/2010/main" val="1648711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4988-F953-4B3D-0236-A6D5FDAB8B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3BF98FB-B98B-2788-F0E6-35DEB2742141}"/>
              </a:ext>
            </a:extLst>
          </p:cNvPr>
          <p:cNvSpPr txBox="1"/>
          <p:nvPr/>
        </p:nvSpPr>
        <p:spPr>
          <a:xfrm>
            <a:off x="593558" y="561474"/>
            <a:ext cx="7932821" cy="2308324"/>
          </a:xfrm>
          <a:prstGeom prst="rect">
            <a:avLst/>
          </a:prstGeom>
          <a:noFill/>
        </p:spPr>
        <p:txBody>
          <a:bodyPr wrap="square" rtlCol="0">
            <a:spAutoFit/>
          </a:bodyPr>
          <a:lstStyle/>
          <a:p>
            <a:r>
              <a:rPr lang="en-US" sz="3600" dirty="0">
                <a:solidFill>
                  <a:srgbClr val="FFFF00"/>
                </a:solidFill>
              </a:rPr>
              <a:t>Matt. 5:18.  18 "For assuredly, I say to you, till heaven and earth pass away, one jot or one tittle will by no means pass from the law till all is fulfilled.</a:t>
            </a:r>
          </a:p>
        </p:txBody>
      </p:sp>
      <p:sp>
        <p:nvSpPr>
          <p:cNvPr id="3" name="TextBox 2">
            <a:extLst>
              <a:ext uri="{FF2B5EF4-FFF2-40B4-BE49-F238E27FC236}">
                <a16:creationId xmlns:a16="http://schemas.microsoft.com/office/drawing/2014/main" id="{8DC319E5-A6CD-7DCD-9207-C62146A7ACBC}"/>
              </a:ext>
            </a:extLst>
          </p:cNvPr>
          <p:cNvSpPr txBox="1"/>
          <p:nvPr/>
        </p:nvSpPr>
        <p:spPr>
          <a:xfrm>
            <a:off x="609599" y="3633535"/>
            <a:ext cx="7932821" cy="2554545"/>
          </a:xfrm>
          <a:prstGeom prst="rect">
            <a:avLst/>
          </a:prstGeom>
          <a:noFill/>
        </p:spPr>
        <p:txBody>
          <a:bodyPr wrap="square" rtlCol="0">
            <a:spAutoFit/>
          </a:bodyPr>
          <a:lstStyle/>
          <a:p>
            <a:r>
              <a:rPr lang="en-US" sz="4000" dirty="0">
                <a:solidFill>
                  <a:srgbClr val="FFFF00"/>
                </a:solidFill>
              </a:rPr>
              <a:t>John 3:34.  34 "For He whom God has sent speaks the words of God, for God does not give the Spirit by measure. (Jesus)</a:t>
            </a:r>
          </a:p>
        </p:txBody>
      </p:sp>
    </p:spTree>
    <p:extLst>
      <p:ext uri="{BB962C8B-B14F-4D97-AF65-F5344CB8AC3E}">
        <p14:creationId xmlns:p14="http://schemas.microsoft.com/office/powerpoint/2010/main" val="3560112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9CCB-CED8-77E7-986B-94FBD8B382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1705178-952B-296D-66BD-CFAB952E0B01}"/>
              </a:ext>
            </a:extLst>
          </p:cNvPr>
          <p:cNvPicPr>
            <a:picLocks noChangeAspect="1"/>
          </p:cNvPicPr>
          <p:nvPr/>
        </p:nvPicPr>
        <p:blipFill>
          <a:blip r:embed="rId2"/>
          <a:srcRect l="23947" t="50000" r="25175" b="15157"/>
          <a:stretch>
            <a:fillRect/>
          </a:stretch>
        </p:blipFill>
        <p:spPr>
          <a:xfrm>
            <a:off x="55978" y="945931"/>
            <a:ext cx="9088022" cy="3345332"/>
          </a:xfrm>
          <a:prstGeom prst="rect">
            <a:avLst/>
          </a:prstGeom>
        </p:spPr>
      </p:pic>
      <p:sp>
        <p:nvSpPr>
          <p:cNvPr id="4" name="TextBox 3">
            <a:extLst>
              <a:ext uri="{FF2B5EF4-FFF2-40B4-BE49-F238E27FC236}">
                <a16:creationId xmlns:a16="http://schemas.microsoft.com/office/drawing/2014/main" id="{ABF58945-1A9C-C1D8-C423-C49B5ECF2859}"/>
              </a:ext>
            </a:extLst>
          </p:cNvPr>
          <p:cNvSpPr txBox="1"/>
          <p:nvPr/>
        </p:nvSpPr>
        <p:spPr>
          <a:xfrm>
            <a:off x="577516" y="4892854"/>
            <a:ext cx="8069179" cy="707886"/>
          </a:xfrm>
          <a:prstGeom prst="rect">
            <a:avLst/>
          </a:prstGeom>
          <a:noFill/>
        </p:spPr>
        <p:txBody>
          <a:bodyPr wrap="square" rtlCol="0">
            <a:spAutoFit/>
          </a:bodyPr>
          <a:lstStyle/>
          <a:p>
            <a:r>
              <a:rPr lang="en-US" sz="4000" dirty="0">
                <a:solidFill>
                  <a:srgbClr val="FFFF00"/>
                </a:solidFill>
              </a:rPr>
              <a:t>God, prophets, men, Jesus, Holy Spirit</a:t>
            </a:r>
          </a:p>
        </p:txBody>
      </p:sp>
    </p:spTree>
    <p:extLst>
      <p:ext uri="{BB962C8B-B14F-4D97-AF65-F5344CB8AC3E}">
        <p14:creationId xmlns:p14="http://schemas.microsoft.com/office/powerpoint/2010/main" val="2545231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9F9280-DED3-0ADD-8053-7AD1AE342C7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FAC9F9-F791-CB79-FC21-5DF279934A7A}"/>
              </a:ext>
            </a:extLst>
          </p:cNvPr>
          <p:cNvSpPr txBox="1"/>
          <p:nvPr/>
        </p:nvSpPr>
        <p:spPr>
          <a:xfrm>
            <a:off x="217286" y="1348971"/>
            <a:ext cx="3720978" cy="5118345"/>
          </a:xfrm>
          <a:prstGeom prst="rect">
            <a:avLst/>
          </a:prstGeom>
          <a:noFill/>
          <a:ln w="38100">
            <a:solidFill>
              <a:schemeClr val="bg1"/>
            </a:solidFill>
          </a:ln>
        </p:spPr>
        <p:txBody>
          <a:bodyPr wrap="square">
            <a:spAutoFit/>
          </a:bodyPr>
          <a:lstStyle/>
          <a:p>
            <a:r>
              <a:rPr lang="en-US" sz="2800" b="1" dirty="0">
                <a:solidFill>
                  <a:schemeClr val="accent1">
                    <a:lumMod val="75000"/>
                  </a:schemeClr>
                </a:solidFill>
              </a:rPr>
              <a:t>Galatians 1:6-9  </a:t>
            </a:r>
            <a:r>
              <a:rPr lang="en-US" sz="2000" dirty="0"/>
              <a:t>I marvel that you are turning away so soon from Him who called you in the grace of Christ, to a different gospel, 7 which is not another; but there are some who trouble you and want to pervert the gospel of Christ. 8 But even if we, or an angel from heaven, preach any other gospel to you than what we have preached to you, let him be accursed. 9 As we have said before, so now I say again, if anyone preaches any other gospel to you than what you have received, let him be accursed.</a:t>
            </a:r>
          </a:p>
        </p:txBody>
      </p:sp>
      <p:pic>
        <p:nvPicPr>
          <p:cNvPr id="4" name="Picture 3">
            <a:extLst>
              <a:ext uri="{FF2B5EF4-FFF2-40B4-BE49-F238E27FC236}">
                <a16:creationId xmlns:a16="http://schemas.microsoft.com/office/drawing/2014/main" id="{F321584F-860D-612A-5D65-6044244C3B41}"/>
              </a:ext>
            </a:extLst>
          </p:cNvPr>
          <p:cNvPicPr>
            <a:picLocks noChangeAspect="1"/>
          </p:cNvPicPr>
          <p:nvPr/>
        </p:nvPicPr>
        <p:blipFill>
          <a:blip r:embed="rId2"/>
          <a:srcRect l="19409" t="38125" r="53376" b="15915"/>
          <a:stretch>
            <a:fillRect/>
          </a:stretch>
        </p:blipFill>
        <p:spPr>
          <a:xfrm>
            <a:off x="4010696" y="1693003"/>
            <a:ext cx="4849425" cy="4605287"/>
          </a:xfrm>
          <a:prstGeom prst="rect">
            <a:avLst/>
          </a:prstGeom>
          <a:ln w="38100">
            <a:solidFill>
              <a:schemeClr val="tx1"/>
            </a:solidFill>
          </a:ln>
        </p:spPr>
      </p:pic>
      <p:sp>
        <p:nvSpPr>
          <p:cNvPr id="5" name="TextBox 4">
            <a:extLst>
              <a:ext uri="{FF2B5EF4-FFF2-40B4-BE49-F238E27FC236}">
                <a16:creationId xmlns:a16="http://schemas.microsoft.com/office/drawing/2014/main" id="{64684846-052A-4903-EA41-DCE101F622D9}"/>
              </a:ext>
            </a:extLst>
          </p:cNvPr>
          <p:cNvSpPr txBox="1"/>
          <p:nvPr/>
        </p:nvSpPr>
        <p:spPr>
          <a:xfrm>
            <a:off x="0" y="291095"/>
            <a:ext cx="9144000" cy="830997"/>
          </a:xfrm>
          <a:prstGeom prst="rect">
            <a:avLst/>
          </a:prstGeom>
          <a:noFill/>
        </p:spPr>
        <p:txBody>
          <a:bodyPr wrap="square" rtlCol="0">
            <a:spAutoFit/>
          </a:bodyPr>
          <a:lstStyle/>
          <a:p>
            <a:pPr algn="ctr"/>
            <a:r>
              <a:rPr lang="en-US" sz="4800" dirty="0">
                <a:solidFill>
                  <a:schemeClr val="accent1">
                    <a:lumMod val="75000"/>
                  </a:schemeClr>
                </a:solidFill>
              </a:rPr>
              <a:t>Is The Bible Reliable? </a:t>
            </a:r>
          </a:p>
        </p:txBody>
      </p:sp>
      <p:sp>
        <p:nvSpPr>
          <p:cNvPr id="2" name="Rectangle 1">
            <a:extLst>
              <a:ext uri="{FF2B5EF4-FFF2-40B4-BE49-F238E27FC236}">
                <a16:creationId xmlns:a16="http://schemas.microsoft.com/office/drawing/2014/main" id="{8F93F32E-56FE-89B8-ED7C-8714620D4DCF}"/>
              </a:ext>
            </a:extLst>
          </p:cNvPr>
          <p:cNvSpPr/>
          <p:nvPr/>
        </p:nvSpPr>
        <p:spPr>
          <a:xfrm>
            <a:off x="81481" y="262550"/>
            <a:ext cx="8981038" cy="6446068"/>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182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638D7-039C-7859-2AC3-DF47D9C92E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406B57-2039-5B96-42F2-ADBD57DDFD3D}"/>
              </a:ext>
            </a:extLst>
          </p:cNvPr>
          <p:cNvPicPr>
            <a:picLocks noChangeAspect="1"/>
          </p:cNvPicPr>
          <p:nvPr/>
        </p:nvPicPr>
        <p:blipFill>
          <a:blip r:embed="rId2"/>
          <a:srcRect l="24474" t="53672" r="25790" b="17116"/>
          <a:stretch>
            <a:fillRect/>
          </a:stretch>
        </p:blipFill>
        <p:spPr>
          <a:xfrm>
            <a:off x="2016" y="25556"/>
            <a:ext cx="9141984" cy="2886093"/>
          </a:xfrm>
          <a:prstGeom prst="rect">
            <a:avLst/>
          </a:prstGeom>
        </p:spPr>
      </p:pic>
      <p:sp>
        <p:nvSpPr>
          <p:cNvPr id="4" name="TextBox 3">
            <a:extLst>
              <a:ext uri="{FF2B5EF4-FFF2-40B4-BE49-F238E27FC236}">
                <a16:creationId xmlns:a16="http://schemas.microsoft.com/office/drawing/2014/main" id="{33EE21C9-923B-A78D-8FAB-6F78EE77D227}"/>
              </a:ext>
            </a:extLst>
          </p:cNvPr>
          <p:cNvSpPr txBox="1"/>
          <p:nvPr/>
        </p:nvSpPr>
        <p:spPr>
          <a:xfrm>
            <a:off x="192505" y="3120196"/>
            <a:ext cx="8702841" cy="892552"/>
          </a:xfrm>
          <a:prstGeom prst="rect">
            <a:avLst/>
          </a:prstGeom>
          <a:noFill/>
        </p:spPr>
        <p:txBody>
          <a:bodyPr wrap="square" rtlCol="0">
            <a:spAutoFit/>
          </a:bodyPr>
          <a:lstStyle/>
          <a:p>
            <a:pPr algn="ctr"/>
            <a:r>
              <a:rPr lang="en-US" sz="2600" dirty="0">
                <a:solidFill>
                  <a:srgbClr val="FFFF00"/>
                </a:solidFill>
              </a:rPr>
              <a:t>Gal.1:12.   12 For I neither received it from man, nor was I taught it, but it came through the revelation of Jesus Christ.</a:t>
            </a:r>
          </a:p>
        </p:txBody>
      </p:sp>
      <p:sp>
        <p:nvSpPr>
          <p:cNvPr id="5" name="TextBox 4">
            <a:extLst>
              <a:ext uri="{FF2B5EF4-FFF2-40B4-BE49-F238E27FC236}">
                <a16:creationId xmlns:a16="http://schemas.microsoft.com/office/drawing/2014/main" id="{D4B70531-F20C-FE3A-D30C-8A371A400374}"/>
              </a:ext>
            </a:extLst>
          </p:cNvPr>
          <p:cNvSpPr txBox="1"/>
          <p:nvPr/>
        </p:nvSpPr>
        <p:spPr>
          <a:xfrm>
            <a:off x="192505" y="4323347"/>
            <a:ext cx="8702841" cy="2492990"/>
          </a:xfrm>
          <a:prstGeom prst="rect">
            <a:avLst/>
          </a:prstGeom>
          <a:noFill/>
        </p:spPr>
        <p:txBody>
          <a:bodyPr wrap="square" rtlCol="0">
            <a:spAutoFit/>
          </a:bodyPr>
          <a:lstStyle/>
          <a:p>
            <a:r>
              <a:rPr lang="en-US" sz="2600" dirty="0">
                <a:solidFill>
                  <a:srgbClr val="FFFF00"/>
                </a:solidFill>
              </a:rPr>
              <a:t>Eph. 3:3-5. 3 </a:t>
            </a:r>
            <a:r>
              <a:rPr lang="en-US" sz="2600" b="1" dirty="0">
                <a:solidFill>
                  <a:schemeClr val="bg1"/>
                </a:solidFill>
              </a:rPr>
              <a:t>how that by revelation </a:t>
            </a:r>
            <a:r>
              <a:rPr lang="en-US" sz="2600" dirty="0">
                <a:solidFill>
                  <a:srgbClr val="FFFF00"/>
                </a:solidFill>
              </a:rPr>
              <a:t>He made known to me the mystery (as I have briefly </a:t>
            </a:r>
            <a:r>
              <a:rPr lang="en-US" sz="2600" b="1" dirty="0">
                <a:solidFill>
                  <a:schemeClr val="bg1"/>
                </a:solidFill>
              </a:rPr>
              <a:t>written</a:t>
            </a:r>
            <a:r>
              <a:rPr lang="en-US" sz="2600" dirty="0">
                <a:solidFill>
                  <a:srgbClr val="FFFF00"/>
                </a:solidFill>
              </a:rPr>
              <a:t> already, 4 </a:t>
            </a:r>
            <a:r>
              <a:rPr lang="en-US" sz="2600" b="1" u="sng" dirty="0">
                <a:solidFill>
                  <a:schemeClr val="bg1"/>
                </a:solidFill>
              </a:rPr>
              <a:t>by which, when you read, you may understand </a:t>
            </a:r>
            <a:r>
              <a:rPr lang="en-US" sz="2600" dirty="0">
                <a:solidFill>
                  <a:srgbClr val="FFFF00"/>
                </a:solidFill>
              </a:rPr>
              <a:t>my knowledge in the mystery of Christ), 5 which in other ages was not made known to the sons of men, as it has now been revealed by the Spirit to His holy apostles and prophets:</a:t>
            </a:r>
          </a:p>
        </p:txBody>
      </p:sp>
    </p:spTree>
    <p:extLst>
      <p:ext uri="{BB962C8B-B14F-4D97-AF65-F5344CB8AC3E}">
        <p14:creationId xmlns:p14="http://schemas.microsoft.com/office/powerpoint/2010/main" val="1594220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DD081-3DE3-33C2-3866-16CDA849C52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BA44ED1-E36F-D2D8-DBE5-6D36BF859B54}"/>
              </a:ext>
            </a:extLst>
          </p:cNvPr>
          <p:cNvPicPr>
            <a:picLocks noChangeAspect="1"/>
          </p:cNvPicPr>
          <p:nvPr/>
        </p:nvPicPr>
        <p:blipFill>
          <a:blip r:embed="rId2"/>
          <a:srcRect l="28333" t="28540" r="31053" b="34414"/>
          <a:stretch>
            <a:fillRect/>
          </a:stretch>
        </p:blipFill>
        <p:spPr>
          <a:xfrm>
            <a:off x="826168" y="915718"/>
            <a:ext cx="6737684" cy="3303357"/>
          </a:xfrm>
          <a:prstGeom prst="rect">
            <a:avLst/>
          </a:prstGeom>
        </p:spPr>
      </p:pic>
      <p:sp>
        <p:nvSpPr>
          <p:cNvPr id="4" name="TextBox 3">
            <a:extLst>
              <a:ext uri="{FF2B5EF4-FFF2-40B4-BE49-F238E27FC236}">
                <a16:creationId xmlns:a16="http://schemas.microsoft.com/office/drawing/2014/main" id="{03571BEE-A6EF-D0F7-369C-E1987DEE1005}"/>
              </a:ext>
            </a:extLst>
          </p:cNvPr>
          <p:cNvSpPr txBox="1"/>
          <p:nvPr/>
        </p:nvSpPr>
        <p:spPr>
          <a:xfrm>
            <a:off x="64168" y="96254"/>
            <a:ext cx="9079832" cy="1077218"/>
          </a:xfrm>
          <a:prstGeom prst="rect">
            <a:avLst/>
          </a:prstGeom>
          <a:noFill/>
        </p:spPr>
        <p:txBody>
          <a:bodyPr wrap="square" rtlCol="0">
            <a:spAutoFit/>
          </a:bodyPr>
          <a:lstStyle/>
          <a:p>
            <a:pPr algn="ctr"/>
            <a:r>
              <a:rPr lang="en-US" sz="3200" dirty="0">
                <a:solidFill>
                  <a:schemeClr val="bg1"/>
                </a:solidFill>
              </a:rPr>
              <a:t>What about Mark?  Luke?  James?  Jude?? </a:t>
            </a:r>
          </a:p>
          <a:p>
            <a:pPr algn="ctr"/>
            <a:r>
              <a:rPr lang="en-US" sz="3200" dirty="0">
                <a:solidFill>
                  <a:schemeClr val="bg1"/>
                </a:solidFill>
              </a:rPr>
              <a:t>They were not apostles</a:t>
            </a:r>
          </a:p>
        </p:txBody>
      </p:sp>
      <p:sp>
        <p:nvSpPr>
          <p:cNvPr id="5" name="TextBox 4">
            <a:extLst>
              <a:ext uri="{FF2B5EF4-FFF2-40B4-BE49-F238E27FC236}">
                <a16:creationId xmlns:a16="http://schemas.microsoft.com/office/drawing/2014/main" id="{52EB7359-1E96-2015-4638-43AD1B23F57F}"/>
              </a:ext>
            </a:extLst>
          </p:cNvPr>
          <p:cNvSpPr txBox="1"/>
          <p:nvPr/>
        </p:nvSpPr>
        <p:spPr>
          <a:xfrm>
            <a:off x="184484" y="4122821"/>
            <a:ext cx="8879305" cy="2677656"/>
          </a:xfrm>
          <a:prstGeom prst="rect">
            <a:avLst/>
          </a:prstGeom>
          <a:noFill/>
        </p:spPr>
        <p:txBody>
          <a:bodyPr wrap="square" rtlCol="0">
            <a:spAutoFit/>
          </a:bodyPr>
          <a:lstStyle/>
          <a:p>
            <a:r>
              <a:rPr lang="en-US" sz="2400" dirty="0">
                <a:solidFill>
                  <a:srgbClr val="FFFF00"/>
                </a:solidFill>
              </a:rPr>
              <a:t>1Cor.12:7-10. 7 But the manifestation of the Spirit is given to each one for the profit of all: 8 for to one is given the </a:t>
            </a:r>
            <a:r>
              <a:rPr lang="en-US" sz="2400" b="1" u="sng" dirty="0">
                <a:solidFill>
                  <a:schemeClr val="bg1"/>
                </a:solidFill>
              </a:rPr>
              <a:t>word of wisdom </a:t>
            </a:r>
            <a:r>
              <a:rPr lang="en-US" sz="2400" dirty="0">
                <a:solidFill>
                  <a:srgbClr val="FFFF00"/>
                </a:solidFill>
              </a:rPr>
              <a:t>through the Spirit, to another the word of </a:t>
            </a:r>
            <a:r>
              <a:rPr lang="en-US" sz="2400" b="1" u="sng" dirty="0">
                <a:solidFill>
                  <a:schemeClr val="bg1"/>
                </a:solidFill>
              </a:rPr>
              <a:t>knowledge</a:t>
            </a:r>
            <a:r>
              <a:rPr lang="en-US" sz="2400" dirty="0">
                <a:solidFill>
                  <a:srgbClr val="FFFF00"/>
                </a:solidFill>
              </a:rPr>
              <a:t> through the same Spirit, 9 to another </a:t>
            </a:r>
            <a:r>
              <a:rPr lang="en-US" sz="2400" b="1" u="sng" dirty="0">
                <a:solidFill>
                  <a:schemeClr val="bg1"/>
                </a:solidFill>
              </a:rPr>
              <a:t>faith</a:t>
            </a:r>
            <a:r>
              <a:rPr lang="en-US" sz="2400" dirty="0">
                <a:solidFill>
                  <a:srgbClr val="FFFF00"/>
                </a:solidFill>
              </a:rPr>
              <a:t> by the same Spirit, to another gifts of </a:t>
            </a:r>
            <a:r>
              <a:rPr lang="en-US" sz="2400" b="1" u="sng" dirty="0">
                <a:solidFill>
                  <a:schemeClr val="bg1"/>
                </a:solidFill>
              </a:rPr>
              <a:t>healings</a:t>
            </a:r>
            <a:r>
              <a:rPr lang="en-US" sz="2400" dirty="0">
                <a:solidFill>
                  <a:srgbClr val="FFFF00"/>
                </a:solidFill>
              </a:rPr>
              <a:t> by the same Spirit, 10 to another the </a:t>
            </a:r>
            <a:r>
              <a:rPr lang="en-US" sz="2400" b="1" u="sng" dirty="0">
                <a:solidFill>
                  <a:schemeClr val="bg1"/>
                </a:solidFill>
              </a:rPr>
              <a:t>working of miracles</a:t>
            </a:r>
            <a:r>
              <a:rPr lang="en-US" sz="2400" dirty="0">
                <a:solidFill>
                  <a:srgbClr val="FFFF00"/>
                </a:solidFill>
              </a:rPr>
              <a:t>, to another </a:t>
            </a:r>
            <a:r>
              <a:rPr lang="en-US" sz="2400" b="1" u="sng" dirty="0">
                <a:solidFill>
                  <a:schemeClr val="bg1"/>
                </a:solidFill>
              </a:rPr>
              <a:t>prophecy</a:t>
            </a:r>
            <a:r>
              <a:rPr lang="en-US" sz="2400" dirty="0">
                <a:solidFill>
                  <a:srgbClr val="FFFF00"/>
                </a:solidFill>
              </a:rPr>
              <a:t>, to another </a:t>
            </a:r>
            <a:r>
              <a:rPr lang="en-US" sz="2400" b="1" u="sng" dirty="0">
                <a:solidFill>
                  <a:schemeClr val="bg1"/>
                </a:solidFill>
              </a:rPr>
              <a:t>discerning of spirits</a:t>
            </a:r>
            <a:r>
              <a:rPr lang="en-US" sz="2400" dirty="0">
                <a:solidFill>
                  <a:srgbClr val="FFFF00"/>
                </a:solidFill>
              </a:rPr>
              <a:t>, to another different kinds of </a:t>
            </a:r>
            <a:r>
              <a:rPr lang="en-US" sz="2400" b="1" u="sng" dirty="0">
                <a:solidFill>
                  <a:schemeClr val="bg1"/>
                </a:solidFill>
              </a:rPr>
              <a:t>tongues</a:t>
            </a:r>
            <a:r>
              <a:rPr lang="en-US" sz="2400" dirty="0">
                <a:solidFill>
                  <a:srgbClr val="FFFF00"/>
                </a:solidFill>
              </a:rPr>
              <a:t>, to another the </a:t>
            </a:r>
            <a:r>
              <a:rPr lang="en-US" sz="2400" b="1" u="sng" dirty="0">
                <a:solidFill>
                  <a:schemeClr val="bg1"/>
                </a:solidFill>
              </a:rPr>
              <a:t>interpretation of tongues</a:t>
            </a:r>
            <a:r>
              <a:rPr lang="en-US" dirty="0"/>
              <a:t>.</a:t>
            </a:r>
          </a:p>
        </p:txBody>
      </p:sp>
    </p:spTree>
    <p:extLst>
      <p:ext uri="{BB962C8B-B14F-4D97-AF65-F5344CB8AC3E}">
        <p14:creationId xmlns:p14="http://schemas.microsoft.com/office/powerpoint/2010/main" val="4240230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2DC66-141D-275A-4680-E9E70FA1DA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B3BB10-DD93-A22C-3112-1054BFB3BB6E}"/>
              </a:ext>
            </a:extLst>
          </p:cNvPr>
          <p:cNvPicPr>
            <a:picLocks noChangeAspect="1"/>
          </p:cNvPicPr>
          <p:nvPr/>
        </p:nvPicPr>
        <p:blipFill>
          <a:blip r:embed="rId2"/>
          <a:srcRect l="24386" t="14014" r="24123" b="33599"/>
          <a:stretch>
            <a:fillRect/>
          </a:stretch>
        </p:blipFill>
        <p:spPr>
          <a:xfrm>
            <a:off x="44351" y="454125"/>
            <a:ext cx="9099649" cy="4976128"/>
          </a:xfrm>
          <a:prstGeom prst="rect">
            <a:avLst/>
          </a:prstGeom>
        </p:spPr>
      </p:pic>
    </p:spTree>
    <p:extLst>
      <p:ext uri="{BB962C8B-B14F-4D97-AF65-F5344CB8AC3E}">
        <p14:creationId xmlns:p14="http://schemas.microsoft.com/office/powerpoint/2010/main" val="297831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76F6E-D772-E3AC-B34D-AD095972592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0DF636F-2B0C-D6EE-7867-CDEE589A88BA}"/>
              </a:ext>
            </a:extLst>
          </p:cNvPr>
          <p:cNvPicPr>
            <a:picLocks noChangeAspect="1"/>
          </p:cNvPicPr>
          <p:nvPr/>
        </p:nvPicPr>
        <p:blipFill>
          <a:blip r:embed="rId2"/>
          <a:srcRect l="23947" t="19890" r="25088" b="37842"/>
          <a:stretch>
            <a:fillRect/>
          </a:stretch>
        </p:blipFill>
        <p:spPr>
          <a:xfrm>
            <a:off x="88233" y="0"/>
            <a:ext cx="9055767" cy="4036906"/>
          </a:xfrm>
          <a:prstGeom prst="rect">
            <a:avLst/>
          </a:prstGeom>
        </p:spPr>
      </p:pic>
      <p:sp>
        <p:nvSpPr>
          <p:cNvPr id="6" name="TextBox 5">
            <a:extLst>
              <a:ext uri="{FF2B5EF4-FFF2-40B4-BE49-F238E27FC236}">
                <a16:creationId xmlns:a16="http://schemas.microsoft.com/office/drawing/2014/main" id="{2D4EC9FC-E65E-29F2-5BC9-4DFB3690F4B5}"/>
              </a:ext>
            </a:extLst>
          </p:cNvPr>
          <p:cNvSpPr txBox="1"/>
          <p:nvPr/>
        </p:nvSpPr>
        <p:spPr>
          <a:xfrm>
            <a:off x="1933069" y="4122827"/>
            <a:ext cx="2294024" cy="1754326"/>
          </a:xfrm>
          <a:prstGeom prst="rect">
            <a:avLst/>
          </a:prstGeom>
          <a:noFill/>
        </p:spPr>
        <p:txBody>
          <a:bodyPr wrap="square" rtlCol="0">
            <a:spAutoFit/>
          </a:bodyPr>
          <a:lstStyle/>
          <a:p>
            <a:r>
              <a:rPr lang="en-US" sz="5400" dirty="0">
                <a:solidFill>
                  <a:srgbClr val="FFFF00"/>
                </a:solidFill>
              </a:rPr>
              <a:t>Lost Books?</a:t>
            </a:r>
          </a:p>
        </p:txBody>
      </p:sp>
      <p:pic>
        <p:nvPicPr>
          <p:cNvPr id="7" name="Picture 6">
            <a:extLst>
              <a:ext uri="{FF2B5EF4-FFF2-40B4-BE49-F238E27FC236}">
                <a16:creationId xmlns:a16="http://schemas.microsoft.com/office/drawing/2014/main" id="{870E22E4-DF65-85CD-518C-4900A664E4F3}"/>
              </a:ext>
            </a:extLst>
          </p:cNvPr>
          <p:cNvPicPr>
            <a:picLocks noChangeAspect="1"/>
          </p:cNvPicPr>
          <p:nvPr/>
        </p:nvPicPr>
        <p:blipFill>
          <a:blip r:embed="rId3"/>
          <a:srcRect l="27543" t="13851" r="25965" b="31640"/>
          <a:stretch>
            <a:fillRect/>
          </a:stretch>
        </p:blipFill>
        <p:spPr>
          <a:xfrm>
            <a:off x="4227094" y="3566918"/>
            <a:ext cx="4916905" cy="3098578"/>
          </a:xfrm>
          <a:prstGeom prst="rect">
            <a:avLst/>
          </a:prstGeom>
        </p:spPr>
      </p:pic>
    </p:spTree>
    <p:extLst>
      <p:ext uri="{BB962C8B-B14F-4D97-AF65-F5344CB8AC3E}">
        <p14:creationId xmlns:p14="http://schemas.microsoft.com/office/powerpoint/2010/main" val="29041395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F528-8EC1-7E9A-2076-47CE1D1467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0A4245-E287-5F67-A2EA-8C2532AB431B}"/>
              </a:ext>
            </a:extLst>
          </p:cNvPr>
          <p:cNvPicPr>
            <a:picLocks noChangeAspect="1"/>
          </p:cNvPicPr>
          <p:nvPr/>
        </p:nvPicPr>
        <p:blipFill>
          <a:blip r:embed="rId2"/>
          <a:srcRect l="24474" t="12546" r="25263" b="33109"/>
          <a:stretch>
            <a:fillRect/>
          </a:stretch>
        </p:blipFill>
        <p:spPr>
          <a:xfrm>
            <a:off x="185821" y="508645"/>
            <a:ext cx="8772357" cy="5098072"/>
          </a:xfrm>
          <a:prstGeom prst="rect">
            <a:avLst/>
          </a:prstGeom>
        </p:spPr>
      </p:pic>
      <p:sp>
        <p:nvSpPr>
          <p:cNvPr id="2" name="TextBox 1">
            <a:extLst>
              <a:ext uri="{FF2B5EF4-FFF2-40B4-BE49-F238E27FC236}">
                <a16:creationId xmlns:a16="http://schemas.microsoft.com/office/drawing/2014/main" id="{395942B9-9CC6-6026-DF0A-111819B49CF8}"/>
              </a:ext>
            </a:extLst>
          </p:cNvPr>
          <p:cNvSpPr txBox="1"/>
          <p:nvPr/>
        </p:nvSpPr>
        <p:spPr>
          <a:xfrm>
            <a:off x="609603" y="5871411"/>
            <a:ext cx="8013032" cy="707886"/>
          </a:xfrm>
          <a:prstGeom prst="rect">
            <a:avLst/>
          </a:prstGeom>
          <a:noFill/>
        </p:spPr>
        <p:txBody>
          <a:bodyPr wrap="square" rtlCol="0">
            <a:spAutoFit/>
          </a:bodyPr>
          <a:lstStyle/>
          <a:p>
            <a:r>
              <a:rPr lang="en-US" sz="4000" dirty="0">
                <a:solidFill>
                  <a:schemeClr val="bg1"/>
                </a:solidFill>
              </a:rPr>
              <a:t>Rewritten?   Redacted?  Personalized?</a:t>
            </a:r>
          </a:p>
        </p:txBody>
      </p:sp>
    </p:spTree>
    <p:extLst>
      <p:ext uri="{BB962C8B-B14F-4D97-AF65-F5344CB8AC3E}">
        <p14:creationId xmlns:p14="http://schemas.microsoft.com/office/powerpoint/2010/main" val="3447624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69F68-06BF-A943-6393-9D782D23CC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4D00594-E21D-A7DF-FD49-011466456E28}"/>
              </a:ext>
            </a:extLst>
          </p:cNvPr>
          <p:cNvSpPr txBox="1"/>
          <p:nvPr/>
        </p:nvSpPr>
        <p:spPr>
          <a:xfrm>
            <a:off x="798022" y="332510"/>
            <a:ext cx="7772400" cy="1815882"/>
          </a:xfrm>
          <a:prstGeom prst="rect">
            <a:avLst/>
          </a:prstGeom>
          <a:noFill/>
          <a:ln>
            <a:solidFill>
              <a:schemeClr val="bg1"/>
            </a:solidFill>
          </a:ln>
        </p:spPr>
        <p:txBody>
          <a:bodyPr wrap="square">
            <a:spAutoFit/>
          </a:bodyPr>
          <a:lstStyle/>
          <a:p>
            <a:r>
              <a:rPr lang="en-US" sz="2800" dirty="0">
                <a:solidFill>
                  <a:schemeClr val="bg1"/>
                </a:solidFill>
              </a:rPr>
              <a:t>Joshua 24:26.  26 Then </a:t>
            </a:r>
            <a:r>
              <a:rPr lang="en-US" sz="2800" b="1" u="sng" dirty="0">
                <a:solidFill>
                  <a:schemeClr val="bg1"/>
                </a:solidFill>
              </a:rPr>
              <a:t>Joshua wrote these words   </a:t>
            </a:r>
            <a:r>
              <a:rPr lang="en-US" sz="2800" dirty="0">
                <a:solidFill>
                  <a:srgbClr val="FFFF00"/>
                </a:solidFill>
              </a:rPr>
              <a:t>in the Book of the Law of God</a:t>
            </a:r>
            <a:r>
              <a:rPr lang="en-US" sz="2800" dirty="0">
                <a:solidFill>
                  <a:schemeClr val="bg1"/>
                </a:solidFill>
              </a:rPr>
              <a:t>. And he took a large stone, and set it up there under the oak that was by the sanctuary of the LORD.</a:t>
            </a:r>
          </a:p>
        </p:txBody>
      </p:sp>
      <p:sp>
        <p:nvSpPr>
          <p:cNvPr id="4" name="TextBox 3">
            <a:extLst>
              <a:ext uri="{FF2B5EF4-FFF2-40B4-BE49-F238E27FC236}">
                <a16:creationId xmlns:a16="http://schemas.microsoft.com/office/drawing/2014/main" id="{030B7E57-0AAD-FB47-9C5E-A14B402EF620}"/>
              </a:ext>
            </a:extLst>
          </p:cNvPr>
          <p:cNvSpPr txBox="1"/>
          <p:nvPr/>
        </p:nvSpPr>
        <p:spPr>
          <a:xfrm>
            <a:off x="798022" y="2502130"/>
            <a:ext cx="7481454" cy="830997"/>
          </a:xfrm>
          <a:prstGeom prst="rect">
            <a:avLst/>
          </a:prstGeom>
          <a:noFill/>
        </p:spPr>
        <p:txBody>
          <a:bodyPr wrap="square" rtlCol="0">
            <a:spAutoFit/>
          </a:bodyPr>
          <a:lstStyle/>
          <a:p>
            <a:r>
              <a:rPr lang="en-US" sz="2400" dirty="0">
                <a:solidFill>
                  <a:srgbClr val="FFFF00"/>
                </a:solidFill>
              </a:rPr>
              <a:t>Joshua’s words were canonized (accepted according to the standard) and added to the five books that Moses wrote.</a:t>
            </a:r>
          </a:p>
        </p:txBody>
      </p:sp>
      <p:sp>
        <p:nvSpPr>
          <p:cNvPr id="5" name="TextBox 4">
            <a:extLst>
              <a:ext uri="{FF2B5EF4-FFF2-40B4-BE49-F238E27FC236}">
                <a16:creationId xmlns:a16="http://schemas.microsoft.com/office/drawing/2014/main" id="{66B87E3F-E09E-78BA-022D-353884B30E6F}"/>
              </a:ext>
            </a:extLst>
          </p:cNvPr>
          <p:cNvSpPr txBox="1"/>
          <p:nvPr/>
        </p:nvSpPr>
        <p:spPr>
          <a:xfrm>
            <a:off x="872835" y="3707473"/>
            <a:ext cx="7572895" cy="954107"/>
          </a:xfrm>
          <a:prstGeom prst="rect">
            <a:avLst/>
          </a:prstGeom>
          <a:noFill/>
        </p:spPr>
        <p:txBody>
          <a:bodyPr wrap="square" rtlCol="0">
            <a:spAutoFit/>
          </a:bodyPr>
          <a:lstStyle/>
          <a:p>
            <a:r>
              <a:rPr lang="en-US" sz="2800" dirty="0">
                <a:solidFill>
                  <a:schemeClr val="bg1"/>
                </a:solidFill>
              </a:rPr>
              <a:t>The standard – signs, wonders, and miracles of God. (crossing Jordan, capture of Jericho, etc.)</a:t>
            </a:r>
          </a:p>
        </p:txBody>
      </p:sp>
      <p:sp>
        <p:nvSpPr>
          <p:cNvPr id="6" name="TextBox 5">
            <a:extLst>
              <a:ext uri="{FF2B5EF4-FFF2-40B4-BE49-F238E27FC236}">
                <a16:creationId xmlns:a16="http://schemas.microsoft.com/office/drawing/2014/main" id="{0B7892EF-7FBE-C185-1BB3-8107495974E1}"/>
              </a:ext>
            </a:extLst>
          </p:cNvPr>
          <p:cNvSpPr txBox="1"/>
          <p:nvPr/>
        </p:nvSpPr>
        <p:spPr>
          <a:xfrm>
            <a:off x="798022" y="5112327"/>
            <a:ext cx="7830589" cy="1323439"/>
          </a:xfrm>
          <a:prstGeom prst="rect">
            <a:avLst/>
          </a:prstGeom>
          <a:noFill/>
        </p:spPr>
        <p:txBody>
          <a:bodyPr wrap="square" rtlCol="0">
            <a:spAutoFit/>
          </a:bodyPr>
          <a:lstStyle/>
          <a:p>
            <a:r>
              <a:rPr lang="en-US" sz="4000" dirty="0">
                <a:solidFill>
                  <a:schemeClr val="accent4">
                    <a:lumMod val="60000"/>
                    <a:lumOff val="40000"/>
                  </a:schemeClr>
                </a:solidFill>
              </a:rPr>
              <a:t>Books were added without a single council or vote!!!</a:t>
            </a:r>
          </a:p>
        </p:txBody>
      </p:sp>
    </p:spTree>
    <p:extLst>
      <p:ext uri="{BB962C8B-B14F-4D97-AF65-F5344CB8AC3E}">
        <p14:creationId xmlns:p14="http://schemas.microsoft.com/office/powerpoint/2010/main" val="15381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9B6CE-D1AA-DD29-F646-C80260597D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2A93FA-138F-F965-B6BE-603D77AC2644}"/>
              </a:ext>
            </a:extLst>
          </p:cNvPr>
          <p:cNvSpPr txBox="1"/>
          <p:nvPr/>
        </p:nvSpPr>
        <p:spPr>
          <a:xfrm>
            <a:off x="770021" y="376992"/>
            <a:ext cx="7355305" cy="2246769"/>
          </a:xfrm>
          <a:prstGeom prst="rect">
            <a:avLst/>
          </a:prstGeom>
          <a:noFill/>
          <a:ln>
            <a:solidFill>
              <a:schemeClr val="bg1"/>
            </a:solidFill>
          </a:ln>
        </p:spPr>
        <p:txBody>
          <a:bodyPr wrap="square" rtlCol="0">
            <a:spAutoFit/>
          </a:bodyPr>
          <a:lstStyle/>
          <a:p>
            <a:r>
              <a:rPr lang="en-US" sz="2800" dirty="0">
                <a:solidFill>
                  <a:schemeClr val="bg1"/>
                </a:solidFill>
              </a:rPr>
              <a:t>1Samuel 10:25. Then Samuel explained to the people the behavior of royalty, and </a:t>
            </a:r>
            <a:r>
              <a:rPr lang="en-US" sz="2800" b="1" dirty="0">
                <a:solidFill>
                  <a:srgbClr val="FFFF00"/>
                </a:solidFill>
              </a:rPr>
              <a:t>wrote it in a </a:t>
            </a:r>
            <a:r>
              <a:rPr lang="en-US" sz="2800" b="1" dirty="0">
                <a:solidFill>
                  <a:srgbClr val="FFFF00"/>
                </a:solidFill>
                <a:latin typeface="Arial Black" panose="020B0A04020102020204" pitchFamily="34" charset="0"/>
              </a:rPr>
              <a:t>book</a:t>
            </a:r>
            <a:r>
              <a:rPr lang="en-US" sz="2800" b="1" dirty="0">
                <a:solidFill>
                  <a:srgbClr val="FFFF00"/>
                </a:solidFill>
              </a:rPr>
              <a:t>  </a:t>
            </a:r>
            <a:r>
              <a:rPr lang="en-US" sz="2800" dirty="0">
                <a:solidFill>
                  <a:schemeClr val="bg1"/>
                </a:solidFill>
              </a:rPr>
              <a:t> </a:t>
            </a:r>
            <a:r>
              <a:rPr lang="en-US" sz="2800" b="1" u="sng" dirty="0">
                <a:solidFill>
                  <a:schemeClr val="bg1"/>
                </a:solidFill>
              </a:rPr>
              <a:t>and laid it up before the LORD</a:t>
            </a:r>
            <a:r>
              <a:rPr lang="en-US" sz="2800" dirty="0">
                <a:solidFill>
                  <a:schemeClr val="bg1"/>
                </a:solidFill>
              </a:rPr>
              <a:t>. And Samuel sent all the people away, every man to his house.</a:t>
            </a:r>
          </a:p>
        </p:txBody>
      </p:sp>
      <p:sp>
        <p:nvSpPr>
          <p:cNvPr id="4" name="TextBox 3">
            <a:extLst>
              <a:ext uri="{FF2B5EF4-FFF2-40B4-BE49-F238E27FC236}">
                <a16:creationId xmlns:a16="http://schemas.microsoft.com/office/drawing/2014/main" id="{210183A9-7898-D0A3-735A-760E76E20939}"/>
              </a:ext>
            </a:extLst>
          </p:cNvPr>
          <p:cNvSpPr txBox="1"/>
          <p:nvPr/>
        </p:nvSpPr>
        <p:spPr>
          <a:xfrm>
            <a:off x="802106" y="2812428"/>
            <a:ext cx="7443536"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Books were added without a single council or vote!!!  The signs wonders and miracles confirmed they were from God.</a:t>
            </a:r>
          </a:p>
        </p:txBody>
      </p:sp>
      <p:sp>
        <p:nvSpPr>
          <p:cNvPr id="5" name="TextBox 4">
            <a:extLst>
              <a:ext uri="{FF2B5EF4-FFF2-40B4-BE49-F238E27FC236}">
                <a16:creationId xmlns:a16="http://schemas.microsoft.com/office/drawing/2014/main" id="{B3052A26-8ECC-4FF4-8099-0DF864F8E7E9}"/>
              </a:ext>
            </a:extLst>
          </p:cNvPr>
          <p:cNvSpPr txBox="1"/>
          <p:nvPr/>
        </p:nvSpPr>
        <p:spPr>
          <a:xfrm>
            <a:off x="850232" y="5727034"/>
            <a:ext cx="8173452" cy="584775"/>
          </a:xfrm>
          <a:prstGeom prst="rect">
            <a:avLst/>
          </a:prstGeom>
          <a:noFill/>
        </p:spPr>
        <p:txBody>
          <a:bodyPr wrap="square" rtlCol="0">
            <a:spAutoFit/>
          </a:bodyPr>
          <a:lstStyle/>
          <a:p>
            <a:r>
              <a:rPr lang="en-US" sz="3200" dirty="0">
                <a:solidFill>
                  <a:schemeClr val="bg1"/>
                </a:solidFill>
              </a:rPr>
              <a:t>Moses + Joshua + Samuel +++++++++++++++</a:t>
            </a:r>
          </a:p>
        </p:txBody>
      </p:sp>
    </p:spTree>
    <p:extLst>
      <p:ext uri="{BB962C8B-B14F-4D97-AF65-F5344CB8AC3E}">
        <p14:creationId xmlns:p14="http://schemas.microsoft.com/office/powerpoint/2010/main" val="1251752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B7E61-03AE-7E41-EAE2-F35B560816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F4DCF6-ACF8-8F55-8F17-3DFB8219D70B}"/>
              </a:ext>
            </a:extLst>
          </p:cNvPr>
          <p:cNvSpPr txBox="1"/>
          <p:nvPr/>
        </p:nvSpPr>
        <p:spPr>
          <a:xfrm>
            <a:off x="625642" y="152402"/>
            <a:ext cx="7788442" cy="3108543"/>
          </a:xfrm>
          <a:prstGeom prst="rect">
            <a:avLst/>
          </a:prstGeom>
          <a:noFill/>
          <a:ln>
            <a:solidFill>
              <a:schemeClr val="bg1"/>
            </a:solidFill>
          </a:ln>
        </p:spPr>
        <p:txBody>
          <a:bodyPr wrap="square">
            <a:spAutoFit/>
          </a:bodyPr>
          <a:lstStyle/>
          <a:p>
            <a:r>
              <a:rPr lang="en-US" sz="2800" dirty="0">
                <a:solidFill>
                  <a:schemeClr val="bg1"/>
                </a:solidFill>
              </a:rPr>
              <a:t>Dan 9:2.   2 in the first year of his reign I, Daniel, </a:t>
            </a:r>
            <a:r>
              <a:rPr lang="en-US" sz="2800" b="1" u="sng" dirty="0">
                <a:solidFill>
                  <a:srgbClr val="FFFF00"/>
                </a:solidFill>
              </a:rPr>
              <a:t>understood by the </a:t>
            </a:r>
            <a:r>
              <a:rPr lang="en-US" sz="2800" b="1" u="sng" dirty="0">
                <a:solidFill>
                  <a:schemeClr val="accent2"/>
                </a:solidFill>
              </a:rPr>
              <a:t>books</a:t>
            </a:r>
            <a:r>
              <a:rPr lang="en-US" sz="2800" b="1" u="sng" dirty="0">
                <a:solidFill>
                  <a:srgbClr val="FFFF00"/>
                </a:solidFill>
              </a:rPr>
              <a:t> </a:t>
            </a:r>
            <a:r>
              <a:rPr lang="en-US" sz="2800" dirty="0">
                <a:solidFill>
                  <a:schemeClr val="bg1"/>
                </a:solidFill>
              </a:rPr>
              <a:t>the number of the years </a:t>
            </a:r>
            <a:r>
              <a:rPr lang="en-US" sz="2800" b="1" u="sng" dirty="0">
                <a:solidFill>
                  <a:srgbClr val="FFFF00"/>
                </a:solidFill>
              </a:rPr>
              <a:t>specified by the word of the LORD </a:t>
            </a:r>
            <a:r>
              <a:rPr lang="en-US" sz="2800" dirty="0">
                <a:solidFill>
                  <a:schemeClr val="bg1"/>
                </a:solidFill>
              </a:rPr>
              <a:t>through </a:t>
            </a:r>
            <a:r>
              <a:rPr lang="en-US" sz="2800" b="1" u="sng" dirty="0">
                <a:solidFill>
                  <a:srgbClr val="FFFF00"/>
                </a:solidFill>
              </a:rPr>
              <a:t>Jeremiah the prophet,</a:t>
            </a:r>
            <a:r>
              <a:rPr lang="en-US" sz="2800" dirty="0">
                <a:solidFill>
                  <a:schemeClr val="bg1"/>
                </a:solidFill>
              </a:rPr>
              <a:t> </a:t>
            </a:r>
            <a:r>
              <a:rPr lang="en-US" sz="2800" dirty="0">
                <a:solidFill>
                  <a:schemeClr val="accent2"/>
                </a:solidFill>
              </a:rPr>
              <a:t>(Jeremiah’s book was added to the other books of DIVINE AUTHORITY) </a:t>
            </a:r>
            <a:r>
              <a:rPr lang="en-US" sz="2800" dirty="0">
                <a:solidFill>
                  <a:schemeClr val="bg1"/>
                </a:solidFill>
              </a:rPr>
              <a:t>that He would accomplish seventy years in the desolations of Jerusalem.</a:t>
            </a:r>
          </a:p>
        </p:txBody>
      </p:sp>
      <p:sp>
        <p:nvSpPr>
          <p:cNvPr id="4" name="TextBox 3">
            <a:extLst>
              <a:ext uri="{FF2B5EF4-FFF2-40B4-BE49-F238E27FC236}">
                <a16:creationId xmlns:a16="http://schemas.microsoft.com/office/drawing/2014/main" id="{21C16997-4244-A81A-07D1-272746F3B072}"/>
              </a:ext>
            </a:extLst>
          </p:cNvPr>
          <p:cNvSpPr txBox="1"/>
          <p:nvPr/>
        </p:nvSpPr>
        <p:spPr>
          <a:xfrm>
            <a:off x="569495" y="3429001"/>
            <a:ext cx="8390022" cy="1384995"/>
          </a:xfrm>
          <a:prstGeom prst="rect">
            <a:avLst/>
          </a:prstGeom>
          <a:noFill/>
        </p:spPr>
        <p:txBody>
          <a:bodyPr wrap="square" rtlCol="0">
            <a:spAutoFit/>
          </a:bodyPr>
          <a:lstStyle/>
          <a:p>
            <a:r>
              <a:rPr lang="en-US" sz="2800" dirty="0">
                <a:solidFill>
                  <a:srgbClr val="FFFF00"/>
                </a:solidFill>
              </a:rPr>
              <a:t>* Jeremiah was a prophet contemporary with Daniel. The books were immediately accepted. Books were added without a single council or vote!!!  </a:t>
            </a:r>
          </a:p>
        </p:txBody>
      </p:sp>
      <p:sp>
        <p:nvSpPr>
          <p:cNvPr id="5" name="TextBox 4">
            <a:extLst>
              <a:ext uri="{FF2B5EF4-FFF2-40B4-BE49-F238E27FC236}">
                <a16:creationId xmlns:a16="http://schemas.microsoft.com/office/drawing/2014/main" id="{507BE3A2-FAAF-0A1D-0D5A-1A0064561C83}"/>
              </a:ext>
            </a:extLst>
          </p:cNvPr>
          <p:cNvSpPr txBox="1"/>
          <p:nvPr/>
        </p:nvSpPr>
        <p:spPr>
          <a:xfrm>
            <a:off x="625642" y="4989097"/>
            <a:ext cx="7988969" cy="1692771"/>
          </a:xfrm>
          <a:prstGeom prst="rect">
            <a:avLst/>
          </a:prstGeom>
          <a:noFill/>
        </p:spPr>
        <p:txBody>
          <a:bodyPr wrap="square" rtlCol="0">
            <a:spAutoFit/>
          </a:bodyPr>
          <a:lstStyle/>
          <a:p>
            <a:r>
              <a:rPr lang="en-US" sz="2600" b="1" u="sng" dirty="0">
                <a:solidFill>
                  <a:schemeClr val="bg1"/>
                </a:solidFill>
              </a:rPr>
              <a:t>Jeremiah</a:t>
            </a:r>
            <a:r>
              <a:rPr lang="en-US" sz="2600" dirty="0">
                <a:solidFill>
                  <a:schemeClr val="bg1"/>
                </a:solidFill>
              </a:rPr>
              <a:t>, </a:t>
            </a:r>
            <a:r>
              <a:rPr lang="en-US" sz="2600" b="1" u="sng" dirty="0">
                <a:solidFill>
                  <a:schemeClr val="bg1"/>
                </a:solidFill>
              </a:rPr>
              <a:t>Daniel</a:t>
            </a:r>
            <a:r>
              <a:rPr lang="en-US" sz="2600" dirty="0">
                <a:solidFill>
                  <a:schemeClr val="bg1"/>
                </a:solidFill>
              </a:rPr>
              <a:t>, </a:t>
            </a:r>
            <a:r>
              <a:rPr lang="en-US" sz="2600" b="1" u="sng" dirty="0">
                <a:solidFill>
                  <a:schemeClr val="bg1"/>
                </a:solidFill>
              </a:rPr>
              <a:t>Ezekiel</a:t>
            </a:r>
            <a:r>
              <a:rPr lang="en-US" sz="2600" dirty="0">
                <a:solidFill>
                  <a:schemeClr val="bg1"/>
                </a:solidFill>
              </a:rPr>
              <a:t> all contemporary. Jeremiah was left in Jerusalem, Daniel was taken into Babylonian captivity. The book of Jeremiah had made it to Babylon where Daniel was able to read it and have hope!!!</a:t>
            </a:r>
            <a:r>
              <a:rPr lang="en-US" sz="2600" dirty="0"/>
              <a:t>.</a:t>
            </a:r>
          </a:p>
        </p:txBody>
      </p:sp>
    </p:spTree>
    <p:extLst>
      <p:ext uri="{BB962C8B-B14F-4D97-AF65-F5344CB8AC3E}">
        <p14:creationId xmlns:p14="http://schemas.microsoft.com/office/powerpoint/2010/main" val="36385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06596-93D6-E9CE-AF45-B5144EE84E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8238AC-E3D0-00AF-E55C-F16CB5ABFA60}"/>
              </a:ext>
            </a:extLst>
          </p:cNvPr>
          <p:cNvPicPr>
            <a:picLocks noChangeAspect="1"/>
          </p:cNvPicPr>
          <p:nvPr/>
        </p:nvPicPr>
        <p:blipFill>
          <a:blip r:embed="rId2"/>
          <a:srcRect l="24123" t="52203" r="24649" b="15973"/>
          <a:stretch>
            <a:fillRect/>
          </a:stretch>
        </p:blipFill>
        <p:spPr>
          <a:xfrm>
            <a:off x="65979" y="1145805"/>
            <a:ext cx="8915790" cy="2977018"/>
          </a:xfrm>
          <a:prstGeom prst="rect">
            <a:avLst/>
          </a:prstGeom>
        </p:spPr>
      </p:pic>
      <p:sp>
        <p:nvSpPr>
          <p:cNvPr id="4" name="TextBox 3">
            <a:extLst>
              <a:ext uri="{FF2B5EF4-FFF2-40B4-BE49-F238E27FC236}">
                <a16:creationId xmlns:a16="http://schemas.microsoft.com/office/drawing/2014/main" id="{BF33A513-57C2-5DCE-FD36-69D62ED01445}"/>
              </a:ext>
            </a:extLst>
          </p:cNvPr>
          <p:cNvSpPr txBox="1"/>
          <p:nvPr/>
        </p:nvSpPr>
        <p:spPr>
          <a:xfrm>
            <a:off x="1483892" y="208551"/>
            <a:ext cx="6464968" cy="646331"/>
          </a:xfrm>
          <a:prstGeom prst="rect">
            <a:avLst/>
          </a:prstGeom>
          <a:noFill/>
        </p:spPr>
        <p:txBody>
          <a:bodyPr wrap="square" rtlCol="0">
            <a:spAutoFit/>
          </a:bodyPr>
          <a:lstStyle/>
          <a:p>
            <a:r>
              <a:rPr lang="en-US" sz="3600" dirty="0">
                <a:solidFill>
                  <a:srgbClr val="FFFF00"/>
                </a:solidFill>
              </a:rPr>
              <a:t>Haggai, Zechariah, and Malachi</a:t>
            </a:r>
          </a:p>
        </p:txBody>
      </p:sp>
      <p:sp>
        <p:nvSpPr>
          <p:cNvPr id="5" name="TextBox 4">
            <a:extLst>
              <a:ext uri="{FF2B5EF4-FFF2-40B4-BE49-F238E27FC236}">
                <a16:creationId xmlns:a16="http://schemas.microsoft.com/office/drawing/2014/main" id="{8AF702C6-ADCC-AF1C-FC6A-37878106DD62}"/>
              </a:ext>
            </a:extLst>
          </p:cNvPr>
          <p:cNvSpPr txBox="1"/>
          <p:nvPr/>
        </p:nvSpPr>
        <p:spPr>
          <a:xfrm>
            <a:off x="665746" y="4507832"/>
            <a:ext cx="7652085" cy="1815882"/>
          </a:xfrm>
          <a:prstGeom prst="rect">
            <a:avLst/>
          </a:prstGeom>
          <a:noFill/>
        </p:spPr>
        <p:txBody>
          <a:bodyPr wrap="square" rtlCol="0">
            <a:spAutoFit/>
          </a:bodyPr>
          <a:lstStyle/>
          <a:p>
            <a:r>
              <a:rPr lang="en-US" sz="2800" dirty="0">
                <a:solidFill>
                  <a:srgbClr val="FFFF00"/>
                </a:solidFill>
              </a:rPr>
              <a:t>These books were accepted (canonized) before any human council ever  convened to vote on them because of the signs wonders and miracles which showed these men spoke for God.</a:t>
            </a:r>
          </a:p>
        </p:txBody>
      </p:sp>
      <p:sp>
        <p:nvSpPr>
          <p:cNvPr id="6" name="Arrow: Curved Right 5">
            <a:extLst>
              <a:ext uri="{FF2B5EF4-FFF2-40B4-BE49-F238E27FC236}">
                <a16:creationId xmlns:a16="http://schemas.microsoft.com/office/drawing/2014/main" id="{7108FFBA-9DF8-0C27-DB3F-7F31315F5B10}"/>
              </a:ext>
            </a:extLst>
          </p:cNvPr>
          <p:cNvSpPr/>
          <p:nvPr/>
        </p:nvSpPr>
        <p:spPr>
          <a:xfrm flipV="1">
            <a:off x="216569" y="343220"/>
            <a:ext cx="1219199" cy="4300970"/>
          </a:xfrm>
          <a:prstGeom prst="curved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55437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8B868-895D-B3F6-61E0-EB777B9638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A8C5F4-7855-A884-F4C8-8E4F3CC3C342}"/>
              </a:ext>
            </a:extLst>
          </p:cNvPr>
          <p:cNvPicPr>
            <a:picLocks noChangeAspect="1"/>
          </p:cNvPicPr>
          <p:nvPr/>
        </p:nvPicPr>
        <p:blipFill>
          <a:blip r:embed="rId2"/>
          <a:srcRect l="20790" t="39963" r="22544" b="16463"/>
          <a:stretch>
            <a:fillRect/>
          </a:stretch>
        </p:blipFill>
        <p:spPr>
          <a:xfrm>
            <a:off x="1480022" y="198962"/>
            <a:ext cx="5767585" cy="2383817"/>
          </a:xfrm>
          <a:prstGeom prst="rect">
            <a:avLst/>
          </a:prstGeom>
        </p:spPr>
      </p:pic>
      <p:pic>
        <p:nvPicPr>
          <p:cNvPr id="5" name="Picture 4">
            <a:extLst>
              <a:ext uri="{FF2B5EF4-FFF2-40B4-BE49-F238E27FC236}">
                <a16:creationId xmlns:a16="http://schemas.microsoft.com/office/drawing/2014/main" id="{C0EB7923-4134-8716-4824-8BCD8EBDE0B0}"/>
              </a:ext>
            </a:extLst>
          </p:cNvPr>
          <p:cNvPicPr>
            <a:picLocks noChangeAspect="1"/>
          </p:cNvPicPr>
          <p:nvPr/>
        </p:nvPicPr>
        <p:blipFill>
          <a:blip r:embed="rId3"/>
          <a:srcRect l="24035" t="50000" r="24298" b="15810"/>
          <a:stretch>
            <a:fillRect/>
          </a:stretch>
        </p:blipFill>
        <p:spPr>
          <a:xfrm>
            <a:off x="1803197" y="2779295"/>
            <a:ext cx="5874490" cy="2089484"/>
          </a:xfrm>
          <a:prstGeom prst="rect">
            <a:avLst/>
          </a:prstGeom>
        </p:spPr>
      </p:pic>
      <p:sp>
        <p:nvSpPr>
          <p:cNvPr id="6" name="TextBox 5">
            <a:extLst>
              <a:ext uri="{FF2B5EF4-FFF2-40B4-BE49-F238E27FC236}">
                <a16:creationId xmlns:a16="http://schemas.microsoft.com/office/drawing/2014/main" id="{2266C499-F5F6-CA50-B2BC-7F00CB6A96D2}"/>
              </a:ext>
            </a:extLst>
          </p:cNvPr>
          <p:cNvSpPr txBox="1"/>
          <p:nvPr/>
        </p:nvSpPr>
        <p:spPr>
          <a:xfrm>
            <a:off x="393032" y="5221705"/>
            <a:ext cx="8478252" cy="1477328"/>
          </a:xfrm>
          <a:prstGeom prst="rect">
            <a:avLst/>
          </a:prstGeom>
          <a:noFill/>
        </p:spPr>
        <p:txBody>
          <a:bodyPr wrap="square" rtlCol="0">
            <a:spAutoFit/>
          </a:bodyPr>
          <a:lstStyle/>
          <a:p>
            <a:r>
              <a:rPr lang="en-US" b="0" i="0" dirty="0">
                <a:solidFill>
                  <a:schemeClr val="bg1"/>
                </a:solidFill>
                <a:effectLst/>
                <a:latin typeface="Arial" panose="020B0604020202020204" pitchFamily="34" charset="0"/>
              </a:rPr>
              <a:t>Flavius Josephus was a Roman-Jewish historian who fully defected to the Roman side and was granted </a:t>
            </a:r>
            <a:r>
              <a:rPr lang="en-US" b="0" i="0" u="none" strike="noStrike" dirty="0">
                <a:solidFill>
                  <a:schemeClr val="bg1"/>
                </a:solidFill>
                <a:effectLst/>
                <a:latin typeface="Arial" panose="020B0604020202020204" pitchFamily="34" charset="0"/>
                <a:hlinkClick r:id="rId4" tooltip="Roman citizenship">
                  <a:extLst>
                    <a:ext uri="{A12FA001-AC4F-418D-AE19-62706E023703}">
                      <ahyp:hlinkClr xmlns:ahyp="http://schemas.microsoft.com/office/drawing/2018/hyperlinkcolor" val="tx"/>
                    </a:ext>
                  </a:extLst>
                </a:hlinkClick>
              </a:rPr>
              <a:t>Roman citizenship</a:t>
            </a:r>
            <a:r>
              <a:rPr lang="en-US" b="0" i="0" dirty="0">
                <a:solidFill>
                  <a:schemeClr val="bg1"/>
                </a:solidFill>
                <a:effectLst/>
                <a:latin typeface="Arial" panose="020B0604020202020204" pitchFamily="34" charset="0"/>
              </a:rPr>
              <a:t>. He became an advisor and close associate of Vespasian's son </a:t>
            </a:r>
            <a:r>
              <a:rPr lang="en-US" b="0" i="0" u="none" strike="noStrike" dirty="0">
                <a:solidFill>
                  <a:schemeClr val="bg1"/>
                </a:solidFill>
                <a:effectLst/>
                <a:latin typeface="Arial" panose="020B0604020202020204" pitchFamily="34" charset="0"/>
                <a:hlinkClick r:id="rId5" tooltip="Titus">
                  <a:extLst>
                    <a:ext uri="{A12FA001-AC4F-418D-AE19-62706E023703}">
                      <ahyp:hlinkClr xmlns:ahyp="http://schemas.microsoft.com/office/drawing/2018/hyperlinkcolor" val="tx"/>
                    </a:ext>
                  </a:extLst>
                </a:hlinkClick>
              </a:rPr>
              <a:t>Titus</a:t>
            </a:r>
            <a:r>
              <a:rPr lang="en-US" b="0" i="0" dirty="0">
                <a:solidFill>
                  <a:schemeClr val="bg1"/>
                </a:solidFill>
                <a:effectLst/>
                <a:latin typeface="Arial" panose="020B0604020202020204" pitchFamily="34" charset="0"/>
              </a:rPr>
              <a:t>, serving as his translator during Titus's protracted </a:t>
            </a:r>
            <a:r>
              <a:rPr lang="en-US" b="0" i="0" u="none" strike="noStrike" dirty="0">
                <a:solidFill>
                  <a:schemeClr val="bg1"/>
                </a:solidFill>
                <a:effectLst/>
                <a:latin typeface="Arial" panose="020B0604020202020204" pitchFamily="34" charset="0"/>
                <a:hlinkClick r:id="rId6" tooltip="Siege of Jerusalem (70 CE)">
                  <a:extLst>
                    <a:ext uri="{A12FA001-AC4F-418D-AE19-62706E023703}">
                      <ahyp:hlinkClr xmlns:ahyp="http://schemas.microsoft.com/office/drawing/2018/hyperlinkcolor" val="tx"/>
                    </a:ext>
                  </a:extLst>
                </a:hlinkClick>
              </a:rPr>
              <a:t>siege of Jerusalem</a:t>
            </a:r>
            <a:r>
              <a:rPr lang="en-US" b="0" i="0" dirty="0">
                <a:solidFill>
                  <a:schemeClr val="bg1"/>
                </a:solidFill>
                <a:effectLst/>
                <a:latin typeface="Arial" panose="020B0604020202020204" pitchFamily="34" charset="0"/>
              </a:rPr>
              <a:t> in AD 70, which resulted in the near-total razing of the city and the destruction of the </a:t>
            </a:r>
            <a:r>
              <a:rPr lang="en-US" b="0" i="0" u="none" strike="noStrike" dirty="0">
                <a:solidFill>
                  <a:schemeClr val="bg1"/>
                </a:solidFill>
                <a:effectLst/>
                <a:latin typeface="Arial" panose="020B0604020202020204" pitchFamily="34" charset="0"/>
                <a:hlinkClick r:id="rId7" tooltip="Second Temple">
                  <a:extLst>
                    <a:ext uri="{A12FA001-AC4F-418D-AE19-62706E023703}">
                      <ahyp:hlinkClr xmlns:ahyp="http://schemas.microsoft.com/office/drawing/2018/hyperlinkcolor" val="tx"/>
                    </a:ext>
                  </a:extLst>
                </a:hlinkClick>
              </a:rPr>
              <a:t>Second Temple</a:t>
            </a:r>
            <a:r>
              <a:rPr lang="en-US" b="0" i="0" dirty="0">
                <a:solidFill>
                  <a:schemeClr val="bg1"/>
                </a:solidFill>
                <a:effectLst/>
                <a:latin typeface="Arial" panose="020B0604020202020204" pitchFamily="34" charset="0"/>
              </a:rPr>
              <a:t>.</a:t>
            </a:r>
            <a:endParaRPr lang="en-US" dirty="0">
              <a:solidFill>
                <a:schemeClr val="bg1"/>
              </a:solidFill>
            </a:endParaRPr>
          </a:p>
        </p:txBody>
      </p:sp>
      <p:sp>
        <p:nvSpPr>
          <p:cNvPr id="7" name="Arrow: Right 6">
            <a:extLst>
              <a:ext uri="{FF2B5EF4-FFF2-40B4-BE49-F238E27FC236}">
                <a16:creationId xmlns:a16="http://schemas.microsoft.com/office/drawing/2014/main" id="{A03E1660-A855-2805-D3B4-1D141B92FBF9}"/>
              </a:ext>
            </a:extLst>
          </p:cNvPr>
          <p:cNvSpPr/>
          <p:nvPr/>
        </p:nvSpPr>
        <p:spPr>
          <a:xfrm>
            <a:off x="977109" y="4106779"/>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46F9923A-986C-11E1-9766-077E262DC8F6}"/>
              </a:ext>
            </a:extLst>
          </p:cNvPr>
          <p:cNvCxnSpPr/>
          <p:nvPr/>
        </p:nvCxnSpPr>
        <p:spPr>
          <a:xfrm>
            <a:off x="2446421" y="3824037"/>
            <a:ext cx="33287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07FA58B-7A5A-031A-FA41-3A05E77AAF52}"/>
              </a:ext>
            </a:extLst>
          </p:cNvPr>
          <p:cNvSpPr txBox="1"/>
          <p:nvPr/>
        </p:nvSpPr>
        <p:spPr>
          <a:xfrm>
            <a:off x="7443537" y="3148265"/>
            <a:ext cx="1171073" cy="954107"/>
          </a:xfrm>
          <a:prstGeom prst="rect">
            <a:avLst/>
          </a:prstGeom>
          <a:noFill/>
        </p:spPr>
        <p:txBody>
          <a:bodyPr wrap="square" rtlCol="0">
            <a:spAutoFit/>
          </a:bodyPr>
          <a:lstStyle/>
          <a:p>
            <a:r>
              <a:rPr lang="en-US" sz="2800" dirty="0">
                <a:solidFill>
                  <a:srgbClr val="FFFF00"/>
                </a:solidFill>
              </a:rPr>
              <a:t>400 years</a:t>
            </a:r>
          </a:p>
        </p:txBody>
      </p:sp>
      <p:cxnSp>
        <p:nvCxnSpPr>
          <p:cNvPr id="11" name="Straight Connector 10">
            <a:extLst>
              <a:ext uri="{FF2B5EF4-FFF2-40B4-BE49-F238E27FC236}">
                <a16:creationId xmlns:a16="http://schemas.microsoft.com/office/drawing/2014/main" id="{60A1CC1C-4BB5-E7C3-236F-AEAD5D42D5C9}"/>
              </a:ext>
            </a:extLst>
          </p:cNvPr>
          <p:cNvCxnSpPr/>
          <p:nvPr/>
        </p:nvCxnSpPr>
        <p:spPr>
          <a:xfrm>
            <a:off x="2598821" y="4513844"/>
            <a:ext cx="33287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595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37F3-DF0D-65E7-9182-80D9FBBD2D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99DDFA-B488-D263-6171-D1E81AFCC88F}"/>
              </a:ext>
            </a:extLst>
          </p:cNvPr>
          <p:cNvPicPr>
            <a:picLocks noChangeAspect="1"/>
          </p:cNvPicPr>
          <p:nvPr/>
        </p:nvPicPr>
        <p:blipFill>
          <a:blip r:embed="rId3"/>
          <a:srcRect l="26228" t="45838" r="26930" b="29192"/>
          <a:stretch>
            <a:fillRect/>
          </a:stretch>
        </p:blipFill>
        <p:spPr>
          <a:xfrm>
            <a:off x="46714" y="24066"/>
            <a:ext cx="9070392" cy="2598822"/>
          </a:xfrm>
          <a:prstGeom prst="rect">
            <a:avLst/>
          </a:prstGeom>
        </p:spPr>
      </p:pic>
      <p:sp>
        <p:nvSpPr>
          <p:cNvPr id="4" name="TextBox 3">
            <a:extLst>
              <a:ext uri="{FF2B5EF4-FFF2-40B4-BE49-F238E27FC236}">
                <a16:creationId xmlns:a16="http://schemas.microsoft.com/office/drawing/2014/main" id="{A02883AE-F04B-2B11-D71C-1467BA76EC73}"/>
              </a:ext>
            </a:extLst>
          </p:cNvPr>
          <p:cNvSpPr txBox="1"/>
          <p:nvPr/>
        </p:nvSpPr>
        <p:spPr>
          <a:xfrm>
            <a:off x="633663" y="2695074"/>
            <a:ext cx="7788442" cy="3970318"/>
          </a:xfrm>
          <a:prstGeom prst="rect">
            <a:avLst/>
          </a:prstGeom>
          <a:noFill/>
        </p:spPr>
        <p:txBody>
          <a:bodyPr wrap="square" rtlCol="0">
            <a:spAutoFit/>
          </a:bodyPr>
          <a:lstStyle/>
          <a:p>
            <a:pPr algn="ctr"/>
            <a:r>
              <a:rPr lang="en-US" sz="2800" dirty="0">
                <a:solidFill>
                  <a:schemeClr val="bg1"/>
                </a:solidFill>
              </a:rPr>
              <a:t>2Peter 1:19-21.</a:t>
            </a:r>
          </a:p>
          <a:p>
            <a:pPr algn="ctr"/>
            <a:r>
              <a:rPr lang="en-US" sz="2800" dirty="0">
                <a:solidFill>
                  <a:schemeClr val="bg1"/>
                </a:solidFill>
              </a:rPr>
              <a:t>19 And so we have the prophetic word </a:t>
            </a:r>
            <a:r>
              <a:rPr lang="en-US" sz="2800" b="1" u="sng" dirty="0">
                <a:solidFill>
                  <a:schemeClr val="bg1"/>
                </a:solidFill>
              </a:rPr>
              <a:t>confirmed</a:t>
            </a:r>
            <a:r>
              <a:rPr lang="en-US" sz="2800" dirty="0">
                <a:solidFill>
                  <a:schemeClr val="bg1"/>
                </a:solidFill>
              </a:rPr>
              <a:t>, which you do well to heed as a light that shines in a dark place, until the day dawns and the morning star rises in your hearts; 20 knowing this first, that        </a:t>
            </a:r>
            <a:r>
              <a:rPr lang="en-US" sz="2800" dirty="0">
                <a:solidFill>
                  <a:srgbClr val="FFC000"/>
                </a:solidFill>
              </a:rPr>
              <a:t>no prophecy of Scripture is of any private interpretation</a:t>
            </a:r>
            <a:r>
              <a:rPr lang="en-US" sz="2800" dirty="0">
                <a:solidFill>
                  <a:schemeClr val="bg1"/>
                </a:solidFill>
              </a:rPr>
              <a:t>, 21 </a:t>
            </a:r>
            <a:r>
              <a:rPr lang="en-US" sz="2800" dirty="0">
                <a:solidFill>
                  <a:srgbClr val="FFFF00"/>
                </a:solidFill>
              </a:rPr>
              <a:t>for prophecy never came by the will of man</a:t>
            </a:r>
            <a:r>
              <a:rPr lang="en-US" sz="2800" dirty="0">
                <a:solidFill>
                  <a:schemeClr val="bg1"/>
                </a:solidFill>
              </a:rPr>
              <a:t>, but holy men of God spoke as they were moved by the Holy Spirit.</a:t>
            </a:r>
          </a:p>
        </p:txBody>
      </p:sp>
    </p:spTree>
    <p:extLst>
      <p:ext uri="{BB962C8B-B14F-4D97-AF65-F5344CB8AC3E}">
        <p14:creationId xmlns:p14="http://schemas.microsoft.com/office/powerpoint/2010/main" val="3453985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28D9-770E-E3DF-18D6-D9F2580B2D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087569-36E6-6EFA-401B-F29A994004E9}"/>
              </a:ext>
            </a:extLst>
          </p:cNvPr>
          <p:cNvPicPr>
            <a:picLocks noChangeAspect="1"/>
          </p:cNvPicPr>
          <p:nvPr/>
        </p:nvPicPr>
        <p:blipFill>
          <a:blip r:embed="rId2"/>
          <a:srcRect l="25175" t="37352" r="25702"/>
          <a:stretch>
            <a:fillRect/>
          </a:stretch>
        </p:blipFill>
        <p:spPr>
          <a:xfrm>
            <a:off x="115453" y="374077"/>
            <a:ext cx="8913093" cy="6109846"/>
          </a:xfrm>
          <a:prstGeom prst="rect">
            <a:avLst/>
          </a:prstGeom>
        </p:spPr>
      </p:pic>
    </p:spTree>
    <p:extLst>
      <p:ext uri="{BB962C8B-B14F-4D97-AF65-F5344CB8AC3E}">
        <p14:creationId xmlns:p14="http://schemas.microsoft.com/office/powerpoint/2010/main" val="3656748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Table of Contents of Catholic Bible">
            <a:extLst>
              <a:ext uri="{FF2B5EF4-FFF2-40B4-BE49-F238E27FC236}">
                <a16:creationId xmlns:a16="http://schemas.microsoft.com/office/drawing/2014/main" id="{67BC2076-84F0-8C35-0911-98F661387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8875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BFC563A0-D405-2B51-53F7-F4C60E673696}"/>
              </a:ext>
            </a:extLst>
          </p:cNvPr>
          <p:cNvSpPr/>
          <p:nvPr/>
        </p:nvSpPr>
        <p:spPr>
          <a:xfrm>
            <a:off x="120315" y="5077324"/>
            <a:ext cx="978408" cy="160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760661ED-EE70-B6CF-BF02-A257DA742AF4}"/>
              </a:ext>
            </a:extLst>
          </p:cNvPr>
          <p:cNvSpPr/>
          <p:nvPr/>
        </p:nvSpPr>
        <p:spPr>
          <a:xfrm>
            <a:off x="120316" y="5253787"/>
            <a:ext cx="978408" cy="160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628FC3E-C2B4-5875-A21B-15E00E5ADCB7}"/>
              </a:ext>
            </a:extLst>
          </p:cNvPr>
          <p:cNvSpPr/>
          <p:nvPr/>
        </p:nvSpPr>
        <p:spPr>
          <a:xfrm>
            <a:off x="136359" y="5622754"/>
            <a:ext cx="978408" cy="160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BA503E71-39B2-3CED-A640-8CA6CEB47C4D}"/>
              </a:ext>
            </a:extLst>
          </p:cNvPr>
          <p:cNvSpPr/>
          <p:nvPr/>
        </p:nvSpPr>
        <p:spPr>
          <a:xfrm flipH="1">
            <a:off x="3360822" y="2711114"/>
            <a:ext cx="978408" cy="160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A93F35F2-637B-B320-EBA2-6D31BD5EC094}"/>
              </a:ext>
            </a:extLst>
          </p:cNvPr>
          <p:cNvSpPr/>
          <p:nvPr/>
        </p:nvSpPr>
        <p:spPr>
          <a:xfrm flipH="1">
            <a:off x="3304676" y="2871535"/>
            <a:ext cx="978408" cy="160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B47D385-F283-9059-EC7D-AB2E9219ECB5}"/>
              </a:ext>
            </a:extLst>
          </p:cNvPr>
          <p:cNvSpPr/>
          <p:nvPr/>
        </p:nvSpPr>
        <p:spPr>
          <a:xfrm flipH="1">
            <a:off x="3352803" y="3858119"/>
            <a:ext cx="978408" cy="16042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FF5FFC-0E9D-D743-EC79-3640EE7F554C}"/>
              </a:ext>
            </a:extLst>
          </p:cNvPr>
          <p:cNvSpPr txBox="1"/>
          <p:nvPr/>
        </p:nvSpPr>
        <p:spPr>
          <a:xfrm>
            <a:off x="0" y="6208296"/>
            <a:ext cx="9143999" cy="523220"/>
          </a:xfrm>
          <a:prstGeom prst="rect">
            <a:avLst/>
          </a:prstGeom>
          <a:noFill/>
        </p:spPr>
        <p:txBody>
          <a:bodyPr wrap="square" rtlCol="0">
            <a:spAutoFit/>
          </a:bodyPr>
          <a:lstStyle/>
          <a:p>
            <a:pPr algn="ctr"/>
            <a:r>
              <a:rPr lang="en-US" sz="2800" dirty="0">
                <a:solidFill>
                  <a:schemeClr val="accent1">
                    <a:lumMod val="75000"/>
                  </a:schemeClr>
                </a:solidFill>
              </a:rPr>
              <a:t>When did the Catholic church begin???????</a:t>
            </a:r>
          </a:p>
        </p:txBody>
      </p:sp>
    </p:spTree>
    <p:extLst>
      <p:ext uri="{BB962C8B-B14F-4D97-AF65-F5344CB8AC3E}">
        <p14:creationId xmlns:p14="http://schemas.microsoft.com/office/powerpoint/2010/main" val="1334259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3CDFD-C81A-2389-77C2-280B63DF2C08}"/>
              </a:ext>
            </a:extLst>
          </p:cNvPr>
          <p:cNvPicPr>
            <a:picLocks noChangeAspect="1"/>
          </p:cNvPicPr>
          <p:nvPr/>
        </p:nvPicPr>
        <p:blipFill>
          <a:blip r:embed="rId2"/>
          <a:srcRect l="20000" t="14014" r="20351" b="25439"/>
          <a:stretch>
            <a:fillRect/>
          </a:stretch>
        </p:blipFill>
        <p:spPr>
          <a:xfrm>
            <a:off x="0" y="653103"/>
            <a:ext cx="9144000" cy="4988858"/>
          </a:xfrm>
          <a:prstGeom prst="rect">
            <a:avLst/>
          </a:prstGeom>
        </p:spPr>
      </p:pic>
      <p:sp>
        <p:nvSpPr>
          <p:cNvPr id="4" name="Arrow: Right 3">
            <a:extLst>
              <a:ext uri="{FF2B5EF4-FFF2-40B4-BE49-F238E27FC236}">
                <a16:creationId xmlns:a16="http://schemas.microsoft.com/office/drawing/2014/main" id="{4F83E10E-700F-73A5-A9BD-BC50D7C3BB2D}"/>
              </a:ext>
            </a:extLst>
          </p:cNvPr>
          <p:cNvSpPr/>
          <p:nvPr/>
        </p:nvSpPr>
        <p:spPr>
          <a:xfrm rot="20143239">
            <a:off x="1532022" y="4178969"/>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Star: 5 Points 6">
            <a:extLst>
              <a:ext uri="{FF2B5EF4-FFF2-40B4-BE49-F238E27FC236}">
                <a16:creationId xmlns:a16="http://schemas.microsoft.com/office/drawing/2014/main" id="{46876B03-98A0-2629-4049-91E2F2FDD4AA}"/>
              </a:ext>
            </a:extLst>
          </p:cNvPr>
          <p:cNvSpPr/>
          <p:nvPr/>
        </p:nvSpPr>
        <p:spPr>
          <a:xfrm>
            <a:off x="6292456" y="3856553"/>
            <a:ext cx="569495" cy="56473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9496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uncil of Trent | Catholic Answers Encyclopedia">
            <a:extLst>
              <a:ext uri="{FF2B5EF4-FFF2-40B4-BE49-F238E27FC236}">
                <a16:creationId xmlns:a16="http://schemas.microsoft.com/office/drawing/2014/main" id="{1EB64C06-B731-C86B-AE15-9EB1915EC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05" y="328863"/>
            <a:ext cx="5342021" cy="5342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D0A1C1-2736-FB7A-9CF3-9955B1DF4A60}"/>
              </a:ext>
            </a:extLst>
          </p:cNvPr>
          <p:cNvSpPr txBox="1"/>
          <p:nvPr/>
        </p:nvSpPr>
        <p:spPr>
          <a:xfrm>
            <a:off x="0" y="5823285"/>
            <a:ext cx="9144000" cy="769441"/>
          </a:xfrm>
          <a:prstGeom prst="rect">
            <a:avLst/>
          </a:prstGeom>
          <a:noFill/>
        </p:spPr>
        <p:txBody>
          <a:bodyPr wrap="square" rtlCol="0">
            <a:spAutoFit/>
          </a:bodyPr>
          <a:lstStyle/>
          <a:p>
            <a:pPr algn="ctr"/>
            <a:r>
              <a:rPr lang="en-US" sz="4400" dirty="0">
                <a:solidFill>
                  <a:srgbClr val="FFFF00"/>
                </a:solidFill>
              </a:rPr>
              <a:t>1546 AD  Council of Trent</a:t>
            </a:r>
          </a:p>
        </p:txBody>
      </p:sp>
    </p:spTree>
    <p:extLst>
      <p:ext uri="{BB962C8B-B14F-4D97-AF65-F5344CB8AC3E}">
        <p14:creationId xmlns:p14="http://schemas.microsoft.com/office/powerpoint/2010/main" val="3518985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9D440-E41D-C194-84D3-B9BC81FD5E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C07B94-C4D6-2006-31D6-72789B48872B}"/>
              </a:ext>
            </a:extLst>
          </p:cNvPr>
          <p:cNvPicPr>
            <a:picLocks noChangeAspect="1"/>
          </p:cNvPicPr>
          <p:nvPr/>
        </p:nvPicPr>
        <p:blipFill>
          <a:blip r:embed="rId2"/>
          <a:srcRect l="25000" t="40780" r="25263" b="3406"/>
          <a:stretch>
            <a:fillRect/>
          </a:stretch>
        </p:blipFill>
        <p:spPr>
          <a:xfrm>
            <a:off x="145014" y="344269"/>
            <a:ext cx="8910754" cy="5374743"/>
          </a:xfrm>
          <a:prstGeom prst="rect">
            <a:avLst/>
          </a:prstGeom>
        </p:spPr>
      </p:pic>
      <p:sp>
        <p:nvSpPr>
          <p:cNvPr id="4" name="Star: 5 Points 3">
            <a:extLst>
              <a:ext uri="{FF2B5EF4-FFF2-40B4-BE49-F238E27FC236}">
                <a16:creationId xmlns:a16="http://schemas.microsoft.com/office/drawing/2014/main" id="{C1FBDAAC-EDF8-4D23-D100-73217322EAB1}"/>
              </a:ext>
            </a:extLst>
          </p:cNvPr>
          <p:cNvSpPr/>
          <p:nvPr/>
        </p:nvSpPr>
        <p:spPr>
          <a:xfrm>
            <a:off x="6424864" y="3657600"/>
            <a:ext cx="914400" cy="91440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662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DB32C-91F2-EF95-4492-8C62E22F02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86119E-1BE5-C418-CFAB-B1C2084E2FB5}"/>
              </a:ext>
            </a:extLst>
          </p:cNvPr>
          <p:cNvPicPr>
            <a:picLocks noChangeAspect="1"/>
          </p:cNvPicPr>
          <p:nvPr/>
        </p:nvPicPr>
        <p:blipFill>
          <a:blip r:embed="rId2"/>
          <a:srcRect l="24386" t="40453" r="25000" b="14015"/>
          <a:stretch>
            <a:fillRect/>
          </a:stretch>
        </p:blipFill>
        <p:spPr>
          <a:xfrm>
            <a:off x="73370" y="900874"/>
            <a:ext cx="8886146" cy="4296768"/>
          </a:xfrm>
          <a:prstGeom prst="rect">
            <a:avLst/>
          </a:prstGeom>
        </p:spPr>
      </p:pic>
    </p:spTree>
    <p:extLst>
      <p:ext uri="{BB962C8B-B14F-4D97-AF65-F5344CB8AC3E}">
        <p14:creationId xmlns:p14="http://schemas.microsoft.com/office/powerpoint/2010/main" val="1777270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0947-61A4-3B65-6030-6B3AD965D1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FC244D-FFDA-9D0E-BF9A-7D13B26BAA57}"/>
              </a:ext>
            </a:extLst>
          </p:cNvPr>
          <p:cNvSpPr/>
          <p:nvPr/>
        </p:nvSpPr>
        <p:spPr>
          <a:xfrm>
            <a:off x="0" y="0"/>
            <a:ext cx="9144000" cy="6858000"/>
          </a:xfrm>
          <a:prstGeom prst="rect">
            <a:avLst/>
          </a:prstGeom>
          <a:solidFill>
            <a:srgbClr val="FFFFFF"/>
          </a:solidFill>
          <a:ln w="38100" cap="flat" cmpd="sng" algn="ctr">
            <a:solidFill>
              <a:srgbClr val="000000"/>
            </a:solidFill>
            <a:prstDash val="soli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Rectangle 2">
            <a:extLst>
              <a:ext uri="{FF2B5EF4-FFF2-40B4-BE49-F238E27FC236}">
                <a16:creationId xmlns:a16="http://schemas.microsoft.com/office/drawing/2014/main" id="{1A252142-F870-A66C-9991-9A00A2A689E8}"/>
              </a:ext>
            </a:extLst>
          </p:cNvPr>
          <p:cNvSpPr/>
          <p:nvPr/>
        </p:nvSpPr>
        <p:spPr>
          <a:xfrm>
            <a:off x="697829" y="417093"/>
            <a:ext cx="4138863" cy="6162174"/>
          </a:xfrm>
          <a:prstGeom prst="rect">
            <a:avLst/>
          </a:prstGeom>
          <a:noFill/>
          <a:ln w="2540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52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1 Thessalonians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53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2 Thessalonians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56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1 Corinthians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57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2 Corinthians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57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Galatians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58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Romans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62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Ephesians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62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Colossians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62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Philemon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62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Luke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63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Acts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63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Philippians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62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James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63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1 Peter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63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Hebrews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66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1 Timothy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66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Titus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67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Mark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67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Matthew</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67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2 Peter</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67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2 Timothy</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75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Jude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85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John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90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1 John; 2 John; 3 John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Times New Roman"/>
                <a:ea typeface="+mn-ea"/>
                <a:cs typeface="+mn-cs"/>
              </a:rPr>
              <a:t>A.D. 96  </a:t>
            </a:r>
            <a:r>
              <a:rPr kumimoji="0" lang="en-US" sz="1600" b="0" i="0" u="none" strike="noStrike" kern="0" cap="none" spc="0" normalizeH="0" baseline="0" noProof="0" dirty="0">
                <a:ln>
                  <a:noFill/>
                </a:ln>
                <a:solidFill>
                  <a:srgbClr val="000000"/>
                </a:solidFill>
                <a:effectLst/>
                <a:uLnTx/>
                <a:uFillTx/>
                <a:latin typeface="Times New Roman"/>
                <a:ea typeface="+mn-ea"/>
                <a:cs typeface="+mn-cs"/>
              </a:rPr>
              <a:t>Revelation</a:t>
            </a:r>
          </a:p>
        </p:txBody>
      </p:sp>
      <p:sp>
        <p:nvSpPr>
          <p:cNvPr id="4" name="Rectangle 3">
            <a:extLst>
              <a:ext uri="{FF2B5EF4-FFF2-40B4-BE49-F238E27FC236}">
                <a16:creationId xmlns:a16="http://schemas.microsoft.com/office/drawing/2014/main" id="{325E3714-2802-B8A0-EAE1-618BD007ACC6}"/>
              </a:ext>
            </a:extLst>
          </p:cNvPr>
          <p:cNvSpPr/>
          <p:nvPr/>
        </p:nvSpPr>
        <p:spPr>
          <a:xfrm>
            <a:off x="3384885" y="-180461"/>
            <a:ext cx="5317954" cy="4343400"/>
          </a:xfrm>
          <a:prstGeom prst="rect">
            <a:avLst/>
          </a:prstGeom>
          <a:noFill/>
          <a:ln w="571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Times New Roman" pitchFamily="18" charset="0"/>
              </a:rPr>
              <a:t>The precise order and date of the books is highly disputed, but we will make an attempt at a chronological presentation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Times New Roman" pitchFamily="18" charset="0"/>
              </a:rPr>
              <a:t>of these lessons </a:t>
            </a:r>
            <a:r>
              <a:rPr kumimoji="0" lang="en-US" sz="2400" b="0" i="0" u="none" strike="noStrike" kern="0" cap="none" spc="0" normalizeH="0" baseline="0" noProof="0" dirty="0" err="1">
                <a:ln>
                  <a:noFill/>
                </a:ln>
                <a:solidFill>
                  <a:srgbClr val="000000"/>
                </a:solidFill>
                <a:effectLst/>
                <a:uLnTx/>
                <a:uFillTx/>
                <a:latin typeface="Times New Roman"/>
                <a:ea typeface="+mn-ea"/>
                <a:cs typeface="Times New Roman" pitchFamily="18" charset="0"/>
              </a:rPr>
              <a:t>onTHE</a:t>
            </a:r>
            <a:r>
              <a:rPr kumimoji="0" lang="en-US" sz="2400" b="0" i="0" u="none" strike="noStrike" kern="0" cap="none" spc="0" normalizeH="0" baseline="0" noProof="0" dirty="0">
                <a:ln>
                  <a:noFill/>
                </a:ln>
                <a:solidFill>
                  <a:srgbClr val="000000"/>
                </a:solidFill>
                <a:effectLst/>
                <a:uLnTx/>
                <a:uFillTx/>
                <a:latin typeface="Times New Roman"/>
                <a:ea typeface="+mn-ea"/>
                <a:cs typeface="Times New Roman" pitchFamily="18" charset="0"/>
              </a:rPr>
              <a:t> EPISTLES,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Times New Roman"/>
                <a:ea typeface="+mn-ea"/>
                <a:cs typeface="Times New Roman" pitchFamily="18" charset="0"/>
              </a:rPr>
              <a:t>and in doing so make the point that they are individual letters with a history all their own</a:t>
            </a:r>
            <a:r>
              <a:rPr kumimoji="0" lang="en-US" sz="2800" b="0" i="0" u="none" strike="noStrike" kern="0" cap="none" spc="0" normalizeH="0" baseline="0" noProof="0" dirty="0">
                <a:ln>
                  <a:noFill/>
                </a:ln>
                <a:solidFill>
                  <a:srgbClr val="000000"/>
                </a:solidFill>
                <a:effectLst/>
                <a:uLnTx/>
                <a:uFillTx/>
                <a:latin typeface="Times New Roman"/>
                <a:ea typeface="+mn-ea"/>
                <a:cs typeface="Times New Roman" pitchFamily="18" charset="0"/>
              </a:rPr>
              <a:t>.  </a:t>
            </a:r>
          </a:p>
        </p:txBody>
      </p:sp>
      <p:sp>
        <p:nvSpPr>
          <p:cNvPr id="5" name="TextBox 4">
            <a:extLst>
              <a:ext uri="{FF2B5EF4-FFF2-40B4-BE49-F238E27FC236}">
                <a16:creationId xmlns:a16="http://schemas.microsoft.com/office/drawing/2014/main" id="{EBF30CC4-40F9-254A-1FF0-89BFA7570DA1}"/>
              </a:ext>
            </a:extLst>
          </p:cNvPr>
          <p:cNvSpPr txBox="1"/>
          <p:nvPr/>
        </p:nvSpPr>
        <p:spPr>
          <a:xfrm>
            <a:off x="3745832" y="3489162"/>
            <a:ext cx="4876800" cy="3139321"/>
          </a:xfrm>
          <a:prstGeom prst="rect">
            <a:avLst/>
          </a:prstGeom>
          <a:noFill/>
          <a:ln>
            <a:solidFill>
              <a:srgbClr val="C00000"/>
            </a:solidFill>
          </a:ln>
        </p:spPr>
        <p:txBody>
          <a:bodyPr wrap="square" rtlCol="0">
            <a:spAutoFit/>
          </a:bodyPr>
          <a:lstStyle/>
          <a:p>
            <a:r>
              <a:rPr lang="en-US" dirty="0">
                <a:ln>
                  <a:solidFill>
                    <a:srgbClr val="C00000"/>
                  </a:solidFill>
                </a:ln>
                <a:solidFill>
                  <a:srgbClr val="C00000"/>
                </a:solidFill>
              </a:rPr>
              <a:t>The OT was written over a period of approximately </a:t>
            </a:r>
            <a:r>
              <a:rPr lang="en-US" b="1" dirty="0">
                <a:ln>
                  <a:solidFill>
                    <a:srgbClr val="C00000"/>
                  </a:solidFill>
                </a:ln>
                <a:solidFill>
                  <a:srgbClr val="C00000"/>
                </a:solidFill>
              </a:rPr>
              <a:t>1,000</a:t>
            </a:r>
            <a:r>
              <a:rPr lang="en-US" dirty="0">
                <a:ln>
                  <a:solidFill>
                    <a:srgbClr val="C00000"/>
                  </a:solidFill>
                </a:ln>
                <a:solidFill>
                  <a:srgbClr val="C00000"/>
                </a:solidFill>
              </a:rPr>
              <a:t> years.</a:t>
            </a:r>
          </a:p>
          <a:p>
            <a:endParaRPr lang="en-US" dirty="0">
              <a:ln>
                <a:solidFill>
                  <a:srgbClr val="C00000"/>
                </a:solidFill>
              </a:ln>
              <a:solidFill>
                <a:srgbClr val="C00000"/>
              </a:solidFill>
            </a:endParaRPr>
          </a:p>
          <a:p>
            <a:r>
              <a:rPr lang="en-US" dirty="0">
                <a:ln>
                  <a:solidFill>
                    <a:srgbClr val="C00000"/>
                  </a:solidFill>
                </a:ln>
                <a:solidFill>
                  <a:srgbClr val="C00000"/>
                </a:solidFill>
              </a:rPr>
              <a:t>The NT was written over a period of approximately </a:t>
            </a:r>
            <a:r>
              <a:rPr lang="en-US" b="1" dirty="0">
                <a:ln>
                  <a:solidFill>
                    <a:srgbClr val="C00000"/>
                  </a:solidFill>
                </a:ln>
                <a:solidFill>
                  <a:srgbClr val="C00000"/>
                </a:solidFill>
              </a:rPr>
              <a:t>50 </a:t>
            </a:r>
            <a:r>
              <a:rPr lang="en-US" dirty="0">
                <a:ln>
                  <a:solidFill>
                    <a:srgbClr val="C00000"/>
                  </a:solidFill>
                </a:ln>
                <a:solidFill>
                  <a:srgbClr val="C00000"/>
                </a:solidFill>
              </a:rPr>
              <a:t>years.</a:t>
            </a:r>
          </a:p>
          <a:p>
            <a:endParaRPr lang="en-US" dirty="0">
              <a:ln>
                <a:solidFill>
                  <a:srgbClr val="C00000"/>
                </a:solidFill>
              </a:ln>
              <a:solidFill>
                <a:srgbClr val="C00000"/>
              </a:solidFill>
            </a:endParaRPr>
          </a:p>
          <a:p>
            <a:r>
              <a:rPr lang="en-US" dirty="0">
                <a:ln>
                  <a:solidFill>
                    <a:srgbClr val="C00000"/>
                  </a:solidFill>
                </a:ln>
                <a:solidFill>
                  <a:srgbClr val="C00000"/>
                </a:solidFill>
              </a:rPr>
              <a:t>The NT could be accepted immediately because of the signs, wonders and miracles attesting these were the words of God.</a:t>
            </a:r>
          </a:p>
          <a:p>
            <a:endParaRPr lang="en-US" dirty="0">
              <a:ln>
                <a:solidFill>
                  <a:srgbClr val="C00000"/>
                </a:solidFill>
              </a:ln>
              <a:solidFill>
                <a:srgbClr val="C00000"/>
              </a:solidFill>
            </a:endParaRPr>
          </a:p>
          <a:p>
            <a:r>
              <a:rPr lang="en-US" dirty="0">
                <a:ln>
                  <a:solidFill>
                    <a:srgbClr val="C00000"/>
                  </a:solidFill>
                </a:ln>
                <a:solidFill>
                  <a:srgbClr val="C00000"/>
                </a:solidFill>
              </a:rPr>
              <a:t>No need for a council or vote.</a:t>
            </a:r>
          </a:p>
        </p:txBody>
      </p:sp>
    </p:spTree>
    <p:extLst>
      <p:ext uri="{BB962C8B-B14F-4D97-AF65-F5344CB8AC3E}">
        <p14:creationId xmlns:p14="http://schemas.microsoft.com/office/powerpoint/2010/main" val="4047144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E4C64B-E05F-56F9-1582-F6BEC157458B}"/>
              </a:ext>
            </a:extLst>
          </p:cNvPr>
          <p:cNvSpPr txBox="1"/>
          <p:nvPr/>
        </p:nvSpPr>
        <p:spPr>
          <a:xfrm>
            <a:off x="409074" y="216568"/>
            <a:ext cx="7844589" cy="2677656"/>
          </a:xfrm>
          <a:prstGeom prst="rect">
            <a:avLst/>
          </a:prstGeom>
          <a:noFill/>
        </p:spPr>
        <p:txBody>
          <a:bodyPr wrap="square">
            <a:spAutoFit/>
          </a:bodyPr>
          <a:lstStyle/>
          <a:p>
            <a:r>
              <a:rPr lang="en-US" sz="2800" dirty="0">
                <a:solidFill>
                  <a:schemeClr val="bg1"/>
                </a:solidFill>
              </a:rPr>
              <a:t>Eph 2:19-20. 19 Now, therefore, you are no longer strangers and foreigners, but fellow citizens with the saints and members of the household of God, 20 </a:t>
            </a:r>
            <a:r>
              <a:rPr lang="en-US" sz="2800" b="1" dirty="0">
                <a:solidFill>
                  <a:schemeClr val="bg1"/>
                </a:solidFill>
              </a:rPr>
              <a:t>having been built on </a:t>
            </a:r>
            <a:r>
              <a:rPr lang="en-US" sz="2800" b="1" u="sng" dirty="0">
                <a:solidFill>
                  <a:srgbClr val="FFFF00"/>
                </a:solidFill>
              </a:rPr>
              <a:t>the foundation of the apostles and prophets</a:t>
            </a:r>
            <a:r>
              <a:rPr lang="en-US" sz="2800" dirty="0">
                <a:solidFill>
                  <a:schemeClr val="bg1"/>
                </a:solidFill>
              </a:rPr>
              <a:t>, Jesus Christ Himself being the chief corner[stone],</a:t>
            </a:r>
          </a:p>
        </p:txBody>
      </p:sp>
      <p:sp>
        <p:nvSpPr>
          <p:cNvPr id="4" name="TextBox 3">
            <a:extLst>
              <a:ext uri="{FF2B5EF4-FFF2-40B4-BE49-F238E27FC236}">
                <a16:creationId xmlns:a16="http://schemas.microsoft.com/office/drawing/2014/main" id="{D07838D5-3598-2EE6-95A8-F1439C3E5EEB}"/>
              </a:ext>
            </a:extLst>
          </p:cNvPr>
          <p:cNvSpPr txBox="1"/>
          <p:nvPr/>
        </p:nvSpPr>
        <p:spPr>
          <a:xfrm>
            <a:off x="409074" y="3521240"/>
            <a:ext cx="8446168" cy="3108543"/>
          </a:xfrm>
          <a:prstGeom prst="rect">
            <a:avLst/>
          </a:prstGeom>
          <a:noFill/>
        </p:spPr>
        <p:txBody>
          <a:bodyPr wrap="square" rtlCol="0">
            <a:spAutoFit/>
          </a:bodyPr>
          <a:lstStyle/>
          <a:p>
            <a:r>
              <a:rPr lang="en-US" sz="2800" dirty="0">
                <a:solidFill>
                  <a:schemeClr val="bg1"/>
                </a:solidFill>
              </a:rPr>
              <a:t>Eph 3:3-5.  3 how that </a:t>
            </a:r>
            <a:r>
              <a:rPr lang="en-US" sz="2800" b="1" dirty="0">
                <a:solidFill>
                  <a:srgbClr val="FFFF00"/>
                </a:solidFill>
              </a:rPr>
              <a:t>by revelation He made known to me the mystery</a:t>
            </a:r>
            <a:r>
              <a:rPr lang="en-US" sz="2800" dirty="0">
                <a:solidFill>
                  <a:schemeClr val="bg1"/>
                </a:solidFill>
              </a:rPr>
              <a:t> (as I have briefly </a:t>
            </a:r>
            <a:r>
              <a:rPr lang="en-US" sz="2800" b="1" dirty="0">
                <a:solidFill>
                  <a:srgbClr val="FFFF00"/>
                </a:solidFill>
              </a:rPr>
              <a:t>written</a:t>
            </a:r>
            <a:r>
              <a:rPr lang="en-US" sz="2800" dirty="0">
                <a:solidFill>
                  <a:schemeClr val="bg1"/>
                </a:solidFill>
              </a:rPr>
              <a:t> already, 4 by which, when you read, you may understand my knowledge in the mystery of Christ), 5 which in other ages was not made known to the sons of men, as it has now been </a:t>
            </a:r>
            <a:r>
              <a:rPr lang="en-US" sz="2800" b="1" u="sng" dirty="0">
                <a:solidFill>
                  <a:srgbClr val="FFFF00"/>
                </a:solidFill>
              </a:rPr>
              <a:t>revealed by the Spirit </a:t>
            </a:r>
            <a:r>
              <a:rPr lang="en-US" sz="2800" dirty="0">
                <a:solidFill>
                  <a:schemeClr val="bg1"/>
                </a:solidFill>
              </a:rPr>
              <a:t>to His </a:t>
            </a:r>
            <a:r>
              <a:rPr lang="en-US" sz="2800" b="1" u="sng" dirty="0">
                <a:solidFill>
                  <a:srgbClr val="FFFF00"/>
                </a:solidFill>
              </a:rPr>
              <a:t>holy apostles </a:t>
            </a:r>
            <a:r>
              <a:rPr lang="en-US" sz="2800" dirty="0">
                <a:solidFill>
                  <a:schemeClr val="bg1"/>
                </a:solidFill>
              </a:rPr>
              <a:t>and </a:t>
            </a:r>
            <a:r>
              <a:rPr lang="en-US" sz="2800" b="1" u="sng" dirty="0">
                <a:solidFill>
                  <a:srgbClr val="FFFF00"/>
                </a:solidFill>
              </a:rPr>
              <a:t>prophets</a:t>
            </a:r>
            <a:r>
              <a:rPr lang="en-US" sz="2800" dirty="0">
                <a:solidFill>
                  <a:schemeClr val="bg1"/>
                </a:solidFill>
              </a:rPr>
              <a:t>:</a:t>
            </a:r>
          </a:p>
        </p:txBody>
      </p:sp>
    </p:spTree>
    <p:extLst>
      <p:ext uri="{BB962C8B-B14F-4D97-AF65-F5344CB8AC3E}">
        <p14:creationId xmlns:p14="http://schemas.microsoft.com/office/powerpoint/2010/main" val="1487716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574CAA-5477-C480-6BB3-074D9136D851}"/>
              </a:ext>
            </a:extLst>
          </p:cNvPr>
          <p:cNvSpPr txBox="1"/>
          <p:nvPr/>
        </p:nvSpPr>
        <p:spPr>
          <a:xfrm>
            <a:off x="488886" y="253498"/>
            <a:ext cx="7957997" cy="1692771"/>
          </a:xfrm>
          <a:prstGeom prst="rect">
            <a:avLst/>
          </a:prstGeom>
          <a:noFill/>
        </p:spPr>
        <p:txBody>
          <a:bodyPr wrap="square">
            <a:spAutoFit/>
          </a:bodyPr>
          <a:lstStyle/>
          <a:p>
            <a:r>
              <a:rPr lang="en-US" sz="2600" b="1" dirty="0"/>
              <a:t>Acts 2:22</a:t>
            </a:r>
            <a:r>
              <a:rPr lang="en-US" sz="2600" dirty="0"/>
              <a:t>. "Men of Israel, hear these words: Jesus of Nazareth, a Man </a:t>
            </a:r>
            <a:r>
              <a:rPr lang="en-US" sz="2600" u="sng" dirty="0">
                <a:latin typeface="Arial Black" panose="020B0A04020102020204" pitchFamily="34" charset="0"/>
              </a:rPr>
              <a:t>attested by God</a:t>
            </a:r>
            <a:r>
              <a:rPr lang="en-US" sz="2600" dirty="0">
                <a:latin typeface="Arial Black" panose="020B0A04020102020204" pitchFamily="34" charset="0"/>
              </a:rPr>
              <a:t> </a:t>
            </a:r>
            <a:r>
              <a:rPr lang="en-US" sz="2600" dirty="0"/>
              <a:t>to you by </a:t>
            </a:r>
            <a:r>
              <a:rPr lang="en-US" sz="2600" u="sng" dirty="0">
                <a:latin typeface="Arial Black" panose="020B0A04020102020204" pitchFamily="34" charset="0"/>
              </a:rPr>
              <a:t>miracles</a:t>
            </a:r>
            <a:r>
              <a:rPr lang="en-US" sz="2600" dirty="0"/>
              <a:t>, </a:t>
            </a:r>
            <a:r>
              <a:rPr lang="en-US" sz="2600" u="sng" dirty="0">
                <a:latin typeface="Arial Black" panose="020B0A04020102020204" pitchFamily="34" charset="0"/>
              </a:rPr>
              <a:t>wonders</a:t>
            </a:r>
            <a:r>
              <a:rPr lang="en-US" sz="2600" dirty="0"/>
              <a:t>, and </a:t>
            </a:r>
            <a:r>
              <a:rPr lang="en-US" sz="2600" u="sng" dirty="0">
                <a:latin typeface="Arial Black" panose="020B0A04020102020204" pitchFamily="34" charset="0"/>
              </a:rPr>
              <a:t>signs</a:t>
            </a:r>
            <a:r>
              <a:rPr lang="en-US" sz="2600" dirty="0"/>
              <a:t> which God did through Him in your midst, as you yourselves also know--</a:t>
            </a:r>
          </a:p>
        </p:txBody>
      </p:sp>
      <p:sp>
        <p:nvSpPr>
          <p:cNvPr id="4" name="TextBox 3">
            <a:extLst>
              <a:ext uri="{FF2B5EF4-FFF2-40B4-BE49-F238E27FC236}">
                <a16:creationId xmlns:a16="http://schemas.microsoft.com/office/drawing/2014/main" id="{0AE5C351-40B6-9BA0-3403-FB78FDA6B1C3}"/>
              </a:ext>
            </a:extLst>
          </p:cNvPr>
          <p:cNvSpPr txBox="1"/>
          <p:nvPr/>
        </p:nvSpPr>
        <p:spPr>
          <a:xfrm>
            <a:off x="488886" y="2362954"/>
            <a:ext cx="8256762" cy="4493538"/>
          </a:xfrm>
          <a:prstGeom prst="rect">
            <a:avLst/>
          </a:prstGeom>
          <a:noFill/>
        </p:spPr>
        <p:txBody>
          <a:bodyPr wrap="square" rtlCol="0">
            <a:spAutoFit/>
          </a:bodyPr>
          <a:lstStyle/>
          <a:p>
            <a:r>
              <a:rPr lang="en-US" sz="2600" b="1" dirty="0"/>
              <a:t>Heb 2:1-4.</a:t>
            </a:r>
            <a:r>
              <a:rPr lang="en-US" sz="2600" dirty="0"/>
              <a:t>  1 Therefore we must give the more earnest heed to the things we have heard, lest we drift away. 2 For if the word spoken through angels proved steadfast, </a:t>
            </a:r>
            <a:r>
              <a:rPr lang="en-US" sz="2600" u="sng" dirty="0"/>
              <a:t>and every transgression and disobedience received a just reward</a:t>
            </a:r>
            <a:r>
              <a:rPr lang="en-US" sz="2600" dirty="0"/>
              <a:t>, </a:t>
            </a:r>
          </a:p>
          <a:p>
            <a:r>
              <a:rPr lang="en-US" sz="2600" dirty="0"/>
              <a:t>3 how shall we escape if we neglect so great a salvation, which at the first began to be </a:t>
            </a:r>
            <a:r>
              <a:rPr lang="en-US" sz="2600" b="1" u="sng" dirty="0"/>
              <a:t>spoken by the Lord, and was confirmed to us </a:t>
            </a:r>
            <a:r>
              <a:rPr lang="en-US" sz="2600" dirty="0"/>
              <a:t>by those who heard Him, 4 God also bearing witness both with </a:t>
            </a:r>
            <a:r>
              <a:rPr lang="en-US" sz="2600" b="1" u="sng" dirty="0"/>
              <a:t>signs and wonders, with various miracles</a:t>
            </a:r>
            <a:r>
              <a:rPr lang="en-US" sz="2600" dirty="0"/>
              <a:t>, and gifts of the Holy Spirit, according to His own will?</a:t>
            </a:r>
          </a:p>
        </p:txBody>
      </p:sp>
    </p:spTree>
    <p:extLst>
      <p:ext uri="{BB962C8B-B14F-4D97-AF65-F5344CB8AC3E}">
        <p14:creationId xmlns:p14="http://schemas.microsoft.com/office/powerpoint/2010/main" val="11557385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F95856-EF98-3BE5-4E05-8C5A5A3D9C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7F99AD8-8B9A-F3D4-B306-5880CEA8C9FD}"/>
              </a:ext>
            </a:extLst>
          </p:cNvPr>
          <p:cNvSpPr txBox="1"/>
          <p:nvPr/>
        </p:nvSpPr>
        <p:spPr>
          <a:xfrm>
            <a:off x="461729" y="217289"/>
            <a:ext cx="7795033" cy="1754326"/>
          </a:xfrm>
          <a:prstGeom prst="rect">
            <a:avLst/>
          </a:prstGeom>
          <a:noFill/>
        </p:spPr>
        <p:txBody>
          <a:bodyPr wrap="square">
            <a:spAutoFit/>
          </a:bodyPr>
          <a:lstStyle/>
          <a:p>
            <a:r>
              <a:rPr lang="en-US" sz="3200" b="1" dirty="0">
                <a:solidFill>
                  <a:srgbClr val="0070C0"/>
                </a:solidFill>
              </a:rPr>
              <a:t>1Cor. 13:10.  </a:t>
            </a:r>
            <a:r>
              <a:rPr lang="en-US" sz="4400" dirty="0"/>
              <a:t>But</a:t>
            </a:r>
            <a:r>
              <a:rPr lang="en-US" sz="3200" dirty="0"/>
              <a:t> when that which is perfect (</a:t>
            </a:r>
            <a:r>
              <a:rPr lang="en-US" sz="3200" u="sng" dirty="0"/>
              <a:t>That</a:t>
            </a:r>
            <a:r>
              <a:rPr lang="en-US" sz="3200" dirty="0"/>
              <a:t> is </a:t>
            </a:r>
            <a:r>
              <a:rPr lang="en-US" sz="3200" u="sng" dirty="0"/>
              <a:t>neuter</a:t>
            </a:r>
            <a:r>
              <a:rPr lang="en-US" sz="3200" dirty="0"/>
              <a:t> not masculine /</a:t>
            </a:r>
            <a:r>
              <a:rPr lang="en-US" sz="3200" u="sng" dirty="0"/>
              <a:t>he</a:t>
            </a:r>
            <a:r>
              <a:rPr lang="en-US" sz="3200" dirty="0"/>
              <a:t>) has come, </a:t>
            </a:r>
            <a:r>
              <a:rPr lang="en-US" sz="3200" u="sng" dirty="0"/>
              <a:t>then that which is in </a:t>
            </a:r>
            <a:r>
              <a:rPr lang="en-US" sz="3200" u="sng" dirty="0">
                <a:solidFill>
                  <a:srgbClr val="C00000"/>
                </a:solidFill>
                <a:latin typeface="Arial Black" panose="020B0A04020102020204" pitchFamily="34" charset="0"/>
              </a:rPr>
              <a:t>part</a:t>
            </a:r>
            <a:r>
              <a:rPr lang="en-US" sz="3200" u="sng" dirty="0"/>
              <a:t> </a:t>
            </a:r>
            <a:r>
              <a:rPr lang="en-US" sz="3200" dirty="0"/>
              <a:t>will be done away.</a:t>
            </a:r>
          </a:p>
        </p:txBody>
      </p:sp>
      <p:sp>
        <p:nvSpPr>
          <p:cNvPr id="5" name="TextBox 4">
            <a:extLst>
              <a:ext uri="{FF2B5EF4-FFF2-40B4-BE49-F238E27FC236}">
                <a16:creationId xmlns:a16="http://schemas.microsoft.com/office/drawing/2014/main" id="{976A1286-38A0-773B-DDF2-22AD7F733892}"/>
              </a:ext>
            </a:extLst>
          </p:cNvPr>
          <p:cNvSpPr txBox="1"/>
          <p:nvPr/>
        </p:nvSpPr>
        <p:spPr>
          <a:xfrm>
            <a:off x="380251" y="2845558"/>
            <a:ext cx="8057583" cy="954107"/>
          </a:xfrm>
          <a:prstGeom prst="rect">
            <a:avLst/>
          </a:prstGeom>
          <a:noFill/>
        </p:spPr>
        <p:txBody>
          <a:bodyPr wrap="square">
            <a:spAutoFit/>
          </a:bodyPr>
          <a:lstStyle/>
          <a:p>
            <a:r>
              <a:rPr lang="en-US" sz="2800" b="1" dirty="0">
                <a:solidFill>
                  <a:srgbClr val="0070C0"/>
                </a:solidFill>
              </a:rPr>
              <a:t>1Cor. 13:9 </a:t>
            </a:r>
            <a:r>
              <a:rPr lang="en-US" sz="2800" dirty="0"/>
              <a:t>For we </a:t>
            </a:r>
            <a:r>
              <a:rPr lang="en-US" sz="2800" dirty="0">
                <a:solidFill>
                  <a:srgbClr val="C00000"/>
                </a:solidFill>
                <a:latin typeface="Arial Black" panose="020B0A04020102020204" pitchFamily="34" charset="0"/>
              </a:rPr>
              <a:t>know in part </a:t>
            </a:r>
          </a:p>
          <a:p>
            <a:r>
              <a:rPr lang="en-US" sz="2800" dirty="0"/>
              <a:t>           and we </a:t>
            </a:r>
            <a:r>
              <a:rPr lang="en-US" sz="2800" dirty="0">
                <a:solidFill>
                  <a:srgbClr val="C00000"/>
                </a:solidFill>
                <a:latin typeface="Arial Black" panose="020B0A04020102020204" pitchFamily="34" charset="0"/>
              </a:rPr>
              <a:t>prophesy in part.</a:t>
            </a:r>
          </a:p>
        </p:txBody>
      </p:sp>
      <p:sp>
        <p:nvSpPr>
          <p:cNvPr id="7" name="TextBox 6">
            <a:extLst>
              <a:ext uri="{FF2B5EF4-FFF2-40B4-BE49-F238E27FC236}">
                <a16:creationId xmlns:a16="http://schemas.microsoft.com/office/drawing/2014/main" id="{29DBEED1-BD4A-F238-2098-DF93F7F39A7C}"/>
              </a:ext>
            </a:extLst>
          </p:cNvPr>
          <p:cNvSpPr txBox="1"/>
          <p:nvPr/>
        </p:nvSpPr>
        <p:spPr>
          <a:xfrm>
            <a:off x="321414" y="4047921"/>
            <a:ext cx="8057582" cy="2554545"/>
          </a:xfrm>
          <a:prstGeom prst="rect">
            <a:avLst/>
          </a:prstGeom>
          <a:noFill/>
        </p:spPr>
        <p:txBody>
          <a:bodyPr wrap="square">
            <a:spAutoFit/>
          </a:bodyPr>
          <a:lstStyle/>
          <a:p>
            <a:r>
              <a:rPr lang="en-US" sz="3200" b="1" dirty="0">
                <a:solidFill>
                  <a:srgbClr val="0070C0"/>
                </a:solidFill>
              </a:rPr>
              <a:t>Jude 1:3  </a:t>
            </a:r>
            <a:r>
              <a:rPr lang="en-US" sz="3200" dirty="0"/>
              <a:t>Beloved, while I was very diligent to write to you concerning our common salvation, I found it necessary to write to you exhorting you to </a:t>
            </a:r>
            <a:r>
              <a:rPr lang="en-US" sz="3200" u="sng" dirty="0"/>
              <a:t>contend earnestly for the faith </a:t>
            </a:r>
            <a:r>
              <a:rPr lang="en-US" sz="3200" dirty="0"/>
              <a:t>which was </a:t>
            </a:r>
            <a:r>
              <a:rPr lang="en-US" sz="3200" u="sng" dirty="0">
                <a:solidFill>
                  <a:srgbClr val="C00000"/>
                </a:solidFill>
                <a:latin typeface="Arial Black" panose="020B0A04020102020204" pitchFamily="34" charset="0"/>
              </a:rPr>
              <a:t>once for all delivered </a:t>
            </a:r>
            <a:r>
              <a:rPr lang="en-US" sz="3200" dirty="0"/>
              <a:t>to the saints.</a:t>
            </a:r>
          </a:p>
        </p:txBody>
      </p:sp>
    </p:spTree>
    <p:extLst>
      <p:ext uri="{BB962C8B-B14F-4D97-AF65-F5344CB8AC3E}">
        <p14:creationId xmlns:p14="http://schemas.microsoft.com/office/powerpoint/2010/main" val="383204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61E3D-84E2-D5F3-B2CE-06C37F04CC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C3D4F8-1CA2-330D-7CA8-0F1BB0E3C32D}"/>
              </a:ext>
            </a:extLst>
          </p:cNvPr>
          <p:cNvPicPr>
            <a:picLocks noChangeAspect="1"/>
          </p:cNvPicPr>
          <p:nvPr/>
        </p:nvPicPr>
        <p:blipFill>
          <a:blip r:embed="rId2"/>
          <a:srcRect l="19298" t="21359" r="19649" b="8792"/>
          <a:stretch>
            <a:fillRect/>
          </a:stretch>
        </p:blipFill>
        <p:spPr>
          <a:xfrm>
            <a:off x="130889" y="120316"/>
            <a:ext cx="9013111" cy="5542548"/>
          </a:xfrm>
          <a:prstGeom prst="rect">
            <a:avLst/>
          </a:prstGeom>
        </p:spPr>
      </p:pic>
      <p:sp>
        <p:nvSpPr>
          <p:cNvPr id="4" name="TextBox 3">
            <a:extLst>
              <a:ext uri="{FF2B5EF4-FFF2-40B4-BE49-F238E27FC236}">
                <a16:creationId xmlns:a16="http://schemas.microsoft.com/office/drawing/2014/main" id="{F5D9B516-4A39-FF0F-2447-7DA453247E38}"/>
              </a:ext>
            </a:extLst>
          </p:cNvPr>
          <p:cNvSpPr txBox="1"/>
          <p:nvPr/>
        </p:nvSpPr>
        <p:spPr>
          <a:xfrm>
            <a:off x="2133599" y="5775161"/>
            <a:ext cx="5005136" cy="584775"/>
          </a:xfrm>
          <a:prstGeom prst="rect">
            <a:avLst/>
          </a:prstGeom>
          <a:noFill/>
        </p:spPr>
        <p:txBody>
          <a:bodyPr wrap="square" rtlCol="0">
            <a:spAutoFit/>
          </a:bodyPr>
          <a:lstStyle/>
          <a:p>
            <a:r>
              <a:rPr lang="en-US" sz="3200" dirty="0">
                <a:solidFill>
                  <a:schemeClr val="bg1"/>
                </a:solidFill>
              </a:rPr>
              <a:t>Ezekiel’s vision (revelation)</a:t>
            </a:r>
          </a:p>
        </p:txBody>
      </p:sp>
    </p:spTree>
    <p:extLst>
      <p:ext uri="{BB962C8B-B14F-4D97-AF65-F5344CB8AC3E}">
        <p14:creationId xmlns:p14="http://schemas.microsoft.com/office/powerpoint/2010/main" val="3812757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FC56C8-6C75-B58C-6189-2CB6CF3369F8}"/>
              </a:ext>
            </a:extLst>
          </p:cNvPr>
          <p:cNvSpPr txBox="1"/>
          <p:nvPr/>
        </p:nvSpPr>
        <p:spPr>
          <a:xfrm>
            <a:off x="669955" y="525105"/>
            <a:ext cx="7767875" cy="1077218"/>
          </a:xfrm>
          <a:prstGeom prst="rect">
            <a:avLst/>
          </a:prstGeom>
          <a:noFill/>
        </p:spPr>
        <p:txBody>
          <a:bodyPr wrap="square" rtlCol="0">
            <a:spAutoFit/>
          </a:bodyPr>
          <a:lstStyle/>
          <a:p>
            <a:r>
              <a:rPr lang="en-US" sz="3200" dirty="0">
                <a:solidFill>
                  <a:srgbClr val="C00000"/>
                </a:solidFill>
              </a:rPr>
              <a:t>Why do people not want to accept the Bible as the complete inspired word of God?</a:t>
            </a:r>
          </a:p>
        </p:txBody>
      </p:sp>
      <p:sp>
        <p:nvSpPr>
          <p:cNvPr id="3" name="TextBox 2">
            <a:extLst>
              <a:ext uri="{FF2B5EF4-FFF2-40B4-BE49-F238E27FC236}">
                <a16:creationId xmlns:a16="http://schemas.microsoft.com/office/drawing/2014/main" id="{E0994336-2D8E-09D9-5A51-CC09475C2D7D}"/>
              </a:ext>
            </a:extLst>
          </p:cNvPr>
          <p:cNvSpPr txBox="1"/>
          <p:nvPr/>
        </p:nvSpPr>
        <p:spPr>
          <a:xfrm>
            <a:off x="669955" y="2012651"/>
            <a:ext cx="7876515" cy="2554545"/>
          </a:xfrm>
          <a:prstGeom prst="rect">
            <a:avLst/>
          </a:prstGeom>
          <a:noFill/>
        </p:spPr>
        <p:txBody>
          <a:bodyPr wrap="square" rtlCol="0">
            <a:spAutoFit/>
          </a:bodyPr>
          <a:lstStyle/>
          <a:p>
            <a:r>
              <a:rPr lang="en-US" sz="3200" dirty="0">
                <a:solidFill>
                  <a:schemeClr val="accent5">
                    <a:lumMod val="50000"/>
                  </a:schemeClr>
                </a:solidFill>
              </a:rPr>
              <a:t>Satan has convinced people if the Bible is questionable, (discredited) then they do not have to accept what God says on a matter – it is subject to personal interpterion…They can accept man’s changes or substitutions.</a:t>
            </a:r>
          </a:p>
        </p:txBody>
      </p:sp>
      <p:sp>
        <p:nvSpPr>
          <p:cNvPr id="4" name="TextBox 3">
            <a:extLst>
              <a:ext uri="{FF2B5EF4-FFF2-40B4-BE49-F238E27FC236}">
                <a16:creationId xmlns:a16="http://schemas.microsoft.com/office/drawing/2014/main" id="{AEC252BE-3CA6-4C05-D647-879DC542CE14}"/>
              </a:ext>
            </a:extLst>
          </p:cNvPr>
          <p:cNvSpPr txBox="1"/>
          <p:nvPr/>
        </p:nvSpPr>
        <p:spPr>
          <a:xfrm>
            <a:off x="669955" y="4916041"/>
            <a:ext cx="7252225" cy="1569660"/>
          </a:xfrm>
          <a:prstGeom prst="rect">
            <a:avLst/>
          </a:prstGeom>
          <a:noFill/>
        </p:spPr>
        <p:txBody>
          <a:bodyPr wrap="square" rtlCol="0">
            <a:spAutoFit/>
          </a:bodyPr>
          <a:lstStyle/>
          <a:p>
            <a:pPr algn="ctr"/>
            <a:r>
              <a:rPr lang="en-US" sz="4800" b="1" dirty="0"/>
              <a:t>How did that work for people in the days of Noah?</a:t>
            </a:r>
          </a:p>
        </p:txBody>
      </p:sp>
    </p:spTree>
    <p:extLst>
      <p:ext uri="{BB962C8B-B14F-4D97-AF65-F5344CB8AC3E}">
        <p14:creationId xmlns:p14="http://schemas.microsoft.com/office/powerpoint/2010/main" val="30044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794" y="2133086"/>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pic>
        <p:nvPicPr>
          <p:cNvPr id="7" name="Picture 6"/>
          <p:cNvPicPr>
            <a:picLocks noChangeAspect="1"/>
          </p:cNvPicPr>
          <p:nvPr/>
        </p:nvPicPr>
        <p:blipFill rotWithShape="1">
          <a:blip r:embed="rId2"/>
          <a:srcRect l="23112" t="21263" r="23729" b="49217"/>
          <a:stretch/>
        </p:blipFill>
        <p:spPr>
          <a:xfrm>
            <a:off x="-22034" y="3152045"/>
            <a:ext cx="9166033" cy="2863273"/>
          </a:xfrm>
          <a:prstGeom prst="rect">
            <a:avLst/>
          </a:prstGeom>
        </p:spPr>
      </p:pic>
      <p:sp>
        <p:nvSpPr>
          <p:cNvPr id="4" name="TextBox 3"/>
          <p:cNvSpPr txBox="1"/>
          <p:nvPr/>
        </p:nvSpPr>
        <p:spPr>
          <a:xfrm>
            <a:off x="1786475" y="3053616"/>
            <a:ext cx="38489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6" name="TextBox 5"/>
          <p:cNvSpPr txBox="1"/>
          <p:nvPr/>
        </p:nvSpPr>
        <p:spPr>
          <a:xfrm>
            <a:off x="0" y="17932"/>
            <a:ext cx="9143999"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Want to learn more about the Bible?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We will be glad to study the Bible with you.</a:t>
            </a:r>
          </a:p>
        </p:txBody>
      </p:sp>
      <p:sp>
        <p:nvSpPr>
          <p:cNvPr id="2" name="Rectangle 1"/>
          <p:cNvSpPr/>
          <p:nvPr/>
        </p:nvSpPr>
        <p:spPr>
          <a:xfrm>
            <a:off x="1602724" y="2179207"/>
            <a:ext cx="5867370" cy="184724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5943602"/>
            <a:ext cx="91660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newlebanoncoc@gmail.com</a:t>
            </a:r>
          </a:p>
        </p:txBody>
      </p:sp>
      <p:sp>
        <p:nvSpPr>
          <p:cNvPr id="9" name="TextBox 8"/>
          <p:cNvSpPr txBox="1"/>
          <p:nvPr/>
        </p:nvSpPr>
        <p:spPr>
          <a:xfrm>
            <a:off x="1618159" y="2123994"/>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sp>
        <p:nvSpPr>
          <p:cNvPr id="10" name="TextBox 9"/>
          <p:cNvSpPr txBox="1"/>
          <p:nvPr/>
        </p:nvSpPr>
        <p:spPr>
          <a:xfrm>
            <a:off x="1660969" y="2981897"/>
            <a:ext cx="3848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11" name="TextBox 10"/>
          <p:cNvSpPr txBox="1"/>
          <p:nvPr/>
        </p:nvSpPr>
        <p:spPr>
          <a:xfrm>
            <a:off x="4591216" y="3478861"/>
            <a:ext cx="32641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New Lebanon, OH</a:t>
            </a:r>
          </a:p>
        </p:txBody>
      </p:sp>
    </p:spTree>
    <p:extLst>
      <p:ext uri="{BB962C8B-B14F-4D97-AF65-F5344CB8AC3E}">
        <p14:creationId xmlns:p14="http://schemas.microsoft.com/office/powerpoint/2010/main" val="367838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A4B46-8F1A-17E4-7A3E-9FFC7D0237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C73272-7161-966D-8876-913DEDD0BA25}"/>
              </a:ext>
            </a:extLst>
          </p:cNvPr>
          <p:cNvPicPr>
            <a:picLocks noChangeAspect="1"/>
          </p:cNvPicPr>
          <p:nvPr/>
        </p:nvPicPr>
        <p:blipFill>
          <a:blip r:embed="rId2"/>
          <a:srcRect l="29913" t="41758" r="30438" b="25765"/>
          <a:stretch>
            <a:fillRect/>
          </a:stretch>
        </p:blipFill>
        <p:spPr>
          <a:xfrm>
            <a:off x="107541" y="1082843"/>
            <a:ext cx="9036459" cy="3978442"/>
          </a:xfrm>
          <a:prstGeom prst="rect">
            <a:avLst/>
          </a:prstGeom>
        </p:spPr>
      </p:pic>
    </p:spTree>
    <p:extLst>
      <p:ext uri="{BB962C8B-B14F-4D97-AF65-F5344CB8AC3E}">
        <p14:creationId xmlns:p14="http://schemas.microsoft.com/office/powerpoint/2010/main" val="3810391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747D6-DD6F-EEAB-F3D7-2C3495563A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8E3144F-294E-4511-3493-416C98245D4E}"/>
              </a:ext>
            </a:extLst>
          </p:cNvPr>
          <p:cNvPicPr>
            <a:picLocks noChangeAspect="1"/>
          </p:cNvPicPr>
          <p:nvPr/>
        </p:nvPicPr>
        <p:blipFill>
          <a:blip r:embed="rId2"/>
          <a:srcRect l="23860" t="29519" r="23158" b="13199"/>
          <a:stretch>
            <a:fillRect/>
          </a:stretch>
        </p:blipFill>
        <p:spPr>
          <a:xfrm>
            <a:off x="60604" y="0"/>
            <a:ext cx="8858807" cy="5148081"/>
          </a:xfrm>
          <a:prstGeom prst="rect">
            <a:avLst/>
          </a:prstGeom>
        </p:spPr>
      </p:pic>
      <p:sp>
        <p:nvSpPr>
          <p:cNvPr id="4" name="TextBox 3">
            <a:extLst>
              <a:ext uri="{FF2B5EF4-FFF2-40B4-BE49-F238E27FC236}">
                <a16:creationId xmlns:a16="http://schemas.microsoft.com/office/drawing/2014/main" id="{E250DCD6-8EAA-957A-7A81-2FA64CB2B779}"/>
              </a:ext>
            </a:extLst>
          </p:cNvPr>
          <p:cNvSpPr txBox="1"/>
          <p:nvPr/>
        </p:nvSpPr>
        <p:spPr>
          <a:xfrm>
            <a:off x="168442" y="5141494"/>
            <a:ext cx="8590547" cy="1569660"/>
          </a:xfrm>
          <a:prstGeom prst="rect">
            <a:avLst/>
          </a:prstGeom>
          <a:noFill/>
        </p:spPr>
        <p:txBody>
          <a:bodyPr wrap="square" rtlCol="0">
            <a:spAutoFit/>
          </a:bodyPr>
          <a:lstStyle/>
          <a:p>
            <a:pPr algn="ctr"/>
            <a:r>
              <a:rPr lang="en-US" sz="2400" dirty="0">
                <a:solidFill>
                  <a:schemeClr val="bg1"/>
                </a:solidFill>
              </a:rPr>
              <a:t>2Timothy 3:16-17.   16 </a:t>
            </a:r>
            <a:r>
              <a:rPr lang="en-US" sz="2400" b="1" u="sng" dirty="0">
                <a:solidFill>
                  <a:schemeClr val="bg1"/>
                </a:solidFill>
              </a:rPr>
              <a:t>All Scripture </a:t>
            </a:r>
            <a:r>
              <a:rPr lang="en-US" sz="2400" dirty="0">
                <a:solidFill>
                  <a:schemeClr val="bg1"/>
                </a:solidFill>
              </a:rPr>
              <a:t>is given by </a:t>
            </a:r>
            <a:r>
              <a:rPr lang="en-US" sz="2400" b="1" u="sng" dirty="0">
                <a:solidFill>
                  <a:schemeClr val="bg1"/>
                </a:solidFill>
              </a:rPr>
              <a:t>inspiration</a:t>
            </a:r>
            <a:r>
              <a:rPr lang="en-US" sz="2400" dirty="0">
                <a:solidFill>
                  <a:schemeClr val="bg1"/>
                </a:solidFill>
              </a:rPr>
              <a:t> of God, and is profitable for doctrine, for reproof, for correction, for instruction in righteousness, 17 that the man of God may be complete, thoroughly equipped for every good work.</a:t>
            </a:r>
          </a:p>
        </p:txBody>
      </p:sp>
    </p:spTree>
    <p:extLst>
      <p:ext uri="{BB962C8B-B14F-4D97-AF65-F5344CB8AC3E}">
        <p14:creationId xmlns:p14="http://schemas.microsoft.com/office/powerpoint/2010/main" val="1617807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DD421-4564-3133-794D-29B56D23E8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C90C8B5-3D89-066A-E806-6E99DCFED165}"/>
              </a:ext>
            </a:extLst>
          </p:cNvPr>
          <p:cNvPicPr>
            <a:picLocks noChangeAspect="1"/>
          </p:cNvPicPr>
          <p:nvPr/>
        </p:nvPicPr>
        <p:blipFill>
          <a:blip r:embed="rId2"/>
          <a:srcRect l="22719" t="30675" r="20351" b="12217"/>
          <a:stretch>
            <a:fillRect/>
          </a:stretch>
        </p:blipFill>
        <p:spPr>
          <a:xfrm>
            <a:off x="114175" y="745031"/>
            <a:ext cx="9029825" cy="4869707"/>
          </a:xfrm>
          <a:prstGeom prst="rect">
            <a:avLst/>
          </a:prstGeom>
        </p:spPr>
      </p:pic>
      <p:sp>
        <p:nvSpPr>
          <p:cNvPr id="4" name="Oval 3">
            <a:extLst>
              <a:ext uri="{FF2B5EF4-FFF2-40B4-BE49-F238E27FC236}">
                <a16:creationId xmlns:a16="http://schemas.microsoft.com/office/drawing/2014/main" id="{5B8BDB1D-8471-096F-20C4-524C674C2104}"/>
              </a:ext>
            </a:extLst>
          </p:cNvPr>
          <p:cNvSpPr/>
          <p:nvPr/>
        </p:nvSpPr>
        <p:spPr>
          <a:xfrm rot="415766">
            <a:off x="5400941" y="2118058"/>
            <a:ext cx="3642325" cy="156084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15B7041-4D87-E139-8F87-D449BD1CC27B}"/>
              </a:ext>
            </a:extLst>
          </p:cNvPr>
          <p:cNvSpPr txBox="1"/>
          <p:nvPr/>
        </p:nvSpPr>
        <p:spPr>
          <a:xfrm>
            <a:off x="5398168" y="465221"/>
            <a:ext cx="3224464" cy="1200329"/>
          </a:xfrm>
          <a:prstGeom prst="rect">
            <a:avLst/>
          </a:prstGeom>
          <a:noFill/>
        </p:spPr>
        <p:txBody>
          <a:bodyPr wrap="square" rtlCol="0">
            <a:spAutoFit/>
          </a:bodyPr>
          <a:lstStyle/>
          <a:p>
            <a:pPr algn="ctr"/>
            <a:r>
              <a:rPr lang="en-US" sz="3600" dirty="0">
                <a:solidFill>
                  <a:srgbClr val="FFFF00"/>
                </a:solidFill>
                <a:latin typeface="Franklin Gothic Demi Cond" panose="020B0706030402020204" pitchFamily="34" charset="0"/>
              </a:rPr>
              <a:t>Holy words - </a:t>
            </a:r>
          </a:p>
          <a:p>
            <a:pPr algn="ctr"/>
            <a:r>
              <a:rPr lang="en-US" sz="3600" dirty="0">
                <a:solidFill>
                  <a:srgbClr val="FFFF00"/>
                </a:solidFill>
                <a:latin typeface="Franklin Gothic Demi Cond" panose="020B0706030402020204" pitchFamily="34" charset="0"/>
              </a:rPr>
              <a:t>The word of God</a:t>
            </a:r>
          </a:p>
        </p:txBody>
      </p:sp>
      <p:sp>
        <p:nvSpPr>
          <p:cNvPr id="6" name="Arrow: Down 5">
            <a:extLst>
              <a:ext uri="{FF2B5EF4-FFF2-40B4-BE49-F238E27FC236}">
                <a16:creationId xmlns:a16="http://schemas.microsoft.com/office/drawing/2014/main" id="{9AC51169-EF66-0C66-200A-B92511875071}"/>
              </a:ext>
            </a:extLst>
          </p:cNvPr>
          <p:cNvSpPr/>
          <p:nvPr/>
        </p:nvSpPr>
        <p:spPr>
          <a:xfrm>
            <a:off x="7222103" y="1548063"/>
            <a:ext cx="484632" cy="111995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111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CC7A4-9189-2D6B-9CB1-48DCE5580D0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C76DE6-AE60-6B52-97D3-7D7D8D80511A}"/>
              </a:ext>
            </a:extLst>
          </p:cNvPr>
          <p:cNvPicPr>
            <a:picLocks noChangeAspect="1"/>
          </p:cNvPicPr>
          <p:nvPr/>
        </p:nvPicPr>
        <p:blipFill>
          <a:blip r:embed="rId2"/>
          <a:srcRect l="53684" t="45513" r="20527" b="9771"/>
          <a:stretch>
            <a:fillRect/>
          </a:stretch>
        </p:blipFill>
        <p:spPr>
          <a:xfrm>
            <a:off x="3056021" y="1527219"/>
            <a:ext cx="5117432" cy="4769308"/>
          </a:xfrm>
          <a:prstGeom prst="rect">
            <a:avLst/>
          </a:prstGeom>
        </p:spPr>
      </p:pic>
      <p:sp>
        <p:nvSpPr>
          <p:cNvPr id="4" name="Arrow: Right 3">
            <a:extLst>
              <a:ext uri="{FF2B5EF4-FFF2-40B4-BE49-F238E27FC236}">
                <a16:creationId xmlns:a16="http://schemas.microsoft.com/office/drawing/2014/main" id="{46E87C07-C0E1-03CE-3F81-FFA3E8F00656}"/>
              </a:ext>
            </a:extLst>
          </p:cNvPr>
          <p:cNvSpPr/>
          <p:nvPr/>
        </p:nvSpPr>
        <p:spPr>
          <a:xfrm rot="2014057">
            <a:off x="2349562" y="3587602"/>
            <a:ext cx="2428590"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5" name="TextBox 4">
            <a:extLst>
              <a:ext uri="{FF2B5EF4-FFF2-40B4-BE49-F238E27FC236}">
                <a16:creationId xmlns:a16="http://schemas.microsoft.com/office/drawing/2014/main" id="{EB41491F-32C8-18E0-6078-4DC380B15BDD}"/>
              </a:ext>
            </a:extLst>
          </p:cNvPr>
          <p:cNvSpPr txBox="1"/>
          <p:nvPr/>
        </p:nvSpPr>
        <p:spPr>
          <a:xfrm>
            <a:off x="465221" y="2125579"/>
            <a:ext cx="1949116" cy="1323439"/>
          </a:xfrm>
          <a:prstGeom prst="rect">
            <a:avLst/>
          </a:prstGeom>
          <a:noFill/>
        </p:spPr>
        <p:txBody>
          <a:bodyPr wrap="square" rtlCol="0">
            <a:spAutoFit/>
          </a:bodyPr>
          <a:lstStyle/>
          <a:p>
            <a:pPr algn="ctr"/>
            <a:r>
              <a:rPr lang="en-US" sz="4000" dirty="0">
                <a:solidFill>
                  <a:srgbClr val="FFFF00"/>
                </a:solidFill>
                <a:latin typeface="Franklin Gothic Demi Cond" panose="020B0706030402020204" pitchFamily="34" charset="0"/>
              </a:rPr>
              <a:t>God breathed</a:t>
            </a:r>
          </a:p>
        </p:txBody>
      </p:sp>
    </p:spTree>
    <p:extLst>
      <p:ext uri="{BB962C8B-B14F-4D97-AF65-F5344CB8AC3E}">
        <p14:creationId xmlns:p14="http://schemas.microsoft.com/office/powerpoint/2010/main" val="422364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B70F-186B-7D33-D661-14AD180AF0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0B252F-E27A-B0AA-B2F8-6BF2CA148CB1}"/>
              </a:ext>
            </a:extLst>
          </p:cNvPr>
          <p:cNvPicPr>
            <a:picLocks noChangeAspect="1"/>
          </p:cNvPicPr>
          <p:nvPr/>
        </p:nvPicPr>
        <p:blipFill>
          <a:blip r:embed="rId2"/>
          <a:srcRect l="21491" t="34904" r="24649" b="26091"/>
          <a:stretch>
            <a:fillRect/>
          </a:stretch>
        </p:blipFill>
        <p:spPr>
          <a:xfrm>
            <a:off x="48767" y="1862792"/>
            <a:ext cx="8958875" cy="3487250"/>
          </a:xfrm>
          <a:prstGeom prst="rect">
            <a:avLst/>
          </a:prstGeom>
        </p:spPr>
      </p:pic>
      <p:sp>
        <p:nvSpPr>
          <p:cNvPr id="4" name="Rectangle: Rounded Corners 3">
            <a:extLst>
              <a:ext uri="{FF2B5EF4-FFF2-40B4-BE49-F238E27FC236}">
                <a16:creationId xmlns:a16="http://schemas.microsoft.com/office/drawing/2014/main" id="{89851BDA-C4F5-695A-506A-D0D45D7C4E38}"/>
              </a:ext>
            </a:extLst>
          </p:cNvPr>
          <p:cNvSpPr/>
          <p:nvPr/>
        </p:nvSpPr>
        <p:spPr>
          <a:xfrm>
            <a:off x="200526" y="1676400"/>
            <a:ext cx="3705727" cy="1259305"/>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DD4BCE57-AE4B-654C-AE34-3146907BEE31}"/>
              </a:ext>
            </a:extLst>
          </p:cNvPr>
          <p:cNvSpPr/>
          <p:nvPr/>
        </p:nvSpPr>
        <p:spPr>
          <a:xfrm>
            <a:off x="4483768" y="1620253"/>
            <a:ext cx="4403558" cy="1427747"/>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13835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993</TotalTime>
  <Words>2076</Words>
  <Application>Microsoft Office PowerPoint</Application>
  <PresentationFormat>On-screen Show (4:3)</PresentationFormat>
  <Paragraphs>117</Paragraphs>
  <Slides>41</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41</vt:i4>
      </vt:variant>
    </vt:vector>
  </HeadingPairs>
  <TitlesOfParts>
    <vt:vector size="52" baseType="lpstr">
      <vt:lpstr>Arial</vt:lpstr>
      <vt:lpstr>Arial Black</vt:lpstr>
      <vt:lpstr>Arial Unicode MS</vt:lpstr>
      <vt:lpstr>Calibri</vt:lpstr>
      <vt:lpstr>Calibri Light</vt:lpstr>
      <vt:lpstr>Franklin Gothic Demi Cond</vt:lpstr>
      <vt:lpstr>Ink Free</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ecurb hastings</dc:creator>
  <cp:lastModifiedBy>ecurb hastings</cp:lastModifiedBy>
  <cp:revision>15</cp:revision>
  <dcterms:created xsi:type="dcterms:W3CDTF">2026-01-19T15:23:09Z</dcterms:created>
  <dcterms:modified xsi:type="dcterms:W3CDTF">2026-03-08T11:55:38Z</dcterms:modified>
</cp:coreProperties>
</file>