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20"/>
  </p:notesMasterIdLst>
  <p:sldIdLst>
    <p:sldId id="265" r:id="rId4"/>
    <p:sldId id="505" r:id="rId5"/>
    <p:sldId id="519" r:id="rId6"/>
    <p:sldId id="518" r:id="rId7"/>
    <p:sldId id="491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49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ERdo2EvlU62RA3ihDoQ5Q==" hashData="0JLUiXX2cpMssjZQdCWTcCzjC8lnbYAVdd9/u+IeU8vy4FzE36voEnUwD6FDGmWlrU0QqlKrp2NegjicSNY3B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20C0B-D68F-44CE-AE3B-0BD4C2A8F6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tree.com/freebackground/finding-the-hope-rock-conceptual-positive-photo_1143122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tree.com/freebackground/finding-the-hope-rock-conceptual-positive-photo_1143122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45DC-9CAD-197A-59B8-039C294B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345082-DCBE-F832-2EE2-1D6A4E361C5B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A5026-4B75-6DE4-CCC8-D4515EA4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77893-7252-1D80-F29B-33F305B8887C}"/>
              </a:ext>
            </a:extLst>
          </p:cNvPr>
          <p:cNvSpPr txBox="1"/>
          <p:nvPr/>
        </p:nvSpPr>
        <p:spPr>
          <a:xfrm>
            <a:off x="1" y="1203159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And your Hope                    should be directed back    toward God and Christ</a:t>
            </a:r>
          </a:p>
        </p:txBody>
      </p:sp>
    </p:spTree>
    <p:extLst>
      <p:ext uri="{BB962C8B-B14F-4D97-AF65-F5344CB8AC3E}">
        <p14:creationId xmlns:p14="http://schemas.microsoft.com/office/powerpoint/2010/main" val="6439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D870-9471-48B8-14EE-F8FB0A089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8CB70-2404-864B-89E3-0AF05C30CD3E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14DE3-D495-640F-C276-04F7E84D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395C1-321B-EB9E-5091-08C4F90AC9FA}"/>
              </a:ext>
            </a:extLst>
          </p:cNvPr>
          <p:cNvSpPr txBox="1"/>
          <p:nvPr/>
        </p:nvSpPr>
        <p:spPr>
          <a:xfrm>
            <a:off x="0" y="1178915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 objects of hope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C204A-69A3-700E-C17A-A184C0B4B9DA}"/>
              </a:ext>
            </a:extLst>
          </p:cNvPr>
          <p:cNvSpPr txBox="1"/>
          <p:nvPr/>
        </p:nvSpPr>
        <p:spPr>
          <a:xfrm>
            <a:off x="360947" y="2430380"/>
            <a:ext cx="4708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eternal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Salvation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the glory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appearing of Christ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and the resurrection from the dead  </a:t>
            </a:r>
          </a:p>
        </p:txBody>
      </p:sp>
    </p:spTree>
    <p:extLst>
      <p:ext uri="{BB962C8B-B14F-4D97-AF65-F5344CB8AC3E}">
        <p14:creationId xmlns:p14="http://schemas.microsoft.com/office/powerpoint/2010/main" val="39652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70D45-92CF-A431-5A41-C6D020B2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7FF93-1AAD-8985-DA43-461C01DCF423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B18EF-4003-BD53-0374-0766DED7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AA6439-796F-8607-CEA5-D4EE4B3255D4}"/>
              </a:ext>
            </a:extLst>
          </p:cNvPr>
          <p:cNvSpPr txBox="1"/>
          <p:nvPr/>
        </p:nvSpPr>
        <p:spPr>
          <a:xfrm>
            <a:off x="0" y="1547885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Hope is the anchor</a:t>
            </a:r>
          </a:p>
          <a:p>
            <a:pPr algn="ctr"/>
            <a:r>
              <a:rPr lang="en-US" sz="5400" dirty="0"/>
              <a:t> of the soul.</a:t>
            </a:r>
          </a:p>
        </p:txBody>
      </p:sp>
    </p:spTree>
    <p:extLst>
      <p:ext uri="{BB962C8B-B14F-4D97-AF65-F5344CB8AC3E}">
        <p14:creationId xmlns:p14="http://schemas.microsoft.com/office/powerpoint/2010/main" val="87955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0D326-25FA-3CB9-4540-636DFEF6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57F1E-9E42-F990-C8D4-8834A7C2CAD2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ECFBC-EC57-7198-801D-0B1B3CE0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1ACEE3-31E2-0498-AFFE-A3344F1D5405}"/>
              </a:ext>
            </a:extLst>
          </p:cNvPr>
          <p:cNvSpPr txBox="1"/>
          <p:nvPr/>
        </p:nvSpPr>
        <p:spPr>
          <a:xfrm>
            <a:off x="0" y="1259306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God wants you to be              able to tell people                            about your wonderful hope.</a:t>
            </a:r>
          </a:p>
        </p:txBody>
      </p:sp>
    </p:spTree>
    <p:extLst>
      <p:ext uri="{BB962C8B-B14F-4D97-AF65-F5344CB8AC3E}">
        <p14:creationId xmlns:p14="http://schemas.microsoft.com/office/powerpoint/2010/main" val="358064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F00E-E84D-18C2-E8E5-E6C3E1FE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1B70CF-D64F-4DEE-8D12-30AD3A999152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9E78C-BE21-7D75-F302-E23C003B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62A2F-827C-6CE0-45A2-167BEACE7B43}"/>
              </a:ext>
            </a:extLst>
          </p:cNvPr>
          <p:cNvSpPr txBox="1"/>
          <p:nvPr/>
        </p:nvSpPr>
        <p:spPr>
          <a:xfrm>
            <a:off x="497305" y="1106905"/>
            <a:ext cx="79328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1Peter 1:3  Blessed be the God and Father of our Lord Jesus Christ, who according to His abundant mercy has begotten us again to a living hope through the resurrection of Jesus Christ from the dead,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22C85-B4B4-3784-3421-0C91E39B4551}"/>
              </a:ext>
            </a:extLst>
          </p:cNvPr>
          <p:cNvSpPr txBox="1"/>
          <p:nvPr/>
        </p:nvSpPr>
        <p:spPr>
          <a:xfrm>
            <a:off x="513347" y="3553325"/>
            <a:ext cx="47805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1Peter 3:15 But sanctify the Lord God in your hearts, and always be ready to give a defense to everyone who asks you a reason for the hope that is in you, with meekness and fear;</a:t>
            </a:r>
          </a:p>
        </p:txBody>
      </p:sp>
    </p:spTree>
    <p:extLst>
      <p:ext uri="{BB962C8B-B14F-4D97-AF65-F5344CB8AC3E}">
        <p14:creationId xmlns:p14="http://schemas.microsoft.com/office/powerpoint/2010/main" val="211402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ing The Hope Rock Conceptual Positive Photo Background And Picture ...">
            <a:extLst>
              <a:ext uri="{FF2B5EF4-FFF2-40B4-BE49-F238E27FC236}">
                <a16:creationId xmlns:a16="http://schemas.microsoft.com/office/drawing/2014/main" id="{C45EBF68-2885-3154-FC96-FFB3C96D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7" y="529390"/>
            <a:ext cx="8693665" cy="57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5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662BD-FC2A-6B00-2BF4-A9147272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ing The Hope Rock Conceptual Positive Photo Background And Picture ...">
            <a:extLst>
              <a:ext uri="{FF2B5EF4-FFF2-40B4-BE49-F238E27FC236}">
                <a16:creationId xmlns:a16="http://schemas.microsoft.com/office/drawing/2014/main" id="{6E402A8D-EC02-62B4-66E8-3D082A7C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00" y="3368842"/>
            <a:ext cx="4900133" cy="32565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74490-D8AD-D4A7-03A5-57771BDD6AC5}"/>
              </a:ext>
            </a:extLst>
          </p:cNvPr>
          <p:cNvSpPr txBox="1"/>
          <p:nvPr/>
        </p:nvSpPr>
        <p:spPr>
          <a:xfrm>
            <a:off x="6725806" y="609467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DuckSansProduc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pngtree.com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801D2C-FFCC-827C-6C1D-39477EB1DA31}"/>
              </a:ext>
            </a:extLst>
          </p:cNvPr>
          <p:cNvSpPr txBox="1"/>
          <p:nvPr/>
        </p:nvSpPr>
        <p:spPr>
          <a:xfrm>
            <a:off x="489284" y="304800"/>
            <a:ext cx="8269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1Peter 3:15  But sanctify the Lord God in your hearts, and always be ready to give a defense to everyone who asks you a reason </a:t>
            </a:r>
            <a:r>
              <a:rPr lang="en-US" sz="3600" b="1" dirty="0">
                <a:solidFill>
                  <a:schemeClr val="bg1"/>
                </a:solidFill>
              </a:rPr>
              <a:t>for the hope that is in you</a:t>
            </a:r>
            <a:r>
              <a:rPr lang="en-US" sz="3600" dirty="0">
                <a:solidFill>
                  <a:schemeClr val="bg1"/>
                </a:solidFill>
              </a:rPr>
              <a:t>, with meekness and fear;</a:t>
            </a:r>
          </a:p>
        </p:txBody>
      </p:sp>
    </p:spTree>
    <p:extLst>
      <p:ext uri="{BB962C8B-B14F-4D97-AF65-F5344CB8AC3E}">
        <p14:creationId xmlns:p14="http://schemas.microsoft.com/office/powerpoint/2010/main" val="389229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97BEC-4552-9586-830B-FBD41E27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ing The Hope Rock Conceptual Positive Photo Background And Picture ...">
            <a:extLst>
              <a:ext uri="{FF2B5EF4-FFF2-40B4-BE49-F238E27FC236}">
                <a16:creationId xmlns:a16="http://schemas.microsoft.com/office/drawing/2014/main" id="{DA45776D-84EB-254F-058E-3354AC29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7" y="997046"/>
            <a:ext cx="7644064" cy="50801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CF2D0-5AB9-D6CE-FCA4-E2E29A5055E8}"/>
              </a:ext>
            </a:extLst>
          </p:cNvPr>
          <p:cNvSpPr txBox="1"/>
          <p:nvPr/>
        </p:nvSpPr>
        <p:spPr>
          <a:xfrm>
            <a:off x="6725806" y="5565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bg1"/>
                </a:solidFill>
                <a:effectLst/>
                <a:latin typeface="DuckSansProduc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pngtree.com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DBE03-EFD4-5409-7E91-E9D32DE6C99D}"/>
              </a:ext>
            </a:extLst>
          </p:cNvPr>
          <p:cNvSpPr txBox="1"/>
          <p:nvPr/>
        </p:nvSpPr>
        <p:spPr>
          <a:xfrm>
            <a:off x="1" y="244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The Hope That Is In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7FCCD-F7BB-7E41-E49B-B93ED5AD5269}"/>
              </a:ext>
            </a:extLst>
          </p:cNvPr>
          <p:cNvSpPr txBox="1"/>
          <p:nvPr/>
        </p:nvSpPr>
        <p:spPr>
          <a:xfrm>
            <a:off x="1" y="61558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 Peter 3:15</a:t>
            </a:r>
          </a:p>
        </p:txBody>
      </p:sp>
    </p:spTree>
    <p:extLst>
      <p:ext uri="{BB962C8B-B14F-4D97-AF65-F5344CB8AC3E}">
        <p14:creationId xmlns:p14="http://schemas.microsoft.com/office/powerpoint/2010/main" val="97291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D52D5-8829-12C8-582B-627C7EAA3D50}"/>
              </a:ext>
            </a:extLst>
          </p:cNvPr>
          <p:cNvSpPr txBox="1"/>
          <p:nvPr/>
        </p:nvSpPr>
        <p:spPr>
          <a:xfrm>
            <a:off x="489284" y="473242"/>
            <a:ext cx="8462211" cy="59104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000" u="sng" dirty="0"/>
              <a:t>Vine's Expository Dictionary of New Testament Words</a:t>
            </a:r>
          </a:p>
          <a:p>
            <a:r>
              <a:rPr lang="en-US" sz="2000" dirty="0"/>
              <a:t>A-1	Noun	Strong's Number: g1680	Greek: </a:t>
            </a:r>
            <a:r>
              <a:rPr lang="en-US" sz="2000" dirty="0" err="1"/>
              <a:t>elpis</a:t>
            </a:r>
            <a:endParaRPr lang="en-US" sz="2000" dirty="0"/>
          </a:p>
          <a:p>
            <a:r>
              <a:rPr lang="en-US" sz="2000" dirty="0"/>
              <a:t>Hope (Noun and Verb), Hope (For):</a:t>
            </a:r>
          </a:p>
          <a:p>
            <a:endParaRPr lang="en-US" dirty="0"/>
          </a:p>
          <a:p>
            <a:r>
              <a:rPr lang="en-US" sz="2400" dirty="0"/>
              <a:t>In the NT, "</a:t>
            </a:r>
            <a:r>
              <a:rPr lang="en-US" sz="3200" u="sng" dirty="0">
                <a:solidFill>
                  <a:srgbClr val="0070C0"/>
                </a:solidFill>
              </a:rPr>
              <a:t>favorable and confident expectation</a:t>
            </a:r>
            <a:r>
              <a:rPr lang="en-US" sz="2400" dirty="0"/>
              <a:t>"         </a:t>
            </a:r>
            <a:r>
              <a:rPr lang="en-US" sz="3200" u="sng" dirty="0">
                <a:solidFill>
                  <a:srgbClr val="0070C0"/>
                </a:solidFill>
              </a:rPr>
              <a:t>It has to do with the unseen and the future</a:t>
            </a:r>
            <a:r>
              <a:rPr lang="en-US" sz="3200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       Rom 8:24, 25. </a:t>
            </a:r>
          </a:p>
          <a:p>
            <a:endParaRPr lang="en-US" sz="2400" dirty="0"/>
          </a:p>
          <a:p>
            <a:r>
              <a:rPr lang="en-US" sz="2800" dirty="0">
                <a:solidFill>
                  <a:srgbClr val="C00000"/>
                </a:solidFill>
              </a:rPr>
              <a:t>"Hope" describes</a:t>
            </a:r>
          </a:p>
          <a:p>
            <a:r>
              <a:rPr lang="en-US" sz="2400" dirty="0"/>
              <a:t>(a) </a:t>
            </a:r>
            <a:r>
              <a:rPr lang="en-US" sz="2800" b="1" dirty="0">
                <a:solidFill>
                  <a:srgbClr val="C00000"/>
                </a:solidFill>
              </a:rPr>
              <a:t>the happy anticipation of good </a:t>
            </a:r>
            <a:r>
              <a:rPr lang="en-US" sz="2400" dirty="0"/>
              <a:t>Titus 1:2; 1Pe 1:21;</a:t>
            </a:r>
          </a:p>
          <a:p>
            <a:endParaRPr lang="en-US" sz="2400" dirty="0"/>
          </a:p>
          <a:p>
            <a:r>
              <a:rPr lang="en-US" sz="2400" dirty="0"/>
              <a:t>(b) </a:t>
            </a:r>
            <a:r>
              <a:rPr lang="en-US" sz="2800" b="1" dirty="0">
                <a:solidFill>
                  <a:srgbClr val="C00000"/>
                </a:solidFill>
              </a:rPr>
              <a:t>the ground upon which "hope" is based</a:t>
            </a:r>
            <a:r>
              <a:rPr lang="en-US" sz="2400" dirty="0"/>
              <a:t>, Act 16:19; Col 1:27, "</a:t>
            </a:r>
            <a:r>
              <a:rPr lang="en-US" sz="2800" b="1" dirty="0">
                <a:solidFill>
                  <a:srgbClr val="C00000"/>
                </a:solidFill>
              </a:rPr>
              <a:t>Christ in you the hope of glory</a:t>
            </a:r>
            <a:r>
              <a:rPr lang="en-US" sz="2400" dirty="0"/>
              <a:t>;"</a:t>
            </a:r>
          </a:p>
          <a:p>
            <a:endParaRPr lang="en-US" sz="2400" dirty="0"/>
          </a:p>
          <a:p>
            <a:r>
              <a:rPr lang="en-US" sz="2400" dirty="0"/>
              <a:t>(c) </a:t>
            </a:r>
            <a:r>
              <a:rPr lang="en-US" sz="2800" b="1" dirty="0">
                <a:solidFill>
                  <a:srgbClr val="C00000"/>
                </a:solidFill>
              </a:rPr>
              <a:t>the object upon which the "hope" is fixed</a:t>
            </a:r>
            <a:r>
              <a:rPr lang="en-US" sz="2400" dirty="0"/>
              <a:t>,  1Titus 1:1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68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1848-AEE0-7790-2308-C015113C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87B13-E495-7227-4754-261BBB58C7EE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0FA20-049F-008B-3627-A71FA5AD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46EB6-A67A-E72A-77BE-3D69113FC92E}"/>
              </a:ext>
            </a:extLst>
          </p:cNvPr>
          <p:cNvSpPr txBox="1"/>
          <p:nvPr/>
        </p:nvSpPr>
        <p:spPr>
          <a:xfrm>
            <a:off x="1" y="1580325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There is nothing worse </a:t>
            </a:r>
          </a:p>
          <a:p>
            <a:pPr algn="ctr"/>
            <a:r>
              <a:rPr lang="en-US" sz="5400" dirty="0"/>
              <a:t>than having no hope!</a:t>
            </a:r>
          </a:p>
        </p:txBody>
      </p:sp>
    </p:spTree>
    <p:extLst>
      <p:ext uri="{BB962C8B-B14F-4D97-AF65-F5344CB8AC3E}">
        <p14:creationId xmlns:p14="http://schemas.microsoft.com/office/powerpoint/2010/main" val="148224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81B4-17A2-F20C-EEFA-F0645223F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E04B2-68C9-0EC6-4B65-D7CB5D516029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A2910-19AC-6582-F31D-F139F09D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8569B-02FE-B91D-36A4-A5DCBD3C5968}"/>
              </a:ext>
            </a:extLst>
          </p:cNvPr>
          <p:cNvSpPr txBox="1"/>
          <p:nvPr/>
        </p:nvSpPr>
        <p:spPr>
          <a:xfrm>
            <a:off x="0" y="1868729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What is hope? </a:t>
            </a:r>
          </a:p>
        </p:txBody>
      </p:sp>
    </p:spTree>
    <p:extLst>
      <p:ext uri="{BB962C8B-B14F-4D97-AF65-F5344CB8AC3E}">
        <p14:creationId xmlns:p14="http://schemas.microsoft.com/office/powerpoint/2010/main" val="19882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DC2D-806B-8E75-67EE-2DC99BA6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45F4C-4A74-E887-2463-AD91CD058193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B2113-AED4-36D9-18FF-1F18D3DF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DE6E54-B8E3-FDE5-C5C5-7F0C28182450}"/>
              </a:ext>
            </a:extLst>
          </p:cNvPr>
          <p:cNvSpPr txBox="1"/>
          <p:nvPr/>
        </p:nvSpPr>
        <p:spPr>
          <a:xfrm>
            <a:off x="0" y="1090863"/>
            <a:ext cx="914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Hope does not arise from your </a:t>
            </a:r>
          </a:p>
          <a:p>
            <a:pPr algn="ctr"/>
            <a:r>
              <a:rPr lang="en-US" sz="4400" dirty="0"/>
              <a:t> desires or wishes but from God, </a:t>
            </a:r>
          </a:p>
          <a:p>
            <a:pPr algn="ctr"/>
            <a:r>
              <a:rPr lang="en-US" sz="4400" dirty="0"/>
              <a:t>who is Himself the believer's hope: "My hope is in You" (Psalm 39:7). </a:t>
            </a:r>
          </a:p>
        </p:txBody>
      </p:sp>
    </p:spTree>
    <p:extLst>
      <p:ext uri="{BB962C8B-B14F-4D97-AF65-F5344CB8AC3E}">
        <p14:creationId xmlns:p14="http://schemas.microsoft.com/office/powerpoint/2010/main" val="122379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8CB1-4B6E-FD04-96C3-CBD5C6A0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23B77-1801-6966-23ED-A0D4FEF5E0D7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2554A-B7C1-043F-A038-071B2BD9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69657A-2E20-8DBC-421B-89CAAE9F01C1}"/>
              </a:ext>
            </a:extLst>
          </p:cNvPr>
          <p:cNvSpPr txBox="1"/>
          <p:nvPr/>
        </p:nvSpPr>
        <p:spPr>
          <a:xfrm>
            <a:off x="1" y="1307432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Hope distinguishes the  Christian from the unbeliever, who has no hope </a:t>
            </a:r>
          </a:p>
        </p:txBody>
      </p:sp>
    </p:spTree>
    <p:extLst>
      <p:ext uri="{BB962C8B-B14F-4D97-AF65-F5344CB8AC3E}">
        <p14:creationId xmlns:p14="http://schemas.microsoft.com/office/powerpoint/2010/main" val="360302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4E66-8061-C050-F70C-7B182CDDD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6ADDA-6A2F-ADB7-2534-CD55CE44E883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Hope That Is In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78F7E-0F8B-9E87-4132-FE8F8336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4" t="36083" r="31756" b="12927"/>
          <a:stretch>
            <a:fillRect/>
          </a:stretch>
        </p:blipFill>
        <p:spPr>
          <a:xfrm>
            <a:off x="5519148" y="4355432"/>
            <a:ext cx="3544642" cy="242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FA074-0200-8C89-ACC3-8AFF1DA80183}"/>
              </a:ext>
            </a:extLst>
          </p:cNvPr>
          <p:cNvSpPr txBox="1"/>
          <p:nvPr/>
        </p:nvSpPr>
        <p:spPr>
          <a:xfrm>
            <a:off x="0" y="874299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In contrast                                   to Old Testament hope,         your hope is superior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22ACF-5562-A950-A953-47E730195D4B}"/>
              </a:ext>
            </a:extLst>
          </p:cNvPr>
          <p:cNvSpPr txBox="1"/>
          <p:nvPr/>
        </p:nvSpPr>
        <p:spPr>
          <a:xfrm>
            <a:off x="753979" y="3914274"/>
            <a:ext cx="3946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/>
              <a:t>His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His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 gospel </a:t>
            </a:r>
            <a:r>
              <a:rPr lang="en-US" sz="3600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</TotalTime>
  <Words>527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DuckSansProduct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20</cp:revision>
  <dcterms:created xsi:type="dcterms:W3CDTF">2025-08-19T19:05:23Z</dcterms:created>
  <dcterms:modified xsi:type="dcterms:W3CDTF">2026-01-17T15:44:17Z</dcterms:modified>
</cp:coreProperties>
</file>