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8"/>
  </p:notesMasterIdLst>
  <p:sldIdLst>
    <p:sldId id="577" r:id="rId7"/>
    <p:sldId id="578" r:id="rId8"/>
    <p:sldId id="485" r:id="rId9"/>
    <p:sldId id="423" r:id="rId10"/>
    <p:sldId id="425" r:id="rId11"/>
    <p:sldId id="424" r:id="rId12"/>
    <p:sldId id="422" r:id="rId13"/>
    <p:sldId id="427" r:id="rId14"/>
    <p:sldId id="437" r:id="rId15"/>
    <p:sldId id="443" r:id="rId16"/>
    <p:sldId id="433" r:id="rId17"/>
    <p:sldId id="455" r:id="rId18"/>
    <p:sldId id="574" r:id="rId19"/>
    <p:sldId id="505" r:id="rId20"/>
    <p:sldId id="430" r:id="rId21"/>
    <p:sldId id="465" r:id="rId22"/>
    <p:sldId id="475" r:id="rId23"/>
    <p:sldId id="458" r:id="rId24"/>
    <p:sldId id="460" r:id="rId25"/>
    <p:sldId id="461" r:id="rId26"/>
    <p:sldId id="515" r:id="rId27"/>
    <p:sldId id="579" r:id="rId28"/>
    <p:sldId id="526" r:id="rId29"/>
    <p:sldId id="580" r:id="rId30"/>
    <p:sldId id="581" r:id="rId31"/>
    <p:sldId id="272" r:id="rId32"/>
    <p:sldId id="266" r:id="rId33"/>
    <p:sldId id="257" r:id="rId34"/>
    <p:sldId id="270" r:id="rId35"/>
    <p:sldId id="258" r:id="rId36"/>
    <p:sldId id="259" r:id="rId37"/>
    <p:sldId id="260" r:id="rId38"/>
    <p:sldId id="261" r:id="rId39"/>
    <p:sldId id="262" r:id="rId40"/>
    <p:sldId id="263" r:id="rId41"/>
    <p:sldId id="264" r:id="rId42"/>
    <p:sldId id="265" r:id="rId43"/>
    <p:sldId id="267" r:id="rId44"/>
    <p:sldId id="271" r:id="rId45"/>
    <p:sldId id="583" r:id="rId46"/>
    <p:sldId id="27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Lc85ODwkfx99NvjZWQLEg==" hashData="+f5FSKjoeXt40WHuzMMEUbkTRbQhxd97IDXeAgiZOkGA1fBwzYSMnS6wNi+Mr4b4ZmJBvC3XPff6aGQgTWfDO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9" d="100"/>
          <a:sy n="119" d="100"/>
        </p:scale>
        <p:origin x="1374"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D7D39E-7D9D-4A80-B50B-9306B2D34ADA}" type="datetimeFigureOut">
              <a:rPr lang="en-US" smtClean="0"/>
              <a:t>1/30/2026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8D82B-43D3-4C06-A5F4-FBF35EAB8B59}" type="slidenum">
              <a:rPr lang="en-US" smtClean="0"/>
              <a:t>‹#›</a:t>
            </a:fld>
            <a:endParaRPr lang="en-US"/>
          </a:p>
        </p:txBody>
      </p:sp>
    </p:spTree>
    <p:extLst>
      <p:ext uri="{BB962C8B-B14F-4D97-AF65-F5344CB8AC3E}">
        <p14:creationId xmlns:p14="http://schemas.microsoft.com/office/powerpoint/2010/main" val="288118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8D82B-43D3-4C06-A5F4-FBF35EAB8B59}" type="slidenum">
              <a:rPr lang="en-US" smtClean="0"/>
              <a:t>26</a:t>
            </a:fld>
            <a:endParaRPr lang="en-US"/>
          </a:p>
        </p:txBody>
      </p:sp>
    </p:spTree>
    <p:extLst>
      <p:ext uri="{BB962C8B-B14F-4D97-AF65-F5344CB8AC3E}">
        <p14:creationId xmlns:p14="http://schemas.microsoft.com/office/powerpoint/2010/main" val="210544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7B190B-030F-4029-9CD4-97EDD453C5DF}"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260706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7B190B-030F-4029-9CD4-97EDD453C5DF}"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240925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7B190B-030F-4029-9CD4-97EDD453C5DF}"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2237331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176569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51887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711243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27719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635529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955931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234081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85334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7B190B-030F-4029-9CD4-97EDD453C5DF}"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3412925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617837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550016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811909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702393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184091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7072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44260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109103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615467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29301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7B190B-030F-4029-9CD4-97EDD453C5DF}"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2144039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718712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906148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91759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803710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5148400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72610469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8128188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51584287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49617328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4808940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7B190B-030F-4029-9CD4-97EDD453C5DF}"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3994683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38846786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2624533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7863258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191046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779279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18557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3724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580851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151598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48391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7B190B-030F-4029-9CD4-97EDD453C5DF}" type="datetimeFigureOut">
              <a:rPr lang="en-US" smtClean="0"/>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2965473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949331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62252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754751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058659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509747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2885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658848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226178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419946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851762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7B190B-030F-4029-9CD4-97EDD453C5DF}" type="datetimeFigureOut">
              <a:rPr lang="en-US" smtClean="0"/>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54186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929482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249772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4394671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856894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965309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555966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93946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7B190B-030F-4029-9CD4-97EDD453C5DF}" type="datetimeFigureOut">
              <a:rPr lang="en-US" smtClean="0"/>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309017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7B190B-030F-4029-9CD4-97EDD453C5DF}"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365496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7B190B-030F-4029-9CD4-97EDD453C5DF}"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B6F46-0BF5-4F42-9AA8-E1869C31273D}" type="slidenum">
              <a:rPr lang="en-US" smtClean="0"/>
              <a:t>‹#›</a:t>
            </a:fld>
            <a:endParaRPr lang="en-US"/>
          </a:p>
        </p:txBody>
      </p:sp>
    </p:spTree>
    <p:extLst>
      <p:ext uri="{BB962C8B-B14F-4D97-AF65-F5344CB8AC3E}">
        <p14:creationId xmlns:p14="http://schemas.microsoft.com/office/powerpoint/2010/main" val="3907253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B190B-030F-4029-9CD4-97EDD453C5DF}" type="datetimeFigureOut">
              <a:rPr lang="en-US" smtClean="0"/>
              <a:t>1/30/2026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B6F46-0BF5-4F42-9AA8-E1869C31273D}" type="slidenum">
              <a:rPr lang="en-US" smtClean="0"/>
              <a:t>‹#›</a:t>
            </a:fld>
            <a:endParaRPr lang="en-US"/>
          </a:p>
        </p:txBody>
      </p:sp>
    </p:spTree>
    <p:extLst>
      <p:ext uri="{BB962C8B-B14F-4D97-AF65-F5344CB8AC3E}">
        <p14:creationId xmlns:p14="http://schemas.microsoft.com/office/powerpoint/2010/main" val="3350539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1DBD">
            <a:alpha val="1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914895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02EEB5B-0C57-473B-A1BF-11CA541A658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774061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1/30/2026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5206400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1/30/2026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02671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C3792-2440-40FD-9B76-92D5F06CAC8C}" type="datetimeFigureOut">
              <a:rPr lang="en-US" smtClean="0"/>
              <a:t>1/30/2026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DB039-D147-4386-BC2D-5E6DB0D999C4}" type="slidenum">
              <a:rPr lang="en-US" smtClean="0"/>
              <a:t>‹#›</a:t>
            </a:fld>
            <a:endParaRPr lang="en-US" dirty="0"/>
          </a:p>
        </p:txBody>
      </p:sp>
    </p:spTree>
    <p:extLst>
      <p:ext uri="{BB962C8B-B14F-4D97-AF65-F5344CB8AC3E}">
        <p14:creationId xmlns:p14="http://schemas.microsoft.com/office/powerpoint/2010/main" val="22675917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6" name="Picture 4" descr="African American US Soldier Standing at Attention ACU Fur 3D Model 3D ...">
            <a:extLst>
              <a:ext uri="{FF2B5EF4-FFF2-40B4-BE49-F238E27FC236}">
                <a16:creationId xmlns:a16="http://schemas.microsoft.com/office/drawing/2014/main" id="{403CEF64-C025-7975-D30B-F491233A06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56" t="27778" r="34443" b="2222"/>
          <a:stretch>
            <a:fillRect/>
          </a:stretch>
        </p:blipFill>
        <p:spPr bwMode="auto">
          <a:xfrm>
            <a:off x="733926" y="401052"/>
            <a:ext cx="2618874" cy="611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18A8E9E-987E-4AE7-1DEB-FE6D5ECA327F}"/>
              </a:ext>
            </a:extLst>
          </p:cNvPr>
          <p:cNvPicPr>
            <a:picLocks noChangeAspect="1"/>
          </p:cNvPicPr>
          <p:nvPr/>
        </p:nvPicPr>
        <p:blipFill>
          <a:blip r:embed="rId3"/>
          <a:stretch>
            <a:fillRect/>
          </a:stretch>
        </p:blipFill>
        <p:spPr>
          <a:xfrm>
            <a:off x="5334000" y="4858378"/>
            <a:ext cx="2255716" cy="1542422"/>
          </a:xfrm>
          <a:prstGeom prst="rect">
            <a:avLst/>
          </a:prstGeom>
        </p:spPr>
      </p:pic>
      <p:sp>
        <p:nvSpPr>
          <p:cNvPr id="3" name="TextBox 2">
            <a:extLst>
              <a:ext uri="{FF2B5EF4-FFF2-40B4-BE49-F238E27FC236}">
                <a16:creationId xmlns:a16="http://schemas.microsoft.com/office/drawing/2014/main" id="{3C5726B0-752A-62E2-4821-44733B982609}"/>
              </a:ext>
            </a:extLst>
          </p:cNvPr>
          <p:cNvSpPr txBox="1"/>
          <p:nvPr/>
        </p:nvSpPr>
        <p:spPr>
          <a:xfrm>
            <a:off x="3886200" y="768727"/>
            <a:ext cx="4495800" cy="4031873"/>
          </a:xfrm>
          <a:prstGeom prst="rect">
            <a:avLst/>
          </a:prstGeom>
          <a:noFill/>
        </p:spPr>
        <p:txBody>
          <a:bodyPr wrap="square" rtlCol="0">
            <a:spAutoFit/>
          </a:bodyPr>
          <a:lstStyle/>
          <a:p>
            <a:r>
              <a:rPr lang="en-US" sz="3200" dirty="0"/>
              <a:t>"There we saw the giants (the descendants of Anak came from the giants); and we were like grasshoppers in our own sight, and so we were in their sight.“            </a:t>
            </a:r>
            <a:r>
              <a:rPr lang="en-US" sz="2800" dirty="0"/>
              <a:t>Numbers 13:33</a:t>
            </a:r>
          </a:p>
        </p:txBody>
      </p:sp>
      <p:sp>
        <p:nvSpPr>
          <p:cNvPr id="4" name="Rectangle 3">
            <a:extLst>
              <a:ext uri="{FF2B5EF4-FFF2-40B4-BE49-F238E27FC236}">
                <a16:creationId xmlns:a16="http://schemas.microsoft.com/office/drawing/2014/main" id="{124ED217-C8AC-306B-B055-006B17C6F1C7}"/>
              </a:ext>
            </a:extLst>
          </p:cNvPr>
          <p:cNvSpPr/>
          <p:nvPr/>
        </p:nvSpPr>
        <p:spPr>
          <a:xfrm>
            <a:off x="457200" y="381000"/>
            <a:ext cx="8305800" cy="609600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22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sheila\desktop\bible study\ultimate royality free\4-bib pics-misc\holy land &amp; 1st cent sites\Mt. of Beatitu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62000" y="921603"/>
            <a:ext cx="5181600" cy="830997"/>
          </a:xfrm>
          <a:prstGeom prst="rect">
            <a:avLst/>
          </a:prstGeom>
          <a:noFill/>
          <a:ln w="38100">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spies’ report told of a land that flowed with milk and honey . . . </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eila\Desktop\ULTIMATE Royality Free\1-Bib Pics-Ot\Moses3 after Egypt\Spying Canaan\Report of spies 1407-33.jpg"/>
          <p:cNvPicPr>
            <a:picLocks noChangeAspect="1" noChangeArrowheads="1"/>
          </p:cNvPicPr>
          <p:nvPr/>
        </p:nvPicPr>
        <p:blipFill>
          <a:blip r:embed="rId2"/>
          <a:srcRect t="21111"/>
          <a:stretch>
            <a:fillRect/>
          </a:stretch>
        </p:blipFill>
        <p:spPr bwMode="auto">
          <a:xfrm>
            <a:off x="0" y="0"/>
            <a:ext cx="9144001" cy="6858000"/>
          </a:xfrm>
          <a:prstGeom prst="rect">
            <a:avLst/>
          </a:prstGeom>
          <a:noFill/>
        </p:spPr>
      </p:pic>
      <p:sp>
        <p:nvSpPr>
          <p:cNvPr id="3" name="Rectangle 3"/>
          <p:cNvSpPr>
            <a:spLocks noChangeArrowheads="1"/>
          </p:cNvSpPr>
          <p:nvPr/>
        </p:nvSpPr>
        <p:spPr bwMode="auto">
          <a:xfrm>
            <a:off x="762000" y="4648200"/>
            <a:ext cx="3810000" cy="1631216"/>
          </a:xfrm>
          <a:prstGeom prst="rect">
            <a:avLst/>
          </a:prstGeom>
          <a:solidFill>
            <a:schemeClr val="bg1"/>
          </a:solidFill>
          <a:ln w="5715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You would think after seeing beautiful Canaan and knowing God was on their side they would be ready to claim it for their own.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heila\Desktop\ULTIMATE Royality Free\1-Bib Pics-Ot\Joshua\Fall of Jericho\Marching_around_Jericho_1219-9_copy.jpg_12.jpg"/>
          <p:cNvPicPr>
            <a:picLocks noChangeAspect="1" noChangeArrowheads="1"/>
          </p:cNvPicPr>
          <p:nvPr/>
        </p:nvPicPr>
        <p:blipFill>
          <a:blip r:embed="rId2"/>
          <a:srcRect b="24691"/>
          <a:stretch>
            <a:fillRect/>
          </a:stretch>
        </p:blipFill>
        <p:spPr bwMode="auto">
          <a:xfrm>
            <a:off x="0" y="0"/>
            <a:ext cx="9144000" cy="6858000"/>
          </a:xfrm>
          <a:prstGeom prst="rect">
            <a:avLst/>
          </a:prstGeom>
          <a:noFill/>
        </p:spPr>
      </p:pic>
      <p:sp>
        <p:nvSpPr>
          <p:cNvPr id="3" name="Rectangle 3"/>
          <p:cNvSpPr>
            <a:spLocks noChangeArrowheads="1"/>
          </p:cNvSpPr>
          <p:nvPr/>
        </p:nvSpPr>
        <p:spPr bwMode="auto">
          <a:xfrm>
            <a:off x="762000" y="716101"/>
            <a:ext cx="2971800" cy="3170099"/>
          </a:xfrm>
          <a:prstGeom prst="rect">
            <a:avLst/>
          </a:prstGeom>
          <a:solidFill>
            <a:schemeClr val="bg1"/>
          </a:solidFill>
          <a:ln w="5715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But 10 of the spies were less impressed with the beauty and bounty and more impressed with the people who, they saw as too much of a threat.  They said the people are too strong  and the cities were walled and very great.  </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GlowDiffused/>
                    </a14:imgEffect>
                  </a14:imgLayer>
                </a14:imgProps>
              </a:ext>
            </a:extLst>
          </a:blip>
          <a:srcRect l="6803"/>
          <a:stretch/>
        </p:blipFill>
        <p:spPr bwMode="auto">
          <a:xfrm>
            <a:off x="4089400" y="609600"/>
            <a:ext cx="4292600" cy="5649926"/>
          </a:xfrm>
          <a:prstGeom prst="rect">
            <a:avLst/>
          </a:prstGeom>
          <a:ln w="57150">
            <a:solidFill>
              <a:schemeClr val="tx1"/>
            </a:solidFill>
          </a:ln>
          <a:effectLst/>
        </p:spPr>
      </p:pic>
      <p:sp>
        <p:nvSpPr>
          <p:cNvPr id="14" name="Rounded Rectangle 13"/>
          <p:cNvSpPr/>
          <p:nvPr/>
        </p:nvSpPr>
        <p:spPr>
          <a:xfrm rot="16809850">
            <a:off x="6423659" y="4354602"/>
            <a:ext cx="1143000" cy="22860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Dead Sea</a:t>
            </a:r>
          </a:p>
        </p:txBody>
      </p:sp>
      <p:sp>
        <p:nvSpPr>
          <p:cNvPr id="15" name="Rounded Rectangle 14"/>
          <p:cNvSpPr/>
          <p:nvPr/>
        </p:nvSpPr>
        <p:spPr>
          <a:xfrm>
            <a:off x="6477000" y="2362200"/>
            <a:ext cx="1600200" cy="22860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Jordan River</a:t>
            </a:r>
          </a:p>
        </p:txBody>
      </p:sp>
      <p:sp>
        <p:nvSpPr>
          <p:cNvPr id="16" name="Rectangle 15"/>
          <p:cNvSpPr/>
          <p:nvPr/>
        </p:nvSpPr>
        <p:spPr>
          <a:xfrm>
            <a:off x="5486399" y="2667000"/>
            <a:ext cx="1752601" cy="381000"/>
          </a:xfrm>
          <a:prstGeom prst="rect">
            <a:avLst/>
          </a:prstGeom>
          <a:no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CANAAN LAND</a:t>
            </a:r>
          </a:p>
        </p:txBody>
      </p:sp>
      <p:sp>
        <p:nvSpPr>
          <p:cNvPr id="24" name="Rectangle 23"/>
          <p:cNvSpPr/>
          <p:nvPr/>
        </p:nvSpPr>
        <p:spPr>
          <a:xfrm>
            <a:off x="5943600" y="3200400"/>
            <a:ext cx="1143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Amorites</a:t>
            </a:r>
          </a:p>
        </p:txBody>
      </p:sp>
      <p:sp>
        <p:nvSpPr>
          <p:cNvPr id="27" name="Rectangle 26"/>
          <p:cNvSpPr/>
          <p:nvPr/>
        </p:nvSpPr>
        <p:spPr>
          <a:xfrm>
            <a:off x="5562600" y="5715000"/>
            <a:ext cx="1143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Hittites</a:t>
            </a:r>
          </a:p>
        </p:txBody>
      </p:sp>
      <p:sp>
        <p:nvSpPr>
          <p:cNvPr id="28" name="Rectangle 27"/>
          <p:cNvSpPr/>
          <p:nvPr/>
        </p:nvSpPr>
        <p:spPr>
          <a:xfrm>
            <a:off x="4648200" y="5334000"/>
            <a:ext cx="1143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Perizzites</a:t>
            </a:r>
          </a:p>
        </p:txBody>
      </p:sp>
      <p:sp>
        <p:nvSpPr>
          <p:cNvPr id="29" name="Rectangle 28"/>
          <p:cNvSpPr/>
          <p:nvPr/>
        </p:nvSpPr>
        <p:spPr>
          <a:xfrm>
            <a:off x="5638800" y="4114800"/>
            <a:ext cx="1143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Jebusites</a:t>
            </a:r>
          </a:p>
        </p:txBody>
      </p:sp>
      <p:sp>
        <p:nvSpPr>
          <p:cNvPr id="30" name="Rectangle 29"/>
          <p:cNvSpPr/>
          <p:nvPr/>
        </p:nvSpPr>
        <p:spPr>
          <a:xfrm rot="17032923">
            <a:off x="4828797" y="3661574"/>
            <a:ext cx="15240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Canaanites</a:t>
            </a:r>
          </a:p>
        </p:txBody>
      </p:sp>
      <p:sp>
        <p:nvSpPr>
          <p:cNvPr id="31" name="Rectangle 30"/>
          <p:cNvSpPr/>
          <p:nvPr/>
        </p:nvSpPr>
        <p:spPr>
          <a:xfrm>
            <a:off x="5791200" y="1676400"/>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Girgasites</a:t>
            </a:r>
          </a:p>
        </p:txBody>
      </p:sp>
      <p:sp>
        <p:nvSpPr>
          <p:cNvPr id="32" name="Rectangle 31"/>
          <p:cNvSpPr/>
          <p:nvPr/>
        </p:nvSpPr>
        <p:spPr>
          <a:xfrm>
            <a:off x="6096000" y="762000"/>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Hivites</a:t>
            </a:r>
          </a:p>
        </p:txBody>
      </p:sp>
      <p:sp>
        <p:nvSpPr>
          <p:cNvPr id="17" name="Rectangle 16"/>
          <p:cNvSpPr/>
          <p:nvPr/>
        </p:nvSpPr>
        <p:spPr>
          <a:xfrm>
            <a:off x="685800" y="762000"/>
            <a:ext cx="3200400" cy="5410200"/>
          </a:xfrm>
          <a:prstGeom prst="rect">
            <a:avLst/>
          </a:prstGeom>
          <a:solidFill>
            <a:schemeClr val="bg1"/>
          </a:solid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3"/>
          <p:cNvSpPr>
            <a:spLocks noChangeArrowheads="1"/>
          </p:cNvSpPr>
          <p:nvPr/>
        </p:nvSpPr>
        <p:spPr bwMode="auto">
          <a:xfrm>
            <a:off x="977900" y="880408"/>
            <a:ext cx="2908300" cy="1938992"/>
          </a:xfrm>
          <a:prstGeom prst="rect">
            <a:avLst/>
          </a:prstGeom>
          <a:noFill/>
          <a:ln w="57150">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solidFill>
                </a:ln>
                <a:solidFill>
                  <a:srgbClr val="00B0F0"/>
                </a:solidFill>
                <a:effectLst/>
                <a:uLnTx/>
                <a:uFillTx/>
                <a:latin typeface="Arial" pitchFamily="34" charset="0"/>
                <a:ea typeface="+mn-ea"/>
                <a:cs typeface="Arial" pitchFamily="34" charset="0"/>
              </a:rPr>
              <a:t>The 10 spies were afraid because of the evil nations that inhabited the Promise Land. </a:t>
            </a:r>
          </a:p>
        </p:txBody>
      </p:sp>
      <p:sp>
        <p:nvSpPr>
          <p:cNvPr id="19" name="Rectangle 18"/>
          <p:cNvSpPr/>
          <p:nvPr/>
        </p:nvSpPr>
        <p:spPr>
          <a:xfrm>
            <a:off x="1143000" y="2896612"/>
            <a:ext cx="2286000" cy="3046988"/>
          </a:xfrm>
          <a:prstGeom prst="rect">
            <a:avLst/>
          </a:prstGeom>
          <a:noFill/>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solidFill>
                    <a:prstClr val="black"/>
                  </a:solidFill>
                </a:ln>
                <a:solidFill>
                  <a:srgbClr val="00B0F0"/>
                </a:solidFill>
                <a:effectLst/>
                <a:uLnTx/>
                <a:uFillTx/>
                <a:latin typeface="Arial" pitchFamily="34" charset="0"/>
                <a:ea typeface="+mn-ea"/>
                <a:cs typeface="Arial" pitchFamily="34" charset="0"/>
              </a:rPr>
              <a:t>There were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solidFill>
                    <a:prstClr val="black"/>
                  </a:solidFill>
                </a:ln>
                <a:solidFill>
                  <a:srgbClr val="00B0F0"/>
                </a:solidFill>
                <a:effectLst/>
                <a:uLnTx/>
                <a:uFillTx/>
                <a:latin typeface="Arial" pitchFamily="34" charset="0"/>
                <a:ea typeface="+mn-ea"/>
                <a:cs typeface="Arial" pitchFamily="34" charset="0"/>
              </a:rPr>
              <a:t>seven 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solidFill>
                    <a:prstClr val="black"/>
                  </a:solidFill>
                </a:ln>
                <a:solidFill>
                  <a:srgbClr val="00B0F0"/>
                </a:solidFill>
                <a:effectLst/>
                <a:uLnTx/>
                <a:uFillTx/>
                <a:latin typeface="Arial" pitchFamily="34" charset="0"/>
                <a:ea typeface="+mn-ea"/>
                <a:cs typeface="Arial" pitchFamily="34" charset="0"/>
              </a:rPr>
              <a:t>of Canaan—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Hittites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Perizzites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Jebusites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Amorites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Canaanites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Girgasites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Hivites</a:t>
            </a:r>
          </a:p>
        </p:txBody>
      </p:sp>
      <p:sp>
        <p:nvSpPr>
          <p:cNvPr id="21" name="Rectangle 20"/>
          <p:cNvSpPr/>
          <p:nvPr/>
        </p:nvSpPr>
        <p:spPr>
          <a:xfrm>
            <a:off x="5667177" y="5676900"/>
            <a:ext cx="886023" cy="363888"/>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4648200" y="5334000"/>
            <a:ext cx="1143000" cy="287688"/>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5638800" y="4131912"/>
            <a:ext cx="1143000" cy="287688"/>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p:cNvSpPr/>
          <p:nvPr/>
        </p:nvSpPr>
        <p:spPr>
          <a:xfrm>
            <a:off x="5943600" y="3217512"/>
            <a:ext cx="1143000" cy="287688"/>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rot="17025401">
            <a:off x="4937276" y="3625448"/>
            <a:ext cx="1338286" cy="390188"/>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5867400" y="1676400"/>
            <a:ext cx="1143000" cy="381000"/>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6172200" y="762000"/>
            <a:ext cx="1143000" cy="381000"/>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5335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800" decel="100000"/>
                                        <p:tgtEl>
                                          <p:spTgt spid="21"/>
                                        </p:tgtEl>
                                      </p:cBhvr>
                                    </p:animEffect>
                                    <p:anim calcmode="lin" valueType="num">
                                      <p:cBhvr>
                                        <p:cTn id="13" dur="800" decel="100000" fill="hold"/>
                                        <p:tgtEl>
                                          <p:spTgt spid="21"/>
                                        </p:tgtEl>
                                        <p:attrNameLst>
                                          <p:attrName>style.rotation</p:attrName>
                                        </p:attrNameLst>
                                      </p:cBhvr>
                                      <p:tavLst>
                                        <p:tav tm="0">
                                          <p:val>
                                            <p:fltVal val="-90"/>
                                          </p:val>
                                        </p:tav>
                                        <p:tav tm="100000">
                                          <p:val>
                                            <p:fltVal val="0"/>
                                          </p:val>
                                        </p:tav>
                                      </p:tavLst>
                                    </p:anim>
                                    <p:anim calcmode="lin" valueType="num">
                                      <p:cBhvr>
                                        <p:cTn id="14" dur="800" decel="100000" fill="hold"/>
                                        <p:tgtEl>
                                          <p:spTgt spid="21"/>
                                        </p:tgtEl>
                                        <p:attrNameLst>
                                          <p:attrName>ppt_x</p:attrName>
                                        </p:attrNameLst>
                                      </p:cBhvr>
                                      <p:tavLst>
                                        <p:tav tm="0">
                                          <p:val>
                                            <p:strVal val="#ppt_x+0.4"/>
                                          </p:val>
                                        </p:tav>
                                        <p:tav tm="100000">
                                          <p:val>
                                            <p:strVal val="#ppt_x-0.05"/>
                                          </p:val>
                                        </p:tav>
                                      </p:tavLst>
                                    </p:anim>
                                    <p:anim calcmode="lin" valueType="num">
                                      <p:cBhvr>
                                        <p:cTn id="15" dur="800" decel="100000" fill="hold"/>
                                        <p:tgtEl>
                                          <p:spTgt spid="2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3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800" decel="100000"/>
                                        <p:tgtEl>
                                          <p:spTgt spid="22"/>
                                        </p:tgtEl>
                                      </p:cBhvr>
                                    </p:animEffect>
                                    <p:anim calcmode="lin" valueType="num">
                                      <p:cBhvr>
                                        <p:cTn id="22" dur="800" decel="100000" fill="hold"/>
                                        <p:tgtEl>
                                          <p:spTgt spid="22"/>
                                        </p:tgtEl>
                                        <p:attrNameLst>
                                          <p:attrName>style.rotation</p:attrName>
                                        </p:attrNameLst>
                                      </p:cBhvr>
                                      <p:tavLst>
                                        <p:tav tm="0">
                                          <p:val>
                                            <p:fltVal val="-90"/>
                                          </p:val>
                                        </p:tav>
                                        <p:tav tm="100000">
                                          <p:val>
                                            <p:fltVal val="0"/>
                                          </p:val>
                                        </p:tav>
                                      </p:tavLst>
                                    </p:anim>
                                    <p:anim calcmode="lin" valueType="num">
                                      <p:cBhvr>
                                        <p:cTn id="23" dur="800" decel="100000" fill="hold"/>
                                        <p:tgtEl>
                                          <p:spTgt spid="22"/>
                                        </p:tgtEl>
                                        <p:attrNameLst>
                                          <p:attrName>ppt_x</p:attrName>
                                        </p:attrNameLst>
                                      </p:cBhvr>
                                      <p:tavLst>
                                        <p:tav tm="0">
                                          <p:val>
                                            <p:strVal val="#ppt_x+0.4"/>
                                          </p:val>
                                        </p:tav>
                                        <p:tav tm="100000">
                                          <p:val>
                                            <p:strVal val="#ppt_x-0.05"/>
                                          </p:val>
                                        </p:tav>
                                      </p:tavLst>
                                    </p:anim>
                                    <p:anim calcmode="lin" valueType="num">
                                      <p:cBhvr>
                                        <p:cTn id="24" dur="800" decel="100000" fill="hold"/>
                                        <p:tgtEl>
                                          <p:spTgt spid="2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27" fill="hold">
                            <p:stCondLst>
                              <p:cond delay="2000"/>
                            </p:stCondLst>
                            <p:childTnLst>
                              <p:par>
                                <p:cTn id="28" presetID="3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800" decel="100000"/>
                                        <p:tgtEl>
                                          <p:spTgt spid="23"/>
                                        </p:tgtEl>
                                      </p:cBhvr>
                                    </p:animEffect>
                                    <p:anim calcmode="lin" valueType="num">
                                      <p:cBhvr>
                                        <p:cTn id="31" dur="800" decel="100000" fill="hold"/>
                                        <p:tgtEl>
                                          <p:spTgt spid="23"/>
                                        </p:tgtEl>
                                        <p:attrNameLst>
                                          <p:attrName>style.rotation</p:attrName>
                                        </p:attrNameLst>
                                      </p:cBhvr>
                                      <p:tavLst>
                                        <p:tav tm="0">
                                          <p:val>
                                            <p:fltVal val="-90"/>
                                          </p:val>
                                        </p:tav>
                                        <p:tav tm="100000">
                                          <p:val>
                                            <p:fltVal val="0"/>
                                          </p:val>
                                        </p:tav>
                                      </p:tavLst>
                                    </p:anim>
                                    <p:anim calcmode="lin" valueType="num">
                                      <p:cBhvr>
                                        <p:cTn id="32" dur="800" decel="100000" fill="hold"/>
                                        <p:tgtEl>
                                          <p:spTgt spid="23"/>
                                        </p:tgtEl>
                                        <p:attrNameLst>
                                          <p:attrName>ppt_x</p:attrName>
                                        </p:attrNameLst>
                                      </p:cBhvr>
                                      <p:tavLst>
                                        <p:tav tm="0">
                                          <p:val>
                                            <p:strVal val="#ppt_x+0.4"/>
                                          </p:val>
                                        </p:tav>
                                        <p:tav tm="100000">
                                          <p:val>
                                            <p:strVal val="#ppt_x-0.05"/>
                                          </p:val>
                                        </p:tav>
                                      </p:tavLst>
                                    </p:anim>
                                    <p:anim calcmode="lin" valueType="num">
                                      <p:cBhvr>
                                        <p:cTn id="33" dur="800" decel="100000" fill="hold"/>
                                        <p:tgtEl>
                                          <p:spTgt spid="2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36" fill="hold">
                            <p:stCondLst>
                              <p:cond delay="3000"/>
                            </p:stCondLst>
                            <p:childTnLst>
                              <p:par>
                                <p:cTn id="37" presetID="3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800" decel="100000"/>
                                        <p:tgtEl>
                                          <p:spTgt spid="25"/>
                                        </p:tgtEl>
                                      </p:cBhvr>
                                    </p:animEffect>
                                    <p:anim calcmode="lin" valueType="num">
                                      <p:cBhvr>
                                        <p:cTn id="40" dur="800" decel="100000" fill="hold"/>
                                        <p:tgtEl>
                                          <p:spTgt spid="25"/>
                                        </p:tgtEl>
                                        <p:attrNameLst>
                                          <p:attrName>style.rotation</p:attrName>
                                        </p:attrNameLst>
                                      </p:cBhvr>
                                      <p:tavLst>
                                        <p:tav tm="0">
                                          <p:val>
                                            <p:fltVal val="-90"/>
                                          </p:val>
                                        </p:tav>
                                        <p:tav tm="100000">
                                          <p:val>
                                            <p:fltVal val="0"/>
                                          </p:val>
                                        </p:tav>
                                      </p:tavLst>
                                    </p:anim>
                                    <p:anim calcmode="lin" valueType="num">
                                      <p:cBhvr>
                                        <p:cTn id="41" dur="800" decel="100000" fill="hold"/>
                                        <p:tgtEl>
                                          <p:spTgt spid="25"/>
                                        </p:tgtEl>
                                        <p:attrNameLst>
                                          <p:attrName>ppt_x</p:attrName>
                                        </p:attrNameLst>
                                      </p:cBhvr>
                                      <p:tavLst>
                                        <p:tav tm="0">
                                          <p:val>
                                            <p:strVal val="#ppt_x+0.4"/>
                                          </p:val>
                                        </p:tav>
                                        <p:tav tm="100000">
                                          <p:val>
                                            <p:strVal val="#ppt_x-0.05"/>
                                          </p:val>
                                        </p:tav>
                                      </p:tavLst>
                                    </p:anim>
                                    <p:anim calcmode="lin" valueType="num">
                                      <p:cBhvr>
                                        <p:cTn id="42" dur="800" decel="100000" fill="hold"/>
                                        <p:tgtEl>
                                          <p:spTgt spid="2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par>
                          <p:cTn id="45" fill="hold">
                            <p:stCondLst>
                              <p:cond delay="4000"/>
                            </p:stCondLst>
                            <p:childTnLst>
                              <p:par>
                                <p:cTn id="46" presetID="3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800" decel="100000"/>
                                        <p:tgtEl>
                                          <p:spTgt spid="26"/>
                                        </p:tgtEl>
                                      </p:cBhvr>
                                    </p:animEffect>
                                    <p:anim calcmode="lin" valueType="num">
                                      <p:cBhvr>
                                        <p:cTn id="49" dur="800" decel="100000" fill="hold"/>
                                        <p:tgtEl>
                                          <p:spTgt spid="26"/>
                                        </p:tgtEl>
                                        <p:attrNameLst>
                                          <p:attrName>style.rotation</p:attrName>
                                        </p:attrNameLst>
                                      </p:cBhvr>
                                      <p:tavLst>
                                        <p:tav tm="0">
                                          <p:val>
                                            <p:fltVal val="-90"/>
                                          </p:val>
                                        </p:tav>
                                        <p:tav tm="100000">
                                          <p:val>
                                            <p:fltVal val="0"/>
                                          </p:val>
                                        </p:tav>
                                      </p:tavLst>
                                    </p:anim>
                                    <p:anim calcmode="lin" valueType="num">
                                      <p:cBhvr>
                                        <p:cTn id="50" dur="800" decel="100000" fill="hold"/>
                                        <p:tgtEl>
                                          <p:spTgt spid="26"/>
                                        </p:tgtEl>
                                        <p:attrNameLst>
                                          <p:attrName>ppt_x</p:attrName>
                                        </p:attrNameLst>
                                      </p:cBhvr>
                                      <p:tavLst>
                                        <p:tav tm="0">
                                          <p:val>
                                            <p:strVal val="#ppt_x+0.4"/>
                                          </p:val>
                                        </p:tav>
                                        <p:tav tm="100000">
                                          <p:val>
                                            <p:strVal val="#ppt_x-0.05"/>
                                          </p:val>
                                        </p:tav>
                                      </p:tavLst>
                                    </p:anim>
                                    <p:anim calcmode="lin" valueType="num">
                                      <p:cBhvr>
                                        <p:cTn id="51" dur="800" decel="100000" fill="hold"/>
                                        <p:tgtEl>
                                          <p:spTgt spid="26"/>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par>
                          <p:cTn id="54" fill="hold">
                            <p:stCondLst>
                              <p:cond delay="5000"/>
                            </p:stCondLst>
                            <p:childTnLst>
                              <p:par>
                                <p:cTn id="55" presetID="3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800" decel="100000"/>
                                        <p:tgtEl>
                                          <p:spTgt spid="37"/>
                                        </p:tgtEl>
                                      </p:cBhvr>
                                    </p:animEffect>
                                    <p:anim calcmode="lin" valueType="num">
                                      <p:cBhvr>
                                        <p:cTn id="58" dur="800" decel="100000" fill="hold"/>
                                        <p:tgtEl>
                                          <p:spTgt spid="37"/>
                                        </p:tgtEl>
                                        <p:attrNameLst>
                                          <p:attrName>style.rotation</p:attrName>
                                        </p:attrNameLst>
                                      </p:cBhvr>
                                      <p:tavLst>
                                        <p:tav tm="0">
                                          <p:val>
                                            <p:fltVal val="-90"/>
                                          </p:val>
                                        </p:tav>
                                        <p:tav tm="100000">
                                          <p:val>
                                            <p:fltVal val="0"/>
                                          </p:val>
                                        </p:tav>
                                      </p:tavLst>
                                    </p:anim>
                                    <p:anim calcmode="lin" valueType="num">
                                      <p:cBhvr>
                                        <p:cTn id="59" dur="800" decel="100000" fill="hold"/>
                                        <p:tgtEl>
                                          <p:spTgt spid="37"/>
                                        </p:tgtEl>
                                        <p:attrNameLst>
                                          <p:attrName>ppt_x</p:attrName>
                                        </p:attrNameLst>
                                      </p:cBhvr>
                                      <p:tavLst>
                                        <p:tav tm="0">
                                          <p:val>
                                            <p:strVal val="#ppt_x+0.4"/>
                                          </p:val>
                                        </p:tav>
                                        <p:tav tm="100000">
                                          <p:val>
                                            <p:strVal val="#ppt_x-0.05"/>
                                          </p:val>
                                        </p:tav>
                                      </p:tavLst>
                                    </p:anim>
                                    <p:anim calcmode="lin" valueType="num">
                                      <p:cBhvr>
                                        <p:cTn id="60" dur="800" decel="100000" fill="hold"/>
                                        <p:tgtEl>
                                          <p:spTgt spid="37"/>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par>
                          <p:cTn id="63" fill="hold">
                            <p:stCondLst>
                              <p:cond delay="6000"/>
                            </p:stCondLst>
                            <p:childTnLst>
                              <p:par>
                                <p:cTn id="64" presetID="30" presetClass="entr" presetSubtype="0"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800" decel="100000"/>
                                        <p:tgtEl>
                                          <p:spTgt spid="38"/>
                                        </p:tgtEl>
                                      </p:cBhvr>
                                    </p:animEffect>
                                    <p:anim calcmode="lin" valueType="num">
                                      <p:cBhvr>
                                        <p:cTn id="67" dur="800" decel="100000" fill="hold"/>
                                        <p:tgtEl>
                                          <p:spTgt spid="38"/>
                                        </p:tgtEl>
                                        <p:attrNameLst>
                                          <p:attrName>style.rotation</p:attrName>
                                        </p:attrNameLst>
                                      </p:cBhvr>
                                      <p:tavLst>
                                        <p:tav tm="0">
                                          <p:val>
                                            <p:fltVal val="-90"/>
                                          </p:val>
                                        </p:tav>
                                        <p:tav tm="100000">
                                          <p:val>
                                            <p:fltVal val="0"/>
                                          </p:val>
                                        </p:tav>
                                      </p:tavLst>
                                    </p:anim>
                                    <p:anim calcmode="lin" valueType="num">
                                      <p:cBhvr>
                                        <p:cTn id="68" dur="800" decel="100000" fill="hold"/>
                                        <p:tgtEl>
                                          <p:spTgt spid="38"/>
                                        </p:tgtEl>
                                        <p:attrNameLst>
                                          <p:attrName>ppt_x</p:attrName>
                                        </p:attrNameLst>
                                      </p:cBhvr>
                                      <p:tavLst>
                                        <p:tav tm="0">
                                          <p:val>
                                            <p:strVal val="#ppt_x+0.4"/>
                                          </p:val>
                                        </p:tav>
                                        <p:tav tm="100000">
                                          <p:val>
                                            <p:strVal val="#ppt_x-0.05"/>
                                          </p:val>
                                        </p:tav>
                                      </p:tavLst>
                                    </p:anim>
                                    <p:anim calcmode="lin" valueType="num">
                                      <p:cBhvr>
                                        <p:cTn id="69" dur="800" decel="100000" fill="hold"/>
                                        <p:tgtEl>
                                          <p:spTgt spid="38"/>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25" grpId="0" animBg="1"/>
      <p:bldP spid="2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sheila\Desktop\ULTIMATE Royality Free\1-Bib Pics-Ot\Moses3 after Egypt\Spying Canaan\Report of spies 1407-3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21111"/>
          <a:stretch>
            <a:fillRect/>
          </a:stretch>
        </p:blipFill>
        <p:spPr bwMode="auto">
          <a:xfrm>
            <a:off x="3062867" y="381000"/>
            <a:ext cx="5776333"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838200" y="3976062"/>
            <a:ext cx="2819400" cy="1738938"/>
          </a:xfrm>
          <a:prstGeom prst="rect">
            <a:avLst/>
          </a:prstGeom>
          <a:solidFill>
            <a:schemeClr val="bg1"/>
          </a:solidFill>
          <a:ln w="5715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Caleb said: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“Let us go up at once and possess it; for we are well able to overcome it.”</a:t>
            </a:r>
          </a:p>
        </p:txBody>
      </p:sp>
      <p:sp>
        <p:nvSpPr>
          <p:cNvPr id="5" name="Rectangle 3"/>
          <p:cNvSpPr>
            <a:spLocks noChangeArrowheads="1"/>
          </p:cNvSpPr>
          <p:nvPr/>
        </p:nvSpPr>
        <p:spPr bwMode="auto">
          <a:xfrm>
            <a:off x="825500" y="2438400"/>
            <a:ext cx="2832100" cy="1323439"/>
          </a:xfrm>
          <a:prstGeom prst="rect">
            <a:avLst/>
          </a:prstGeom>
          <a:solidFill>
            <a:schemeClr val="bg1"/>
          </a:solidFill>
          <a:ln w="5715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But two of the spies, Joshua and Caleb, had faith in God, and courage to obey him.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eila\Desktop\ULTIMATE Royality Free\1-Bib Pics-Ot\Moses3 after Egypt\Spying Canaan\Report of spies 1407-33.jpg"/>
          <p:cNvPicPr>
            <a:picLocks noChangeAspect="1" noChangeArrowheads="1"/>
          </p:cNvPicPr>
          <p:nvPr/>
        </p:nvPicPr>
        <p:blipFill>
          <a:blip r:embed="rId2"/>
          <a:srcRect t="21111"/>
          <a:stretch>
            <a:fillRect/>
          </a:stretch>
        </p:blipFill>
        <p:spPr bwMode="auto">
          <a:xfrm>
            <a:off x="0" y="0"/>
            <a:ext cx="9144001" cy="6858000"/>
          </a:xfrm>
          <a:prstGeom prst="rect">
            <a:avLst/>
          </a:prstGeom>
          <a:noFill/>
        </p:spPr>
      </p:pic>
      <p:sp>
        <p:nvSpPr>
          <p:cNvPr id="3" name="Rectangle 2"/>
          <p:cNvSpPr/>
          <p:nvPr/>
        </p:nvSpPr>
        <p:spPr>
          <a:xfrm>
            <a:off x="0" y="5486400"/>
            <a:ext cx="9144000" cy="707886"/>
          </a:xfrm>
          <a:prstGeom prst="rect">
            <a:avLst/>
          </a:prstGeom>
          <a:solidFill>
            <a:schemeClr val="bg1"/>
          </a:solidFill>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other spies were adamant that it was impossible to take the 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because the Canaanites were stronger .</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7781"/>
          <a:stretch/>
        </p:blipFill>
        <p:spPr bwMode="auto">
          <a:xfrm>
            <a:off x="2107012" y="533400"/>
            <a:ext cx="6418072" cy="5866839"/>
          </a:xfrm>
          <a:prstGeom prst="rect">
            <a:avLst/>
          </a:prstGeom>
          <a:ln w="88900" cap="sq" cmpd="thickThin">
            <a:solidFill>
              <a:srgbClr val="000000"/>
            </a:solidFill>
            <a:prstDash val="solid"/>
            <a:miter lim="800000"/>
          </a:ln>
          <a:effectLst>
            <a:innerShdw blurRad="76200">
              <a:srgbClr val="000000"/>
            </a:innerShdw>
          </a:effectLst>
        </p:spPr>
      </p:pic>
      <p:sp>
        <p:nvSpPr>
          <p:cNvPr id="2" name="Rectangle 1"/>
          <p:cNvSpPr/>
          <p:nvPr/>
        </p:nvSpPr>
        <p:spPr>
          <a:xfrm>
            <a:off x="838200" y="809179"/>
            <a:ext cx="3200400" cy="3000821"/>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32</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they brought up </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an evil report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of the land which they had searched unto the children of Israel, saying, The land, through which we have gone to search it, is </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 land that eateth up the inhabitants thereof.”</a:t>
            </a:r>
          </a:p>
        </p:txBody>
      </p:sp>
    </p:spTree>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descr="C:\users\sheila\desktop\bible study\ultimate royality free\1-bib pics-ot\samson\Samson 84-6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4" b="99451" l="664" r="99004">
                        <a14:foregroundMark x1="84403" y1="19451" x2="28208" y2="94275"/>
                        <a14:foregroundMark x1="92699" y1="45725" x2="56969" y2="93882"/>
                        <a14:foregroundMark x1="82743" y1="72235" x2="69690" y2="97020"/>
                        <a14:foregroundMark x1="18031" y1="91686" x2="11504" y2="97020"/>
                        <a14:foregroundMark x1="11504" y1="81882" x2="3650" y2="94667"/>
                        <a14:foregroundMark x1="97456" y1="34824" x2="93805" y2="82196"/>
                        <a14:backgroundMark x1="26659" y1="3686" x2="4757" y2="39059"/>
                        <a14:backgroundMark x1="80420" y1="3373" x2="95907" y2="19059"/>
                        <a14:backgroundMark x1="28761" y1="24627" x2="25553" y2="37412"/>
                        <a14:backgroundMark x1="38385" y1="8157" x2="48894" y2="706"/>
                        <a14:backgroundMark x1="57743" y1="1490" x2="66814" y2="3137"/>
                      </a14:backgroundRemoval>
                    </a14:imgEffect>
                  </a14:imgLayer>
                </a14:imgProps>
              </a:ext>
              <a:ext uri="{28A0092B-C50C-407E-A947-70E740481C1C}">
                <a14:useLocalDpi xmlns:a14="http://schemas.microsoft.com/office/drawing/2010/main" val="0"/>
              </a:ext>
            </a:extLst>
          </a:blip>
          <a:srcRect l="1913" r="14593"/>
          <a:stretch/>
        </p:blipFill>
        <p:spPr bwMode="auto">
          <a:xfrm>
            <a:off x="4227442" y="12700"/>
            <a:ext cx="4916557" cy="6858000"/>
          </a:xfrm>
          <a:prstGeom prst="rect">
            <a:avLst/>
          </a:prstGeom>
          <a:ln w="38100" cap="sq">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1143000"/>
            <a:ext cx="3389242" cy="3139321"/>
          </a:xfrm>
          <a:prstGeom prst="rect">
            <a:avLst/>
          </a:prstGeom>
          <a:solidFill>
            <a:schemeClr val="bg1"/>
          </a:solidFill>
          <a:ln w="38100">
            <a:solidFill>
              <a:schemeClr val="tx1"/>
            </a:solidFill>
          </a:ln>
          <a:effectLst>
            <a:reflection blurRad="6350" stA="50000" endA="300" endPos="38500" dist="50800" dir="5400000" sy="-100000" algn="bl" rotWithShape="0"/>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32</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 . and all the people that we saw in it are men of a great stature.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33</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there </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we saw the giants</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the sons of Anak, which come of the giants: and </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we were in our own sight as grasshoppers</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and so we were in their sight.”</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683" l="0" r="99791">
                        <a14:foregroundMark x1="26464" y1="27937" x2="36506" y2="56508"/>
                        <a14:foregroundMark x1="71757" y1="48730" x2="76674" y2="42857"/>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0" y="-12032"/>
            <a:ext cx="9220200" cy="6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2800" y="5105400"/>
            <a:ext cx="5130800" cy="1015663"/>
          </a:xfrm>
          <a:prstGeom prst="rect">
            <a:avLst/>
          </a:prstGeom>
          <a:solidFill>
            <a:schemeClr val="bg1"/>
          </a:solidFill>
          <a:ln w="38100">
            <a:solidFill>
              <a:schemeClr val="tx1"/>
            </a:solid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all the congregation lifted up their voice, and cried; and the </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people wept that night.”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0" y="14288"/>
            <a:ext cx="9144000" cy="6829425"/>
          </a:xfrm>
          <a:prstGeom prst="rect">
            <a:avLst/>
          </a:prstGeom>
          <a:noFill/>
          <a:ln w="9525">
            <a:noFill/>
            <a:miter lim="800000"/>
            <a:headEnd/>
            <a:tailEnd/>
          </a:ln>
        </p:spPr>
      </p:pic>
      <p:sp>
        <p:nvSpPr>
          <p:cNvPr id="3" name="Rectangle 2"/>
          <p:cNvSpPr/>
          <p:nvPr/>
        </p:nvSpPr>
        <p:spPr>
          <a:xfrm>
            <a:off x="838200" y="3886200"/>
            <a:ext cx="7543800" cy="2385268"/>
          </a:xfrm>
          <a:prstGeom prst="rect">
            <a:avLst/>
          </a:prstGeom>
          <a:solidFill>
            <a:srgbClr val="FFFFFF"/>
          </a:solidFill>
          <a:ln w="5715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All the children of Israel murmured against Moses and against Aaron: and the whole congregation said unto them, </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Would God that we had died in the land of Egypt! or would God we had died in this wilderness!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wherefore hath the LORD brought us unto this land, to fall by the sword, that our wives and our children should be a prey? were it not better for us to return into Egypt?”</a:t>
            </a:r>
          </a:p>
        </p:txBody>
      </p:sp>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A8788CB-FA6E-1303-6D55-D916F00BD55E}"/>
            </a:ext>
          </a:extLst>
        </p:cNvPr>
        <p:cNvGrpSpPr/>
        <p:nvPr/>
      </p:nvGrpSpPr>
      <p:grpSpPr>
        <a:xfrm>
          <a:off x="0" y="0"/>
          <a:ext cx="0" cy="0"/>
          <a:chOff x="0" y="0"/>
          <a:chExt cx="0" cy="0"/>
        </a:xfrm>
      </p:grpSpPr>
      <p:pic>
        <p:nvPicPr>
          <p:cNvPr id="3076" name="Picture 4" descr="African American US Soldier Standing at Attention ACU Fur 3D Model 3D ...">
            <a:extLst>
              <a:ext uri="{FF2B5EF4-FFF2-40B4-BE49-F238E27FC236}">
                <a16:creationId xmlns:a16="http://schemas.microsoft.com/office/drawing/2014/main" id="{37E48FB4-148C-4A67-811A-4E3A8E538D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56" t="27778" r="34443" b="2222"/>
          <a:stretch>
            <a:fillRect/>
          </a:stretch>
        </p:blipFill>
        <p:spPr bwMode="auto">
          <a:xfrm>
            <a:off x="733926" y="401052"/>
            <a:ext cx="2618874" cy="611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133DE0-B4B2-1AF8-FF1A-655BEAF4800D}"/>
              </a:ext>
            </a:extLst>
          </p:cNvPr>
          <p:cNvPicPr>
            <a:picLocks noChangeAspect="1"/>
          </p:cNvPicPr>
          <p:nvPr/>
        </p:nvPicPr>
        <p:blipFill>
          <a:blip r:embed="rId3"/>
          <a:stretch>
            <a:fillRect/>
          </a:stretch>
        </p:blipFill>
        <p:spPr>
          <a:xfrm>
            <a:off x="5334000" y="4858378"/>
            <a:ext cx="2255716" cy="1542422"/>
          </a:xfrm>
          <a:prstGeom prst="rect">
            <a:avLst/>
          </a:prstGeom>
        </p:spPr>
      </p:pic>
      <p:sp>
        <p:nvSpPr>
          <p:cNvPr id="3" name="TextBox 2">
            <a:extLst>
              <a:ext uri="{FF2B5EF4-FFF2-40B4-BE49-F238E27FC236}">
                <a16:creationId xmlns:a16="http://schemas.microsoft.com/office/drawing/2014/main" id="{97557398-CD07-C1B8-A652-9A5A1DE13A32}"/>
              </a:ext>
            </a:extLst>
          </p:cNvPr>
          <p:cNvSpPr txBox="1"/>
          <p:nvPr/>
        </p:nvSpPr>
        <p:spPr>
          <a:xfrm>
            <a:off x="3581400" y="871478"/>
            <a:ext cx="5057274" cy="3416320"/>
          </a:xfrm>
          <a:prstGeom prst="rect">
            <a:avLst/>
          </a:prstGeom>
          <a:noFill/>
        </p:spPr>
        <p:txBody>
          <a:bodyPr wrap="square" rtlCol="0">
            <a:spAutoFit/>
          </a:bodyPr>
          <a:lstStyle/>
          <a:p>
            <a:r>
              <a:rPr lang="en-US" sz="6000" dirty="0"/>
              <a:t>Grasshoppers In Our Own</a:t>
            </a:r>
          </a:p>
          <a:p>
            <a:r>
              <a:rPr lang="en-US" sz="6000" dirty="0"/>
              <a:t>Sight.</a:t>
            </a:r>
          </a:p>
          <a:p>
            <a:r>
              <a:rPr lang="en-US" sz="3600" dirty="0"/>
              <a:t>Numbers 13</a:t>
            </a:r>
          </a:p>
        </p:txBody>
      </p:sp>
      <p:sp>
        <p:nvSpPr>
          <p:cNvPr id="4" name="Rectangle 3">
            <a:extLst>
              <a:ext uri="{FF2B5EF4-FFF2-40B4-BE49-F238E27FC236}">
                <a16:creationId xmlns:a16="http://schemas.microsoft.com/office/drawing/2014/main" id="{CAD927A2-11DB-C91C-9B10-056752D9AAA3}"/>
              </a:ext>
            </a:extLst>
          </p:cNvPr>
          <p:cNvSpPr/>
          <p:nvPr/>
        </p:nvSpPr>
        <p:spPr>
          <a:xfrm>
            <a:off x="457200" y="381000"/>
            <a:ext cx="8305800" cy="609600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745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C:\users\sheila\desktop\bible study\ultimate royality free\1-bib pics-ot\Moses4 End of Life\Moses 1381-225.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12701" y="0"/>
            <a:ext cx="491788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724400" y="704195"/>
            <a:ext cx="3581400" cy="4401205"/>
          </a:xfrm>
          <a:prstGeom prst="rect">
            <a:avLst/>
          </a:prstGeom>
          <a:solidFill>
            <a:schemeClr val="bg1"/>
          </a:solidFill>
          <a:ln w="38100">
            <a:solidFill>
              <a:schemeClr val="tx1"/>
            </a:solidFill>
          </a:ln>
          <a:effectLst>
            <a:glow rad="228600">
              <a:schemeClr val="bg2">
                <a:lumMod val="50000"/>
                <a:alpha val="40000"/>
              </a:schemeClr>
            </a:glo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11</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 LORD said unto Moses,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How long will this people provoke me? and how long will it be ere they believe me, for all the signs which I have shewed among them?  </a:t>
            </a:r>
            <a:r>
              <a:rPr kumimoji="0" lang="en-US" sz="2000" b="0" i="0" u="none" strike="noStrike" kern="1200" cap="none" spc="0" normalizeH="0" baseline="30000" noProof="0" dirty="0">
                <a:ln>
                  <a:noFill/>
                </a:ln>
                <a:solidFill>
                  <a:srgbClr val="FF0000"/>
                </a:solidFill>
                <a:effectLst/>
                <a:uLnTx/>
                <a:uFillTx/>
                <a:latin typeface="Times New Roman" pitchFamily="18" charset="0"/>
                <a:ea typeface="+mn-ea"/>
                <a:cs typeface="Times New Roman" pitchFamily="18" charset="0"/>
              </a:rPr>
              <a:t>12</a:t>
            </a:r>
            <a:r>
              <a:rPr kumimoji="0" lang="en-US" sz="2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 will smite them with the pestilence, and disinherit them, and will make of thee a greater nation and mightier than they.”</a:t>
            </a:r>
          </a:p>
        </p:txBody>
      </p:sp>
      <p:sp>
        <p:nvSpPr>
          <p:cNvPr id="4" name="Rectangle 3"/>
          <p:cNvSpPr/>
          <p:nvPr/>
        </p:nvSpPr>
        <p:spPr>
          <a:xfrm>
            <a:off x="4495800" y="685800"/>
            <a:ext cx="3810000" cy="4878259"/>
          </a:xfrm>
          <a:prstGeom prst="rect">
            <a:avLst/>
          </a:prstGeom>
          <a:solidFill>
            <a:schemeClr val="bg1"/>
          </a:solidFill>
          <a:ln w="38100">
            <a:solidFill>
              <a:schemeClr val="tx1"/>
            </a:solidFill>
          </a:ln>
          <a:effectLst>
            <a:glow rad="228600">
              <a:schemeClr val="bg2">
                <a:lumMod val="50000"/>
                <a:alpha val="40000"/>
              </a:schemeClr>
            </a:glow>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13</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Moses said unto the LORD,</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Then the Egyptians shall hear it, (for thou broughtest up this people in thy might from among them;)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14</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they will tell it to the inhabitants of this land: for they have heard that thou LORD art among this people, that thou LORD art seen face to face, and that thy cloud standeth over them, and that thou goest before them, by day time in a pillar of a cloud, and in a pillar of fire by night.”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0.70"/>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00" t="17140" r="19305" b="4534"/>
          <a:stretch/>
        </p:blipFill>
        <p:spPr bwMode="auto">
          <a:xfrm>
            <a:off x="2590800" y="762000"/>
            <a:ext cx="5336819" cy="5365215"/>
          </a:xfrm>
          <a:prstGeom prst="rect">
            <a:avLst/>
          </a:prstGeom>
          <a:ln w="127000" cap="sq">
            <a:solidFill>
              <a:srgbClr val="000000"/>
            </a:solidFill>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3" name="Rectangle 3"/>
          <p:cNvSpPr>
            <a:spLocks noChangeArrowheads="1"/>
          </p:cNvSpPr>
          <p:nvPr/>
        </p:nvSpPr>
        <p:spPr bwMode="auto">
          <a:xfrm>
            <a:off x="914399" y="956608"/>
            <a:ext cx="4343401" cy="1938992"/>
          </a:xfrm>
          <a:prstGeom prst="rect">
            <a:avLst/>
          </a:prstGeom>
          <a:solidFill>
            <a:schemeClr val="bg1"/>
          </a:solidFill>
          <a:ln w="85725" cmpd="sng">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After one year at Mount Sinai, the Israelites journeyed to the Promised Land by way of Kadesh-barnea.  Afraid to enter Canaan, they turned back and wandered in the wilderness until that generation died.</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Rectangle 3"/>
          <p:cNvSpPr>
            <a:spLocks noChangeArrowheads="1"/>
          </p:cNvSpPr>
          <p:nvPr/>
        </p:nvSpPr>
        <p:spPr bwMode="auto">
          <a:xfrm>
            <a:off x="914399" y="956608"/>
            <a:ext cx="6473688" cy="1631216"/>
          </a:xfrm>
          <a:prstGeom prst="rect">
            <a:avLst/>
          </a:prstGeom>
          <a:solidFill>
            <a:schemeClr val="bg1"/>
          </a:solidFill>
          <a:ln w="85725" cmpd="sng">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Moses had planned to go directly from Sinai to Canaan.  Kadesh-barnea was only 150 miles north of Sinai and 50 miles south of Beersheba, the southern gateway to Canaan.  But, the spies brought a discouraging report, and the people refused to go forward.</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Rectangle 5"/>
          <p:cNvSpPr>
            <a:spLocks noChangeArrowheads="1"/>
          </p:cNvSpPr>
          <p:nvPr/>
        </p:nvSpPr>
        <p:spPr bwMode="auto">
          <a:xfrm>
            <a:off x="914399" y="883384"/>
            <a:ext cx="6473688" cy="1631216"/>
          </a:xfrm>
          <a:prstGeom prst="rect">
            <a:avLst/>
          </a:prstGeom>
          <a:solidFill>
            <a:schemeClr val="bg1"/>
          </a:solidFill>
          <a:ln w="85725" cmpd="sng">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Within the sight of Canaan they turned back. The people were so afraid they would have killed Moses if God had not intervened. For them this opportunity never returned.  Only Caleb and Joshua of the 600,000 men over 20 years old lived to enter the Promise Land.</a:t>
            </a:r>
          </a:p>
        </p:txBody>
      </p:sp>
    </p:spTree>
    <p:extLst>
      <p:ext uri="{BB962C8B-B14F-4D97-AF65-F5344CB8AC3E}">
        <p14:creationId xmlns:p14="http://schemas.microsoft.com/office/powerpoint/2010/main" val="42400277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3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par>
                                <p:cTn id="25" presetID="3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decel="100000"/>
                                        <p:tgtEl>
                                          <p:spTgt spid="6"/>
                                        </p:tgtEl>
                                      </p:cBhvr>
                                    </p:animEffect>
                                    <p:anim calcmode="lin" valueType="num">
                                      <p:cBhvr>
                                        <p:cTn id="28" dur="800" decel="100000" fill="hold"/>
                                        <p:tgtEl>
                                          <p:spTgt spid="6"/>
                                        </p:tgtEl>
                                        <p:attrNameLst>
                                          <p:attrName>style.rotation</p:attrName>
                                        </p:attrNameLst>
                                      </p:cBhvr>
                                      <p:tavLst>
                                        <p:tav tm="0">
                                          <p:val>
                                            <p:fltVal val="-90"/>
                                          </p:val>
                                        </p:tav>
                                        <p:tav tm="100000">
                                          <p:val>
                                            <p:fltVal val="0"/>
                                          </p:val>
                                        </p:tav>
                                      </p:tavLst>
                                    </p:anim>
                                    <p:anim calcmode="lin" valueType="num">
                                      <p:cBhvr>
                                        <p:cTn id="29" dur="800" decel="100000" fill="hold"/>
                                        <p:tgtEl>
                                          <p:spTgt spid="6"/>
                                        </p:tgtEl>
                                        <p:attrNameLst>
                                          <p:attrName>ppt_x</p:attrName>
                                        </p:attrNameLst>
                                      </p:cBhvr>
                                      <p:tavLst>
                                        <p:tav tm="0">
                                          <p:val>
                                            <p:strVal val="#ppt_x+0.4"/>
                                          </p:val>
                                        </p:tav>
                                        <p:tav tm="100000">
                                          <p:val>
                                            <p:strVal val="#ppt_x-0.05"/>
                                          </p:val>
                                        </p:tav>
                                      </p:tavLst>
                                    </p:anim>
                                    <p:anim calcmode="lin" valueType="num">
                                      <p:cBhvr>
                                        <p:cTn id="30" dur="800" decel="100000" fill="hold"/>
                                        <p:tgtEl>
                                          <p:spTgt spid="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C244E9C-02A7-4EB3-0939-BBA3D0AE801C}"/>
            </a:ext>
          </a:extLst>
        </p:cNvPr>
        <p:cNvGrpSpPr/>
        <p:nvPr/>
      </p:nvGrpSpPr>
      <p:grpSpPr>
        <a:xfrm>
          <a:off x="0" y="0"/>
          <a:ext cx="0" cy="0"/>
          <a:chOff x="0" y="0"/>
          <a:chExt cx="0" cy="0"/>
        </a:xfrm>
      </p:grpSpPr>
      <p:pic>
        <p:nvPicPr>
          <p:cNvPr id="3076" name="Picture 4" descr="African American US Soldier Standing at Attention ACU Fur 3D Model 3D ...">
            <a:extLst>
              <a:ext uri="{FF2B5EF4-FFF2-40B4-BE49-F238E27FC236}">
                <a16:creationId xmlns:a16="http://schemas.microsoft.com/office/drawing/2014/main" id="{1BB308BB-D1D4-A079-4F2A-EF5799550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56" t="27778" r="34443" b="2222"/>
          <a:stretch>
            <a:fillRect/>
          </a:stretch>
        </p:blipFill>
        <p:spPr bwMode="auto">
          <a:xfrm>
            <a:off x="733926" y="401052"/>
            <a:ext cx="2618874" cy="611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E71A8AF-C095-C03B-4189-61C2FEED3297}"/>
              </a:ext>
            </a:extLst>
          </p:cNvPr>
          <p:cNvPicPr>
            <a:picLocks noChangeAspect="1"/>
          </p:cNvPicPr>
          <p:nvPr/>
        </p:nvPicPr>
        <p:blipFill>
          <a:blip r:embed="rId3"/>
          <a:stretch>
            <a:fillRect/>
          </a:stretch>
        </p:blipFill>
        <p:spPr>
          <a:xfrm>
            <a:off x="5334000" y="4858378"/>
            <a:ext cx="2255716" cy="1542422"/>
          </a:xfrm>
          <a:prstGeom prst="rect">
            <a:avLst/>
          </a:prstGeom>
        </p:spPr>
      </p:pic>
      <p:sp>
        <p:nvSpPr>
          <p:cNvPr id="3" name="TextBox 2">
            <a:extLst>
              <a:ext uri="{FF2B5EF4-FFF2-40B4-BE49-F238E27FC236}">
                <a16:creationId xmlns:a16="http://schemas.microsoft.com/office/drawing/2014/main" id="{54E448DB-402A-6072-4A0A-BF3A6D3AE5E2}"/>
              </a:ext>
            </a:extLst>
          </p:cNvPr>
          <p:cNvSpPr txBox="1"/>
          <p:nvPr/>
        </p:nvSpPr>
        <p:spPr>
          <a:xfrm>
            <a:off x="3581400" y="871478"/>
            <a:ext cx="5057274" cy="3970318"/>
          </a:xfrm>
          <a:prstGeom prst="rect">
            <a:avLst/>
          </a:prstGeom>
          <a:noFill/>
        </p:spPr>
        <p:txBody>
          <a:bodyPr wrap="square" rtlCol="0">
            <a:spAutoFit/>
          </a:bodyPr>
          <a:lstStyle/>
          <a:p>
            <a:r>
              <a:rPr lang="en-US" sz="3600" dirty="0">
                <a:solidFill>
                  <a:srgbClr val="C00000"/>
                </a:solidFill>
              </a:rPr>
              <a:t>Are we like the Israelites and </a:t>
            </a:r>
            <a:r>
              <a:rPr lang="en-US" sz="3600" u="sng" dirty="0">
                <a:solidFill>
                  <a:srgbClr val="C00000"/>
                </a:solidFill>
              </a:rPr>
              <a:t>focus on the Negative </a:t>
            </a:r>
            <a:r>
              <a:rPr lang="en-US" sz="3600" dirty="0">
                <a:solidFill>
                  <a:srgbClr val="C00000"/>
                </a:solidFill>
              </a:rPr>
              <a:t>in the world?</a:t>
            </a:r>
          </a:p>
          <a:p>
            <a:r>
              <a:rPr lang="en-US" sz="3600" dirty="0">
                <a:solidFill>
                  <a:srgbClr val="C00000"/>
                </a:solidFill>
              </a:rPr>
              <a:t>Or do we </a:t>
            </a:r>
            <a:r>
              <a:rPr lang="en-US" sz="3600" u="sng" dirty="0">
                <a:solidFill>
                  <a:srgbClr val="C00000"/>
                </a:solidFill>
              </a:rPr>
              <a:t>focus on THE ONE THAT CREATED THE WORLD</a:t>
            </a:r>
            <a:r>
              <a:rPr lang="en-US" sz="3600" dirty="0">
                <a:solidFill>
                  <a:srgbClr val="C00000"/>
                </a:solidFill>
              </a:rPr>
              <a:t>?</a:t>
            </a:r>
          </a:p>
          <a:p>
            <a:endParaRPr lang="en-US" sz="3600" dirty="0"/>
          </a:p>
        </p:txBody>
      </p:sp>
      <p:sp>
        <p:nvSpPr>
          <p:cNvPr id="4" name="Rectangle 3">
            <a:extLst>
              <a:ext uri="{FF2B5EF4-FFF2-40B4-BE49-F238E27FC236}">
                <a16:creationId xmlns:a16="http://schemas.microsoft.com/office/drawing/2014/main" id="{569FF5B9-8729-CFDF-3D48-BE0C7D8FA7B5}"/>
              </a:ext>
            </a:extLst>
          </p:cNvPr>
          <p:cNvSpPr/>
          <p:nvPr/>
        </p:nvSpPr>
        <p:spPr>
          <a:xfrm>
            <a:off x="486276" y="380999"/>
            <a:ext cx="8305800" cy="609600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723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 y="457200"/>
            <a:ext cx="8077200" cy="5986254"/>
          </a:xfrm>
          <a:prstGeom prst="rect">
            <a:avLst/>
          </a:prstGeom>
          <a:solidFill>
            <a:schemeClr val="bg1"/>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533400" y="457200"/>
            <a:ext cx="4038600" cy="5986254"/>
          </a:xfrm>
          <a:prstGeom prst="rect">
            <a:avLst/>
          </a:prstGeom>
          <a:solidFill>
            <a:schemeClr val="bg1"/>
          </a:solidFill>
          <a:ln w="38100">
            <a:noFill/>
          </a:ln>
        </p:spPr>
        <p:txBody>
          <a:bodyPr wrap="square"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JOSHUA Chapter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Now after the death of Moses the servant of the LORD it came to pass, that the LORD spake unto Joshua the son of Nun, Moses’ minister, saying,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Moses my servant is dead; now therefore arise, go over this Jordan, thou, and all this people, unto the land which I do give to them, even to the children of Israel. </a:t>
            </a:r>
          </a:p>
          <a:p>
            <a:pPr marL="228600" marR="0" lvl="0" indent="-228600" algn="l" defTabSz="914400" rtl="0" eaLnBrk="1" fontAlgn="auto" latinLnBrk="0" hangingPunct="1">
              <a:lnSpc>
                <a:spcPct val="100000"/>
              </a:lnSpc>
              <a:spcBef>
                <a:spcPts val="0"/>
              </a:spcBef>
              <a:spcAft>
                <a:spcPts val="0"/>
              </a:spcAft>
              <a:buClrTx/>
              <a:buSzTx/>
              <a:buFontTx/>
              <a:buAutoNum type="arabicPlain" startAt="3"/>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Every place that the sole of your foot shall tread upon,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have I given unto you, as I said unto Moses.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  From the wilderness and this Lebanon even unto the great river, the river Euphrates, all the land of the Hittites, and unto the great sea toward the going down of the sun, shall be your coast.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  There shall not any man be able to stand before thee all the days of thy life: as I was with Moses, so I will be with thee: I will not fail thee, nor forsake thee.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  Be strong and of a good courage: for unto this people shalt thou divide for an inheritance the land, which I sware unto their fathers to give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7  Only be thou strong and very courageous, that thou mayest observe to do according to all the law, which Moses my servant commanded thee: turn not from it to the right hand or to the left, that thou mayest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prosper</a:t>
            </a:r>
            <a:r>
              <a:rPr kumimoji="0" lang="en-US" sz="1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whithersoever thou goest.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8  This book of the law shall not depart out of thy mouth; but thou shalt meditate therein day and night, that thou mayest observe to do according to all that is written therein: for then thou shalt make thy way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prosperous</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and then thou shalt have good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success.</a:t>
            </a:r>
            <a:r>
              <a:rPr kumimoji="0" lang="en-US" sz="1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9  Have not I commanded thee? Be strong and of a good courage; be not afraid, neither be thou dismayed: for the LORD thy God is with thee whithersoever thou goest.</a:t>
            </a:r>
          </a:p>
        </p:txBody>
      </p:sp>
      <p:sp>
        <p:nvSpPr>
          <p:cNvPr id="4" name="Rectangle 3"/>
          <p:cNvSpPr/>
          <p:nvPr/>
        </p:nvSpPr>
        <p:spPr>
          <a:xfrm>
            <a:off x="4572000" y="583823"/>
            <a:ext cx="4038600" cy="5816977"/>
          </a:xfrm>
          <a:prstGeom prst="rect">
            <a:avLst/>
          </a:prstGeom>
          <a:solidFill>
            <a:schemeClr val="bg1"/>
          </a:solidFill>
          <a:ln w="38100">
            <a:noFill/>
          </a:ln>
        </p:spPr>
        <p:txBody>
          <a:bodyPr wrap="square"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10  Then Joshua commanded the officers of the people, saying,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11  Pass through the host, and command the people, saying, Prepare you victuals; for within three days ye shall pass over this Jordan, to go in to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possess</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the land, which the LORD your God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giveth</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you to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possess</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12  And to the Reubenites, and to the Gadites, and to half the tribe of Manasseh, spake Joshua, saying,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13  Remember the word which Moses the servant of the LORD commanded you, saying, The LORD your God hath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given</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you rest, and hath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given</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you this 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14  Your wives, your little ones, and your cattle, shall remain in the land which Moses gave you on this side Jordan; but ye shall pass before your brethren armed, all the mighty men of valour, and help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15  Until the LORD have given your brethren rest, as he hath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given</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you, and they also have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possessed</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the land which the LORD your God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giveth</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them: then ye shall return unto the land of your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possession</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and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enjoy it, </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which Moses the LORD’S servant </a:t>
            </a:r>
            <a:r>
              <a:rPr kumimoji="0" lang="en-US" sz="1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gave</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you on this side Jordan toward the sunrising.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16  And they answered Joshua, saying, All that thou commandest us we will do, and whithersoever thou sendest us, we will 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17  According as we hearkened unto Moses in all things, so will we hearken unto thee: only the LORD thy God be with thee, as he was with Moses.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18  Whosoever he be that doth rebel against thy commandment, and will not hearken unto thy words in all that thou commandest him, he shall be put to death: only be strong and of a good courage. </a:t>
            </a:r>
          </a:p>
        </p:txBody>
      </p:sp>
      <p:sp>
        <p:nvSpPr>
          <p:cNvPr id="5" name="Oval 4"/>
          <p:cNvSpPr/>
          <p:nvPr/>
        </p:nvSpPr>
        <p:spPr>
          <a:xfrm>
            <a:off x="1981200" y="4440927"/>
            <a:ext cx="1143000" cy="588273"/>
          </a:xfrm>
          <a:prstGeom prst="ellipse">
            <a:avLst/>
          </a:prstGeom>
          <a:no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1981200" y="5257800"/>
            <a:ext cx="1143000" cy="588273"/>
          </a:xfrm>
          <a:prstGeom prst="ellipse">
            <a:avLst/>
          </a:prstGeom>
          <a:no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685800" y="5355327"/>
            <a:ext cx="1143000" cy="588273"/>
          </a:xfrm>
          <a:prstGeom prst="ellipse">
            <a:avLst/>
          </a:prstGeom>
          <a:no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val 7"/>
          <p:cNvSpPr/>
          <p:nvPr/>
        </p:nvSpPr>
        <p:spPr>
          <a:xfrm>
            <a:off x="4724400" y="1143000"/>
            <a:ext cx="2209800" cy="838200"/>
          </a:xfrm>
          <a:prstGeom prst="ellipse">
            <a:avLst/>
          </a:prstGeom>
          <a:no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4495800" y="2362200"/>
            <a:ext cx="762000" cy="457200"/>
          </a:xfrm>
          <a:prstGeom prst="ellipse">
            <a:avLst/>
          </a:prstGeom>
          <a:no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5943600" y="2362200"/>
            <a:ext cx="762000" cy="457200"/>
          </a:xfrm>
          <a:prstGeom prst="ellipse">
            <a:avLst/>
          </a:prstGeom>
          <a:no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4495800" y="3200401"/>
            <a:ext cx="3124200" cy="1240526"/>
          </a:xfrm>
          <a:prstGeom prst="ellipse">
            <a:avLst/>
          </a:prstGeom>
          <a:no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658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BFBC49F-9529-194C-B39B-CC361374CD5D}"/>
            </a:ext>
          </a:extLst>
        </p:cNvPr>
        <p:cNvGrpSpPr/>
        <p:nvPr/>
      </p:nvGrpSpPr>
      <p:grpSpPr>
        <a:xfrm>
          <a:off x="0" y="0"/>
          <a:ext cx="0" cy="0"/>
          <a:chOff x="0" y="0"/>
          <a:chExt cx="0" cy="0"/>
        </a:xfrm>
      </p:grpSpPr>
      <p:pic>
        <p:nvPicPr>
          <p:cNvPr id="3076" name="Picture 4" descr="African American US Soldier Standing at Attention ACU Fur 3D Model 3D ...">
            <a:extLst>
              <a:ext uri="{FF2B5EF4-FFF2-40B4-BE49-F238E27FC236}">
                <a16:creationId xmlns:a16="http://schemas.microsoft.com/office/drawing/2014/main" id="{BC103493-0D8F-9EDF-FC68-343A6896CD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56" t="27778" r="34443" b="2222"/>
          <a:stretch>
            <a:fillRect/>
          </a:stretch>
        </p:blipFill>
        <p:spPr bwMode="auto">
          <a:xfrm>
            <a:off x="733926" y="401052"/>
            <a:ext cx="2618874" cy="611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F2BE0AD-D57C-8A1F-2CEA-EEB9F95A159F}"/>
              </a:ext>
            </a:extLst>
          </p:cNvPr>
          <p:cNvPicPr>
            <a:picLocks noChangeAspect="1"/>
          </p:cNvPicPr>
          <p:nvPr/>
        </p:nvPicPr>
        <p:blipFill>
          <a:blip r:embed="rId3"/>
          <a:stretch>
            <a:fillRect/>
          </a:stretch>
        </p:blipFill>
        <p:spPr>
          <a:xfrm>
            <a:off x="5334000" y="4858378"/>
            <a:ext cx="2255716" cy="1542422"/>
          </a:xfrm>
          <a:prstGeom prst="rect">
            <a:avLst/>
          </a:prstGeom>
        </p:spPr>
      </p:pic>
      <p:sp>
        <p:nvSpPr>
          <p:cNvPr id="3" name="TextBox 2">
            <a:extLst>
              <a:ext uri="{FF2B5EF4-FFF2-40B4-BE49-F238E27FC236}">
                <a16:creationId xmlns:a16="http://schemas.microsoft.com/office/drawing/2014/main" id="{3F9A98CD-0F9E-DACE-778C-50CD643FD31E}"/>
              </a:ext>
            </a:extLst>
          </p:cNvPr>
          <p:cNvSpPr txBox="1"/>
          <p:nvPr/>
        </p:nvSpPr>
        <p:spPr>
          <a:xfrm>
            <a:off x="3581400" y="871478"/>
            <a:ext cx="5057274" cy="3416320"/>
          </a:xfrm>
          <a:prstGeom prst="rect">
            <a:avLst/>
          </a:prstGeom>
          <a:noFill/>
        </p:spPr>
        <p:txBody>
          <a:bodyPr wrap="square" rtlCol="0">
            <a:spAutoFit/>
          </a:bodyPr>
          <a:lstStyle/>
          <a:p>
            <a:r>
              <a:rPr lang="en-US" sz="3600" dirty="0">
                <a:solidFill>
                  <a:srgbClr val="0070C0"/>
                </a:solidFill>
              </a:rPr>
              <a:t>Do we focus on sharing the gospel?</a:t>
            </a:r>
          </a:p>
          <a:p>
            <a:r>
              <a:rPr lang="en-US" sz="3600" dirty="0">
                <a:solidFill>
                  <a:srgbClr val="0070C0"/>
                </a:solidFill>
              </a:rPr>
              <a:t>Or do we </a:t>
            </a:r>
            <a:r>
              <a:rPr lang="en-US" sz="3600" u="sng" dirty="0">
                <a:solidFill>
                  <a:srgbClr val="0070C0"/>
                </a:solidFill>
              </a:rPr>
              <a:t>focus on the negative responses we might get?</a:t>
            </a:r>
            <a:endParaRPr lang="en-US" sz="3600" dirty="0">
              <a:solidFill>
                <a:srgbClr val="0070C0"/>
              </a:solidFill>
            </a:endParaRPr>
          </a:p>
          <a:p>
            <a:endParaRPr lang="en-US" sz="3600" dirty="0"/>
          </a:p>
        </p:txBody>
      </p:sp>
      <p:sp>
        <p:nvSpPr>
          <p:cNvPr id="4" name="Rectangle 3">
            <a:extLst>
              <a:ext uri="{FF2B5EF4-FFF2-40B4-BE49-F238E27FC236}">
                <a16:creationId xmlns:a16="http://schemas.microsoft.com/office/drawing/2014/main" id="{D5F14C8D-9594-A6F1-D307-F6FAD0729911}"/>
              </a:ext>
            </a:extLst>
          </p:cNvPr>
          <p:cNvSpPr/>
          <p:nvPr/>
        </p:nvSpPr>
        <p:spPr>
          <a:xfrm>
            <a:off x="486276" y="380999"/>
            <a:ext cx="8305800" cy="609600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067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D2A12-947F-71C5-DC91-8DF5C0000141}"/>
              </a:ext>
            </a:extLst>
          </p:cNvPr>
          <p:cNvSpPr txBox="1"/>
          <p:nvPr/>
        </p:nvSpPr>
        <p:spPr>
          <a:xfrm>
            <a:off x="1143000" y="1066800"/>
            <a:ext cx="7010400" cy="4154984"/>
          </a:xfrm>
          <a:prstGeom prst="rect">
            <a:avLst/>
          </a:prstGeom>
          <a:noFill/>
        </p:spPr>
        <p:txBody>
          <a:bodyPr wrap="square">
            <a:spAutoFit/>
          </a:bodyPr>
          <a:lstStyle/>
          <a:p>
            <a:r>
              <a:rPr lang="en-US" sz="4400" dirty="0"/>
              <a:t>"For what profit is it to a man if he gains the whole world, and loses his own soul?</a:t>
            </a:r>
          </a:p>
          <a:p>
            <a:r>
              <a:rPr lang="en-US" sz="4400" dirty="0"/>
              <a:t>Or what will a man give</a:t>
            </a:r>
          </a:p>
          <a:p>
            <a:r>
              <a:rPr lang="en-US" sz="4400" dirty="0"/>
              <a:t>in exchange for his soul?” Matthew 16:26</a:t>
            </a:r>
          </a:p>
        </p:txBody>
      </p:sp>
    </p:spTree>
    <p:extLst>
      <p:ext uri="{BB962C8B-B14F-4D97-AF65-F5344CB8AC3E}">
        <p14:creationId xmlns:p14="http://schemas.microsoft.com/office/powerpoint/2010/main" val="3006589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04800" y="457200"/>
            <a:ext cx="8382000" cy="5632311"/>
          </a:xfrm>
          <a:prstGeom prst="rect">
            <a:avLst/>
          </a:prstGeom>
          <a:noFill/>
        </p:spPr>
        <p:txBody>
          <a:bodyPr wrap="square" rtlCol="0">
            <a:spAutoFit/>
          </a:bodyPr>
          <a:lstStyle/>
          <a:p>
            <a:pPr algn="ctr"/>
            <a:r>
              <a:rPr lang="en-US" sz="7200" b="1" dirty="0">
                <a:solidFill>
                  <a:schemeClr val="bg1"/>
                </a:solidFill>
              </a:rPr>
              <a:t>If we share the gospel, we never fail.</a:t>
            </a:r>
          </a:p>
          <a:p>
            <a:pPr algn="ctr"/>
            <a:r>
              <a:rPr lang="en-US" sz="7200" b="1" dirty="0">
                <a:solidFill>
                  <a:srgbClr val="FFFF00"/>
                </a:solidFill>
              </a:rPr>
              <a:t>If we fail to share the gospel,</a:t>
            </a:r>
          </a:p>
          <a:p>
            <a:pPr algn="ctr"/>
            <a:r>
              <a:rPr lang="en-US" sz="7200" b="1" dirty="0">
                <a:solidFill>
                  <a:srgbClr val="FFFF00"/>
                </a:solidFill>
              </a:rPr>
              <a:t>we fail.</a:t>
            </a:r>
          </a:p>
        </p:txBody>
      </p:sp>
    </p:spTree>
    <p:extLst>
      <p:ext uri="{BB962C8B-B14F-4D97-AF65-F5344CB8AC3E}">
        <p14:creationId xmlns:p14="http://schemas.microsoft.com/office/powerpoint/2010/main" val="281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81525"/>
            <a:ext cx="24860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304800"/>
            <a:ext cx="8458200" cy="3785652"/>
          </a:xfrm>
          <a:prstGeom prst="rect">
            <a:avLst/>
          </a:prstGeom>
          <a:noFill/>
        </p:spPr>
        <p:txBody>
          <a:bodyPr wrap="square" rtlCol="0">
            <a:spAutoFit/>
          </a:bodyPr>
          <a:lstStyle/>
          <a:p>
            <a:r>
              <a:rPr lang="en-US" sz="4000" dirty="0">
                <a:solidFill>
                  <a:schemeClr val="bg1"/>
                </a:solidFill>
              </a:rPr>
              <a:t>Numbers 13:33 "There we saw the giants (the descendants of </a:t>
            </a:r>
            <a:r>
              <a:rPr lang="en-US" sz="4000" dirty="0" err="1">
                <a:solidFill>
                  <a:schemeClr val="bg1"/>
                </a:solidFill>
              </a:rPr>
              <a:t>Anak</a:t>
            </a:r>
            <a:r>
              <a:rPr lang="en-US" sz="4000" dirty="0">
                <a:solidFill>
                  <a:schemeClr val="bg1"/>
                </a:solidFill>
              </a:rPr>
              <a:t> came from the giants); and we were like grasshoppers in our own sight, and so we were in their sight."</a:t>
            </a:r>
          </a:p>
          <a:p>
            <a:r>
              <a:rPr lang="en-US" sz="4000" dirty="0">
                <a:solidFill>
                  <a:schemeClr val="bg1"/>
                </a:solidFill>
              </a:rPr>
              <a:t> </a:t>
            </a:r>
            <a:r>
              <a:rPr lang="en-US" sz="3200" dirty="0">
                <a:solidFill>
                  <a:schemeClr val="bg1"/>
                </a:solidFill>
              </a:rPr>
              <a:t>(NKJV)</a:t>
            </a:r>
          </a:p>
        </p:txBody>
      </p:sp>
      <p:sp>
        <p:nvSpPr>
          <p:cNvPr id="3" name="Oval Callout 2"/>
          <p:cNvSpPr/>
          <p:nvPr/>
        </p:nvSpPr>
        <p:spPr>
          <a:xfrm>
            <a:off x="3505200" y="3337911"/>
            <a:ext cx="4879759" cy="3291489"/>
          </a:xfrm>
          <a:prstGeom prst="wedgeEllipseCallout">
            <a:avLst>
              <a:gd name="adj1" fmla="val -76175"/>
              <a:gd name="adj2" fmla="val 2173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38600" y="3733800"/>
            <a:ext cx="3810000" cy="2585323"/>
          </a:xfrm>
          <a:prstGeom prst="rect">
            <a:avLst/>
          </a:prstGeom>
          <a:noFill/>
        </p:spPr>
        <p:txBody>
          <a:bodyPr wrap="square" rtlCol="0">
            <a:spAutoFit/>
          </a:bodyPr>
          <a:lstStyle/>
          <a:p>
            <a:pPr algn="ctr"/>
            <a:r>
              <a:rPr lang="en-US" sz="5400" dirty="0">
                <a:latin typeface="Arial Black" panose="020B0A04020102020204" pitchFamily="34" charset="0"/>
              </a:rPr>
              <a:t>“That will never work”</a:t>
            </a:r>
          </a:p>
        </p:txBody>
      </p:sp>
    </p:spTree>
    <p:extLst>
      <p:ext uri="{BB962C8B-B14F-4D97-AF65-F5344CB8AC3E}">
        <p14:creationId xmlns:p14="http://schemas.microsoft.com/office/powerpoint/2010/main" val="3126876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78" t="11702" r="22578" b="18074"/>
          <a:stretch/>
        </p:blipFill>
        <p:spPr bwMode="auto">
          <a:xfrm>
            <a:off x="533400" y="409113"/>
            <a:ext cx="8202168" cy="5907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5800" y="2590800"/>
            <a:ext cx="78486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2667000"/>
            <a:ext cx="3810000" cy="1477328"/>
          </a:xfrm>
          <a:prstGeom prst="rect">
            <a:avLst/>
          </a:prstGeom>
          <a:noFill/>
        </p:spPr>
        <p:txBody>
          <a:bodyPr wrap="square" rtlCol="0">
            <a:spAutoFit/>
          </a:bodyPr>
          <a:lstStyle/>
          <a:p>
            <a:r>
              <a:rPr lang="en-US" b="1" dirty="0">
                <a:solidFill>
                  <a:schemeClr val="bg1"/>
                </a:solidFill>
              </a:rPr>
              <a:t>Numbers 13:30 Then Caleb quieted the people before Moses, and said, "Let us go up at once and take possession, for we are well able to overcome it."</a:t>
            </a:r>
          </a:p>
        </p:txBody>
      </p:sp>
      <p:sp>
        <p:nvSpPr>
          <p:cNvPr id="4" name="TextBox 3"/>
          <p:cNvSpPr txBox="1"/>
          <p:nvPr/>
        </p:nvSpPr>
        <p:spPr>
          <a:xfrm>
            <a:off x="4724400" y="2667000"/>
            <a:ext cx="3581400" cy="1477328"/>
          </a:xfrm>
          <a:prstGeom prst="rect">
            <a:avLst/>
          </a:prstGeom>
          <a:noFill/>
        </p:spPr>
        <p:txBody>
          <a:bodyPr wrap="square" rtlCol="0">
            <a:spAutoFit/>
          </a:bodyPr>
          <a:lstStyle/>
          <a:p>
            <a:r>
              <a:rPr lang="en-US" b="1" dirty="0">
                <a:solidFill>
                  <a:schemeClr val="bg1"/>
                </a:solidFill>
              </a:rPr>
              <a:t>Numbers 13:31 But the men who had gone up with him said, "We are not able to go up against the people, for they are stronger than we."</a:t>
            </a:r>
          </a:p>
        </p:txBody>
      </p:sp>
    </p:spTree>
    <p:extLst>
      <p:ext uri="{BB962C8B-B14F-4D97-AF65-F5344CB8AC3E}">
        <p14:creationId xmlns:p14="http://schemas.microsoft.com/office/powerpoint/2010/main" val="270867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631785"/>
            <a:ext cx="4608745" cy="42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3152775"/>
            <a:ext cx="27813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97946"/>
            <a:ext cx="2667000" cy="245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Callout 1"/>
          <p:cNvSpPr/>
          <p:nvPr/>
        </p:nvSpPr>
        <p:spPr>
          <a:xfrm>
            <a:off x="228600" y="76200"/>
            <a:ext cx="2971800" cy="2250785"/>
          </a:xfrm>
          <a:prstGeom prst="wedgeEllipseCallout">
            <a:avLst>
              <a:gd name="adj1" fmla="val 6949"/>
              <a:gd name="adj2" fmla="val 121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Callout 2"/>
          <p:cNvSpPr/>
          <p:nvPr/>
        </p:nvSpPr>
        <p:spPr>
          <a:xfrm>
            <a:off x="5486400" y="76200"/>
            <a:ext cx="3200400" cy="2746248"/>
          </a:xfrm>
          <a:prstGeom prst="wedgeEllipseCallout">
            <a:avLst>
              <a:gd name="adj1" fmla="val 18557"/>
              <a:gd name="adj2" fmla="val 76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5650468"/>
            <a:ext cx="4038600" cy="1077218"/>
          </a:xfrm>
          <a:prstGeom prst="rect">
            <a:avLst/>
          </a:prstGeom>
          <a:noFill/>
        </p:spPr>
        <p:txBody>
          <a:bodyPr wrap="square" rtlCol="0">
            <a:spAutoFit/>
          </a:bodyPr>
          <a:lstStyle/>
          <a:p>
            <a:pPr algn="ctr"/>
            <a:r>
              <a:rPr lang="en-US" sz="3200" b="1" dirty="0">
                <a:solidFill>
                  <a:schemeClr val="bg1"/>
                </a:solidFill>
              </a:rPr>
              <a:t>Which voice </a:t>
            </a:r>
          </a:p>
          <a:p>
            <a:pPr algn="ctr"/>
            <a:r>
              <a:rPr lang="en-US" sz="3200" b="1" dirty="0">
                <a:solidFill>
                  <a:schemeClr val="bg1"/>
                </a:solidFill>
              </a:rPr>
              <a:t>do we listen to?</a:t>
            </a:r>
          </a:p>
        </p:txBody>
      </p:sp>
      <p:sp>
        <p:nvSpPr>
          <p:cNvPr id="5" name="TextBox 4"/>
          <p:cNvSpPr txBox="1"/>
          <p:nvPr/>
        </p:nvSpPr>
        <p:spPr>
          <a:xfrm>
            <a:off x="609600" y="533400"/>
            <a:ext cx="2057400" cy="1323439"/>
          </a:xfrm>
          <a:prstGeom prst="rect">
            <a:avLst/>
          </a:prstGeom>
          <a:noFill/>
        </p:spPr>
        <p:txBody>
          <a:bodyPr wrap="square" rtlCol="0">
            <a:spAutoFit/>
          </a:bodyPr>
          <a:lstStyle/>
          <a:p>
            <a:pPr algn="ctr"/>
            <a:r>
              <a:rPr lang="en-US" sz="4000" b="1" dirty="0">
                <a:solidFill>
                  <a:schemeClr val="bg1"/>
                </a:solidFill>
              </a:rPr>
              <a:t>You </a:t>
            </a:r>
            <a:r>
              <a:rPr lang="en-US" sz="4000" b="1" i="1" u="sng" dirty="0">
                <a:solidFill>
                  <a:schemeClr val="bg1"/>
                </a:solidFill>
              </a:rPr>
              <a:t>CAN</a:t>
            </a:r>
            <a:r>
              <a:rPr lang="en-US" sz="4000" b="1" dirty="0">
                <a:solidFill>
                  <a:schemeClr val="bg1"/>
                </a:solidFill>
              </a:rPr>
              <a:t>  do it.</a:t>
            </a:r>
          </a:p>
        </p:txBody>
      </p:sp>
      <p:sp>
        <p:nvSpPr>
          <p:cNvPr id="6" name="TextBox 5"/>
          <p:cNvSpPr txBox="1"/>
          <p:nvPr/>
        </p:nvSpPr>
        <p:spPr>
          <a:xfrm>
            <a:off x="5867400" y="381000"/>
            <a:ext cx="2514600" cy="2554545"/>
          </a:xfrm>
          <a:prstGeom prst="rect">
            <a:avLst/>
          </a:prstGeom>
          <a:noFill/>
        </p:spPr>
        <p:txBody>
          <a:bodyPr wrap="square" rtlCol="0">
            <a:spAutoFit/>
          </a:bodyPr>
          <a:lstStyle/>
          <a:p>
            <a:pPr algn="ctr"/>
            <a:r>
              <a:rPr lang="en-US" sz="4000" b="1" dirty="0">
                <a:solidFill>
                  <a:schemeClr val="bg1"/>
                </a:solidFill>
              </a:rPr>
              <a:t>You will </a:t>
            </a:r>
            <a:r>
              <a:rPr lang="en-US" sz="4000" b="1" i="1" u="sng" dirty="0">
                <a:solidFill>
                  <a:schemeClr val="bg1"/>
                </a:solidFill>
              </a:rPr>
              <a:t>NEVER</a:t>
            </a:r>
            <a:r>
              <a:rPr lang="en-US" sz="4000" b="1" dirty="0">
                <a:solidFill>
                  <a:schemeClr val="bg1"/>
                </a:solidFill>
              </a:rPr>
              <a:t> be able to do it.</a:t>
            </a:r>
          </a:p>
        </p:txBody>
      </p:sp>
    </p:spTree>
    <p:extLst>
      <p:ext uri="{BB962C8B-B14F-4D97-AF65-F5344CB8AC3E}">
        <p14:creationId xmlns:p14="http://schemas.microsoft.com/office/powerpoint/2010/main" val="4093445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760" t="23814" r="19305" b="4534"/>
          <a:stretch/>
        </p:blipFill>
        <p:spPr bwMode="auto">
          <a:xfrm>
            <a:off x="3962400" y="1524000"/>
            <a:ext cx="4267200" cy="4450815"/>
          </a:xfrm>
          <a:prstGeom prst="rect">
            <a:avLst/>
          </a:prstGeom>
          <a:ln w="127000" cap="sq">
            <a:solidFill>
              <a:srgbClr val="000000"/>
            </a:solidFill>
            <a:miter lim="800000"/>
          </a:ln>
          <a:effectLst/>
          <a:extLst>
            <a:ext uri="{909E8E84-426E-40DD-AFC4-6F175D3DCCD1}">
              <a14:hiddenFill xmlns:a14="http://schemas.microsoft.com/office/drawing/2010/main">
                <a:solidFill>
                  <a:schemeClr val="accent1"/>
                </a:solidFill>
              </a14:hiddenFill>
            </a:ext>
          </a:extLst>
        </p:spPr>
      </p:pic>
      <p:sp>
        <p:nvSpPr>
          <p:cNvPr id="13" name="Rectangle 3"/>
          <p:cNvSpPr>
            <a:spLocks noChangeArrowheads="1"/>
          </p:cNvSpPr>
          <p:nvPr/>
        </p:nvSpPr>
        <p:spPr bwMode="auto">
          <a:xfrm>
            <a:off x="762000" y="1295400"/>
            <a:ext cx="2971800" cy="4924425"/>
          </a:xfrm>
          <a:prstGeom prst="rect">
            <a:avLst/>
          </a:prstGeom>
          <a:solidFill>
            <a:schemeClr val="bg1"/>
          </a:solidFill>
          <a:ln w="38100">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 LORD spake unto Moses, saying, </a:t>
            </a:r>
            <a:endParaRPr kumimoji="0" lang="en-US"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Send thou men, that they may search the land of Canaan, which I give unto the children of Israel: of every tribe of their fathers shall ye send a man, every one a ruler among them.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Moses by the commandment of the LORD sent them from </a:t>
            </a:r>
            <a:r>
              <a:rPr kumimoji="0" lang="en-US" sz="1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the wilderness of Paran: </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all those men were heads of the children of Israel.”</a:t>
            </a:r>
          </a:p>
        </p:txBody>
      </p:sp>
      <p:sp>
        <p:nvSpPr>
          <p:cNvPr id="5" name="Rectangle 4"/>
          <p:cNvSpPr/>
          <p:nvPr/>
        </p:nvSpPr>
        <p:spPr>
          <a:xfrm>
            <a:off x="0" y="533400"/>
            <a:ext cx="9144000" cy="685800"/>
          </a:xfrm>
          <a:prstGeom prst="rect">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black"/>
                  </a:solidFill>
                </a:ln>
                <a:solidFill>
                  <a:srgbClr val="3126C0"/>
                </a:solidFill>
                <a:effectLst/>
                <a:uLnTx/>
                <a:uFillTx/>
                <a:latin typeface="Arial" pitchFamily="34" charset="0"/>
                <a:ea typeface="+mn-ea"/>
                <a:cs typeface="Arial" pitchFamily="34" charset="0"/>
              </a:rPr>
              <a:t>Moses sent 12 men into Canaan to spy out the land.</a:t>
            </a:r>
          </a:p>
        </p:txBody>
      </p:sp>
      <p:sp>
        <p:nvSpPr>
          <p:cNvPr id="2" name="Oval 1"/>
          <p:cNvSpPr/>
          <p:nvPr/>
        </p:nvSpPr>
        <p:spPr>
          <a:xfrm>
            <a:off x="6629400" y="3757612"/>
            <a:ext cx="914400" cy="509588"/>
          </a:xfrm>
          <a:prstGeom prst="ellipse">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ular Callout 9"/>
          <p:cNvSpPr/>
          <p:nvPr/>
        </p:nvSpPr>
        <p:spPr>
          <a:xfrm>
            <a:off x="4191000" y="1600200"/>
            <a:ext cx="3886200" cy="914400"/>
          </a:xfrm>
          <a:prstGeom prst="wedgeRectCallout">
            <a:avLst>
              <a:gd name="adj1" fmla="val 21944"/>
              <a:gd name="adj2" fmla="val -34722"/>
            </a:avLst>
          </a:prstGeom>
          <a:solidFill>
            <a:schemeClr val="bg1"/>
          </a:solid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spies entered Canaan from the South up through Beersheba not Moab.</a:t>
            </a:r>
          </a:p>
        </p:txBody>
      </p:sp>
      <p:sp>
        <p:nvSpPr>
          <p:cNvPr id="9" name="Up Arrow 8"/>
          <p:cNvSpPr/>
          <p:nvPr/>
        </p:nvSpPr>
        <p:spPr>
          <a:xfrm>
            <a:off x="7010400" y="3148012"/>
            <a:ext cx="171450" cy="609600"/>
          </a:xfrm>
          <a:prstGeom prst="upArrow">
            <a:avLst/>
          </a:prstGeom>
          <a:solidFill>
            <a:schemeClr val="bg1"/>
          </a:solid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17" t="15704" r="23033" b="10546"/>
          <a:stretch/>
        </p:blipFill>
        <p:spPr bwMode="auto">
          <a:xfrm>
            <a:off x="763657" y="548640"/>
            <a:ext cx="7616685"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AAE0236A-1162-2597-DC51-625BABBE3643}"/>
              </a:ext>
            </a:extLst>
          </p:cNvPr>
          <p:cNvCxnSpPr>
            <a:cxnSpLocks/>
          </p:cNvCxnSpPr>
          <p:nvPr/>
        </p:nvCxnSpPr>
        <p:spPr>
          <a:xfrm>
            <a:off x="4953000" y="1676400"/>
            <a:ext cx="1143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tar: 5 Points 4">
            <a:extLst>
              <a:ext uri="{FF2B5EF4-FFF2-40B4-BE49-F238E27FC236}">
                <a16:creationId xmlns:a16="http://schemas.microsoft.com/office/drawing/2014/main" id="{323E97CC-F3C9-F445-5D57-17F0E58392FE}"/>
              </a:ext>
            </a:extLst>
          </p:cNvPr>
          <p:cNvSpPr/>
          <p:nvPr/>
        </p:nvSpPr>
        <p:spPr>
          <a:xfrm>
            <a:off x="3193136" y="2209800"/>
            <a:ext cx="381000" cy="3048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3C3B35AB-519A-01CC-3410-8B70EC5A7FAF}"/>
              </a:ext>
            </a:extLst>
          </p:cNvPr>
          <p:cNvSpPr/>
          <p:nvPr/>
        </p:nvSpPr>
        <p:spPr>
          <a:xfrm rot="169108">
            <a:off x="3200400" y="2781300"/>
            <a:ext cx="381000" cy="3048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D2848B53-1A54-8F3D-DD85-CFA2D55DD607}"/>
              </a:ext>
            </a:extLst>
          </p:cNvPr>
          <p:cNvSpPr/>
          <p:nvPr/>
        </p:nvSpPr>
        <p:spPr>
          <a:xfrm>
            <a:off x="3252537" y="3505200"/>
            <a:ext cx="381000" cy="3048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017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99" t="12623" r="23101" b="19970"/>
          <a:stretch/>
        </p:blipFill>
        <p:spPr bwMode="auto">
          <a:xfrm>
            <a:off x="590365" y="533400"/>
            <a:ext cx="8227463" cy="571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04900" y="1676400"/>
            <a:ext cx="4800600" cy="441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19200" y="2685395"/>
            <a:ext cx="4572000" cy="4401205"/>
          </a:xfrm>
          <a:prstGeom prst="rect">
            <a:avLst/>
          </a:prstGeom>
          <a:noFill/>
        </p:spPr>
        <p:txBody>
          <a:bodyPr wrap="square" rtlCol="0">
            <a:spAutoFit/>
          </a:bodyPr>
          <a:lstStyle/>
          <a:p>
            <a:r>
              <a:rPr lang="en-US" sz="2800" b="1" dirty="0">
                <a:solidFill>
                  <a:schemeClr val="bg1"/>
                </a:solidFill>
              </a:rPr>
              <a:t>What then shall we say to these things? If God is for us, who can be against us? Romans 8:31 </a:t>
            </a:r>
          </a:p>
          <a:p>
            <a:endParaRPr lang="en-US" sz="2000" b="1" dirty="0">
              <a:solidFill>
                <a:schemeClr val="bg1"/>
              </a:solidFill>
            </a:endParaRPr>
          </a:p>
          <a:p>
            <a:r>
              <a:rPr lang="en-US" sz="2800" b="1" dirty="0">
                <a:solidFill>
                  <a:schemeClr val="bg1"/>
                </a:solidFill>
              </a:rPr>
              <a:t>I can do all things through Christ who strengthens me. Philippians 4:13 </a:t>
            </a:r>
          </a:p>
          <a:p>
            <a:endParaRPr lang="en-US" sz="2800" b="1" dirty="0">
              <a:solidFill>
                <a:schemeClr val="bg1"/>
              </a:solidFill>
            </a:endParaRPr>
          </a:p>
          <a:p>
            <a:endParaRPr lang="en-US" sz="2800" b="1" dirty="0">
              <a:solidFill>
                <a:schemeClr val="bg1"/>
              </a:solidFill>
            </a:endParaRPr>
          </a:p>
        </p:txBody>
      </p:sp>
      <p:sp>
        <p:nvSpPr>
          <p:cNvPr id="4" name="TextBox 3"/>
          <p:cNvSpPr txBox="1"/>
          <p:nvPr/>
        </p:nvSpPr>
        <p:spPr>
          <a:xfrm>
            <a:off x="1219200" y="1828800"/>
            <a:ext cx="4686300" cy="707886"/>
          </a:xfrm>
          <a:prstGeom prst="rect">
            <a:avLst/>
          </a:prstGeom>
          <a:noFill/>
        </p:spPr>
        <p:txBody>
          <a:bodyPr wrap="square" rtlCol="0">
            <a:spAutoFit/>
          </a:bodyPr>
          <a:lstStyle/>
          <a:p>
            <a:pPr algn="ctr"/>
            <a:r>
              <a:rPr lang="en-US" sz="2000" b="1" dirty="0">
                <a:solidFill>
                  <a:schemeClr val="bg1"/>
                </a:solidFill>
              </a:rPr>
              <a:t>Do we evangelize exactly as they did in 1</a:t>
            </a:r>
            <a:r>
              <a:rPr lang="en-US" sz="2000" b="1" baseline="30000" dirty="0">
                <a:solidFill>
                  <a:schemeClr val="bg1"/>
                </a:solidFill>
              </a:rPr>
              <a:t>st</a:t>
            </a:r>
            <a:r>
              <a:rPr lang="en-US" sz="2000" b="1" dirty="0">
                <a:solidFill>
                  <a:schemeClr val="bg1"/>
                </a:solidFill>
              </a:rPr>
              <a:t> century???</a:t>
            </a:r>
          </a:p>
        </p:txBody>
      </p:sp>
    </p:spTree>
    <p:extLst>
      <p:ext uri="{BB962C8B-B14F-4D97-AF65-F5344CB8AC3E}">
        <p14:creationId xmlns:p14="http://schemas.microsoft.com/office/powerpoint/2010/main" val="3545051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49" t="10846" r="23150" b="14835"/>
          <a:stretch/>
        </p:blipFill>
        <p:spPr bwMode="auto">
          <a:xfrm>
            <a:off x="715392" y="457200"/>
            <a:ext cx="774865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29605" y="4648200"/>
            <a:ext cx="4191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And let us not grow weary while doing good, for in due season we shall reap if we do not lose heart.</a:t>
            </a:r>
          </a:p>
          <a:p>
            <a:pPr algn="ctr"/>
            <a:r>
              <a:rPr lang="en-US" b="1" dirty="0"/>
              <a:t> Gal. 6:9</a:t>
            </a:r>
          </a:p>
        </p:txBody>
      </p:sp>
      <p:sp>
        <p:nvSpPr>
          <p:cNvPr id="3" name="TextBox 2"/>
          <p:cNvSpPr txBox="1"/>
          <p:nvPr/>
        </p:nvSpPr>
        <p:spPr>
          <a:xfrm>
            <a:off x="3810000" y="2286000"/>
            <a:ext cx="4191000" cy="1569660"/>
          </a:xfrm>
          <a:prstGeom prst="rect">
            <a:avLst/>
          </a:prstGeom>
          <a:noFill/>
        </p:spPr>
        <p:txBody>
          <a:bodyPr wrap="square" rtlCol="0">
            <a:spAutoFit/>
          </a:bodyPr>
          <a:lstStyle/>
          <a:p>
            <a:r>
              <a:rPr lang="en-US" sz="2400" b="1" dirty="0">
                <a:solidFill>
                  <a:schemeClr val="bg1"/>
                </a:solidFill>
              </a:rPr>
              <a:t>And let us not grow weary while doing good, for in due season we shall reap if we do not lose heart. Galatians 6:9</a:t>
            </a:r>
          </a:p>
        </p:txBody>
      </p:sp>
      <p:sp>
        <p:nvSpPr>
          <p:cNvPr id="4" name="Rectangle 3"/>
          <p:cNvSpPr/>
          <p:nvPr/>
        </p:nvSpPr>
        <p:spPr>
          <a:xfrm>
            <a:off x="3810000" y="2209800"/>
            <a:ext cx="4210605"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1981200"/>
            <a:ext cx="4572000" cy="4343400"/>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1" y="2166878"/>
            <a:ext cx="4373362" cy="2862322"/>
          </a:xfrm>
          <a:prstGeom prst="rect">
            <a:avLst/>
          </a:prstGeom>
          <a:noFill/>
        </p:spPr>
        <p:txBody>
          <a:bodyPr wrap="square" rtlCol="0">
            <a:spAutoFit/>
          </a:bodyPr>
          <a:lstStyle/>
          <a:p>
            <a:r>
              <a:rPr lang="en-US" b="1" dirty="0">
                <a:solidFill>
                  <a:schemeClr val="bg1"/>
                </a:solidFill>
              </a:rPr>
              <a:t>Luke 5:4 When He had stopped speaking, He said to Simon, "Launch out into the deep and let down your nets for a catch."</a:t>
            </a:r>
          </a:p>
          <a:p>
            <a:r>
              <a:rPr lang="en-US" b="1" dirty="0">
                <a:solidFill>
                  <a:schemeClr val="bg1"/>
                </a:solidFill>
              </a:rPr>
              <a:t> 5 But Simon answered and said to Him, "Master, we have toiled all night and caught nothing; nevertheless at Your word I will let down the net."</a:t>
            </a:r>
          </a:p>
          <a:p>
            <a:r>
              <a:rPr lang="en-US" b="1" dirty="0">
                <a:solidFill>
                  <a:schemeClr val="bg1"/>
                </a:solidFill>
              </a:rPr>
              <a:t> 6 And when they had done this, they caught a great number of fish, and their net was breaking.</a:t>
            </a:r>
          </a:p>
        </p:txBody>
      </p:sp>
      <p:sp>
        <p:nvSpPr>
          <p:cNvPr id="7" name="TextBox 6"/>
          <p:cNvSpPr txBox="1"/>
          <p:nvPr/>
        </p:nvSpPr>
        <p:spPr>
          <a:xfrm>
            <a:off x="3733800" y="4953000"/>
            <a:ext cx="4267200" cy="1200329"/>
          </a:xfrm>
          <a:prstGeom prst="rect">
            <a:avLst/>
          </a:prstGeom>
          <a:noFill/>
        </p:spPr>
        <p:txBody>
          <a:bodyPr wrap="square" rtlCol="0">
            <a:spAutoFit/>
          </a:bodyPr>
          <a:lstStyle/>
          <a:p>
            <a:r>
              <a:rPr lang="en-US" b="1" dirty="0">
                <a:solidFill>
                  <a:schemeClr val="bg1"/>
                </a:solidFill>
              </a:rPr>
              <a:t>And let us not grow weary while doing good, for in due season we shall reap if we do not lose heart. Gal. 6:9</a:t>
            </a:r>
          </a:p>
          <a:p>
            <a:r>
              <a:rPr lang="en-US" dirty="0"/>
              <a:t> </a:t>
            </a:r>
          </a:p>
        </p:txBody>
      </p:sp>
    </p:spTree>
    <p:extLst>
      <p:ext uri="{BB962C8B-B14F-4D97-AF65-F5344CB8AC3E}">
        <p14:creationId xmlns:p14="http://schemas.microsoft.com/office/powerpoint/2010/main" val="1875753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07" t="24331" r="22894" b="10513"/>
          <a:stretch/>
        </p:blipFill>
        <p:spPr bwMode="auto">
          <a:xfrm>
            <a:off x="457200" y="457200"/>
            <a:ext cx="8341375"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1752600"/>
            <a:ext cx="43434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0" y="1981200"/>
            <a:ext cx="3886200" cy="2554545"/>
          </a:xfrm>
          <a:prstGeom prst="rect">
            <a:avLst/>
          </a:prstGeom>
          <a:noFill/>
        </p:spPr>
        <p:txBody>
          <a:bodyPr wrap="square" rtlCol="0">
            <a:spAutoFit/>
          </a:bodyPr>
          <a:lstStyle/>
          <a:p>
            <a:r>
              <a:rPr lang="en-US" sz="2000" b="1" dirty="0">
                <a:solidFill>
                  <a:schemeClr val="bg1"/>
                </a:solidFill>
              </a:rPr>
              <a:t>Hebrews 8:5 who serve the copy and shadow of the heavenly things, as Moses was divinely instructed when he was about to make the tabernacle. For He said, "See that you make all things according to the pattern shown you on the mountain."</a:t>
            </a:r>
          </a:p>
        </p:txBody>
      </p:sp>
      <p:sp>
        <p:nvSpPr>
          <p:cNvPr id="4" name="TextBox 3"/>
          <p:cNvSpPr txBox="1"/>
          <p:nvPr/>
        </p:nvSpPr>
        <p:spPr>
          <a:xfrm>
            <a:off x="1066800" y="5117068"/>
            <a:ext cx="4114800" cy="707886"/>
          </a:xfrm>
          <a:prstGeom prst="rect">
            <a:avLst/>
          </a:prstGeom>
          <a:noFill/>
        </p:spPr>
        <p:txBody>
          <a:bodyPr wrap="square" rtlCol="0">
            <a:spAutoFit/>
          </a:bodyPr>
          <a:lstStyle/>
          <a:p>
            <a:r>
              <a:rPr lang="en-US" sz="2000" b="1" dirty="0">
                <a:solidFill>
                  <a:schemeClr val="bg1"/>
                </a:solidFill>
              </a:rPr>
              <a:t>Pattern – ark, tabernacle, temple, church</a:t>
            </a:r>
          </a:p>
        </p:txBody>
      </p:sp>
    </p:spTree>
    <p:extLst>
      <p:ext uri="{BB962C8B-B14F-4D97-AF65-F5344CB8AC3E}">
        <p14:creationId xmlns:p14="http://schemas.microsoft.com/office/powerpoint/2010/main" val="2296721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00" t="19467" r="25016" b="8178"/>
          <a:stretch/>
        </p:blipFill>
        <p:spPr bwMode="auto">
          <a:xfrm>
            <a:off x="609600" y="457200"/>
            <a:ext cx="7975459"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0" y="2362200"/>
            <a:ext cx="4343400" cy="4038600"/>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886200" y="2590800"/>
            <a:ext cx="4267200" cy="2862322"/>
          </a:xfrm>
          <a:prstGeom prst="rect">
            <a:avLst/>
          </a:prstGeom>
          <a:noFill/>
        </p:spPr>
        <p:txBody>
          <a:bodyPr wrap="square" rtlCol="0">
            <a:spAutoFit/>
          </a:bodyPr>
          <a:lstStyle/>
          <a:p>
            <a:r>
              <a:rPr lang="en-US" sz="2000" b="1" dirty="0">
                <a:solidFill>
                  <a:schemeClr val="bg1"/>
                </a:solidFill>
              </a:rPr>
              <a:t>Numbers 14:3 "Why has the LORD brought us to this land to fall by the sword, that our wives and children should become victims? </a:t>
            </a:r>
            <a:r>
              <a:rPr lang="en-US" sz="2000" b="1" i="1" u="sng" dirty="0">
                <a:solidFill>
                  <a:schemeClr val="bg1"/>
                </a:solidFill>
              </a:rPr>
              <a:t>Would it not be better for us to return to Egypt?"</a:t>
            </a:r>
          </a:p>
          <a:p>
            <a:r>
              <a:rPr lang="en-US" sz="2000" b="1" dirty="0">
                <a:solidFill>
                  <a:schemeClr val="bg1"/>
                </a:solidFill>
              </a:rPr>
              <a:t> </a:t>
            </a:r>
          </a:p>
          <a:p>
            <a:endParaRPr lang="en-US" sz="2000" b="1" dirty="0">
              <a:solidFill>
                <a:schemeClr val="bg1"/>
              </a:solidFill>
            </a:endParaRPr>
          </a:p>
          <a:p>
            <a:r>
              <a:rPr lang="en-US" sz="2000" b="1" dirty="0">
                <a:solidFill>
                  <a:schemeClr val="bg1"/>
                </a:solidFill>
              </a:rPr>
              <a:t>4 So they said to one another, "Let us select a leader </a:t>
            </a:r>
            <a:r>
              <a:rPr lang="en-US" sz="2000" b="1" i="1" u="sng" dirty="0">
                <a:solidFill>
                  <a:schemeClr val="bg1"/>
                </a:solidFill>
              </a:rPr>
              <a:t>and return to Egypt."</a:t>
            </a:r>
          </a:p>
        </p:txBody>
      </p:sp>
    </p:spTree>
    <p:extLst>
      <p:ext uri="{BB962C8B-B14F-4D97-AF65-F5344CB8AC3E}">
        <p14:creationId xmlns:p14="http://schemas.microsoft.com/office/powerpoint/2010/main" val="1987176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01" t="28446" r="23399" b="5421"/>
          <a:stretch/>
        </p:blipFill>
        <p:spPr bwMode="auto">
          <a:xfrm>
            <a:off x="304800" y="595174"/>
            <a:ext cx="8357419"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5800" y="1828800"/>
            <a:ext cx="5029200" cy="4114800"/>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Numbers 14:1 So all the congregation lifted up their voices and cried, and the people wept that night.</a:t>
            </a:r>
          </a:p>
          <a:p>
            <a:pPr algn="ctr"/>
            <a:r>
              <a:rPr lang="en-US" dirty="0"/>
              <a:t> 2 And all the children of Israel complained against Moses and Aaron, and the whole congregation said to them, "If only we had died in the land of Egypt! Or if only we had died in this wilderness!</a:t>
            </a:r>
          </a:p>
          <a:p>
            <a:pPr algn="ctr"/>
            <a:r>
              <a:rPr lang="en-US" dirty="0"/>
              <a:t> 3 "Why has the LORD brought us to this land to fall by the sword, that our wives and children should become victims? Would it not be better for us to return to Egypt?"</a:t>
            </a:r>
          </a:p>
        </p:txBody>
      </p:sp>
    </p:spTree>
    <p:extLst>
      <p:ext uri="{BB962C8B-B14F-4D97-AF65-F5344CB8AC3E}">
        <p14:creationId xmlns:p14="http://schemas.microsoft.com/office/powerpoint/2010/main" val="279583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50" t="16622" r="23736" b="12444"/>
          <a:stretch/>
        </p:blipFill>
        <p:spPr bwMode="auto">
          <a:xfrm>
            <a:off x="685800" y="533400"/>
            <a:ext cx="7827264"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81400" y="1905000"/>
            <a:ext cx="4724400" cy="4191000"/>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57600" y="2209800"/>
            <a:ext cx="4648200" cy="3139321"/>
          </a:xfrm>
          <a:prstGeom prst="rect">
            <a:avLst/>
          </a:prstGeom>
          <a:noFill/>
        </p:spPr>
        <p:txBody>
          <a:bodyPr wrap="square" rtlCol="0">
            <a:spAutoFit/>
          </a:bodyPr>
          <a:lstStyle/>
          <a:p>
            <a:r>
              <a:rPr lang="en-US" b="1" dirty="0">
                <a:solidFill>
                  <a:schemeClr val="bg1"/>
                </a:solidFill>
              </a:rPr>
              <a:t>Numbers 14:4 So they said to one another, "Let us select a leader and return to Egypt.“</a:t>
            </a:r>
          </a:p>
          <a:p>
            <a:endParaRPr lang="en-US" b="1" dirty="0">
              <a:solidFill>
                <a:schemeClr val="bg1"/>
              </a:solidFill>
            </a:endParaRPr>
          </a:p>
          <a:p>
            <a:endParaRPr lang="en-US" b="1" dirty="0">
              <a:solidFill>
                <a:schemeClr val="bg1"/>
              </a:solidFill>
            </a:endParaRPr>
          </a:p>
          <a:p>
            <a:r>
              <a:rPr lang="en-US" b="1" dirty="0">
                <a:solidFill>
                  <a:schemeClr val="bg1"/>
                </a:solidFill>
              </a:rPr>
              <a:t>Nu 14:11 Then the LORD said to Moses: "How long will these people reject Me? And how long will they not believe Me, with all the signs which I have performed among them?</a:t>
            </a:r>
          </a:p>
          <a:p>
            <a:r>
              <a:rPr lang="en-US" b="1" dirty="0">
                <a:solidFill>
                  <a:schemeClr val="bg1"/>
                </a:solidFill>
              </a:rPr>
              <a:t> 12 "I will strike them with the pestilence and disinherit them, and I will make of you a nation greater and mightier than they."</a:t>
            </a:r>
          </a:p>
        </p:txBody>
      </p:sp>
    </p:spTree>
    <p:extLst>
      <p:ext uri="{BB962C8B-B14F-4D97-AF65-F5344CB8AC3E}">
        <p14:creationId xmlns:p14="http://schemas.microsoft.com/office/powerpoint/2010/main" val="2667512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46"/>
            <a:ext cx="4457407"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3843278"/>
            <a:ext cx="8610600" cy="2862322"/>
          </a:xfrm>
          <a:prstGeom prst="rect">
            <a:avLst/>
          </a:prstGeom>
          <a:noFill/>
        </p:spPr>
        <p:txBody>
          <a:bodyPr wrap="square" rtlCol="0">
            <a:spAutoFit/>
          </a:bodyPr>
          <a:lstStyle/>
          <a:p>
            <a:pPr algn="just"/>
            <a:r>
              <a:rPr lang="en-US" sz="6000" dirty="0">
                <a:solidFill>
                  <a:schemeClr val="bg1"/>
                </a:solidFill>
                <a:latin typeface="Arial Black" panose="020B0A04020102020204" pitchFamily="34" charset="0"/>
              </a:rPr>
              <a:t>“Nobody                   is going to buy </a:t>
            </a:r>
          </a:p>
          <a:p>
            <a:pPr algn="just"/>
            <a:r>
              <a:rPr lang="en-US" sz="6000" dirty="0">
                <a:solidFill>
                  <a:schemeClr val="bg1"/>
                </a:solidFill>
                <a:latin typeface="Arial Black" panose="020B0A04020102020204" pitchFamily="34" charset="0"/>
              </a:rPr>
              <a:t>cheap hamburgers.”</a:t>
            </a:r>
          </a:p>
        </p:txBody>
      </p:sp>
    </p:spTree>
    <p:extLst>
      <p:ext uri="{BB962C8B-B14F-4D97-AF65-F5344CB8AC3E}">
        <p14:creationId xmlns:p14="http://schemas.microsoft.com/office/powerpoint/2010/main" val="3862967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584775"/>
          </a:xfrm>
          <a:prstGeom prst="rect">
            <a:avLst/>
          </a:prstGeom>
          <a:noFill/>
        </p:spPr>
        <p:txBody>
          <a:bodyPr wrap="square" rtlCol="0">
            <a:spAutoFit/>
          </a:bodyPr>
          <a:lstStyle/>
          <a:p>
            <a:pPr algn="ctr"/>
            <a:r>
              <a:rPr lang="en-US" sz="3200" b="1" dirty="0">
                <a:solidFill>
                  <a:schemeClr val="bg1"/>
                </a:solidFill>
              </a:rPr>
              <a:t>“Nobody is going to be interested in the gospel.”</a:t>
            </a:r>
          </a:p>
        </p:txBody>
      </p:sp>
      <p:sp>
        <p:nvSpPr>
          <p:cNvPr id="3" name="TextBox 2"/>
          <p:cNvSpPr txBox="1"/>
          <p:nvPr/>
        </p:nvSpPr>
        <p:spPr>
          <a:xfrm>
            <a:off x="533400" y="1447800"/>
            <a:ext cx="8001000" cy="5016758"/>
          </a:xfrm>
          <a:prstGeom prst="rect">
            <a:avLst/>
          </a:prstGeom>
          <a:noFill/>
        </p:spPr>
        <p:txBody>
          <a:bodyPr wrap="square" rtlCol="0">
            <a:spAutoFit/>
          </a:bodyPr>
          <a:lstStyle/>
          <a:p>
            <a:r>
              <a:rPr lang="en-US" sz="3200" b="1" dirty="0">
                <a:solidFill>
                  <a:schemeClr val="bg1"/>
                </a:solidFill>
              </a:rPr>
              <a:t>So important:</a:t>
            </a:r>
          </a:p>
          <a:p>
            <a:r>
              <a:rPr lang="en-US" sz="3200" b="1" dirty="0">
                <a:solidFill>
                  <a:schemeClr val="bg1"/>
                </a:solidFill>
              </a:rPr>
              <a:t>      Christ died for all men.</a:t>
            </a:r>
          </a:p>
          <a:p>
            <a:endParaRPr lang="en-US" sz="3200" b="1" dirty="0">
              <a:solidFill>
                <a:schemeClr val="bg1"/>
              </a:solidFill>
            </a:endParaRPr>
          </a:p>
          <a:p>
            <a:r>
              <a:rPr lang="en-US" sz="3200" b="1" dirty="0">
                <a:solidFill>
                  <a:schemeClr val="bg1"/>
                </a:solidFill>
              </a:rPr>
              <a:t>      Christ told us to preach the gospel to every  </a:t>
            </a:r>
          </a:p>
          <a:p>
            <a:r>
              <a:rPr lang="en-US" sz="3200" b="1" dirty="0">
                <a:solidFill>
                  <a:schemeClr val="bg1"/>
                </a:solidFill>
              </a:rPr>
              <a:t>       creature.</a:t>
            </a:r>
          </a:p>
          <a:p>
            <a:endParaRPr lang="en-US" sz="3200" b="1" dirty="0">
              <a:solidFill>
                <a:schemeClr val="bg1"/>
              </a:solidFill>
            </a:endParaRPr>
          </a:p>
          <a:p>
            <a:r>
              <a:rPr lang="en-US" sz="3200" b="1" dirty="0">
                <a:solidFill>
                  <a:schemeClr val="bg1"/>
                </a:solidFill>
              </a:rPr>
              <a:t>      Paul said (1Cor. 9:16) For if I preach the       gospel, I have nothing to boast of, for necessity is laid upon me; yes, woe is me if I do not preach the gospel!</a:t>
            </a:r>
          </a:p>
        </p:txBody>
      </p:sp>
    </p:spTree>
    <p:extLst>
      <p:ext uri="{BB962C8B-B14F-4D97-AF65-F5344CB8AC3E}">
        <p14:creationId xmlns:p14="http://schemas.microsoft.com/office/powerpoint/2010/main" val="2592358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90600" y="304800"/>
            <a:ext cx="7315200" cy="6278642"/>
          </a:xfrm>
          <a:prstGeom prst="rect">
            <a:avLst/>
          </a:prstGeom>
          <a:noFill/>
        </p:spPr>
        <p:txBody>
          <a:bodyPr wrap="square" rtlCol="0">
            <a:spAutoFit/>
          </a:bodyPr>
          <a:lstStyle/>
          <a:p>
            <a:r>
              <a:rPr lang="en-US" sz="3200" b="1" dirty="0">
                <a:solidFill>
                  <a:schemeClr val="bg1"/>
                </a:solidFill>
              </a:rPr>
              <a:t>Negative people outnumber positive people.</a:t>
            </a:r>
          </a:p>
          <a:p>
            <a:r>
              <a:rPr lang="en-US" sz="3200" b="1" dirty="0">
                <a:solidFill>
                  <a:schemeClr val="bg1"/>
                </a:solidFill>
              </a:rPr>
              <a:t>The negative people did not enter the promise land- only the 2 positive people.</a:t>
            </a:r>
          </a:p>
          <a:p>
            <a:endParaRPr lang="en-US" sz="3200" b="1" dirty="0">
              <a:solidFill>
                <a:schemeClr val="bg1"/>
              </a:solidFill>
            </a:endParaRPr>
          </a:p>
          <a:p>
            <a:r>
              <a:rPr lang="en-US" sz="3200" b="1" dirty="0">
                <a:solidFill>
                  <a:schemeClr val="bg1"/>
                </a:solidFill>
              </a:rPr>
              <a:t>Today,</a:t>
            </a:r>
          </a:p>
          <a:p>
            <a:r>
              <a:rPr lang="en-US" sz="3200" b="1" dirty="0">
                <a:solidFill>
                  <a:schemeClr val="bg1"/>
                </a:solidFill>
              </a:rPr>
              <a:t>Negative people out number positive people.</a:t>
            </a:r>
          </a:p>
          <a:p>
            <a:r>
              <a:rPr lang="en-US" sz="3200" b="1" dirty="0">
                <a:solidFill>
                  <a:schemeClr val="bg1"/>
                </a:solidFill>
              </a:rPr>
              <a:t>Negative people will not enter heaven.</a:t>
            </a:r>
          </a:p>
          <a:p>
            <a:endParaRPr lang="en-US" sz="3200" b="1" dirty="0">
              <a:solidFill>
                <a:schemeClr val="bg1"/>
              </a:solidFill>
            </a:endParaRPr>
          </a:p>
          <a:p>
            <a:endParaRPr lang="en-US" sz="3200" b="1" dirty="0">
              <a:solidFill>
                <a:schemeClr val="bg1"/>
              </a:solidFill>
            </a:endParaRPr>
          </a:p>
          <a:p>
            <a:r>
              <a:rPr lang="en-US" sz="3200" b="1" dirty="0">
                <a:solidFill>
                  <a:schemeClr val="bg1"/>
                </a:solidFill>
              </a:rPr>
              <a:t>Are you positive or negative?</a:t>
            </a:r>
          </a:p>
          <a:p>
            <a:endParaRPr lang="en-US" dirty="0"/>
          </a:p>
        </p:txBody>
      </p:sp>
    </p:spTree>
    <p:extLst>
      <p:ext uri="{BB962C8B-B14F-4D97-AF65-F5344CB8AC3E}">
        <p14:creationId xmlns:p14="http://schemas.microsoft.com/office/powerpoint/2010/main" val="299302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a:stretch>
            <a:fillRect/>
          </a:stretch>
        </p:blipFill>
        <p:spPr bwMode="auto">
          <a:xfrm>
            <a:off x="261938" y="228600"/>
            <a:ext cx="8577262" cy="6435197"/>
          </a:xfrm>
          <a:prstGeom prst="rect">
            <a:avLst/>
          </a:prstGeom>
          <a:noFill/>
          <a:ln w="9525">
            <a:noFill/>
            <a:miter lim="800000"/>
            <a:headEnd/>
            <a:tailEnd/>
          </a:ln>
        </p:spPr>
      </p:pic>
      <p:sp>
        <p:nvSpPr>
          <p:cNvPr id="3" name="Rectangle 3"/>
          <p:cNvSpPr>
            <a:spLocks noChangeArrowheads="1"/>
          </p:cNvSpPr>
          <p:nvPr/>
        </p:nvSpPr>
        <p:spPr bwMode="auto">
          <a:xfrm>
            <a:off x="838200" y="4343400"/>
            <a:ext cx="4191000" cy="1769715"/>
          </a:xfrm>
          <a:prstGeom prst="rect">
            <a:avLst/>
          </a:prstGeom>
          <a:solidFill>
            <a:schemeClr val="bg1"/>
          </a:solidFill>
          <a:ln w="5715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17</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Moses sent them to spy out the land of Canaan, and said unto them, Get you up this way southward, and go up into the mountain.”</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093CA20-428C-F71D-A359-006BCEC0AD65}"/>
            </a:ext>
          </a:extLst>
        </p:cNvPr>
        <p:cNvGrpSpPr/>
        <p:nvPr/>
      </p:nvGrpSpPr>
      <p:grpSpPr>
        <a:xfrm>
          <a:off x="0" y="0"/>
          <a:ext cx="0" cy="0"/>
          <a:chOff x="0" y="0"/>
          <a:chExt cx="0" cy="0"/>
        </a:xfrm>
      </p:grpSpPr>
      <p:pic>
        <p:nvPicPr>
          <p:cNvPr id="3076" name="Picture 4" descr="African American US Soldier Standing at Attention ACU Fur 3D Model 3D ...">
            <a:extLst>
              <a:ext uri="{FF2B5EF4-FFF2-40B4-BE49-F238E27FC236}">
                <a16:creationId xmlns:a16="http://schemas.microsoft.com/office/drawing/2014/main" id="{3B6D756D-2EA2-6B03-FD8E-EC4D0175BB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56" t="27778" r="34443" b="2222"/>
          <a:stretch>
            <a:fillRect/>
          </a:stretch>
        </p:blipFill>
        <p:spPr bwMode="auto">
          <a:xfrm>
            <a:off x="733926" y="401052"/>
            <a:ext cx="2618874" cy="611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F541DB-2BDF-9F36-1D53-705A78B1F6DA}"/>
              </a:ext>
            </a:extLst>
          </p:cNvPr>
          <p:cNvPicPr>
            <a:picLocks noChangeAspect="1"/>
          </p:cNvPicPr>
          <p:nvPr/>
        </p:nvPicPr>
        <p:blipFill>
          <a:blip r:embed="rId3"/>
          <a:stretch>
            <a:fillRect/>
          </a:stretch>
        </p:blipFill>
        <p:spPr>
          <a:xfrm>
            <a:off x="5334000" y="4858378"/>
            <a:ext cx="2255716" cy="1542422"/>
          </a:xfrm>
          <a:prstGeom prst="rect">
            <a:avLst/>
          </a:prstGeom>
        </p:spPr>
      </p:pic>
      <p:sp>
        <p:nvSpPr>
          <p:cNvPr id="3" name="TextBox 2">
            <a:extLst>
              <a:ext uri="{FF2B5EF4-FFF2-40B4-BE49-F238E27FC236}">
                <a16:creationId xmlns:a16="http://schemas.microsoft.com/office/drawing/2014/main" id="{2992EB97-E26D-D481-A0D8-886D65C2D0B0}"/>
              </a:ext>
            </a:extLst>
          </p:cNvPr>
          <p:cNvSpPr txBox="1"/>
          <p:nvPr/>
        </p:nvSpPr>
        <p:spPr>
          <a:xfrm>
            <a:off x="3581400" y="871478"/>
            <a:ext cx="5057274" cy="3970318"/>
          </a:xfrm>
          <a:prstGeom prst="rect">
            <a:avLst/>
          </a:prstGeom>
          <a:noFill/>
        </p:spPr>
        <p:txBody>
          <a:bodyPr wrap="square" rtlCol="0">
            <a:spAutoFit/>
          </a:bodyPr>
          <a:lstStyle/>
          <a:p>
            <a:r>
              <a:rPr lang="en-US" sz="3600" dirty="0">
                <a:solidFill>
                  <a:srgbClr val="C00000"/>
                </a:solidFill>
              </a:rPr>
              <a:t>Are we like the Israelites and </a:t>
            </a:r>
            <a:r>
              <a:rPr lang="en-US" sz="3600" u="sng" dirty="0">
                <a:solidFill>
                  <a:srgbClr val="C00000"/>
                </a:solidFill>
              </a:rPr>
              <a:t>focus on the Negative </a:t>
            </a:r>
            <a:r>
              <a:rPr lang="en-US" sz="3600" dirty="0">
                <a:solidFill>
                  <a:srgbClr val="C00000"/>
                </a:solidFill>
              </a:rPr>
              <a:t>in the world?</a:t>
            </a:r>
          </a:p>
          <a:p>
            <a:r>
              <a:rPr lang="en-US" sz="3600" dirty="0">
                <a:solidFill>
                  <a:srgbClr val="C00000"/>
                </a:solidFill>
              </a:rPr>
              <a:t>Or do we </a:t>
            </a:r>
            <a:r>
              <a:rPr lang="en-US" sz="3600" u="sng" dirty="0">
                <a:solidFill>
                  <a:srgbClr val="C00000"/>
                </a:solidFill>
              </a:rPr>
              <a:t>focus on THE ONE THAT CREATED THE WORLD</a:t>
            </a:r>
            <a:r>
              <a:rPr lang="en-US" sz="3600" dirty="0">
                <a:solidFill>
                  <a:srgbClr val="C00000"/>
                </a:solidFill>
              </a:rPr>
              <a:t>?</a:t>
            </a:r>
          </a:p>
          <a:p>
            <a:endParaRPr lang="en-US" sz="3600" dirty="0"/>
          </a:p>
        </p:txBody>
      </p:sp>
      <p:sp>
        <p:nvSpPr>
          <p:cNvPr id="4" name="Rectangle 3">
            <a:extLst>
              <a:ext uri="{FF2B5EF4-FFF2-40B4-BE49-F238E27FC236}">
                <a16:creationId xmlns:a16="http://schemas.microsoft.com/office/drawing/2014/main" id="{B672E8B4-D5EF-FED4-CCAD-DF275A3DFE91}"/>
              </a:ext>
            </a:extLst>
          </p:cNvPr>
          <p:cNvSpPr/>
          <p:nvPr/>
        </p:nvSpPr>
        <p:spPr>
          <a:xfrm>
            <a:off x="486276" y="380999"/>
            <a:ext cx="8305800" cy="609600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201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6794" y="2133086"/>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pic>
        <p:nvPicPr>
          <p:cNvPr id="7" name="Picture 6"/>
          <p:cNvPicPr>
            <a:picLocks noChangeAspect="1"/>
          </p:cNvPicPr>
          <p:nvPr/>
        </p:nvPicPr>
        <p:blipFill rotWithShape="1">
          <a:blip r:embed="rId2"/>
          <a:srcRect l="23112" t="21263" r="23729" b="49217"/>
          <a:stretch/>
        </p:blipFill>
        <p:spPr>
          <a:xfrm>
            <a:off x="-22034" y="3152045"/>
            <a:ext cx="9166033" cy="2863273"/>
          </a:xfrm>
          <a:prstGeom prst="rect">
            <a:avLst/>
          </a:prstGeom>
        </p:spPr>
      </p:pic>
      <p:sp>
        <p:nvSpPr>
          <p:cNvPr id="4" name="TextBox 3"/>
          <p:cNvSpPr txBox="1"/>
          <p:nvPr/>
        </p:nvSpPr>
        <p:spPr>
          <a:xfrm>
            <a:off x="1786475" y="3053616"/>
            <a:ext cx="38489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6" name="TextBox 5"/>
          <p:cNvSpPr txBox="1"/>
          <p:nvPr/>
        </p:nvSpPr>
        <p:spPr>
          <a:xfrm>
            <a:off x="0" y="17932"/>
            <a:ext cx="9143999" cy="209288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Want to learn more about the Bible?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We will be glad to study the Bible with you.</a:t>
            </a:r>
          </a:p>
        </p:txBody>
      </p:sp>
      <p:sp>
        <p:nvSpPr>
          <p:cNvPr id="2" name="Rectangle 1"/>
          <p:cNvSpPr/>
          <p:nvPr/>
        </p:nvSpPr>
        <p:spPr>
          <a:xfrm>
            <a:off x="1602724" y="2179207"/>
            <a:ext cx="5867370" cy="1847248"/>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0" y="5943602"/>
            <a:ext cx="91660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newlebanoncoc@gmail.com</a:t>
            </a:r>
          </a:p>
        </p:txBody>
      </p:sp>
      <p:sp>
        <p:nvSpPr>
          <p:cNvPr id="9" name="TextBox 8"/>
          <p:cNvSpPr txBox="1"/>
          <p:nvPr/>
        </p:nvSpPr>
        <p:spPr>
          <a:xfrm>
            <a:off x="1618159" y="2123994"/>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sp>
        <p:nvSpPr>
          <p:cNvPr id="10" name="TextBox 9"/>
          <p:cNvSpPr txBox="1"/>
          <p:nvPr/>
        </p:nvSpPr>
        <p:spPr>
          <a:xfrm>
            <a:off x="1660969" y="2981897"/>
            <a:ext cx="3848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11" name="TextBox 10"/>
          <p:cNvSpPr txBox="1"/>
          <p:nvPr/>
        </p:nvSpPr>
        <p:spPr>
          <a:xfrm>
            <a:off x="4591216" y="3478861"/>
            <a:ext cx="32641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New Lebanon, OH</a:t>
            </a:r>
          </a:p>
        </p:txBody>
      </p:sp>
    </p:spTree>
    <p:extLst>
      <p:ext uri="{BB962C8B-B14F-4D97-AF65-F5344CB8AC3E}">
        <p14:creationId xmlns:p14="http://schemas.microsoft.com/office/powerpoint/2010/main" val="367838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a:stretch>
            <a:fillRect/>
          </a:stretch>
        </p:blipFill>
        <p:spPr bwMode="auto">
          <a:xfrm>
            <a:off x="245269" y="182816"/>
            <a:ext cx="8653462" cy="6492367"/>
          </a:xfrm>
          <a:prstGeom prst="rect">
            <a:avLst/>
          </a:prstGeom>
          <a:noFill/>
          <a:ln w="9525">
            <a:noFill/>
            <a:miter lim="800000"/>
            <a:headEnd/>
            <a:tailEnd/>
          </a:ln>
        </p:spPr>
      </p:pic>
      <p:sp>
        <p:nvSpPr>
          <p:cNvPr id="3" name="Rectangle 3"/>
          <p:cNvSpPr>
            <a:spLocks noChangeArrowheads="1"/>
          </p:cNvSpPr>
          <p:nvPr/>
        </p:nvSpPr>
        <p:spPr bwMode="auto">
          <a:xfrm>
            <a:off x="838200" y="3962400"/>
            <a:ext cx="7315200" cy="2308324"/>
          </a:xfrm>
          <a:prstGeom prst="rect">
            <a:avLst/>
          </a:prstGeom>
          <a:solidFill>
            <a:schemeClr val="bg1"/>
          </a:solidFill>
          <a:ln w="57150">
            <a:solidFill>
              <a:schemeClr val="tx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solidFill>
                </a:ln>
                <a:solidFill>
                  <a:srgbClr val="C00000"/>
                </a:solidFill>
                <a:effectLst/>
                <a:uLnTx/>
                <a:uFillTx/>
                <a:latin typeface="Arial" pitchFamily="34" charset="0"/>
                <a:ea typeface="+mn-ea"/>
                <a:cs typeface="Arial" pitchFamily="34" charset="0"/>
              </a:rPr>
              <a:t>They were to spy out the land and report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the people that dwelt there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whether they were strong or weak, few or 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what kind of land it was, whether it was good or bad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what size the cities were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whether they lived in tents, or in strong holds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if the land was fat or lean, whether it had wood or not</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NUM%2013%20-%20The%20return%20of%20the%20spies"/>
          <p:cNvPicPr>
            <a:picLocks noChangeAspect="1" noChangeArrowheads="1"/>
          </p:cNvPicPr>
          <p:nvPr/>
        </p:nvPicPr>
        <p:blipFill>
          <a:blip r:embed="rId2"/>
          <a:srcRect b="2381"/>
          <a:stretch>
            <a:fillRect/>
          </a:stretch>
        </p:blipFill>
        <p:spPr bwMode="auto">
          <a:xfrm>
            <a:off x="371497" y="257175"/>
            <a:ext cx="8458200" cy="6343650"/>
          </a:xfrm>
          <a:prstGeom prst="rect">
            <a:avLst/>
          </a:prstGeom>
          <a:noFill/>
          <a:ln w="9525">
            <a:noFill/>
            <a:miter lim="800000"/>
            <a:headEnd/>
            <a:tailEnd/>
          </a:ln>
        </p:spPr>
      </p:pic>
      <p:sp>
        <p:nvSpPr>
          <p:cNvPr id="4" name="Rectangle 3"/>
          <p:cNvSpPr>
            <a:spLocks noChangeArrowheads="1"/>
          </p:cNvSpPr>
          <p:nvPr/>
        </p:nvSpPr>
        <p:spPr bwMode="auto">
          <a:xfrm>
            <a:off x="876300" y="4953000"/>
            <a:ext cx="3810000" cy="1077218"/>
          </a:xfrm>
          <a:prstGeom prst="rect">
            <a:avLst/>
          </a:prstGeom>
          <a:solidFill>
            <a:schemeClr val="bg1"/>
          </a:solidFill>
          <a:ln w="57150">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solidFill>
                </a:ln>
                <a:solidFill>
                  <a:srgbClr val="C00000"/>
                </a:solidFill>
                <a:effectLst/>
                <a:uLnTx/>
                <a:uFillTx/>
                <a:latin typeface="Arial" pitchFamily="34" charset="0"/>
                <a:ea typeface="+mn-ea"/>
                <a:cs typeface="Arial" pitchFamily="34" charset="0"/>
              </a:rPr>
              <a:t>And they were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Bring of the fruit of the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 Be of good courage</a:t>
            </a:r>
          </a:p>
        </p:txBody>
      </p:sp>
      <p:sp>
        <p:nvSpPr>
          <p:cNvPr id="2" name="Freeform 1"/>
          <p:cNvSpPr/>
          <p:nvPr/>
        </p:nvSpPr>
        <p:spPr>
          <a:xfrm>
            <a:off x="3251200" y="1651000"/>
            <a:ext cx="1540416" cy="2882900"/>
          </a:xfrm>
          <a:custGeom>
            <a:avLst/>
            <a:gdLst>
              <a:gd name="connsiteX0" fmla="*/ 304800 w 1540416"/>
              <a:gd name="connsiteY0" fmla="*/ 127000 h 2882900"/>
              <a:gd name="connsiteX1" fmla="*/ 114300 w 1540416"/>
              <a:gd name="connsiteY1" fmla="*/ 355600 h 2882900"/>
              <a:gd name="connsiteX2" fmla="*/ 88900 w 1540416"/>
              <a:gd name="connsiteY2" fmla="*/ 393700 h 2882900"/>
              <a:gd name="connsiteX3" fmla="*/ 76200 w 1540416"/>
              <a:gd name="connsiteY3" fmla="*/ 431800 h 2882900"/>
              <a:gd name="connsiteX4" fmla="*/ 63500 w 1540416"/>
              <a:gd name="connsiteY4" fmla="*/ 673100 h 2882900"/>
              <a:gd name="connsiteX5" fmla="*/ 38100 w 1540416"/>
              <a:gd name="connsiteY5" fmla="*/ 711200 h 2882900"/>
              <a:gd name="connsiteX6" fmla="*/ 25400 w 1540416"/>
              <a:gd name="connsiteY6" fmla="*/ 762000 h 2882900"/>
              <a:gd name="connsiteX7" fmla="*/ 38100 w 1540416"/>
              <a:gd name="connsiteY7" fmla="*/ 825500 h 2882900"/>
              <a:gd name="connsiteX8" fmla="*/ 127000 w 1540416"/>
              <a:gd name="connsiteY8" fmla="*/ 876300 h 2882900"/>
              <a:gd name="connsiteX9" fmla="*/ 177800 w 1540416"/>
              <a:gd name="connsiteY9" fmla="*/ 990600 h 2882900"/>
              <a:gd name="connsiteX10" fmla="*/ 190500 w 1540416"/>
              <a:gd name="connsiteY10" fmla="*/ 1028700 h 2882900"/>
              <a:gd name="connsiteX11" fmla="*/ 203200 w 1540416"/>
              <a:gd name="connsiteY11" fmla="*/ 1092200 h 2882900"/>
              <a:gd name="connsiteX12" fmla="*/ 279400 w 1540416"/>
              <a:gd name="connsiteY12" fmla="*/ 1257300 h 2882900"/>
              <a:gd name="connsiteX13" fmla="*/ 304800 w 1540416"/>
              <a:gd name="connsiteY13" fmla="*/ 1308100 h 2882900"/>
              <a:gd name="connsiteX14" fmla="*/ 317500 w 1540416"/>
              <a:gd name="connsiteY14" fmla="*/ 1346200 h 2882900"/>
              <a:gd name="connsiteX15" fmla="*/ 279400 w 1540416"/>
              <a:gd name="connsiteY15" fmla="*/ 1435100 h 2882900"/>
              <a:gd name="connsiteX16" fmla="*/ 266700 w 1540416"/>
              <a:gd name="connsiteY16" fmla="*/ 1485900 h 2882900"/>
              <a:gd name="connsiteX17" fmla="*/ 292100 w 1540416"/>
              <a:gd name="connsiteY17" fmla="*/ 1524000 h 2882900"/>
              <a:gd name="connsiteX18" fmla="*/ 330200 w 1540416"/>
              <a:gd name="connsiteY18" fmla="*/ 1549400 h 2882900"/>
              <a:gd name="connsiteX19" fmla="*/ 381000 w 1540416"/>
              <a:gd name="connsiteY19" fmla="*/ 1625600 h 2882900"/>
              <a:gd name="connsiteX20" fmla="*/ 406400 w 1540416"/>
              <a:gd name="connsiteY20" fmla="*/ 1663700 h 2882900"/>
              <a:gd name="connsiteX21" fmla="*/ 419100 w 1540416"/>
              <a:gd name="connsiteY21" fmla="*/ 1752600 h 2882900"/>
              <a:gd name="connsiteX22" fmla="*/ 444500 w 1540416"/>
              <a:gd name="connsiteY22" fmla="*/ 1828800 h 2882900"/>
              <a:gd name="connsiteX23" fmla="*/ 469900 w 1540416"/>
              <a:gd name="connsiteY23" fmla="*/ 1917700 h 2882900"/>
              <a:gd name="connsiteX24" fmla="*/ 495300 w 1540416"/>
              <a:gd name="connsiteY24" fmla="*/ 2057400 h 2882900"/>
              <a:gd name="connsiteX25" fmla="*/ 520700 w 1540416"/>
              <a:gd name="connsiteY25" fmla="*/ 2095500 h 2882900"/>
              <a:gd name="connsiteX26" fmla="*/ 533400 w 1540416"/>
              <a:gd name="connsiteY26" fmla="*/ 2235200 h 2882900"/>
              <a:gd name="connsiteX27" fmla="*/ 546100 w 1540416"/>
              <a:gd name="connsiteY27" fmla="*/ 2425700 h 2882900"/>
              <a:gd name="connsiteX28" fmla="*/ 584200 w 1540416"/>
              <a:gd name="connsiteY28" fmla="*/ 2413000 h 2882900"/>
              <a:gd name="connsiteX29" fmla="*/ 635000 w 1540416"/>
              <a:gd name="connsiteY29" fmla="*/ 2425700 h 2882900"/>
              <a:gd name="connsiteX30" fmla="*/ 647700 w 1540416"/>
              <a:gd name="connsiteY30" fmla="*/ 2463800 h 2882900"/>
              <a:gd name="connsiteX31" fmla="*/ 673100 w 1540416"/>
              <a:gd name="connsiteY31" fmla="*/ 2501900 h 2882900"/>
              <a:gd name="connsiteX32" fmla="*/ 723900 w 1540416"/>
              <a:gd name="connsiteY32" fmla="*/ 2616200 h 2882900"/>
              <a:gd name="connsiteX33" fmla="*/ 762000 w 1540416"/>
              <a:gd name="connsiteY33" fmla="*/ 2628900 h 2882900"/>
              <a:gd name="connsiteX34" fmla="*/ 800100 w 1540416"/>
              <a:gd name="connsiteY34" fmla="*/ 2654300 h 2882900"/>
              <a:gd name="connsiteX35" fmla="*/ 850900 w 1540416"/>
              <a:gd name="connsiteY35" fmla="*/ 2806700 h 2882900"/>
              <a:gd name="connsiteX36" fmla="*/ 863600 w 1540416"/>
              <a:gd name="connsiteY36" fmla="*/ 2844800 h 2882900"/>
              <a:gd name="connsiteX37" fmla="*/ 876300 w 1540416"/>
              <a:gd name="connsiteY37" fmla="*/ 2882900 h 2882900"/>
              <a:gd name="connsiteX38" fmla="*/ 889000 w 1540416"/>
              <a:gd name="connsiteY38" fmla="*/ 2781300 h 2882900"/>
              <a:gd name="connsiteX39" fmla="*/ 939800 w 1540416"/>
              <a:gd name="connsiteY39" fmla="*/ 2794000 h 2882900"/>
              <a:gd name="connsiteX40" fmla="*/ 977900 w 1540416"/>
              <a:gd name="connsiteY40" fmla="*/ 2870200 h 2882900"/>
              <a:gd name="connsiteX41" fmla="*/ 990600 w 1540416"/>
              <a:gd name="connsiteY41" fmla="*/ 2832100 h 2882900"/>
              <a:gd name="connsiteX42" fmla="*/ 1003300 w 1540416"/>
              <a:gd name="connsiteY42" fmla="*/ 2755900 h 2882900"/>
              <a:gd name="connsiteX43" fmla="*/ 1079500 w 1540416"/>
              <a:gd name="connsiteY43" fmla="*/ 2730500 h 2882900"/>
              <a:gd name="connsiteX44" fmla="*/ 1092200 w 1540416"/>
              <a:gd name="connsiteY44" fmla="*/ 2692400 h 2882900"/>
              <a:gd name="connsiteX45" fmla="*/ 1117600 w 1540416"/>
              <a:gd name="connsiteY45" fmla="*/ 2654300 h 2882900"/>
              <a:gd name="connsiteX46" fmla="*/ 1143000 w 1540416"/>
              <a:gd name="connsiteY46" fmla="*/ 2552700 h 2882900"/>
              <a:gd name="connsiteX47" fmla="*/ 1181100 w 1540416"/>
              <a:gd name="connsiteY47" fmla="*/ 2527300 h 2882900"/>
              <a:gd name="connsiteX48" fmla="*/ 1193800 w 1540416"/>
              <a:gd name="connsiteY48" fmla="*/ 2565400 h 2882900"/>
              <a:gd name="connsiteX49" fmla="*/ 1206500 w 1540416"/>
              <a:gd name="connsiteY49" fmla="*/ 2387600 h 2882900"/>
              <a:gd name="connsiteX50" fmla="*/ 1219200 w 1540416"/>
              <a:gd name="connsiteY50" fmla="*/ 2273300 h 2882900"/>
              <a:gd name="connsiteX51" fmla="*/ 1320800 w 1540416"/>
              <a:gd name="connsiteY51" fmla="*/ 2260600 h 2882900"/>
              <a:gd name="connsiteX52" fmla="*/ 1346200 w 1540416"/>
              <a:gd name="connsiteY52" fmla="*/ 2222500 h 2882900"/>
              <a:gd name="connsiteX53" fmla="*/ 1333500 w 1540416"/>
              <a:gd name="connsiteY53" fmla="*/ 2184400 h 2882900"/>
              <a:gd name="connsiteX54" fmla="*/ 1346200 w 1540416"/>
              <a:gd name="connsiteY54" fmla="*/ 2108200 h 2882900"/>
              <a:gd name="connsiteX55" fmla="*/ 1358900 w 1540416"/>
              <a:gd name="connsiteY55" fmla="*/ 2070100 h 2882900"/>
              <a:gd name="connsiteX56" fmla="*/ 1435100 w 1540416"/>
              <a:gd name="connsiteY56" fmla="*/ 2044700 h 2882900"/>
              <a:gd name="connsiteX57" fmla="*/ 1422400 w 1540416"/>
              <a:gd name="connsiteY57" fmla="*/ 1981200 h 2882900"/>
              <a:gd name="connsiteX58" fmla="*/ 1409700 w 1540416"/>
              <a:gd name="connsiteY58" fmla="*/ 1943100 h 2882900"/>
              <a:gd name="connsiteX59" fmla="*/ 1435100 w 1540416"/>
              <a:gd name="connsiteY59" fmla="*/ 1651000 h 2882900"/>
              <a:gd name="connsiteX60" fmla="*/ 1422400 w 1540416"/>
              <a:gd name="connsiteY60" fmla="*/ 1498600 h 2882900"/>
              <a:gd name="connsiteX61" fmla="*/ 1397000 w 1540416"/>
              <a:gd name="connsiteY61" fmla="*/ 1422400 h 2882900"/>
              <a:gd name="connsiteX62" fmla="*/ 1409700 w 1540416"/>
              <a:gd name="connsiteY62" fmla="*/ 1282700 h 2882900"/>
              <a:gd name="connsiteX63" fmla="*/ 1397000 w 1540416"/>
              <a:gd name="connsiteY63" fmla="*/ 1117600 h 2882900"/>
              <a:gd name="connsiteX64" fmla="*/ 1422400 w 1540416"/>
              <a:gd name="connsiteY64" fmla="*/ 1155700 h 2882900"/>
              <a:gd name="connsiteX65" fmla="*/ 1460500 w 1540416"/>
              <a:gd name="connsiteY65" fmla="*/ 1181100 h 2882900"/>
              <a:gd name="connsiteX66" fmla="*/ 1485900 w 1540416"/>
              <a:gd name="connsiteY66" fmla="*/ 1143000 h 2882900"/>
              <a:gd name="connsiteX67" fmla="*/ 1473200 w 1540416"/>
              <a:gd name="connsiteY67" fmla="*/ 1016000 h 2882900"/>
              <a:gd name="connsiteX68" fmla="*/ 1447800 w 1540416"/>
              <a:gd name="connsiteY68" fmla="*/ 977900 h 2882900"/>
              <a:gd name="connsiteX69" fmla="*/ 1435100 w 1540416"/>
              <a:gd name="connsiteY69" fmla="*/ 939800 h 2882900"/>
              <a:gd name="connsiteX70" fmla="*/ 1447800 w 1540416"/>
              <a:gd name="connsiteY70" fmla="*/ 736600 h 2882900"/>
              <a:gd name="connsiteX71" fmla="*/ 1485900 w 1540416"/>
              <a:gd name="connsiteY71" fmla="*/ 723900 h 2882900"/>
              <a:gd name="connsiteX72" fmla="*/ 1524000 w 1540416"/>
              <a:gd name="connsiteY72" fmla="*/ 749300 h 2882900"/>
              <a:gd name="connsiteX73" fmla="*/ 1473200 w 1540416"/>
              <a:gd name="connsiteY73" fmla="*/ 495300 h 2882900"/>
              <a:gd name="connsiteX74" fmla="*/ 1435100 w 1540416"/>
              <a:gd name="connsiteY74" fmla="*/ 508000 h 2882900"/>
              <a:gd name="connsiteX75" fmla="*/ 1397000 w 1540416"/>
              <a:gd name="connsiteY75" fmla="*/ 533400 h 2882900"/>
              <a:gd name="connsiteX76" fmla="*/ 1358900 w 1540416"/>
              <a:gd name="connsiteY76" fmla="*/ 457200 h 2882900"/>
              <a:gd name="connsiteX77" fmla="*/ 1346200 w 1540416"/>
              <a:gd name="connsiteY77" fmla="*/ 215900 h 2882900"/>
              <a:gd name="connsiteX78" fmla="*/ 1333500 w 1540416"/>
              <a:gd name="connsiteY78" fmla="*/ 177800 h 2882900"/>
              <a:gd name="connsiteX79" fmla="*/ 1282700 w 1540416"/>
              <a:gd name="connsiteY79" fmla="*/ 165100 h 2882900"/>
              <a:gd name="connsiteX80" fmla="*/ 1155700 w 1540416"/>
              <a:gd name="connsiteY80" fmla="*/ 177800 h 2882900"/>
              <a:gd name="connsiteX81" fmla="*/ 1092200 w 1540416"/>
              <a:gd name="connsiteY81" fmla="*/ 241300 h 2882900"/>
              <a:gd name="connsiteX82" fmla="*/ 1054100 w 1540416"/>
              <a:gd name="connsiteY82" fmla="*/ 266700 h 2882900"/>
              <a:gd name="connsiteX83" fmla="*/ 1016000 w 1540416"/>
              <a:gd name="connsiteY83" fmla="*/ 254000 h 2882900"/>
              <a:gd name="connsiteX84" fmla="*/ 990600 w 1540416"/>
              <a:gd name="connsiteY84" fmla="*/ 165100 h 2882900"/>
              <a:gd name="connsiteX85" fmla="*/ 889000 w 1540416"/>
              <a:gd name="connsiteY85" fmla="*/ 203200 h 2882900"/>
              <a:gd name="connsiteX86" fmla="*/ 800100 w 1540416"/>
              <a:gd name="connsiteY86" fmla="*/ 304800 h 2882900"/>
              <a:gd name="connsiteX87" fmla="*/ 762000 w 1540416"/>
              <a:gd name="connsiteY87" fmla="*/ 317500 h 2882900"/>
              <a:gd name="connsiteX88" fmla="*/ 749300 w 1540416"/>
              <a:gd name="connsiteY88" fmla="*/ 127000 h 2882900"/>
              <a:gd name="connsiteX89" fmla="*/ 673100 w 1540416"/>
              <a:gd name="connsiteY89" fmla="*/ 114300 h 2882900"/>
              <a:gd name="connsiteX90" fmla="*/ 622300 w 1540416"/>
              <a:gd name="connsiteY90" fmla="*/ 127000 h 2882900"/>
              <a:gd name="connsiteX91" fmla="*/ 508000 w 1540416"/>
              <a:gd name="connsiteY91" fmla="*/ 177800 h 2882900"/>
              <a:gd name="connsiteX92" fmla="*/ 444500 w 1540416"/>
              <a:gd name="connsiteY92" fmla="*/ 165100 h 2882900"/>
              <a:gd name="connsiteX93" fmla="*/ 419100 w 1540416"/>
              <a:gd name="connsiteY93" fmla="*/ 88900 h 2882900"/>
              <a:gd name="connsiteX94" fmla="*/ 393700 w 1540416"/>
              <a:gd name="connsiteY94" fmla="*/ 50800 h 2882900"/>
              <a:gd name="connsiteX95" fmla="*/ 317500 w 1540416"/>
              <a:gd name="connsiteY95" fmla="*/ 0 h 2882900"/>
              <a:gd name="connsiteX96" fmla="*/ 254000 w 1540416"/>
              <a:gd name="connsiteY96" fmla="*/ 12700 h 2882900"/>
              <a:gd name="connsiteX97" fmla="*/ 215900 w 1540416"/>
              <a:gd name="connsiteY97" fmla="*/ 25400 h 2882900"/>
              <a:gd name="connsiteX98" fmla="*/ 203200 w 1540416"/>
              <a:gd name="connsiteY98" fmla="*/ 63500 h 2882900"/>
              <a:gd name="connsiteX99" fmla="*/ 177800 w 1540416"/>
              <a:gd name="connsiteY99" fmla="*/ 101600 h 2882900"/>
              <a:gd name="connsiteX100" fmla="*/ 165100 w 1540416"/>
              <a:gd name="connsiteY100" fmla="*/ 165100 h 2882900"/>
              <a:gd name="connsiteX101" fmla="*/ 152400 w 1540416"/>
              <a:gd name="connsiteY101" fmla="*/ 292100 h 2882900"/>
              <a:gd name="connsiteX102" fmla="*/ 139700 w 1540416"/>
              <a:gd name="connsiteY102" fmla="*/ 330200 h 2882900"/>
              <a:gd name="connsiteX103" fmla="*/ 63500 w 1540416"/>
              <a:gd name="connsiteY103" fmla="*/ 368300 h 2882900"/>
              <a:gd name="connsiteX104" fmla="*/ 12700 w 1540416"/>
              <a:gd name="connsiteY104" fmla="*/ 482600 h 2882900"/>
              <a:gd name="connsiteX105" fmla="*/ 0 w 1540416"/>
              <a:gd name="connsiteY105" fmla="*/ 520700 h 2882900"/>
              <a:gd name="connsiteX106" fmla="*/ 12700 w 1540416"/>
              <a:gd name="connsiteY106" fmla="*/ 609600 h 2882900"/>
              <a:gd name="connsiteX107" fmla="*/ 88900 w 1540416"/>
              <a:gd name="connsiteY107" fmla="*/ 762000 h 2882900"/>
              <a:gd name="connsiteX108" fmla="*/ 101600 w 1540416"/>
              <a:gd name="connsiteY108" fmla="*/ 774700 h 288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540416" h="2882900">
                <a:moveTo>
                  <a:pt x="304800" y="127000"/>
                </a:moveTo>
                <a:cubicBezTo>
                  <a:pt x="241300" y="203200"/>
                  <a:pt x="176710" y="278505"/>
                  <a:pt x="114300" y="355600"/>
                </a:cubicBezTo>
                <a:cubicBezTo>
                  <a:pt x="104696" y="367463"/>
                  <a:pt x="95726" y="380048"/>
                  <a:pt x="88900" y="393700"/>
                </a:cubicBezTo>
                <a:cubicBezTo>
                  <a:pt x="82913" y="405674"/>
                  <a:pt x="80433" y="419100"/>
                  <a:pt x="76200" y="431800"/>
                </a:cubicBezTo>
                <a:cubicBezTo>
                  <a:pt x="71967" y="512233"/>
                  <a:pt x="74383" y="593294"/>
                  <a:pt x="63500" y="673100"/>
                </a:cubicBezTo>
                <a:cubicBezTo>
                  <a:pt x="61438" y="688224"/>
                  <a:pt x="44113" y="697171"/>
                  <a:pt x="38100" y="711200"/>
                </a:cubicBezTo>
                <a:cubicBezTo>
                  <a:pt x="31224" y="727243"/>
                  <a:pt x="29633" y="745067"/>
                  <a:pt x="25400" y="762000"/>
                </a:cubicBezTo>
                <a:cubicBezTo>
                  <a:pt x="29633" y="783167"/>
                  <a:pt x="27390" y="806758"/>
                  <a:pt x="38100" y="825500"/>
                </a:cubicBezTo>
                <a:cubicBezTo>
                  <a:pt x="45280" y="838066"/>
                  <a:pt x="120438" y="873019"/>
                  <a:pt x="127000" y="876300"/>
                </a:cubicBezTo>
                <a:cubicBezTo>
                  <a:pt x="167252" y="936677"/>
                  <a:pt x="147573" y="899920"/>
                  <a:pt x="177800" y="990600"/>
                </a:cubicBezTo>
                <a:cubicBezTo>
                  <a:pt x="182033" y="1003300"/>
                  <a:pt x="187875" y="1015573"/>
                  <a:pt x="190500" y="1028700"/>
                </a:cubicBezTo>
                <a:cubicBezTo>
                  <a:pt x="194733" y="1049867"/>
                  <a:pt x="196997" y="1071525"/>
                  <a:pt x="203200" y="1092200"/>
                </a:cubicBezTo>
                <a:cubicBezTo>
                  <a:pt x="217998" y="1141528"/>
                  <a:pt x="259369" y="1217239"/>
                  <a:pt x="279400" y="1257300"/>
                </a:cubicBezTo>
                <a:cubicBezTo>
                  <a:pt x="287867" y="1274233"/>
                  <a:pt x="298813" y="1290139"/>
                  <a:pt x="304800" y="1308100"/>
                </a:cubicBezTo>
                <a:lnTo>
                  <a:pt x="317500" y="1346200"/>
                </a:lnTo>
                <a:cubicBezTo>
                  <a:pt x="281039" y="1492043"/>
                  <a:pt x="332023" y="1312313"/>
                  <a:pt x="279400" y="1435100"/>
                </a:cubicBezTo>
                <a:cubicBezTo>
                  <a:pt x="272524" y="1451143"/>
                  <a:pt x="270933" y="1468967"/>
                  <a:pt x="266700" y="1485900"/>
                </a:cubicBezTo>
                <a:cubicBezTo>
                  <a:pt x="275167" y="1498600"/>
                  <a:pt x="281307" y="1513207"/>
                  <a:pt x="292100" y="1524000"/>
                </a:cubicBezTo>
                <a:cubicBezTo>
                  <a:pt x="302893" y="1534793"/>
                  <a:pt x="320149" y="1537913"/>
                  <a:pt x="330200" y="1549400"/>
                </a:cubicBezTo>
                <a:cubicBezTo>
                  <a:pt x="350302" y="1572374"/>
                  <a:pt x="364067" y="1600200"/>
                  <a:pt x="381000" y="1625600"/>
                </a:cubicBezTo>
                <a:lnTo>
                  <a:pt x="406400" y="1663700"/>
                </a:lnTo>
                <a:cubicBezTo>
                  <a:pt x="410633" y="1693333"/>
                  <a:pt x="412369" y="1723432"/>
                  <a:pt x="419100" y="1752600"/>
                </a:cubicBezTo>
                <a:cubicBezTo>
                  <a:pt x="425120" y="1778688"/>
                  <a:pt x="436626" y="1803210"/>
                  <a:pt x="444500" y="1828800"/>
                </a:cubicBezTo>
                <a:cubicBezTo>
                  <a:pt x="453563" y="1858256"/>
                  <a:pt x="462970" y="1887670"/>
                  <a:pt x="469900" y="1917700"/>
                </a:cubicBezTo>
                <a:cubicBezTo>
                  <a:pt x="472753" y="1930063"/>
                  <a:pt x="488779" y="2040011"/>
                  <a:pt x="495300" y="2057400"/>
                </a:cubicBezTo>
                <a:cubicBezTo>
                  <a:pt x="500659" y="2071692"/>
                  <a:pt x="512233" y="2082800"/>
                  <a:pt x="520700" y="2095500"/>
                </a:cubicBezTo>
                <a:cubicBezTo>
                  <a:pt x="524933" y="2142067"/>
                  <a:pt x="529814" y="2188579"/>
                  <a:pt x="533400" y="2235200"/>
                </a:cubicBezTo>
                <a:cubicBezTo>
                  <a:pt x="538281" y="2298653"/>
                  <a:pt x="528616" y="2364508"/>
                  <a:pt x="546100" y="2425700"/>
                </a:cubicBezTo>
                <a:cubicBezTo>
                  <a:pt x="549778" y="2438572"/>
                  <a:pt x="571500" y="2417233"/>
                  <a:pt x="584200" y="2413000"/>
                </a:cubicBezTo>
                <a:cubicBezTo>
                  <a:pt x="601133" y="2417233"/>
                  <a:pt x="621370" y="2414796"/>
                  <a:pt x="635000" y="2425700"/>
                </a:cubicBezTo>
                <a:cubicBezTo>
                  <a:pt x="645453" y="2434063"/>
                  <a:pt x="641713" y="2451826"/>
                  <a:pt x="647700" y="2463800"/>
                </a:cubicBezTo>
                <a:cubicBezTo>
                  <a:pt x="654526" y="2477452"/>
                  <a:pt x="666901" y="2487952"/>
                  <a:pt x="673100" y="2501900"/>
                </a:cubicBezTo>
                <a:cubicBezTo>
                  <a:pt x="684876" y="2528395"/>
                  <a:pt x="694167" y="2592414"/>
                  <a:pt x="723900" y="2616200"/>
                </a:cubicBezTo>
                <a:cubicBezTo>
                  <a:pt x="734353" y="2624563"/>
                  <a:pt x="750026" y="2622913"/>
                  <a:pt x="762000" y="2628900"/>
                </a:cubicBezTo>
                <a:cubicBezTo>
                  <a:pt x="775652" y="2635726"/>
                  <a:pt x="787400" y="2645833"/>
                  <a:pt x="800100" y="2654300"/>
                </a:cubicBezTo>
                <a:lnTo>
                  <a:pt x="850900" y="2806700"/>
                </a:lnTo>
                <a:lnTo>
                  <a:pt x="863600" y="2844800"/>
                </a:lnTo>
                <a:lnTo>
                  <a:pt x="876300" y="2882900"/>
                </a:lnTo>
                <a:cubicBezTo>
                  <a:pt x="880533" y="2849033"/>
                  <a:pt x="869162" y="2809073"/>
                  <a:pt x="889000" y="2781300"/>
                </a:cubicBezTo>
                <a:cubicBezTo>
                  <a:pt x="899145" y="2767097"/>
                  <a:pt x="925277" y="2784318"/>
                  <a:pt x="939800" y="2794000"/>
                </a:cubicBezTo>
                <a:cubicBezTo>
                  <a:pt x="960902" y="2808068"/>
                  <a:pt x="970655" y="2848466"/>
                  <a:pt x="977900" y="2870200"/>
                </a:cubicBezTo>
                <a:cubicBezTo>
                  <a:pt x="982133" y="2857500"/>
                  <a:pt x="987696" y="2845168"/>
                  <a:pt x="990600" y="2832100"/>
                </a:cubicBezTo>
                <a:cubicBezTo>
                  <a:pt x="996186" y="2806963"/>
                  <a:pt x="986343" y="2775279"/>
                  <a:pt x="1003300" y="2755900"/>
                </a:cubicBezTo>
                <a:cubicBezTo>
                  <a:pt x="1020931" y="2735751"/>
                  <a:pt x="1079500" y="2730500"/>
                  <a:pt x="1079500" y="2730500"/>
                </a:cubicBezTo>
                <a:cubicBezTo>
                  <a:pt x="1083733" y="2717800"/>
                  <a:pt x="1086213" y="2704374"/>
                  <a:pt x="1092200" y="2692400"/>
                </a:cubicBezTo>
                <a:cubicBezTo>
                  <a:pt x="1099026" y="2678748"/>
                  <a:pt x="1112241" y="2668592"/>
                  <a:pt x="1117600" y="2654300"/>
                </a:cubicBezTo>
                <a:cubicBezTo>
                  <a:pt x="1119274" y="2649835"/>
                  <a:pt x="1131940" y="2566525"/>
                  <a:pt x="1143000" y="2552700"/>
                </a:cubicBezTo>
                <a:cubicBezTo>
                  <a:pt x="1152535" y="2540781"/>
                  <a:pt x="1168400" y="2535767"/>
                  <a:pt x="1181100" y="2527300"/>
                </a:cubicBezTo>
                <a:cubicBezTo>
                  <a:pt x="1185333" y="2540000"/>
                  <a:pt x="1191405" y="2578571"/>
                  <a:pt x="1193800" y="2565400"/>
                </a:cubicBezTo>
                <a:cubicBezTo>
                  <a:pt x="1204429" y="2506941"/>
                  <a:pt x="1201353" y="2446794"/>
                  <a:pt x="1206500" y="2387600"/>
                </a:cubicBezTo>
                <a:cubicBezTo>
                  <a:pt x="1209821" y="2349410"/>
                  <a:pt x="1193556" y="2301794"/>
                  <a:pt x="1219200" y="2273300"/>
                </a:cubicBezTo>
                <a:cubicBezTo>
                  <a:pt x="1242032" y="2247931"/>
                  <a:pt x="1286933" y="2264833"/>
                  <a:pt x="1320800" y="2260600"/>
                </a:cubicBezTo>
                <a:cubicBezTo>
                  <a:pt x="1329267" y="2247900"/>
                  <a:pt x="1343691" y="2237556"/>
                  <a:pt x="1346200" y="2222500"/>
                </a:cubicBezTo>
                <a:cubicBezTo>
                  <a:pt x="1348401" y="2209295"/>
                  <a:pt x="1333500" y="2197787"/>
                  <a:pt x="1333500" y="2184400"/>
                </a:cubicBezTo>
                <a:cubicBezTo>
                  <a:pt x="1333500" y="2158650"/>
                  <a:pt x="1340614" y="2133337"/>
                  <a:pt x="1346200" y="2108200"/>
                </a:cubicBezTo>
                <a:cubicBezTo>
                  <a:pt x="1349104" y="2095132"/>
                  <a:pt x="1348007" y="2077881"/>
                  <a:pt x="1358900" y="2070100"/>
                </a:cubicBezTo>
                <a:cubicBezTo>
                  <a:pt x="1380687" y="2054538"/>
                  <a:pt x="1435100" y="2044700"/>
                  <a:pt x="1435100" y="2044700"/>
                </a:cubicBezTo>
                <a:cubicBezTo>
                  <a:pt x="1430867" y="2023533"/>
                  <a:pt x="1427635" y="2002141"/>
                  <a:pt x="1422400" y="1981200"/>
                </a:cubicBezTo>
                <a:cubicBezTo>
                  <a:pt x="1419153" y="1968213"/>
                  <a:pt x="1409700" y="1956487"/>
                  <a:pt x="1409700" y="1943100"/>
                </a:cubicBezTo>
                <a:cubicBezTo>
                  <a:pt x="1409700" y="1738839"/>
                  <a:pt x="1405816" y="1768136"/>
                  <a:pt x="1435100" y="1651000"/>
                </a:cubicBezTo>
                <a:cubicBezTo>
                  <a:pt x="1430867" y="1600200"/>
                  <a:pt x="1430780" y="1548882"/>
                  <a:pt x="1422400" y="1498600"/>
                </a:cubicBezTo>
                <a:cubicBezTo>
                  <a:pt x="1417998" y="1472190"/>
                  <a:pt x="1397000" y="1422400"/>
                  <a:pt x="1397000" y="1422400"/>
                </a:cubicBezTo>
                <a:cubicBezTo>
                  <a:pt x="1401233" y="1375833"/>
                  <a:pt x="1409700" y="1329459"/>
                  <a:pt x="1409700" y="1282700"/>
                </a:cubicBezTo>
                <a:cubicBezTo>
                  <a:pt x="1409700" y="1227504"/>
                  <a:pt x="1391508" y="1172522"/>
                  <a:pt x="1397000" y="1117600"/>
                </a:cubicBezTo>
                <a:cubicBezTo>
                  <a:pt x="1398519" y="1102412"/>
                  <a:pt x="1411607" y="1144907"/>
                  <a:pt x="1422400" y="1155700"/>
                </a:cubicBezTo>
                <a:cubicBezTo>
                  <a:pt x="1433193" y="1166493"/>
                  <a:pt x="1447800" y="1172633"/>
                  <a:pt x="1460500" y="1181100"/>
                </a:cubicBezTo>
                <a:cubicBezTo>
                  <a:pt x="1468967" y="1168400"/>
                  <a:pt x="1484729" y="1158219"/>
                  <a:pt x="1485900" y="1143000"/>
                </a:cubicBezTo>
                <a:cubicBezTo>
                  <a:pt x="1489163" y="1100581"/>
                  <a:pt x="1482767" y="1057455"/>
                  <a:pt x="1473200" y="1016000"/>
                </a:cubicBezTo>
                <a:cubicBezTo>
                  <a:pt x="1469768" y="1001127"/>
                  <a:pt x="1454626" y="991552"/>
                  <a:pt x="1447800" y="977900"/>
                </a:cubicBezTo>
                <a:cubicBezTo>
                  <a:pt x="1441813" y="965926"/>
                  <a:pt x="1439333" y="952500"/>
                  <a:pt x="1435100" y="939800"/>
                </a:cubicBezTo>
                <a:cubicBezTo>
                  <a:pt x="1439333" y="872067"/>
                  <a:pt x="1432256" y="802661"/>
                  <a:pt x="1447800" y="736600"/>
                </a:cubicBezTo>
                <a:cubicBezTo>
                  <a:pt x="1450866" y="723569"/>
                  <a:pt x="1472695" y="721699"/>
                  <a:pt x="1485900" y="723900"/>
                </a:cubicBezTo>
                <a:cubicBezTo>
                  <a:pt x="1500956" y="726409"/>
                  <a:pt x="1511300" y="740833"/>
                  <a:pt x="1524000" y="749300"/>
                </a:cubicBezTo>
                <a:cubicBezTo>
                  <a:pt x="1522684" y="724290"/>
                  <a:pt x="1585702" y="495300"/>
                  <a:pt x="1473200" y="495300"/>
                </a:cubicBezTo>
                <a:cubicBezTo>
                  <a:pt x="1459813" y="495300"/>
                  <a:pt x="1447074" y="502013"/>
                  <a:pt x="1435100" y="508000"/>
                </a:cubicBezTo>
                <a:cubicBezTo>
                  <a:pt x="1421448" y="514826"/>
                  <a:pt x="1409700" y="524933"/>
                  <a:pt x="1397000" y="533400"/>
                </a:cubicBezTo>
                <a:cubicBezTo>
                  <a:pt x="1381003" y="509404"/>
                  <a:pt x="1361667" y="487641"/>
                  <a:pt x="1358900" y="457200"/>
                </a:cubicBezTo>
                <a:cubicBezTo>
                  <a:pt x="1351608" y="376986"/>
                  <a:pt x="1353492" y="296114"/>
                  <a:pt x="1346200" y="215900"/>
                </a:cubicBezTo>
                <a:cubicBezTo>
                  <a:pt x="1344988" y="202568"/>
                  <a:pt x="1343953" y="186163"/>
                  <a:pt x="1333500" y="177800"/>
                </a:cubicBezTo>
                <a:cubicBezTo>
                  <a:pt x="1319870" y="166896"/>
                  <a:pt x="1299633" y="169333"/>
                  <a:pt x="1282700" y="165100"/>
                </a:cubicBezTo>
                <a:cubicBezTo>
                  <a:pt x="1240367" y="169333"/>
                  <a:pt x="1197155" y="168233"/>
                  <a:pt x="1155700" y="177800"/>
                </a:cubicBezTo>
                <a:cubicBezTo>
                  <a:pt x="1111673" y="187960"/>
                  <a:pt x="1119293" y="214207"/>
                  <a:pt x="1092200" y="241300"/>
                </a:cubicBezTo>
                <a:cubicBezTo>
                  <a:pt x="1081407" y="252093"/>
                  <a:pt x="1066800" y="258233"/>
                  <a:pt x="1054100" y="266700"/>
                </a:cubicBezTo>
                <a:cubicBezTo>
                  <a:pt x="1041400" y="262467"/>
                  <a:pt x="1025466" y="263466"/>
                  <a:pt x="1016000" y="254000"/>
                </a:cubicBezTo>
                <a:cubicBezTo>
                  <a:pt x="1009927" y="247927"/>
                  <a:pt x="990710" y="165539"/>
                  <a:pt x="990600" y="165100"/>
                </a:cubicBezTo>
                <a:cubicBezTo>
                  <a:pt x="952174" y="172785"/>
                  <a:pt x="916747" y="171489"/>
                  <a:pt x="889000" y="203200"/>
                </a:cubicBezTo>
                <a:cubicBezTo>
                  <a:pt x="829733" y="270933"/>
                  <a:pt x="863600" y="273050"/>
                  <a:pt x="800100" y="304800"/>
                </a:cubicBezTo>
                <a:cubicBezTo>
                  <a:pt x="788126" y="310787"/>
                  <a:pt x="774700" y="313267"/>
                  <a:pt x="762000" y="317500"/>
                </a:cubicBezTo>
                <a:cubicBezTo>
                  <a:pt x="757767" y="254000"/>
                  <a:pt x="774808" y="185305"/>
                  <a:pt x="749300" y="127000"/>
                </a:cubicBezTo>
                <a:cubicBezTo>
                  <a:pt x="738979" y="103409"/>
                  <a:pt x="698850" y="114300"/>
                  <a:pt x="673100" y="114300"/>
                </a:cubicBezTo>
                <a:cubicBezTo>
                  <a:pt x="655646" y="114300"/>
                  <a:pt x="639018" y="121984"/>
                  <a:pt x="622300" y="127000"/>
                </a:cubicBezTo>
                <a:cubicBezTo>
                  <a:pt x="539863" y="151731"/>
                  <a:pt x="563678" y="140682"/>
                  <a:pt x="508000" y="177800"/>
                </a:cubicBezTo>
                <a:cubicBezTo>
                  <a:pt x="486833" y="173567"/>
                  <a:pt x="459764" y="180364"/>
                  <a:pt x="444500" y="165100"/>
                </a:cubicBezTo>
                <a:cubicBezTo>
                  <a:pt x="425568" y="146168"/>
                  <a:pt x="433952" y="111177"/>
                  <a:pt x="419100" y="88900"/>
                </a:cubicBezTo>
                <a:cubicBezTo>
                  <a:pt x="410633" y="76200"/>
                  <a:pt x="405187" y="60851"/>
                  <a:pt x="393700" y="50800"/>
                </a:cubicBezTo>
                <a:cubicBezTo>
                  <a:pt x="370726" y="30698"/>
                  <a:pt x="317500" y="0"/>
                  <a:pt x="317500" y="0"/>
                </a:cubicBezTo>
                <a:cubicBezTo>
                  <a:pt x="296333" y="4233"/>
                  <a:pt x="274941" y="7465"/>
                  <a:pt x="254000" y="12700"/>
                </a:cubicBezTo>
                <a:cubicBezTo>
                  <a:pt x="241013" y="15947"/>
                  <a:pt x="225366" y="15934"/>
                  <a:pt x="215900" y="25400"/>
                </a:cubicBezTo>
                <a:cubicBezTo>
                  <a:pt x="206434" y="34866"/>
                  <a:pt x="209187" y="51526"/>
                  <a:pt x="203200" y="63500"/>
                </a:cubicBezTo>
                <a:cubicBezTo>
                  <a:pt x="196374" y="77152"/>
                  <a:pt x="186267" y="88900"/>
                  <a:pt x="177800" y="101600"/>
                </a:cubicBezTo>
                <a:cubicBezTo>
                  <a:pt x="173567" y="122767"/>
                  <a:pt x="167953" y="143704"/>
                  <a:pt x="165100" y="165100"/>
                </a:cubicBezTo>
                <a:cubicBezTo>
                  <a:pt x="159477" y="207271"/>
                  <a:pt x="158869" y="250050"/>
                  <a:pt x="152400" y="292100"/>
                </a:cubicBezTo>
                <a:cubicBezTo>
                  <a:pt x="150364" y="305331"/>
                  <a:pt x="148063" y="319747"/>
                  <a:pt x="139700" y="330200"/>
                </a:cubicBezTo>
                <a:cubicBezTo>
                  <a:pt x="121795" y="352581"/>
                  <a:pt x="88599" y="359934"/>
                  <a:pt x="63500" y="368300"/>
                </a:cubicBezTo>
                <a:cubicBezTo>
                  <a:pt x="23248" y="428677"/>
                  <a:pt x="42927" y="391920"/>
                  <a:pt x="12700" y="482600"/>
                </a:cubicBezTo>
                <a:lnTo>
                  <a:pt x="0" y="520700"/>
                </a:lnTo>
                <a:cubicBezTo>
                  <a:pt x="4233" y="550333"/>
                  <a:pt x="5969" y="580432"/>
                  <a:pt x="12700" y="609600"/>
                </a:cubicBezTo>
                <a:cubicBezTo>
                  <a:pt x="25095" y="663312"/>
                  <a:pt x="49083" y="722183"/>
                  <a:pt x="88900" y="762000"/>
                </a:cubicBezTo>
                <a:lnTo>
                  <a:pt x="101600" y="774700"/>
                </a:lnTo>
              </a:path>
            </a:pathLst>
          </a:custGeom>
          <a:solidFill>
            <a:srgbClr val="7A388E">
              <a:alpha val="45098"/>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2"/>
          <p:cNvSpPr/>
          <p:nvPr/>
        </p:nvSpPr>
        <p:spPr>
          <a:xfrm>
            <a:off x="3122768" y="1092200"/>
            <a:ext cx="1477829" cy="1104900"/>
          </a:xfrm>
          <a:custGeom>
            <a:avLst/>
            <a:gdLst>
              <a:gd name="connsiteX0" fmla="*/ 344332 w 1477829"/>
              <a:gd name="connsiteY0" fmla="*/ 774700 h 1104900"/>
              <a:gd name="connsiteX1" fmla="*/ 318932 w 1477829"/>
              <a:gd name="connsiteY1" fmla="*/ 914400 h 1104900"/>
              <a:gd name="connsiteX2" fmla="*/ 293532 w 1477829"/>
              <a:gd name="connsiteY2" fmla="*/ 1028700 h 1104900"/>
              <a:gd name="connsiteX3" fmla="*/ 191932 w 1477829"/>
              <a:gd name="connsiteY3" fmla="*/ 1092200 h 1104900"/>
              <a:gd name="connsiteX4" fmla="*/ 153832 w 1477829"/>
              <a:gd name="connsiteY4" fmla="*/ 1104900 h 1104900"/>
              <a:gd name="connsiteX5" fmla="*/ 128432 w 1477829"/>
              <a:gd name="connsiteY5" fmla="*/ 952500 h 1104900"/>
              <a:gd name="connsiteX6" fmla="*/ 115732 w 1477829"/>
              <a:gd name="connsiteY6" fmla="*/ 914400 h 1104900"/>
              <a:gd name="connsiteX7" fmla="*/ 77632 w 1477829"/>
              <a:gd name="connsiteY7" fmla="*/ 889000 h 1104900"/>
              <a:gd name="connsiteX8" fmla="*/ 14132 w 1477829"/>
              <a:gd name="connsiteY8" fmla="*/ 850900 h 1104900"/>
              <a:gd name="connsiteX9" fmla="*/ 1432 w 1477829"/>
              <a:gd name="connsiteY9" fmla="*/ 812800 h 1104900"/>
              <a:gd name="connsiteX10" fmla="*/ 90332 w 1477829"/>
              <a:gd name="connsiteY10" fmla="*/ 812800 h 1104900"/>
              <a:gd name="connsiteX11" fmla="*/ 128432 w 1477829"/>
              <a:gd name="connsiteY11" fmla="*/ 838200 h 1104900"/>
              <a:gd name="connsiteX12" fmla="*/ 141132 w 1477829"/>
              <a:gd name="connsiteY12" fmla="*/ 876300 h 1104900"/>
              <a:gd name="connsiteX13" fmla="*/ 217332 w 1477829"/>
              <a:gd name="connsiteY13" fmla="*/ 863600 h 1104900"/>
              <a:gd name="connsiteX14" fmla="*/ 255432 w 1477829"/>
              <a:gd name="connsiteY14" fmla="*/ 787400 h 1104900"/>
              <a:gd name="connsiteX15" fmla="*/ 217332 w 1477829"/>
              <a:gd name="connsiteY15" fmla="*/ 685800 h 1104900"/>
              <a:gd name="connsiteX16" fmla="*/ 204632 w 1477829"/>
              <a:gd name="connsiteY16" fmla="*/ 647700 h 1104900"/>
              <a:gd name="connsiteX17" fmla="*/ 242732 w 1477829"/>
              <a:gd name="connsiteY17" fmla="*/ 622300 h 1104900"/>
              <a:gd name="connsiteX18" fmla="*/ 280832 w 1477829"/>
              <a:gd name="connsiteY18" fmla="*/ 609600 h 1104900"/>
              <a:gd name="connsiteX19" fmla="*/ 293532 w 1477829"/>
              <a:gd name="connsiteY19" fmla="*/ 571500 h 1104900"/>
              <a:gd name="connsiteX20" fmla="*/ 331632 w 1477829"/>
              <a:gd name="connsiteY20" fmla="*/ 533400 h 1104900"/>
              <a:gd name="connsiteX21" fmla="*/ 344332 w 1477829"/>
              <a:gd name="connsiteY21" fmla="*/ 495300 h 1104900"/>
              <a:gd name="connsiteX22" fmla="*/ 420532 w 1477829"/>
              <a:gd name="connsiteY22" fmla="*/ 469900 h 1104900"/>
              <a:gd name="connsiteX23" fmla="*/ 382432 w 1477829"/>
              <a:gd name="connsiteY23" fmla="*/ 317500 h 1104900"/>
              <a:gd name="connsiteX24" fmla="*/ 318932 w 1477829"/>
              <a:gd name="connsiteY24" fmla="*/ 203200 h 1104900"/>
              <a:gd name="connsiteX25" fmla="*/ 331632 w 1477829"/>
              <a:gd name="connsiteY25" fmla="*/ 152400 h 1104900"/>
              <a:gd name="connsiteX26" fmla="*/ 344332 w 1477829"/>
              <a:gd name="connsiteY26" fmla="*/ 114300 h 1104900"/>
              <a:gd name="connsiteX27" fmla="*/ 331632 w 1477829"/>
              <a:gd name="connsiteY27" fmla="*/ 25400 h 1104900"/>
              <a:gd name="connsiteX28" fmla="*/ 357032 w 1477829"/>
              <a:gd name="connsiteY28" fmla="*/ 254000 h 1104900"/>
              <a:gd name="connsiteX29" fmla="*/ 369732 w 1477829"/>
              <a:gd name="connsiteY29" fmla="*/ 304800 h 1104900"/>
              <a:gd name="connsiteX30" fmla="*/ 407832 w 1477829"/>
              <a:gd name="connsiteY30" fmla="*/ 330200 h 1104900"/>
              <a:gd name="connsiteX31" fmla="*/ 471332 w 1477829"/>
              <a:gd name="connsiteY31" fmla="*/ 317500 h 1104900"/>
              <a:gd name="connsiteX32" fmla="*/ 522132 w 1477829"/>
              <a:gd name="connsiteY32" fmla="*/ 203200 h 1104900"/>
              <a:gd name="connsiteX33" fmla="*/ 585632 w 1477829"/>
              <a:gd name="connsiteY33" fmla="*/ 266700 h 1104900"/>
              <a:gd name="connsiteX34" fmla="*/ 623732 w 1477829"/>
              <a:gd name="connsiteY34" fmla="*/ 292100 h 1104900"/>
              <a:gd name="connsiteX35" fmla="*/ 674532 w 1477829"/>
              <a:gd name="connsiteY35" fmla="*/ 215900 h 1104900"/>
              <a:gd name="connsiteX36" fmla="*/ 725332 w 1477829"/>
              <a:gd name="connsiteY36" fmla="*/ 63500 h 1104900"/>
              <a:gd name="connsiteX37" fmla="*/ 750732 w 1477829"/>
              <a:gd name="connsiteY37" fmla="*/ 190500 h 1104900"/>
              <a:gd name="connsiteX38" fmla="*/ 763432 w 1477829"/>
              <a:gd name="connsiteY38" fmla="*/ 228600 h 1104900"/>
              <a:gd name="connsiteX39" fmla="*/ 801532 w 1477829"/>
              <a:gd name="connsiteY39" fmla="*/ 241300 h 1104900"/>
              <a:gd name="connsiteX40" fmla="*/ 814232 w 1477829"/>
              <a:gd name="connsiteY40" fmla="*/ 203200 h 1104900"/>
              <a:gd name="connsiteX41" fmla="*/ 852332 w 1477829"/>
              <a:gd name="connsiteY41" fmla="*/ 177800 h 1104900"/>
              <a:gd name="connsiteX42" fmla="*/ 928532 w 1477829"/>
              <a:gd name="connsiteY42" fmla="*/ 215900 h 1104900"/>
              <a:gd name="connsiteX43" fmla="*/ 979332 w 1477829"/>
              <a:gd name="connsiteY43" fmla="*/ 228600 h 1104900"/>
              <a:gd name="connsiteX44" fmla="*/ 1055532 w 1477829"/>
              <a:gd name="connsiteY44" fmla="*/ 215900 h 1104900"/>
              <a:gd name="connsiteX45" fmla="*/ 1068232 w 1477829"/>
              <a:gd name="connsiteY45" fmla="*/ 177800 h 1104900"/>
              <a:gd name="connsiteX46" fmla="*/ 1042832 w 1477829"/>
              <a:gd name="connsiteY46" fmla="*/ 101600 h 1104900"/>
              <a:gd name="connsiteX47" fmla="*/ 1080932 w 1477829"/>
              <a:gd name="connsiteY47" fmla="*/ 114300 h 1104900"/>
              <a:gd name="connsiteX48" fmla="*/ 1144432 w 1477829"/>
              <a:gd name="connsiteY48" fmla="*/ 165100 h 1104900"/>
              <a:gd name="connsiteX49" fmla="*/ 1220632 w 1477829"/>
              <a:gd name="connsiteY49" fmla="*/ 12700 h 1104900"/>
              <a:gd name="connsiteX50" fmla="*/ 1258732 w 1477829"/>
              <a:gd name="connsiteY50" fmla="*/ 0 h 1104900"/>
              <a:gd name="connsiteX51" fmla="*/ 1296832 w 1477829"/>
              <a:gd name="connsiteY51" fmla="*/ 12700 h 1104900"/>
              <a:gd name="connsiteX52" fmla="*/ 1258732 w 1477829"/>
              <a:gd name="connsiteY52" fmla="*/ 38100 h 1104900"/>
              <a:gd name="connsiteX53" fmla="*/ 1233332 w 1477829"/>
              <a:gd name="connsiteY53" fmla="*/ 76200 h 1104900"/>
              <a:gd name="connsiteX54" fmla="*/ 1195232 w 1477829"/>
              <a:gd name="connsiteY54" fmla="*/ 101600 h 1104900"/>
              <a:gd name="connsiteX55" fmla="*/ 1131732 w 1477829"/>
              <a:gd name="connsiteY55" fmla="*/ 177800 h 1104900"/>
              <a:gd name="connsiteX56" fmla="*/ 1106332 w 1477829"/>
              <a:gd name="connsiteY56" fmla="*/ 254000 h 1104900"/>
              <a:gd name="connsiteX57" fmla="*/ 1068232 w 1477829"/>
              <a:gd name="connsiteY57" fmla="*/ 330200 h 1104900"/>
              <a:gd name="connsiteX58" fmla="*/ 1131732 w 1477829"/>
              <a:gd name="connsiteY58" fmla="*/ 381000 h 1104900"/>
              <a:gd name="connsiteX59" fmla="*/ 1169832 w 1477829"/>
              <a:gd name="connsiteY59" fmla="*/ 355600 h 1104900"/>
              <a:gd name="connsiteX60" fmla="*/ 1195232 w 1477829"/>
              <a:gd name="connsiteY60" fmla="*/ 317500 h 1104900"/>
              <a:gd name="connsiteX61" fmla="*/ 1322232 w 1477829"/>
              <a:gd name="connsiteY61" fmla="*/ 317500 h 1104900"/>
              <a:gd name="connsiteX62" fmla="*/ 1322232 w 1477829"/>
              <a:gd name="connsiteY62" fmla="*/ 393700 h 1104900"/>
              <a:gd name="connsiteX63" fmla="*/ 1360332 w 1477829"/>
              <a:gd name="connsiteY63" fmla="*/ 469900 h 1104900"/>
              <a:gd name="connsiteX64" fmla="*/ 1347632 w 1477829"/>
              <a:gd name="connsiteY64" fmla="*/ 508000 h 1104900"/>
              <a:gd name="connsiteX65" fmla="*/ 1322232 w 1477829"/>
              <a:gd name="connsiteY65" fmla="*/ 546100 h 1104900"/>
              <a:gd name="connsiteX66" fmla="*/ 1360332 w 1477829"/>
              <a:gd name="connsiteY66" fmla="*/ 558800 h 1104900"/>
              <a:gd name="connsiteX67" fmla="*/ 1398432 w 1477829"/>
              <a:gd name="connsiteY67" fmla="*/ 635000 h 1104900"/>
              <a:gd name="connsiteX68" fmla="*/ 1423832 w 1477829"/>
              <a:gd name="connsiteY68" fmla="*/ 673100 h 1104900"/>
              <a:gd name="connsiteX69" fmla="*/ 1436532 w 1477829"/>
              <a:gd name="connsiteY69" fmla="*/ 711200 h 1104900"/>
              <a:gd name="connsiteX70" fmla="*/ 1474632 w 1477829"/>
              <a:gd name="connsiteY70" fmla="*/ 736600 h 1104900"/>
              <a:gd name="connsiteX71" fmla="*/ 1398432 w 1477829"/>
              <a:gd name="connsiteY71" fmla="*/ 711200 h 1104900"/>
              <a:gd name="connsiteX72" fmla="*/ 1258732 w 1477829"/>
              <a:gd name="connsiteY72" fmla="*/ 723900 h 1104900"/>
              <a:gd name="connsiteX73" fmla="*/ 1220632 w 1477829"/>
              <a:gd name="connsiteY73" fmla="*/ 736600 h 1104900"/>
              <a:gd name="connsiteX74" fmla="*/ 1195232 w 1477829"/>
              <a:gd name="connsiteY74" fmla="*/ 774700 h 1104900"/>
              <a:gd name="connsiteX75" fmla="*/ 1182532 w 1477829"/>
              <a:gd name="connsiteY75" fmla="*/ 736600 h 1104900"/>
              <a:gd name="connsiteX76" fmla="*/ 1169832 w 1477829"/>
              <a:gd name="connsiteY76" fmla="*/ 660400 h 1104900"/>
              <a:gd name="connsiteX77" fmla="*/ 1131732 w 1477829"/>
              <a:gd name="connsiteY77" fmla="*/ 647700 h 1104900"/>
              <a:gd name="connsiteX78" fmla="*/ 1093632 w 1477829"/>
              <a:gd name="connsiteY78" fmla="*/ 673100 h 1104900"/>
              <a:gd name="connsiteX79" fmla="*/ 992032 w 1477829"/>
              <a:gd name="connsiteY79" fmla="*/ 698500 h 1104900"/>
              <a:gd name="connsiteX80" fmla="*/ 953932 w 1477829"/>
              <a:gd name="connsiteY80" fmla="*/ 774700 h 1104900"/>
              <a:gd name="connsiteX81" fmla="*/ 941232 w 1477829"/>
              <a:gd name="connsiteY81" fmla="*/ 736600 h 1104900"/>
              <a:gd name="connsiteX82" fmla="*/ 953932 w 1477829"/>
              <a:gd name="connsiteY82" fmla="*/ 685800 h 1104900"/>
              <a:gd name="connsiteX83" fmla="*/ 953932 w 1477829"/>
              <a:gd name="connsiteY83" fmla="*/ 508000 h 1104900"/>
              <a:gd name="connsiteX84" fmla="*/ 915832 w 1477829"/>
              <a:gd name="connsiteY84" fmla="*/ 495300 h 1104900"/>
              <a:gd name="connsiteX85" fmla="*/ 877732 w 1477829"/>
              <a:gd name="connsiteY85" fmla="*/ 508000 h 1104900"/>
              <a:gd name="connsiteX86" fmla="*/ 839632 w 1477829"/>
              <a:gd name="connsiteY86" fmla="*/ 584200 h 1104900"/>
              <a:gd name="connsiteX87" fmla="*/ 801532 w 1477829"/>
              <a:gd name="connsiteY87" fmla="*/ 609600 h 1104900"/>
              <a:gd name="connsiteX88" fmla="*/ 687232 w 1477829"/>
              <a:gd name="connsiteY88" fmla="*/ 635000 h 1104900"/>
              <a:gd name="connsiteX89" fmla="*/ 649132 w 1477829"/>
              <a:gd name="connsiteY89" fmla="*/ 711200 h 1104900"/>
              <a:gd name="connsiteX90" fmla="*/ 611032 w 1477829"/>
              <a:gd name="connsiteY90" fmla="*/ 723900 h 1104900"/>
              <a:gd name="connsiteX91" fmla="*/ 598332 w 1477829"/>
              <a:gd name="connsiteY91" fmla="*/ 685800 h 1104900"/>
              <a:gd name="connsiteX92" fmla="*/ 585632 w 1477829"/>
              <a:gd name="connsiteY92" fmla="*/ 596900 h 1104900"/>
              <a:gd name="connsiteX93" fmla="*/ 547532 w 1477829"/>
              <a:gd name="connsiteY93" fmla="*/ 584200 h 1104900"/>
              <a:gd name="connsiteX94" fmla="*/ 484032 w 1477829"/>
              <a:gd name="connsiteY94" fmla="*/ 520700 h 1104900"/>
              <a:gd name="connsiteX95" fmla="*/ 407832 w 1477829"/>
              <a:gd name="connsiteY95" fmla="*/ 546100 h 1104900"/>
              <a:gd name="connsiteX96" fmla="*/ 369732 w 1477829"/>
              <a:gd name="connsiteY96" fmla="*/ 558800 h 1104900"/>
              <a:gd name="connsiteX97" fmla="*/ 242732 w 1477829"/>
              <a:gd name="connsiteY97" fmla="*/ 5588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477829" h="1104900">
                <a:moveTo>
                  <a:pt x="344332" y="774700"/>
                </a:moveTo>
                <a:cubicBezTo>
                  <a:pt x="306909" y="999239"/>
                  <a:pt x="354432" y="719149"/>
                  <a:pt x="318932" y="914400"/>
                </a:cubicBezTo>
                <a:cubicBezTo>
                  <a:pt x="313357" y="945060"/>
                  <a:pt x="309526" y="996711"/>
                  <a:pt x="293532" y="1028700"/>
                </a:cubicBezTo>
                <a:cubicBezTo>
                  <a:pt x="265356" y="1085052"/>
                  <a:pt x="261430" y="1069034"/>
                  <a:pt x="191932" y="1092200"/>
                </a:cubicBezTo>
                <a:lnTo>
                  <a:pt x="153832" y="1104900"/>
                </a:lnTo>
                <a:cubicBezTo>
                  <a:pt x="124058" y="1015579"/>
                  <a:pt x="156789" y="1122640"/>
                  <a:pt x="128432" y="952500"/>
                </a:cubicBezTo>
                <a:cubicBezTo>
                  <a:pt x="126231" y="939295"/>
                  <a:pt x="124095" y="924853"/>
                  <a:pt x="115732" y="914400"/>
                </a:cubicBezTo>
                <a:cubicBezTo>
                  <a:pt x="106197" y="902481"/>
                  <a:pt x="90332" y="897467"/>
                  <a:pt x="77632" y="889000"/>
                </a:cubicBezTo>
                <a:cubicBezTo>
                  <a:pt x="46552" y="795761"/>
                  <a:pt x="71164" y="793868"/>
                  <a:pt x="14132" y="850900"/>
                </a:cubicBezTo>
                <a:cubicBezTo>
                  <a:pt x="9899" y="838200"/>
                  <a:pt x="-4555" y="824774"/>
                  <a:pt x="1432" y="812800"/>
                </a:cubicBezTo>
                <a:cubicBezTo>
                  <a:pt x="15603" y="784458"/>
                  <a:pt x="79335" y="810051"/>
                  <a:pt x="90332" y="812800"/>
                </a:cubicBezTo>
                <a:cubicBezTo>
                  <a:pt x="103032" y="821267"/>
                  <a:pt x="118897" y="826281"/>
                  <a:pt x="128432" y="838200"/>
                </a:cubicBezTo>
                <a:cubicBezTo>
                  <a:pt x="136795" y="848653"/>
                  <a:pt x="128260" y="872622"/>
                  <a:pt x="141132" y="876300"/>
                </a:cubicBezTo>
                <a:cubicBezTo>
                  <a:pt x="165892" y="883374"/>
                  <a:pt x="191932" y="867833"/>
                  <a:pt x="217332" y="863600"/>
                </a:cubicBezTo>
                <a:cubicBezTo>
                  <a:pt x="230174" y="844337"/>
                  <a:pt x="255432" y="813690"/>
                  <a:pt x="255432" y="787400"/>
                </a:cubicBezTo>
                <a:cubicBezTo>
                  <a:pt x="255432" y="713893"/>
                  <a:pt x="243609" y="738354"/>
                  <a:pt x="217332" y="685800"/>
                </a:cubicBezTo>
                <a:cubicBezTo>
                  <a:pt x="211345" y="673826"/>
                  <a:pt x="208865" y="660400"/>
                  <a:pt x="204632" y="647700"/>
                </a:cubicBezTo>
                <a:cubicBezTo>
                  <a:pt x="217332" y="639233"/>
                  <a:pt x="229080" y="629126"/>
                  <a:pt x="242732" y="622300"/>
                </a:cubicBezTo>
                <a:cubicBezTo>
                  <a:pt x="254706" y="616313"/>
                  <a:pt x="271366" y="619066"/>
                  <a:pt x="280832" y="609600"/>
                </a:cubicBezTo>
                <a:cubicBezTo>
                  <a:pt x="290298" y="600134"/>
                  <a:pt x="286106" y="582639"/>
                  <a:pt x="293532" y="571500"/>
                </a:cubicBezTo>
                <a:cubicBezTo>
                  <a:pt x="303495" y="556556"/>
                  <a:pt x="318932" y="546100"/>
                  <a:pt x="331632" y="533400"/>
                </a:cubicBezTo>
                <a:cubicBezTo>
                  <a:pt x="335865" y="520700"/>
                  <a:pt x="333439" y="503081"/>
                  <a:pt x="344332" y="495300"/>
                </a:cubicBezTo>
                <a:cubicBezTo>
                  <a:pt x="366119" y="479738"/>
                  <a:pt x="420532" y="469900"/>
                  <a:pt x="420532" y="469900"/>
                </a:cubicBezTo>
                <a:cubicBezTo>
                  <a:pt x="414184" y="431812"/>
                  <a:pt x="404794" y="351043"/>
                  <a:pt x="382432" y="317500"/>
                </a:cubicBezTo>
                <a:cubicBezTo>
                  <a:pt x="324206" y="230161"/>
                  <a:pt x="341285" y="270260"/>
                  <a:pt x="318932" y="203200"/>
                </a:cubicBezTo>
                <a:cubicBezTo>
                  <a:pt x="323165" y="186267"/>
                  <a:pt x="326837" y="169183"/>
                  <a:pt x="331632" y="152400"/>
                </a:cubicBezTo>
                <a:cubicBezTo>
                  <a:pt x="335310" y="139528"/>
                  <a:pt x="344332" y="127687"/>
                  <a:pt x="344332" y="114300"/>
                </a:cubicBezTo>
                <a:cubicBezTo>
                  <a:pt x="344332" y="84366"/>
                  <a:pt x="331632" y="-4534"/>
                  <a:pt x="331632" y="25400"/>
                </a:cubicBezTo>
                <a:cubicBezTo>
                  <a:pt x="331632" y="117345"/>
                  <a:pt x="339121" y="173402"/>
                  <a:pt x="357032" y="254000"/>
                </a:cubicBezTo>
                <a:cubicBezTo>
                  <a:pt x="360818" y="271039"/>
                  <a:pt x="360050" y="290277"/>
                  <a:pt x="369732" y="304800"/>
                </a:cubicBezTo>
                <a:cubicBezTo>
                  <a:pt x="378199" y="317500"/>
                  <a:pt x="395132" y="321733"/>
                  <a:pt x="407832" y="330200"/>
                </a:cubicBezTo>
                <a:cubicBezTo>
                  <a:pt x="428999" y="325967"/>
                  <a:pt x="458380" y="334769"/>
                  <a:pt x="471332" y="317500"/>
                </a:cubicBezTo>
                <a:cubicBezTo>
                  <a:pt x="612489" y="129291"/>
                  <a:pt x="394726" y="288138"/>
                  <a:pt x="522132" y="203200"/>
                </a:cubicBezTo>
                <a:cubicBezTo>
                  <a:pt x="623732" y="270933"/>
                  <a:pt x="500965" y="182033"/>
                  <a:pt x="585632" y="266700"/>
                </a:cubicBezTo>
                <a:cubicBezTo>
                  <a:pt x="596425" y="277493"/>
                  <a:pt x="611032" y="283633"/>
                  <a:pt x="623732" y="292100"/>
                </a:cubicBezTo>
                <a:cubicBezTo>
                  <a:pt x="654859" y="260973"/>
                  <a:pt x="668405" y="258786"/>
                  <a:pt x="674532" y="215900"/>
                </a:cubicBezTo>
                <a:cubicBezTo>
                  <a:pt x="696791" y="60086"/>
                  <a:pt x="640483" y="91783"/>
                  <a:pt x="725332" y="63500"/>
                </a:cubicBezTo>
                <a:cubicBezTo>
                  <a:pt x="754024" y="149577"/>
                  <a:pt x="721546" y="44568"/>
                  <a:pt x="750732" y="190500"/>
                </a:cubicBezTo>
                <a:cubicBezTo>
                  <a:pt x="753357" y="203627"/>
                  <a:pt x="753966" y="219134"/>
                  <a:pt x="763432" y="228600"/>
                </a:cubicBezTo>
                <a:cubicBezTo>
                  <a:pt x="772898" y="238066"/>
                  <a:pt x="788832" y="237067"/>
                  <a:pt x="801532" y="241300"/>
                </a:cubicBezTo>
                <a:cubicBezTo>
                  <a:pt x="805765" y="228600"/>
                  <a:pt x="805869" y="213653"/>
                  <a:pt x="814232" y="203200"/>
                </a:cubicBezTo>
                <a:cubicBezTo>
                  <a:pt x="823767" y="191281"/>
                  <a:pt x="837276" y="180309"/>
                  <a:pt x="852332" y="177800"/>
                </a:cubicBezTo>
                <a:cubicBezTo>
                  <a:pt x="878019" y="173519"/>
                  <a:pt x="909956" y="207939"/>
                  <a:pt x="928532" y="215900"/>
                </a:cubicBezTo>
                <a:cubicBezTo>
                  <a:pt x="944575" y="222776"/>
                  <a:pt x="962399" y="224367"/>
                  <a:pt x="979332" y="228600"/>
                </a:cubicBezTo>
                <a:cubicBezTo>
                  <a:pt x="1004732" y="224367"/>
                  <a:pt x="1033174" y="228676"/>
                  <a:pt x="1055532" y="215900"/>
                </a:cubicBezTo>
                <a:cubicBezTo>
                  <a:pt x="1067155" y="209258"/>
                  <a:pt x="1069710" y="191105"/>
                  <a:pt x="1068232" y="177800"/>
                </a:cubicBezTo>
                <a:cubicBezTo>
                  <a:pt x="1065275" y="151190"/>
                  <a:pt x="1017432" y="93133"/>
                  <a:pt x="1042832" y="101600"/>
                </a:cubicBezTo>
                <a:lnTo>
                  <a:pt x="1080932" y="114300"/>
                </a:lnTo>
                <a:cubicBezTo>
                  <a:pt x="1111159" y="204980"/>
                  <a:pt x="1084055" y="205352"/>
                  <a:pt x="1144432" y="165100"/>
                </a:cubicBezTo>
                <a:cubicBezTo>
                  <a:pt x="1154294" y="135514"/>
                  <a:pt x="1183703" y="25010"/>
                  <a:pt x="1220632" y="12700"/>
                </a:cubicBezTo>
                <a:lnTo>
                  <a:pt x="1258732" y="0"/>
                </a:lnTo>
                <a:cubicBezTo>
                  <a:pt x="1271432" y="4233"/>
                  <a:pt x="1296832" y="-687"/>
                  <a:pt x="1296832" y="12700"/>
                </a:cubicBezTo>
                <a:cubicBezTo>
                  <a:pt x="1296832" y="27964"/>
                  <a:pt x="1269525" y="27307"/>
                  <a:pt x="1258732" y="38100"/>
                </a:cubicBezTo>
                <a:cubicBezTo>
                  <a:pt x="1247939" y="48893"/>
                  <a:pt x="1244125" y="65407"/>
                  <a:pt x="1233332" y="76200"/>
                </a:cubicBezTo>
                <a:cubicBezTo>
                  <a:pt x="1222539" y="86993"/>
                  <a:pt x="1206958" y="91829"/>
                  <a:pt x="1195232" y="101600"/>
                </a:cubicBezTo>
                <a:cubicBezTo>
                  <a:pt x="1174121" y="119193"/>
                  <a:pt x="1143485" y="151356"/>
                  <a:pt x="1131732" y="177800"/>
                </a:cubicBezTo>
                <a:cubicBezTo>
                  <a:pt x="1120858" y="202266"/>
                  <a:pt x="1121184" y="231723"/>
                  <a:pt x="1106332" y="254000"/>
                </a:cubicBezTo>
                <a:cubicBezTo>
                  <a:pt x="1073506" y="303239"/>
                  <a:pt x="1085759" y="277620"/>
                  <a:pt x="1068232" y="330200"/>
                </a:cubicBezTo>
                <a:cubicBezTo>
                  <a:pt x="1083073" y="352461"/>
                  <a:pt x="1094926" y="387134"/>
                  <a:pt x="1131732" y="381000"/>
                </a:cubicBezTo>
                <a:cubicBezTo>
                  <a:pt x="1146788" y="378491"/>
                  <a:pt x="1157132" y="364067"/>
                  <a:pt x="1169832" y="355600"/>
                </a:cubicBezTo>
                <a:cubicBezTo>
                  <a:pt x="1178299" y="342900"/>
                  <a:pt x="1183313" y="327035"/>
                  <a:pt x="1195232" y="317500"/>
                </a:cubicBezTo>
                <a:cubicBezTo>
                  <a:pt x="1228817" y="290632"/>
                  <a:pt x="1293676" y="313421"/>
                  <a:pt x="1322232" y="317500"/>
                </a:cubicBezTo>
                <a:cubicBezTo>
                  <a:pt x="1356099" y="419100"/>
                  <a:pt x="1322232" y="292100"/>
                  <a:pt x="1322232" y="393700"/>
                </a:cubicBezTo>
                <a:cubicBezTo>
                  <a:pt x="1322232" y="419990"/>
                  <a:pt x="1347490" y="450637"/>
                  <a:pt x="1360332" y="469900"/>
                </a:cubicBezTo>
                <a:cubicBezTo>
                  <a:pt x="1356099" y="482600"/>
                  <a:pt x="1353619" y="496026"/>
                  <a:pt x="1347632" y="508000"/>
                </a:cubicBezTo>
                <a:cubicBezTo>
                  <a:pt x="1340806" y="521652"/>
                  <a:pt x="1318530" y="531292"/>
                  <a:pt x="1322232" y="546100"/>
                </a:cubicBezTo>
                <a:cubicBezTo>
                  <a:pt x="1325479" y="559087"/>
                  <a:pt x="1347632" y="554567"/>
                  <a:pt x="1360332" y="558800"/>
                </a:cubicBezTo>
                <a:cubicBezTo>
                  <a:pt x="1433125" y="667989"/>
                  <a:pt x="1345852" y="529840"/>
                  <a:pt x="1398432" y="635000"/>
                </a:cubicBezTo>
                <a:cubicBezTo>
                  <a:pt x="1405258" y="648652"/>
                  <a:pt x="1417006" y="659448"/>
                  <a:pt x="1423832" y="673100"/>
                </a:cubicBezTo>
                <a:cubicBezTo>
                  <a:pt x="1429819" y="685074"/>
                  <a:pt x="1428169" y="700747"/>
                  <a:pt x="1436532" y="711200"/>
                </a:cubicBezTo>
                <a:cubicBezTo>
                  <a:pt x="1446067" y="723119"/>
                  <a:pt x="1489896" y="736600"/>
                  <a:pt x="1474632" y="736600"/>
                </a:cubicBezTo>
                <a:cubicBezTo>
                  <a:pt x="1447858" y="736600"/>
                  <a:pt x="1398432" y="711200"/>
                  <a:pt x="1398432" y="711200"/>
                </a:cubicBezTo>
                <a:cubicBezTo>
                  <a:pt x="1351865" y="715433"/>
                  <a:pt x="1305021" y="717287"/>
                  <a:pt x="1258732" y="723900"/>
                </a:cubicBezTo>
                <a:cubicBezTo>
                  <a:pt x="1245480" y="725793"/>
                  <a:pt x="1231085" y="728237"/>
                  <a:pt x="1220632" y="736600"/>
                </a:cubicBezTo>
                <a:cubicBezTo>
                  <a:pt x="1208713" y="746135"/>
                  <a:pt x="1203699" y="762000"/>
                  <a:pt x="1195232" y="774700"/>
                </a:cubicBezTo>
                <a:cubicBezTo>
                  <a:pt x="1190999" y="762000"/>
                  <a:pt x="1185436" y="749668"/>
                  <a:pt x="1182532" y="736600"/>
                </a:cubicBezTo>
                <a:cubicBezTo>
                  <a:pt x="1176946" y="711463"/>
                  <a:pt x="1182608" y="682758"/>
                  <a:pt x="1169832" y="660400"/>
                </a:cubicBezTo>
                <a:cubicBezTo>
                  <a:pt x="1163190" y="648777"/>
                  <a:pt x="1144432" y="651933"/>
                  <a:pt x="1131732" y="647700"/>
                </a:cubicBezTo>
                <a:cubicBezTo>
                  <a:pt x="1119032" y="656167"/>
                  <a:pt x="1107284" y="666274"/>
                  <a:pt x="1093632" y="673100"/>
                </a:cubicBezTo>
                <a:cubicBezTo>
                  <a:pt x="1067597" y="686117"/>
                  <a:pt x="1016184" y="693670"/>
                  <a:pt x="992032" y="698500"/>
                </a:cubicBezTo>
                <a:cubicBezTo>
                  <a:pt x="988900" y="707895"/>
                  <a:pt x="970345" y="774700"/>
                  <a:pt x="953932" y="774700"/>
                </a:cubicBezTo>
                <a:cubicBezTo>
                  <a:pt x="940545" y="774700"/>
                  <a:pt x="945465" y="749300"/>
                  <a:pt x="941232" y="736600"/>
                </a:cubicBezTo>
                <a:cubicBezTo>
                  <a:pt x="945465" y="719667"/>
                  <a:pt x="950146" y="702839"/>
                  <a:pt x="953932" y="685800"/>
                </a:cubicBezTo>
                <a:cubicBezTo>
                  <a:pt x="967707" y="623811"/>
                  <a:pt x="980457" y="574314"/>
                  <a:pt x="953932" y="508000"/>
                </a:cubicBezTo>
                <a:cubicBezTo>
                  <a:pt x="948960" y="495571"/>
                  <a:pt x="928532" y="499533"/>
                  <a:pt x="915832" y="495300"/>
                </a:cubicBezTo>
                <a:cubicBezTo>
                  <a:pt x="903132" y="499533"/>
                  <a:pt x="888185" y="499637"/>
                  <a:pt x="877732" y="508000"/>
                </a:cubicBezTo>
                <a:cubicBezTo>
                  <a:pt x="818255" y="555582"/>
                  <a:pt x="880534" y="533073"/>
                  <a:pt x="839632" y="584200"/>
                </a:cubicBezTo>
                <a:cubicBezTo>
                  <a:pt x="830097" y="596119"/>
                  <a:pt x="815184" y="602774"/>
                  <a:pt x="801532" y="609600"/>
                </a:cubicBezTo>
                <a:cubicBezTo>
                  <a:pt x="770268" y="625232"/>
                  <a:pt x="716498" y="630122"/>
                  <a:pt x="687232" y="635000"/>
                </a:cubicBezTo>
                <a:cubicBezTo>
                  <a:pt x="678866" y="660099"/>
                  <a:pt x="671513" y="693295"/>
                  <a:pt x="649132" y="711200"/>
                </a:cubicBezTo>
                <a:cubicBezTo>
                  <a:pt x="638679" y="719563"/>
                  <a:pt x="623732" y="719667"/>
                  <a:pt x="611032" y="723900"/>
                </a:cubicBezTo>
                <a:cubicBezTo>
                  <a:pt x="606799" y="711200"/>
                  <a:pt x="600957" y="698927"/>
                  <a:pt x="598332" y="685800"/>
                </a:cubicBezTo>
                <a:cubicBezTo>
                  <a:pt x="592461" y="656447"/>
                  <a:pt x="599019" y="623674"/>
                  <a:pt x="585632" y="596900"/>
                </a:cubicBezTo>
                <a:cubicBezTo>
                  <a:pt x="579645" y="584926"/>
                  <a:pt x="560232" y="588433"/>
                  <a:pt x="547532" y="584200"/>
                </a:cubicBezTo>
                <a:cubicBezTo>
                  <a:pt x="536243" y="567267"/>
                  <a:pt x="512254" y="520700"/>
                  <a:pt x="484032" y="520700"/>
                </a:cubicBezTo>
                <a:cubicBezTo>
                  <a:pt x="457258" y="520700"/>
                  <a:pt x="433232" y="537633"/>
                  <a:pt x="407832" y="546100"/>
                </a:cubicBezTo>
                <a:cubicBezTo>
                  <a:pt x="395132" y="550333"/>
                  <a:pt x="383119" y="558800"/>
                  <a:pt x="369732" y="558800"/>
                </a:cubicBezTo>
                <a:lnTo>
                  <a:pt x="242732" y="558800"/>
                </a:lnTo>
              </a:path>
            </a:pathLst>
          </a:custGeom>
          <a:solidFill>
            <a:srgbClr val="549226">
              <a:alpha val="56863"/>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4"/>
          <p:cNvSpPr/>
          <p:nvPr/>
        </p:nvSpPr>
        <p:spPr>
          <a:xfrm>
            <a:off x="4140200" y="444191"/>
            <a:ext cx="812800" cy="1283009"/>
          </a:xfrm>
          <a:custGeom>
            <a:avLst/>
            <a:gdLst>
              <a:gd name="connsiteX0" fmla="*/ 76200 w 812800"/>
              <a:gd name="connsiteY0" fmla="*/ 825809 h 1283009"/>
              <a:gd name="connsiteX1" fmla="*/ 38100 w 812800"/>
              <a:gd name="connsiteY1" fmla="*/ 762309 h 1283009"/>
              <a:gd name="connsiteX2" fmla="*/ 76200 w 812800"/>
              <a:gd name="connsiteY2" fmla="*/ 749609 h 1283009"/>
              <a:gd name="connsiteX3" fmla="*/ 101600 w 812800"/>
              <a:gd name="connsiteY3" fmla="*/ 787709 h 1283009"/>
              <a:gd name="connsiteX4" fmla="*/ 139700 w 812800"/>
              <a:gd name="connsiteY4" fmla="*/ 800409 h 1283009"/>
              <a:gd name="connsiteX5" fmla="*/ 165100 w 812800"/>
              <a:gd name="connsiteY5" fmla="*/ 698809 h 1283009"/>
              <a:gd name="connsiteX6" fmla="*/ 177800 w 812800"/>
              <a:gd name="connsiteY6" fmla="*/ 660709 h 1283009"/>
              <a:gd name="connsiteX7" fmla="*/ 215900 w 812800"/>
              <a:gd name="connsiteY7" fmla="*/ 635309 h 1283009"/>
              <a:gd name="connsiteX8" fmla="*/ 241300 w 812800"/>
              <a:gd name="connsiteY8" fmla="*/ 597209 h 1283009"/>
              <a:gd name="connsiteX9" fmla="*/ 317500 w 812800"/>
              <a:gd name="connsiteY9" fmla="*/ 546409 h 1283009"/>
              <a:gd name="connsiteX10" fmla="*/ 342900 w 812800"/>
              <a:gd name="connsiteY10" fmla="*/ 508309 h 1283009"/>
              <a:gd name="connsiteX11" fmla="*/ 381000 w 812800"/>
              <a:gd name="connsiteY11" fmla="*/ 394009 h 1283009"/>
              <a:gd name="connsiteX12" fmla="*/ 393700 w 812800"/>
              <a:gd name="connsiteY12" fmla="*/ 355909 h 1283009"/>
              <a:gd name="connsiteX13" fmla="*/ 406400 w 812800"/>
              <a:gd name="connsiteY13" fmla="*/ 317809 h 1283009"/>
              <a:gd name="connsiteX14" fmla="*/ 431800 w 812800"/>
              <a:gd name="connsiteY14" fmla="*/ 279709 h 1283009"/>
              <a:gd name="connsiteX15" fmla="*/ 469900 w 812800"/>
              <a:gd name="connsiteY15" fmla="*/ 203509 h 1283009"/>
              <a:gd name="connsiteX16" fmla="*/ 508000 w 812800"/>
              <a:gd name="connsiteY16" fmla="*/ 178109 h 1283009"/>
              <a:gd name="connsiteX17" fmla="*/ 571500 w 812800"/>
              <a:gd name="connsiteY17" fmla="*/ 114609 h 1283009"/>
              <a:gd name="connsiteX18" fmla="*/ 635000 w 812800"/>
              <a:gd name="connsiteY18" fmla="*/ 63809 h 1283009"/>
              <a:gd name="connsiteX19" fmla="*/ 698500 w 812800"/>
              <a:gd name="connsiteY19" fmla="*/ 309 h 1283009"/>
              <a:gd name="connsiteX20" fmla="*/ 723900 w 812800"/>
              <a:gd name="connsiteY20" fmla="*/ 38409 h 1283009"/>
              <a:gd name="connsiteX21" fmla="*/ 685800 w 812800"/>
              <a:gd name="connsiteY21" fmla="*/ 63809 h 1283009"/>
              <a:gd name="connsiteX22" fmla="*/ 647700 w 812800"/>
              <a:gd name="connsiteY22" fmla="*/ 76509 h 1283009"/>
              <a:gd name="connsiteX23" fmla="*/ 635000 w 812800"/>
              <a:gd name="connsiteY23" fmla="*/ 114609 h 1283009"/>
              <a:gd name="connsiteX24" fmla="*/ 584200 w 812800"/>
              <a:gd name="connsiteY24" fmla="*/ 190809 h 1283009"/>
              <a:gd name="connsiteX25" fmla="*/ 571500 w 812800"/>
              <a:gd name="connsiteY25" fmla="*/ 228909 h 1283009"/>
              <a:gd name="connsiteX26" fmla="*/ 546100 w 812800"/>
              <a:gd name="connsiteY26" fmla="*/ 267009 h 1283009"/>
              <a:gd name="connsiteX27" fmla="*/ 520700 w 812800"/>
              <a:gd name="connsiteY27" fmla="*/ 343209 h 1283009"/>
              <a:gd name="connsiteX28" fmla="*/ 469900 w 812800"/>
              <a:gd name="connsiteY28" fmla="*/ 419409 h 1283009"/>
              <a:gd name="connsiteX29" fmla="*/ 457200 w 812800"/>
              <a:gd name="connsiteY29" fmla="*/ 457509 h 1283009"/>
              <a:gd name="connsiteX30" fmla="*/ 533400 w 812800"/>
              <a:gd name="connsiteY30" fmla="*/ 432109 h 1283009"/>
              <a:gd name="connsiteX31" fmla="*/ 571500 w 812800"/>
              <a:gd name="connsiteY31" fmla="*/ 419409 h 1283009"/>
              <a:gd name="connsiteX32" fmla="*/ 558800 w 812800"/>
              <a:gd name="connsiteY32" fmla="*/ 457509 h 1283009"/>
              <a:gd name="connsiteX33" fmla="*/ 482600 w 812800"/>
              <a:gd name="connsiteY33" fmla="*/ 495609 h 1283009"/>
              <a:gd name="connsiteX34" fmla="*/ 457200 w 812800"/>
              <a:gd name="connsiteY34" fmla="*/ 686109 h 1283009"/>
              <a:gd name="connsiteX35" fmla="*/ 431800 w 812800"/>
              <a:gd name="connsiteY35" fmla="*/ 762309 h 1283009"/>
              <a:gd name="connsiteX36" fmla="*/ 419100 w 812800"/>
              <a:gd name="connsiteY36" fmla="*/ 800409 h 1283009"/>
              <a:gd name="connsiteX37" fmla="*/ 406400 w 812800"/>
              <a:gd name="connsiteY37" fmla="*/ 838509 h 1283009"/>
              <a:gd name="connsiteX38" fmla="*/ 520700 w 812800"/>
              <a:gd name="connsiteY38" fmla="*/ 889309 h 1283009"/>
              <a:gd name="connsiteX39" fmla="*/ 622300 w 812800"/>
              <a:gd name="connsiteY39" fmla="*/ 952809 h 1283009"/>
              <a:gd name="connsiteX40" fmla="*/ 647700 w 812800"/>
              <a:gd name="connsiteY40" fmla="*/ 914709 h 1283009"/>
              <a:gd name="connsiteX41" fmla="*/ 685800 w 812800"/>
              <a:gd name="connsiteY41" fmla="*/ 902009 h 1283009"/>
              <a:gd name="connsiteX42" fmla="*/ 723900 w 812800"/>
              <a:gd name="connsiteY42" fmla="*/ 863909 h 1283009"/>
              <a:gd name="connsiteX43" fmla="*/ 787400 w 812800"/>
              <a:gd name="connsiteY43" fmla="*/ 914709 h 1283009"/>
              <a:gd name="connsiteX44" fmla="*/ 812800 w 812800"/>
              <a:gd name="connsiteY44" fmla="*/ 990909 h 1283009"/>
              <a:gd name="connsiteX45" fmla="*/ 800100 w 812800"/>
              <a:gd name="connsiteY45" fmla="*/ 1041709 h 1283009"/>
              <a:gd name="connsiteX46" fmla="*/ 762000 w 812800"/>
              <a:gd name="connsiteY46" fmla="*/ 1054409 h 1283009"/>
              <a:gd name="connsiteX47" fmla="*/ 723900 w 812800"/>
              <a:gd name="connsiteY47" fmla="*/ 1079809 h 1283009"/>
              <a:gd name="connsiteX48" fmla="*/ 647700 w 812800"/>
              <a:gd name="connsiteY48" fmla="*/ 1105209 h 1283009"/>
              <a:gd name="connsiteX49" fmla="*/ 609600 w 812800"/>
              <a:gd name="connsiteY49" fmla="*/ 1117909 h 1283009"/>
              <a:gd name="connsiteX50" fmla="*/ 584200 w 812800"/>
              <a:gd name="connsiteY50" fmla="*/ 1156009 h 1283009"/>
              <a:gd name="connsiteX51" fmla="*/ 508000 w 812800"/>
              <a:gd name="connsiteY51" fmla="*/ 1181409 h 1283009"/>
              <a:gd name="connsiteX52" fmla="*/ 482600 w 812800"/>
              <a:gd name="connsiteY52" fmla="*/ 1219509 h 1283009"/>
              <a:gd name="connsiteX53" fmla="*/ 469900 w 812800"/>
              <a:gd name="connsiteY53" fmla="*/ 1257609 h 1283009"/>
              <a:gd name="connsiteX54" fmla="*/ 431800 w 812800"/>
              <a:gd name="connsiteY54" fmla="*/ 1283009 h 1283009"/>
              <a:gd name="connsiteX55" fmla="*/ 368300 w 812800"/>
              <a:gd name="connsiteY55" fmla="*/ 1219509 h 1283009"/>
              <a:gd name="connsiteX56" fmla="*/ 393700 w 812800"/>
              <a:gd name="connsiteY56" fmla="*/ 1181409 h 1283009"/>
              <a:gd name="connsiteX57" fmla="*/ 469900 w 812800"/>
              <a:gd name="connsiteY57" fmla="*/ 1130609 h 1283009"/>
              <a:gd name="connsiteX58" fmla="*/ 495300 w 812800"/>
              <a:gd name="connsiteY58" fmla="*/ 1092509 h 1283009"/>
              <a:gd name="connsiteX59" fmla="*/ 457200 w 812800"/>
              <a:gd name="connsiteY59" fmla="*/ 902009 h 1283009"/>
              <a:gd name="connsiteX60" fmla="*/ 355600 w 812800"/>
              <a:gd name="connsiteY60" fmla="*/ 927409 h 1283009"/>
              <a:gd name="connsiteX61" fmla="*/ 317500 w 812800"/>
              <a:gd name="connsiteY61" fmla="*/ 952809 h 1283009"/>
              <a:gd name="connsiteX62" fmla="*/ 292100 w 812800"/>
              <a:gd name="connsiteY62" fmla="*/ 990909 h 1283009"/>
              <a:gd name="connsiteX63" fmla="*/ 254000 w 812800"/>
              <a:gd name="connsiteY63" fmla="*/ 1003609 h 1283009"/>
              <a:gd name="connsiteX64" fmla="*/ 215900 w 812800"/>
              <a:gd name="connsiteY64" fmla="*/ 1029009 h 1283009"/>
              <a:gd name="connsiteX65" fmla="*/ 50800 w 812800"/>
              <a:gd name="connsiteY65" fmla="*/ 965509 h 1283009"/>
              <a:gd name="connsiteX66" fmla="*/ 63500 w 812800"/>
              <a:gd name="connsiteY66" fmla="*/ 927409 h 1283009"/>
              <a:gd name="connsiteX67" fmla="*/ 25400 w 812800"/>
              <a:gd name="connsiteY67" fmla="*/ 775009 h 1283009"/>
              <a:gd name="connsiteX68" fmla="*/ 12700 w 812800"/>
              <a:gd name="connsiteY68" fmla="*/ 736909 h 1283009"/>
              <a:gd name="connsiteX69" fmla="*/ 0 w 812800"/>
              <a:gd name="connsiteY69" fmla="*/ 686109 h 128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12800" h="1283009">
                <a:moveTo>
                  <a:pt x="76200" y="825809"/>
                </a:moveTo>
                <a:cubicBezTo>
                  <a:pt x="63500" y="804642"/>
                  <a:pt x="38100" y="786993"/>
                  <a:pt x="38100" y="762309"/>
                </a:cubicBezTo>
                <a:cubicBezTo>
                  <a:pt x="38100" y="748922"/>
                  <a:pt x="63771" y="744637"/>
                  <a:pt x="76200" y="749609"/>
                </a:cubicBezTo>
                <a:cubicBezTo>
                  <a:pt x="90372" y="755278"/>
                  <a:pt x="89681" y="778174"/>
                  <a:pt x="101600" y="787709"/>
                </a:cubicBezTo>
                <a:cubicBezTo>
                  <a:pt x="112053" y="796072"/>
                  <a:pt x="127000" y="796176"/>
                  <a:pt x="139700" y="800409"/>
                </a:cubicBezTo>
                <a:cubicBezTo>
                  <a:pt x="168730" y="713318"/>
                  <a:pt x="134449" y="821412"/>
                  <a:pt x="165100" y="698809"/>
                </a:cubicBezTo>
                <a:cubicBezTo>
                  <a:pt x="168347" y="685822"/>
                  <a:pt x="169437" y="671162"/>
                  <a:pt x="177800" y="660709"/>
                </a:cubicBezTo>
                <a:cubicBezTo>
                  <a:pt x="187335" y="648790"/>
                  <a:pt x="203200" y="643776"/>
                  <a:pt x="215900" y="635309"/>
                </a:cubicBezTo>
                <a:cubicBezTo>
                  <a:pt x="224367" y="622609"/>
                  <a:pt x="229813" y="607260"/>
                  <a:pt x="241300" y="597209"/>
                </a:cubicBezTo>
                <a:cubicBezTo>
                  <a:pt x="264274" y="577107"/>
                  <a:pt x="317500" y="546409"/>
                  <a:pt x="317500" y="546409"/>
                </a:cubicBezTo>
                <a:cubicBezTo>
                  <a:pt x="325967" y="533709"/>
                  <a:pt x="336701" y="522257"/>
                  <a:pt x="342900" y="508309"/>
                </a:cubicBezTo>
                <a:lnTo>
                  <a:pt x="381000" y="394009"/>
                </a:lnTo>
                <a:lnTo>
                  <a:pt x="393700" y="355909"/>
                </a:lnTo>
                <a:cubicBezTo>
                  <a:pt x="397933" y="343209"/>
                  <a:pt x="398974" y="328948"/>
                  <a:pt x="406400" y="317809"/>
                </a:cubicBezTo>
                <a:cubicBezTo>
                  <a:pt x="414867" y="305109"/>
                  <a:pt x="424974" y="293361"/>
                  <a:pt x="431800" y="279709"/>
                </a:cubicBezTo>
                <a:cubicBezTo>
                  <a:pt x="452458" y="238392"/>
                  <a:pt x="433504" y="239905"/>
                  <a:pt x="469900" y="203509"/>
                </a:cubicBezTo>
                <a:cubicBezTo>
                  <a:pt x="480693" y="192716"/>
                  <a:pt x="495300" y="186576"/>
                  <a:pt x="508000" y="178109"/>
                </a:cubicBezTo>
                <a:cubicBezTo>
                  <a:pt x="575733" y="76509"/>
                  <a:pt x="486833" y="199276"/>
                  <a:pt x="571500" y="114609"/>
                </a:cubicBezTo>
                <a:cubicBezTo>
                  <a:pt x="628945" y="57164"/>
                  <a:pt x="560827" y="88533"/>
                  <a:pt x="635000" y="63809"/>
                </a:cubicBezTo>
                <a:cubicBezTo>
                  <a:pt x="642969" y="51856"/>
                  <a:pt x="673598" y="-4671"/>
                  <a:pt x="698500" y="309"/>
                </a:cubicBezTo>
                <a:cubicBezTo>
                  <a:pt x="713467" y="3302"/>
                  <a:pt x="715433" y="25709"/>
                  <a:pt x="723900" y="38409"/>
                </a:cubicBezTo>
                <a:cubicBezTo>
                  <a:pt x="711200" y="46876"/>
                  <a:pt x="699452" y="56983"/>
                  <a:pt x="685800" y="63809"/>
                </a:cubicBezTo>
                <a:cubicBezTo>
                  <a:pt x="673826" y="69796"/>
                  <a:pt x="657166" y="67043"/>
                  <a:pt x="647700" y="76509"/>
                </a:cubicBezTo>
                <a:cubicBezTo>
                  <a:pt x="638234" y="85975"/>
                  <a:pt x="641501" y="102907"/>
                  <a:pt x="635000" y="114609"/>
                </a:cubicBezTo>
                <a:cubicBezTo>
                  <a:pt x="620175" y="141294"/>
                  <a:pt x="593853" y="161849"/>
                  <a:pt x="584200" y="190809"/>
                </a:cubicBezTo>
                <a:cubicBezTo>
                  <a:pt x="579967" y="203509"/>
                  <a:pt x="577487" y="216935"/>
                  <a:pt x="571500" y="228909"/>
                </a:cubicBezTo>
                <a:cubicBezTo>
                  <a:pt x="564674" y="242561"/>
                  <a:pt x="552299" y="253061"/>
                  <a:pt x="546100" y="267009"/>
                </a:cubicBezTo>
                <a:cubicBezTo>
                  <a:pt x="535226" y="291475"/>
                  <a:pt x="535552" y="320932"/>
                  <a:pt x="520700" y="343209"/>
                </a:cubicBezTo>
                <a:cubicBezTo>
                  <a:pt x="503767" y="368609"/>
                  <a:pt x="479553" y="390449"/>
                  <a:pt x="469900" y="419409"/>
                </a:cubicBezTo>
                <a:cubicBezTo>
                  <a:pt x="465667" y="432109"/>
                  <a:pt x="444073" y="454884"/>
                  <a:pt x="457200" y="457509"/>
                </a:cubicBezTo>
                <a:cubicBezTo>
                  <a:pt x="483454" y="462760"/>
                  <a:pt x="508000" y="440576"/>
                  <a:pt x="533400" y="432109"/>
                </a:cubicBezTo>
                <a:lnTo>
                  <a:pt x="571500" y="419409"/>
                </a:lnTo>
                <a:cubicBezTo>
                  <a:pt x="567267" y="432109"/>
                  <a:pt x="567163" y="447056"/>
                  <a:pt x="558800" y="457509"/>
                </a:cubicBezTo>
                <a:cubicBezTo>
                  <a:pt x="540895" y="479890"/>
                  <a:pt x="507699" y="487243"/>
                  <a:pt x="482600" y="495609"/>
                </a:cubicBezTo>
                <a:cubicBezTo>
                  <a:pt x="446526" y="603832"/>
                  <a:pt x="498635" y="437498"/>
                  <a:pt x="457200" y="686109"/>
                </a:cubicBezTo>
                <a:cubicBezTo>
                  <a:pt x="452798" y="712519"/>
                  <a:pt x="440267" y="736909"/>
                  <a:pt x="431800" y="762309"/>
                </a:cubicBezTo>
                <a:lnTo>
                  <a:pt x="419100" y="800409"/>
                </a:lnTo>
                <a:lnTo>
                  <a:pt x="406400" y="838509"/>
                </a:lnTo>
                <a:cubicBezTo>
                  <a:pt x="497080" y="868736"/>
                  <a:pt x="460323" y="849057"/>
                  <a:pt x="520700" y="889309"/>
                </a:cubicBezTo>
                <a:cubicBezTo>
                  <a:pt x="581182" y="980032"/>
                  <a:pt x="541884" y="972913"/>
                  <a:pt x="622300" y="952809"/>
                </a:cubicBezTo>
                <a:cubicBezTo>
                  <a:pt x="630767" y="940109"/>
                  <a:pt x="635781" y="924244"/>
                  <a:pt x="647700" y="914709"/>
                </a:cubicBezTo>
                <a:cubicBezTo>
                  <a:pt x="658153" y="906346"/>
                  <a:pt x="674661" y="909435"/>
                  <a:pt x="685800" y="902009"/>
                </a:cubicBezTo>
                <a:cubicBezTo>
                  <a:pt x="700744" y="892046"/>
                  <a:pt x="711200" y="876609"/>
                  <a:pt x="723900" y="863909"/>
                </a:cubicBezTo>
                <a:cubicBezTo>
                  <a:pt x="765215" y="877681"/>
                  <a:pt x="767419" y="869752"/>
                  <a:pt x="787400" y="914709"/>
                </a:cubicBezTo>
                <a:cubicBezTo>
                  <a:pt x="798274" y="939175"/>
                  <a:pt x="812800" y="990909"/>
                  <a:pt x="812800" y="990909"/>
                </a:cubicBezTo>
                <a:cubicBezTo>
                  <a:pt x="808567" y="1007842"/>
                  <a:pt x="811004" y="1028079"/>
                  <a:pt x="800100" y="1041709"/>
                </a:cubicBezTo>
                <a:cubicBezTo>
                  <a:pt x="791737" y="1052162"/>
                  <a:pt x="773974" y="1048422"/>
                  <a:pt x="762000" y="1054409"/>
                </a:cubicBezTo>
                <a:cubicBezTo>
                  <a:pt x="748348" y="1061235"/>
                  <a:pt x="737848" y="1073610"/>
                  <a:pt x="723900" y="1079809"/>
                </a:cubicBezTo>
                <a:cubicBezTo>
                  <a:pt x="699434" y="1090683"/>
                  <a:pt x="673100" y="1096742"/>
                  <a:pt x="647700" y="1105209"/>
                </a:cubicBezTo>
                <a:lnTo>
                  <a:pt x="609600" y="1117909"/>
                </a:lnTo>
                <a:cubicBezTo>
                  <a:pt x="601133" y="1130609"/>
                  <a:pt x="597143" y="1147919"/>
                  <a:pt x="584200" y="1156009"/>
                </a:cubicBezTo>
                <a:cubicBezTo>
                  <a:pt x="561496" y="1170199"/>
                  <a:pt x="508000" y="1181409"/>
                  <a:pt x="508000" y="1181409"/>
                </a:cubicBezTo>
                <a:cubicBezTo>
                  <a:pt x="499533" y="1194109"/>
                  <a:pt x="489426" y="1205857"/>
                  <a:pt x="482600" y="1219509"/>
                </a:cubicBezTo>
                <a:cubicBezTo>
                  <a:pt x="476613" y="1231483"/>
                  <a:pt x="478263" y="1247156"/>
                  <a:pt x="469900" y="1257609"/>
                </a:cubicBezTo>
                <a:cubicBezTo>
                  <a:pt x="460365" y="1269528"/>
                  <a:pt x="444500" y="1274542"/>
                  <a:pt x="431800" y="1283009"/>
                </a:cubicBezTo>
                <a:cubicBezTo>
                  <a:pt x="414867" y="1271720"/>
                  <a:pt x="368300" y="1247731"/>
                  <a:pt x="368300" y="1219509"/>
                </a:cubicBezTo>
                <a:cubicBezTo>
                  <a:pt x="368300" y="1204245"/>
                  <a:pt x="382213" y="1191460"/>
                  <a:pt x="393700" y="1181409"/>
                </a:cubicBezTo>
                <a:cubicBezTo>
                  <a:pt x="416674" y="1161307"/>
                  <a:pt x="469900" y="1130609"/>
                  <a:pt x="469900" y="1130609"/>
                </a:cubicBezTo>
                <a:cubicBezTo>
                  <a:pt x="478367" y="1117909"/>
                  <a:pt x="494285" y="1107739"/>
                  <a:pt x="495300" y="1092509"/>
                </a:cubicBezTo>
                <a:cubicBezTo>
                  <a:pt x="504188" y="959182"/>
                  <a:pt x="504033" y="972258"/>
                  <a:pt x="457200" y="902009"/>
                </a:cubicBezTo>
                <a:cubicBezTo>
                  <a:pt x="433048" y="906839"/>
                  <a:pt x="381635" y="914392"/>
                  <a:pt x="355600" y="927409"/>
                </a:cubicBezTo>
                <a:cubicBezTo>
                  <a:pt x="341948" y="934235"/>
                  <a:pt x="330200" y="944342"/>
                  <a:pt x="317500" y="952809"/>
                </a:cubicBezTo>
                <a:cubicBezTo>
                  <a:pt x="309033" y="965509"/>
                  <a:pt x="304019" y="981374"/>
                  <a:pt x="292100" y="990909"/>
                </a:cubicBezTo>
                <a:cubicBezTo>
                  <a:pt x="281647" y="999272"/>
                  <a:pt x="265974" y="997622"/>
                  <a:pt x="254000" y="1003609"/>
                </a:cubicBezTo>
                <a:cubicBezTo>
                  <a:pt x="240348" y="1010435"/>
                  <a:pt x="228600" y="1020542"/>
                  <a:pt x="215900" y="1029009"/>
                </a:cubicBezTo>
                <a:cubicBezTo>
                  <a:pt x="114793" y="961605"/>
                  <a:pt x="169920" y="982526"/>
                  <a:pt x="50800" y="965509"/>
                </a:cubicBezTo>
                <a:cubicBezTo>
                  <a:pt x="55033" y="952809"/>
                  <a:pt x="63500" y="940796"/>
                  <a:pt x="63500" y="927409"/>
                </a:cubicBezTo>
                <a:cubicBezTo>
                  <a:pt x="63500" y="876104"/>
                  <a:pt x="41162" y="822294"/>
                  <a:pt x="25400" y="775009"/>
                </a:cubicBezTo>
                <a:cubicBezTo>
                  <a:pt x="21167" y="762309"/>
                  <a:pt x="15947" y="749896"/>
                  <a:pt x="12700" y="736909"/>
                </a:cubicBezTo>
                <a:lnTo>
                  <a:pt x="0" y="686109"/>
                </a:lnTo>
              </a:path>
            </a:pathLst>
          </a:custGeom>
          <a:solidFill>
            <a:srgbClr val="984807">
              <a:alpha val="6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6"/>
          <p:cNvSpPr/>
          <p:nvPr/>
        </p:nvSpPr>
        <p:spPr>
          <a:xfrm>
            <a:off x="5622546" y="1190532"/>
            <a:ext cx="361833" cy="235471"/>
          </a:xfrm>
          <a:custGeom>
            <a:avLst/>
            <a:gdLst>
              <a:gd name="connsiteX0" fmla="*/ 3554 w 361833"/>
              <a:gd name="connsiteY0" fmla="*/ 3268 h 235471"/>
              <a:gd name="connsiteX1" fmla="*/ 105154 w 361833"/>
              <a:gd name="connsiteY1" fmla="*/ 28668 h 235471"/>
              <a:gd name="connsiteX2" fmla="*/ 130554 w 361833"/>
              <a:gd name="connsiteY2" fmla="*/ 66768 h 235471"/>
              <a:gd name="connsiteX3" fmla="*/ 206754 w 361833"/>
              <a:gd name="connsiteY3" fmla="*/ 54068 h 235471"/>
              <a:gd name="connsiteX4" fmla="*/ 244854 w 361833"/>
              <a:gd name="connsiteY4" fmla="*/ 41368 h 235471"/>
              <a:gd name="connsiteX5" fmla="*/ 333754 w 361833"/>
              <a:gd name="connsiteY5" fmla="*/ 54068 h 235471"/>
              <a:gd name="connsiteX6" fmla="*/ 346454 w 361833"/>
              <a:gd name="connsiteY6" fmla="*/ 168368 h 235471"/>
              <a:gd name="connsiteX7" fmla="*/ 359154 w 361833"/>
              <a:gd name="connsiteY7" fmla="*/ 231868 h 235471"/>
              <a:gd name="connsiteX8" fmla="*/ 321054 w 361833"/>
              <a:gd name="connsiteY8" fmla="*/ 219168 h 235471"/>
              <a:gd name="connsiteX9" fmla="*/ 257554 w 361833"/>
              <a:gd name="connsiteY9" fmla="*/ 206468 h 235471"/>
              <a:gd name="connsiteX10" fmla="*/ 130554 w 361833"/>
              <a:gd name="connsiteY10" fmla="*/ 193768 h 235471"/>
              <a:gd name="connsiteX11" fmla="*/ 79754 w 361833"/>
              <a:gd name="connsiteY11" fmla="*/ 181068 h 235471"/>
              <a:gd name="connsiteX12" fmla="*/ 28954 w 361833"/>
              <a:gd name="connsiteY12" fmla="*/ 104868 h 235471"/>
              <a:gd name="connsiteX13" fmla="*/ 3554 w 361833"/>
              <a:gd name="connsiteY13" fmla="*/ 3268 h 2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833" h="235471">
                <a:moveTo>
                  <a:pt x="3554" y="3268"/>
                </a:moveTo>
                <a:cubicBezTo>
                  <a:pt x="16254" y="-9432"/>
                  <a:pt x="92137" y="18254"/>
                  <a:pt x="105154" y="28668"/>
                </a:cubicBezTo>
                <a:cubicBezTo>
                  <a:pt x="117073" y="38203"/>
                  <a:pt x="122087" y="54068"/>
                  <a:pt x="130554" y="66768"/>
                </a:cubicBezTo>
                <a:cubicBezTo>
                  <a:pt x="155954" y="62535"/>
                  <a:pt x="181617" y="59654"/>
                  <a:pt x="206754" y="54068"/>
                </a:cubicBezTo>
                <a:cubicBezTo>
                  <a:pt x="219822" y="51164"/>
                  <a:pt x="231467" y="41368"/>
                  <a:pt x="244854" y="41368"/>
                </a:cubicBezTo>
                <a:cubicBezTo>
                  <a:pt x="274788" y="41368"/>
                  <a:pt x="304121" y="49835"/>
                  <a:pt x="333754" y="54068"/>
                </a:cubicBezTo>
                <a:cubicBezTo>
                  <a:pt x="337987" y="92168"/>
                  <a:pt x="341033" y="130419"/>
                  <a:pt x="346454" y="168368"/>
                </a:cubicBezTo>
                <a:cubicBezTo>
                  <a:pt x="349507" y="189737"/>
                  <a:pt x="368807" y="212561"/>
                  <a:pt x="359154" y="231868"/>
                </a:cubicBezTo>
                <a:cubicBezTo>
                  <a:pt x="353167" y="243842"/>
                  <a:pt x="334041" y="222415"/>
                  <a:pt x="321054" y="219168"/>
                </a:cubicBezTo>
                <a:cubicBezTo>
                  <a:pt x="300113" y="213933"/>
                  <a:pt x="278950" y="209321"/>
                  <a:pt x="257554" y="206468"/>
                </a:cubicBezTo>
                <a:cubicBezTo>
                  <a:pt x="215383" y="200845"/>
                  <a:pt x="172887" y="198001"/>
                  <a:pt x="130554" y="193768"/>
                </a:cubicBezTo>
                <a:cubicBezTo>
                  <a:pt x="113621" y="189535"/>
                  <a:pt x="92890" y="192562"/>
                  <a:pt x="79754" y="181068"/>
                </a:cubicBezTo>
                <a:cubicBezTo>
                  <a:pt x="56780" y="160966"/>
                  <a:pt x="28954" y="104868"/>
                  <a:pt x="28954" y="104868"/>
                </a:cubicBezTo>
                <a:cubicBezTo>
                  <a:pt x="15227" y="49961"/>
                  <a:pt x="-9146" y="15968"/>
                  <a:pt x="3554" y="3268"/>
                </a:cubicBezTo>
                <a:close/>
              </a:path>
            </a:pathLst>
          </a:custGeom>
          <a:solidFill>
            <a:srgbClr val="984807">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reeform 7"/>
          <p:cNvSpPr/>
          <p:nvPr/>
        </p:nvSpPr>
        <p:spPr>
          <a:xfrm>
            <a:off x="6261100" y="1206500"/>
            <a:ext cx="431800" cy="228600"/>
          </a:xfrm>
          <a:custGeom>
            <a:avLst/>
            <a:gdLst>
              <a:gd name="connsiteX0" fmla="*/ 25400 w 431800"/>
              <a:gd name="connsiteY0" fmla="*/ 50800 h 228600"/>
              <a:gd name="connsiteX1" fmla="*/ 88900 w 431800"/>
              <a:gd name="connsiteY1" fmla="*/ 25400 h 228600"/>
              <a:gd name="connsiteX2" fmla="*/ 381000 w 431800"/>
              <a:gd name="connsiteY2" fmla="*/ 0 h 228600"/>
              <a:gd name="connsiteX3" fmla="*/ 406400 w 431800"/>
              <a:gd name="connsiteY3" fmla="*/ 38100 h 228600"/>
              <a:gd name="connsiteX4" fmla="*/ 431800 w 431800"/>
              <a:gd name="connsiteY4" fmla="*/ 152400 h 228600"/>
              <a:gd name="connsiteX5" fmla="*/ 355600 w 431800"/>
              <a:gd name="connsiteY5" fmla="*/ 177800 h 228600"/>
              <a:gd name="connsiteX6" fmla="*/ 317500 w 431800"/>
              <a:gd name="connsiteY6" fmla="*/ 190500 h 228600"/>
              <a:gd name="connsiteX7" fmla="*/ 190500 w 431800"/>
              <a:gd name="connsiteY7" fmla="*/ 203200 h 228600"/>
              <a:gd name="connsiteX8" fmla="*/ 88900 w 431800"/>
              <a:gd name="connsiteY8" fmla="*/ 228600 h 228600"/>
              <a:gd name="connsiteX9" fmla="*/ 0 w 431800"/>
              <a:gd name="connsiteY9" fmla="*/ 215900 h 228600"/>
              <a:gd name="connsiteX10" fmla="*/ 12700 w 431800"/>
              <a:gd name="connsiteY10" fmla="*/ 127000 h 228600"/>
              <a:gd name="connsiteX11" fmla="*/ 25400 w 431800"/>
              <a:gd name="connsiteY11" fmla="*/ 508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1800" h="228600">
                <a:moveTo>
                  <a:pt x="25400" y="50800"/>
                </a:moveTo>
                <a:cubicBezTo>
                  <a:pt x="38100" y="33867"/>
                  <a:pt x="66265" y="28116"/>
                  <a:pt x="88900" y="25400"/>
                </a:cubicBezTo>
                <a:cubicBezTo>
                  <a:pt x="444001" y="-17212"/>
                  <a:pt x="248624" y="44125"/>
                  <a:pt x="381000" y="0"/>
                </a:cubicBezTo>
                <a:cubicBezTo>
                  <a:pt x="389467" y="12700"/>
                  <a:pt x="399574" y="24448"/>
                  <a:pt x="406400" y="38100"/>
                </a:cubicBezTo>
                <a:cubicBezTo>
                  <a:pt x="422032" y="69364"/>
                  <a:pt x="426922" y="123134"/>
                  <a:pt x="431800" y="152400"/>
                </a:cubicBezTo>
                <a:lnTo>
                  <a:pt x="355600" y="177800"/>
                </a:lnTo>
                <a:cubicBezTo>
                  <a:pt x="342900" y="182033"/>
                  <a:pt x="330821" y="189168"/>
                  <a:pt x="317500" y="190500"/>
                </a:cubicBezTo>
                <a:lnTo>
                  <a:pt x="190500" y="203200"/>
                </a:lnTo>
                <a:cubicBezTo>
                  <a:pt x="160435" y="213222"/>
                  <a:pt x="119551" y="228600"/>
                  <a:pt x="88900" y="228600"/>
                </a:cubicBezTo>
                <a:cubicBezTo>
                  <a:pt x="58966" y="228600"/>
                  <a:pt x="29633" y="220133"/>
                  <a:pt x="0" y="215900"/>
                </a:cubicBezTo>
                <a:cubicBezTo>
                  <a:pt x="4233" y="186267"/>
                  <a:pt x="5969" y="156168"/>
                  <a:pt x="12700" y="127000"/>
                </a:cubicBezTo>
                <a:cubicBezTo>
                  <a:pt x="18720" y="100912"/>
                  <a:pt x="12700" y="67733"/>
                  <a:pt x="25400" y="50800"/>
                </a:cubicBezTo>
                <a:close/>
              </a:path>
            </a:pathLst>
          </a:custGeom>
          <a:solidFill>
            <a:srgbClr val="984807">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8"/>
          <p:cNvSpPr/>
          <p:nvPr/>
        </p:nvSpPr>
        <p:spPr>
          <a:xfrm>
            <a:off x="6946900" y="949303"/>
            <a:ext cx="660400" cy="307997"/>
          </a:xfrm>
          <a:custGeom>
            <a:avLst/>
            <a:gdLst>
              <a:gd name="connsiteX0" fmla="*/ 0 w 660400"/>
              <a:gd name="connsiteY0" fmla="*/ 155597 h 307997"/>
              <a:gd name="connsiteX1" fmla="*/ 101600 w 660400"/>
              <a:gd name="connsiteY1" fmla="*/ 142897 h 307997"/>
              <a:gd name="connsiteX2" fmla="*/ 127000 w 660400"/>
              <a:gd name="connsiteY2" fmla="*/ 104797 h 307997"/>
              <a:gd name="connsiteX3" fmla="*/ 215900 w 660400"/>
              <a:gd name="connsiteY3" fmla="*/ 92097 h 307997"/>
              <a:gd name="connsiteX4" fmla="*/ 254000 w 660400"/>
              <a:gd name="connsiteY4" fmla="*/ 66697 h 307997"/>
              <a:gd name="connsiteX5" fmla="*/ 304800 w 660400"/>
              <a:gd name="connsiteY5" fmla="*/ 79397 h 307997"/>
              <a:gd name="connsiteX6" fmla="*/ 381000 w 660400"/>
              <a:gd name="connsiteY6" fmla="*/ 104797 h 307997"/>
              <a:gd name="connsiteX7" fmla="*/ 457200 w 660400"/>
              <a:gd name="connsiteY7" fmla="*/ 142897 h 307997"/>
              <a:gd name="connsiteX8" fmla="*/ 495300 w 660400"/>
              <a:gd name="connsiteY8" fmla="*/ 117497 h 307997"/>
              <a:gd name="connsiteX9" fmla="*/ 571500 w 660400"/>
              <a:gd name="connsiteY9" fmla="*/ 92097 h 307997"/>
              <a:gd name="connsiteX10" fmla="*/ 635000 w 660400"/>
              <a:gd name="connsiteY10" fmla="*/ 41297 h 307997"/>
              <a:gd name="connsiteX11" fmla="*/ 660400 w 660400"/>
              <a:gd name="connsiteY11" fmla="*/ 3197 h 307997"/>
              <a:gd name="connsiteX12" fmla="*/ 635000 w 660400"/>
              <a:gd name="connsiteY12" fmla="*/ 79397 h 307997"/>
              <a:gd name="connsiteX13" fmla="*/ 622300 w 660400"/>
              <a:gd name="connsiteY13" fmla="*/ 130197 h 307997"/>
              <a:gd name="connsiteX14" fmla="*/ 558800 w 660400"/>
              <a:gd name="connsiteY14" fmla="*/ 117497 h 307997"/>
              <a:gd name="connsiteX15" fmla="*/ 546100 w 660400"/>
              <a:gd name="connsiteY15" fmla="*/ 193697 h 307997"/>
              <a:gd name="connsiteX16" fmla="*/ 584200 w 660400"/>
              <a:gd name="connsiteY16" fmla="*/ 180997 h 307997"/>
              <a:gd name="connsiteX17" fmla="*/ 647700 w 660400"/>
              <a:gd name="connsiteY17" fmla="*/ 231797 h 307997"/>
              <a:gd name="connsiteX18" fmla="*/ 609600 w 660400"/>
              <a:gd name="connsiteY18" fmla="*/ 244497 h 307997"/>
              <a:gd name="connsiteX19" fmla="*/ 482600 w 660400"/>
              <a:gd name="connsiteY19" fmla="*/ 257197 h 307997"/>
              <a:gd name="connsiteX20" fmla="*/ 457200 w 660400"/>
              <a:gd name="connsiteY20" fmla="*/ 295297 h 307997"/>
              <a:gd name="connsiteX21" fmla="*/ 406400 w 660400"/>
              <a:gd name="connsiteY21" fmla="*/ 307997 h 307997"/>
              <a:gd name="connsiteX22" fmla="*/ 317500 w 660400"/>
              <a:gd name="connsiteY22" fmla="*/ 295297 h 307997"/>
              <a:gd name="connsiteX23" fmla="*/ 279400 w 660400"/>
              <a:gd name="connsiteY23" fmla="*/ 282597 h 307997"/>
              <a:gd name="connsiteX24" fmla="*/ 114300 w 660400"/>
              <a:gd name="connsiteY24" fmla="*/ 307997 h 307997"/>
              <a:gd name="connsiteX25" fmla="*/ 38100 w 660400"/>
              <a:gd name="connsiteY25" fmla="*/ 193697 h 307997"/>
              <a:gd name="connsiteX26" fmla="*/ 12700 w 660400"/>
              <a:gd name="connsiteY26" fmla="*/ 155597 h 307997"/>
              <a:gd name="connsiteX27" fmla="*/ 101600 w 660400"/>
              <a:gd name="connsiteY27" fmla="*/ 117497 h 307997"/>
              <a:gd name="connsiteX28" fmla="*/ 139700 w 660400"/>
              <a:gd name="connsiteY28" fmla="*/ 92097 h 307997"/>
              <a:gd name="connsiteX29" fmla="*/ 292100 w 660400"/>
              <a:gd name="connsiteY29" fmla="*/ 79397 h 30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0400" h="307997">
                <a:moveTo>
                  <a:pt x="0" y="155597"/>
                </a:moveTo>
                <a:cubicBezTo>
                  <a:pt x="33867" y="151364"/>
                  <a:pt x="69911" y="155573"/>
                  <a:pt x="101600" y="142897"/>
                </a:cubicBezTo>
                <a:cubicBezTo>
                  <a:pt x="115772" y="137228"/>
                  <a:pt x="113052" y="110996"/>
                  <a:pt x="127000" y="104797"/>
                </a:cubicBezTo>
                <a:cubicBezTo>
                  <a:pt x="154354" y="92640"/>
                  <a:pt x="186267" y="96330"/>
                  <a:pt x="215900" y="92097"/>
                </a:cubicBezTo>
                <a:cubicBezTo>
                  <a:pt x="228600" y="83630"/>
                  <a:pt x="238890" y="68856"/>
                  <a:pt x="254000" y="66697"/>
                </a:cubicBezTo>
                <a:cubicBezTo>
                  <a:pt x="271279" y="64229"/>
                  <a:pt x="288082" y="74381"/>
                  <a:pt x="304800" y="79397"/>
                </a:cubicBezTo>
                <a:cubicBezTo>
                  <a:pt x="330445" y="87090"/>
                  <a:pt x="358723" y="89945"/>
                  <a:pt x="381000" y="104797"/>
                </a:cubicBezTo>
                <a:cubicBezTo>
                  <a:pt x="430239" y="137623"/>
                  <a:pt x="404620" y="125370"/>
                  <a:pt x="457200" y="142897"/>
                </a:cubicBezTo>
                <a:cubicBezTo>
                  <a:pt x="469900" y="134430"/>
                  <a:pt x="481352" y="123696"/>
                  <a:pt x="495300" y="117497"/>
                </a:cubicBezTo>
                <a:cubicBezTo>
                  <a:pt x="519766" y="106623"/>
                  <a:pt x="571500" y="92097"/>
                  <a:pt x="571500" y="92097"/>
                </a:cubicBezTo>
                <a:cubicBezTo>
                  <a:pt x="644293" y="-17092"/>
                  <a:pt x="547366" y="111404"/>
                  <a:pt x="635000" y="41297"/>
                </a:cubicBezTo>
                <a:cubicBezTo>
                  <a:pt x="646919" y="31762"/>
                  <a:pt x="660400" y="-12067"/>
                  <a:pt x="660400" y="3197"/>
                </a:cubicBezTo>
                <a:cubicBezTo>
                  <a:pt x="660400" y="29971"/>
                  <a:pt x="641494" y="53422"/>
                  <a:pt x="635000" y="79397"/>
                </a:cubicBezTo>
                <a:lnTo>
                  <a:pt x="622300" y="130197"/>
                </a:lnTo>
                <a:cubicBezTo>
                  <a:pt x="601133" y="125964"/>
                  <a:pt x="579555" y="111567"/>
                  <a:pt x="558800" y="117497"/>
                </a:cubicBezTo>
                <a:cubicBezTo>
                  <a:pt x="513843" y="130342"/>
                  <a:pt x="539213" y="173036"/>
                  <a:pt x="546100" y="193697"/>
                </a:cubicBezTo>
                <a:cubicBezTo>
                  <a:pt x="558800" y="189464"/>
                  <a:pt x="570813" y="180997"/>
                  <a:pt x="584200" y="180997"/>
                </a:cubicBezTo>
                <a:cubicBezTo>
                  <a:pt x="625096" y="180997"/>
                  <a:pt x="628197" y="202542"/>
                  <a:pt x="647700" y="231797"/>
                </a:cubicBezTo>
                <a:cubicBezTo>
                  <a:pt x="635000" y="236030"/>
                  <a:pt x="622831" y="242461"/>
                  <a:pt x="609600" y="244497"/>
                </a:cubicBezTo>
                <a:cubicBezTo>
                  <a:pt x="567550" y="250966"/>
                  <a:pt x="522961" y="243743"/>
                  <a:pt x="482600" y="257197"/>
                </a:cubicBezTo>
                <a:cubicBezTo>
                  <a:pt x="468120" y="262024"/>
                  <a:pt x="469900" y="286830"/>
                  <a:pt x="457200" y="295297"/>
                </a:cubicBezTo>
                <a:cubicBezTo>
                  <a:pt x="442677" y="304979"/>
                  <a:pt x="423333" y="303764"/>
                  <a:pt x="406400" y="307997"/>
                </a:cubicBezTo>
                <a:cubicBezTo>
                  <a:pt x="376767" y="303764"/>
                  <a:pt x="346853" y="301168"/>
                  <a:pt x="317500" y="295297"/>
                </a:cubicBezTo>
                <a:cubicBezTo>
                  <a:pt x="304373" y="292672"/>
                  <a:pt x="292787" y="282597"/>
                  <a:pt x="279400" y="282597"/>
                </a:cubicBezTo>
                <a:cubicBezTo>
                  <a:pt x="233268" y="282597"/>
                  <a:pt x="162640" y="298329"/>
                  <a:pt x="114300" y="307997"/>
                </a:cubicBezTo>
                <a:lnTo>
                  <a:pt x="38100" y="193697"/>
                </a:lnTo>
                <a:lnTo>
                  <a:pt x="12700" y="155597"/>
                </a:lnTo>
                <a:cubicBezTo>
                  <a:pt x="108352" y="91829"/>
                  <a:pt x="-13214" y="166703"/>
                  <a:pt x="101600" y="117497"/>
                </a:cubicBezTo>
                <a:cubicBezTo>
                  <a:pt x="115629" y="111484"/>
                  <a:pt x="124827" y="95529"/>
                  <a:pt x="139700" y="92097"/>
                </a:cubicBezTo>
                <a:cubicBezTo>
                  <a:pt x="198384" y="78555"/>
                  <a:pt x="239427" y="79397"/>
                  <a:pt x="292100" y="79397"/>
                </a:cubicBezTo>
              </a:path>
            </a:pathLst>
          </a:custGeom>
          <a:solidFill>
            <a:srgbClr val="984807">
              <a:alpha val="6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9"/>
          <p:cNvSpPr/>
          <p:nvPr/>
        </p:nvSpPr>
        <p:spPr>
          <a:xfrm>
            <a:off x="3096329" y="1562100"/>
            <a:ext cx="486322" cy="190500"/>
          </a:xfrm>
          <a:custGeom>
            <a:avLst/>
            <a:gdLst>
              <a:gd name="connsiteX0" fmla="*/ 421571 w 486322"/>
              <a:gd name="connsiteY0" fmla="*/ 0 h 190500"/>
              <a:gd name="connsiteX1" fmla="*/ 358071 w 486322"/>
              <a:gd name="connsiteY1" fmla="*/ 38100 h 190500"/>
              <a:gd name="connsiteX2" fmla="*/ 281871 w 486322"/>
              <a:gd name="connsiteY2" fmla="*/ 63500 h 190500"/>
              <a:gd name="connsiteX3" fmla="*/ 129471 w 486322"/>
              <a:gd name="connsiteY3" fmla="*/ 88900 h 190500"/>
              <a:gd name="connsiteX4" fmla="*/ 91371 w 486322"/>
              <a:gd name="connsiteY4" fmla="*/ 101600 h 190500"/>
              <a:gd name="connsiteX5" fmla="*/ 2471 w 486322"/>
              <a:gd name="connsiteY5" fmla="*/ 114300 h 190500"/>
              <a:gd name="connsiteX6" fmla="*/ 40571 w 486322"/>
              <a:gd name="connsiteY6" fmla="*/ 139700 h 190500"/>
              <a:gd name="connsiteX7" fmla="*/ 91371 w 486322"/>
              <a:gd name="connsiteY7" fmla="*/ 152400 h 190500"/>
              <a:gd name="connsiteX8" fmla="*/ 167571 w 486322"/>
              <a:gd name="connsiteY8" fmla="*/ 177800 h 190500"/>
              <a:gd name="connsiteX9" fmla="*/ 205671 w 486322"/>
              <a:gd name="connsiteY9" fmla="*/ 190500 h 190500"/>
              <a:gd name="connsiteX10" fmla="*/ 281871 w 486322"/>
              <a:gd name="connsiteY10" fmla="*/ 152400 h 190500"/>
              <a:gd name="connsiteX11" fmla="*/ 408871 w 486322"/>
              <a:gd name="connsiteY11" fmla="*/ 127000 h 190500"/>
              <a:gd name="connsiteX12" fmla="*/ 459671 w 486322"/>
              <a:gd name="connsiteY12" fmla="*/ 63500 h 190500"/>
              <a:gd name="connsiteX13" fmla="*/ 421571 w 486322"/>
              <a:gd name="connsiteY13" fmla="*/ 50800 h 190500"/>
              <a:gd name="connsiteX14" fmla="*/ 332671 w 486322"/>
              <a:gd name="connsiteY14" fmla="*/ 63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6322" h="190500">
                <a:moveTo>
                  <a:pt x="421571" y="0"/>
                </a:moveTo>
                <a:cubicBezTo>
                  <a:pt x="400404" y="12700"/>
                  <a:pt x="380543" y="27886"/>
                  <a:pt x="358071" y="38100"/>
                </a:cubicBezTo>
                <a:cubicBezTo>
                  <a:pt x="333697" y="49179"/>
                  <a:pt x="307271" y="55033"/>
                  <a:pt x="281871" y="63500"/>
                </a:cubicBezTo>
                <a:cubicBezTo>
                  <a:pt x="207404" y="88322"/>
                  <a:pt x="257076" y="74722"/>
                  <a:pt x="129471" y="88900"/>
                </a:cubicBezTo>
                <a:cubicBezTo>
                  <a:pt x="116771" y="93133"/>
                  <a:pt x="104498" y="98975"/>
                  <a:pt x="91371" y="101600"/>
                </a:cubicBezTo>
                <a:cubicBezTo>
                  <a:pt x="62018" y="107471"/>
                  <a:pt x="26418" y="96339"/>
                  <a:pt x="2471" y="114300"/>
                </a:cubicBezTo>
                <a:cubicBezTo>
                  <a:pt x="-9740" y="123458"/>
                  <a:pt x="26542" y="133687"/>
                  <a:pt x="40571" y="139700"/>
                </a:cubicBezTo>
                <a:cubicBezTo>
                  <a:pt x="56614" y="146576"/>
                  <a:pt x="74653" y="147384"/>
                  <a:pt x="91371" y="152400"/>
                </a:cubicBezTo>
                <a:cubicBezTo>
                  <a:pt x="117016" y="160093"/>
                  <a:pt x="142171" y="169333"/>
                  <a:pt x="167571" y="177800"/>
                </a:cubicBezTo>
                <a:lnTo>
                  <a:pt x="205671" y="190500"/>
                </a:lnTo>
                <a:cubicBezTo>
                  <a:pt x="301436" y="158578"/>
                  <a:pt x="183394" y="201639"/>
                  <a:pt x="281871" y="152400"/>
                </a:cubicBezTo>
                <a:cubicBezTo>
                  <a:pt x="317337" y="134667"/>
                  <a:pt x="376109" y="131680"/>
                  <a:pt x="408871" y="127000"/>
                </a:cubicBezTo>
                <a:cubicBezTo>
                  <a:pt x="455942" y="111310"/>
                  <a:pt x="524784" y="115590"/>
                  <a:pt x="459671" y="63500"/>
                </a:cubicBezTo>
                <a:cubicBezTo>
                  <a:pt x="449218" y="55137"/>
                  <a:pt x="434271" y="55033"/>
                  <a:pt x="421571" y="50800"/>
                </a:cubicBezTo>
                <a:lnTo>
                  <a:pt x="332671" y="63500"/>
                </a:lnTo>
              </a:path>
            </a:pathLst>
          </a:custGeom>
          <a:solidFill>
            <a:srgbClr val="984807">
              <a:alpha val="61176"/>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0"/>
          <p:cNvSpPr/>
          <p:nvPr/>
        </p:nvSpPr>
        <p:spPr>
          <a:xfrm>
            <a:off x="2349500" y="1371600"/>
            <a:ext cx="635000" cy="293708"/>
          </a:xfrm>
          <a:custGeom>
            <a:avLst/>
            <a:gdLst>
              <a:gd name="connsiteX0" fmla="*/ 609600 w 635000"/>
              <a:gd name="connsiteY0" fmla="*/ 139700 h 293708"/>
              <a:gd name="connsiteX1" fmla="*/ 546100 w 635000"/>
              <a:gd name="connsiteY1" fmla="*/ 114300 h 293708"/>
              <a:gd name="connsiteX2" fmla="*/ 469900 w 635000"/>
              <a:gd name="connsiteY2" fmla="*/ 63500 h 293708"/>
              <a:gd name="connsiteX3" fmla="*/ 254000 w 635000"/>
              <a:gd name="connsiteY3" fmla="*/ 25400 h 293708"/>
              <a:gd name="connsiteX4" fmla="*/ 63500 w 635000"/>
              <a:gd name="connsiteY4" fmla="*/ 0 h 293708"/>
              <a:gd name="connsiteX5" fmla="*/ 0 w 635000"/>
              <a:gd name="connsiteY5" fmla="*/ 12700 h 293708"/>
              <a:gd name="connsiteX6" fmla="*/ 25400 w 635000"/>
              <a:gd name="connsiteY6" fmla="*/ 88900 h 293708"/>
              <a:gd name="connsiteX7" fmla="*/ 76200 w 635000"/>
              <a:gd name="connsiteY7" fmla="*/ 152400 h 293708"/>
              <a:gd name="connsiteX8" fmla="*/ 114300 w 635000"/>
              <a:gd name="connsiteY8" fmla="*/ 165100 h 293708"/>
              <a:gd name="connsiteX9" fmla="*/ 215900 w 635000"/>
              <a:gd name="connsiteY9" fmla="*/ 177800 h 293708"/>
              <a:gd name="connsiteX10" fmla="*/ 254000 w 635000"/>
              <a:gd name="connsiteY10" fmla="*/ 190500 h 293708"/>
              <a:gd name="connsiteX11" fmla="*/ 406400 w 635000"/>
              <a:gd name="connsiteY11" fmla="*/ 215900 h 293708"/>
              <a:gd name="connsiteX12" fmla="*/ 431800 w 635000"/>
              <a:gd name="connsiteY12" fmla="*/ 254000 h 293708"/>
              <a:gd name="connsiteX13" fmla="*/ 444500 w 635000"/>
              <a:gd name="connsiteY13" fmla="*/ 292100 h 293708"/>
              <a:gd name="connsiteX14" fmla="*/ 482600 w 635000"/>
              <a:gd name="connsiteY14" fmla="*/ 279400 h 293708"/>
              <a:gd name="connsiteX15" fmla="*/ 558800 w 635000"/>
              <a:gd name="connsiteY15" fmla="*/ 228600 h 293708"/>
              <a:gd name="connsiteX16" fmla="*/ 596900 w 635000"/>
              <a:gd name="connsiteY16" fmla="*/ 203200 h 293708"/>
              <a:gd name="connsiteX17" fmla="*/ 635000 w 635000"/>
              <a:gd name="connsiteY17" fmla="*/ 190500 h 293708"/>
              <a:gd name="connsiteX18" fmla="*/ 609600 w 635000"/>
              <a:gd name="connsiteY18" fmla="*/ 139700 h 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000" h="293708">
                <a:moveTo>
                  <a:pt x="609600" y="139700"/>
                </a:moveTo>
                <a:cubicBezTo>
                  <a:pt x="588433" y="131233"/>
                  <a:pt x="566114" y="125216"/>
                  <a:pt x="546100" y="114300"/>
                </a:cubicBezTo>
                <a:cubicBezTo>
                  <a:pt x="519300" y="99682"/>
                  <a:pt x="498860" y="73153"/>
                  <a:pt x="469900" y="63500"/>
                </a:cubicBezTo>
                <a:cubicBezTo>
                  <a:pt x="349341" y="23314"/>
                  <a:pt x="420364" y="40524"/>
                  <a:pt x="254000" y="25400"/>
                </a:cubicBezTo>
                <a:cubicBezTo>
                  <a:pt x="178421" y="207"/>
                  <a:pt x="187806" y="0"/>
                  <a:pt x="63500" y="0"/>
                </a:cubicBezTo>
                <a:cubicBezTo>
                  <a:pt x="41914" y="0"/>
                  <a:pt x="21167" y="8467"/>
                  <a:pt x="0" y="12700"/>
                </a:cubicBezTo>
                <a:lnTo>
                  <a:pt x="25400" y="88900"/>
                </a:lnTo>
                <a:cubicBezTo>
                  <a:pt x="40048" y="132843"/>
                  <a:pt x="30244" y="129422"/>
                  <a:pt x="76200" y="152400"/>
                </a:cubicBezTo>
                <a:cubicBezTo>
                  <a:pt x="88174" y="158387"/>
                  <a:pt x="101129" y="162705"/>
                  <a:pt x="114300" y="165100"/>
                </a:cubicBezTo>
                <a:cubicBezTo>
                  <a:pt x="147880" y="171205"/>
                  <a:pt x="182033" y="173567"/>
                  <a:pt x="215900" y="177800"/>
                </a:cubicBezTo>
                <a:cubicBezTo>
                  <a:pt x="228600" y="182033"/>
                  <a:pt x="240795" y="188299"/>
                  <a:pt x="254000" y="190500"/>
                </a:cubicBezTo>
                <a:cubicBezTo>
                  <a:pt x="424140" y="218857"/>
                  <a:pt x="317079" y="186126"/>
                  <a:pt x="406400" y="215900"/>
                </a:cubicBezTo>
                <a:cubicBezTo>
                  <a:pt x="414867" y="228600"/>
                  <a:pt x="424974" y="240348"/>
                  <a:pt x="431800" y="254000"/>
                </a:cubicBezTo>
                <a:cubicBezTo>
                  <a:pt x="437787" y="265974"/>
                  <a:pt x="432526" y="286113"/>
                  <a:pt x="444500" y="292100"/>
                </a:cubicBezTo>
                <a:cubicBezTo>
                  <a:pt x="456474" y="298087"/>
                  <a:pt x="470898" y="285901"/>
                  <a:pt x="482600" y="279400"/>
                </a:cubicBezTo>
                <a:cubicBezTo>
                  <a:pt x="509285" y="264575"/>
                  <a:pt x="533400" y="245533"/>
                  <a:pt x="558800" y="228600"/>
                </a:cubicBezTo>
                <a:cubicBezTo>
                  <a:pt x="571500" y="220133"/>
                  <a:pt x="582420" y="208027"/>
                  <a:pt x="596900" y="203200"/>
                </a:cubicBezTo>
                <a:lnTo>
                  <a:pt x="635000" y="190500"/>
                </a:lnTo>
                <a:lnTo>
                  <a:pt x="609600" y="139700"/>
                </a:lnTo>
                <a:close/>
              </a:path>
            </a:pathLst>
          </a:custGeom>
          <a:solidFill>
            <a:srgbClr val="984807">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sheila\Desktop\ULTIMATE Royality Free\1-Bib Pics-Ot\Moses3 after Egypt\Spying Canaan\Spies reprt - CS.jpg"/>
          <p:cNvPicPr>
            <a:picLocks noChangeAspect="1" noChangeArrowheads="1"/>
          </p:cNvPicPr>
          <p:nvPr/>
        </p:nvPicPr>
        <p:blipFill>
          <a:blip r:embed="rId2"/>
          <a:srcRect/>
          <a:stretch>
            <a:fillRect/>
          </a:stretch>
        </p:blipFill>
        <p:spPr bwMode="auto">
          <a:xfrm flipH="1">
            <a:off x="304800" y="228600"/>
            <a:ext cx="8534400" cy="6400800"/>
          </a:xfrm>
          <a:prstGeom prst="rect">
            <a:avLst/>
          </a:prstGeom>
          <a:noFill/>
        </p:spPr>
      </p:pic>
      <p:sp>
        <p:nvSpPr>
          <p:cNvPr id="13" name="Rectangle 3"/>
          <p:cNvSpPr>
            <a:spLocks noChangeArrowheads="1"/>
          </p:cNvSpPr>
          <p:nvPr/>
        </p:nvSpPr>
        <p:spPr bwMode="auto">
          <a:xfrm>
            <a:off x="762000" y="3939332"/>
            <a:ext cx="3886200" cy="2385268"/>
          </a:xfrm>
          <a:prstGeom prst="rect">
            <a:avLst/>
          </a:prstGeom>
          <a:solidFill>
            <a:schemeClr val="bg1"/>
          </a:solidFill>
          <a:ln w="57150">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they came unto the brook of Eshcol, and cut down from thence a branch with one cluster of grapes, and they bare it between two upon a staff; and they brought of the pomegranates, and of the figs.”</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c:\Users\sheila\Desktop\ULTIMATE Royality Free\1-Bib Pics-Ot\Moses3 after Egypt\Spying Canaan\Spies report C-299.jpg"/>
          <p:cNvPicPr>
            <a:picLocks noChangeAspect="1" noChangeArrowheads="1"/>
          </p:cNvPicPr>
          <p:nvPr/>
        </p:nvPicPr>
        <p:blipFill>
          <a:blip r:embed="rId2"/>
          <a:srcRect t="16667"/>
          <a:stretch>
            <a:fillRect/>
          </a:stretch>
        </p:blipFill>
        <p:spPr bwMode="auto">
          <a:xfrm>
            <a:off x="381000" y="250825"/>
            <a:ext cx="8382000" cy="6356350"/>
          </a:xfrm>
          <a:prstGeom prst="rect">
            <a:avLst/>
          </a:prstGeom>
          <a:noFill/>
        </p:spPr>
      </p:pic>
      <p:sp>
        <p:nvSpPr>
          <p:cNvPr id="13" name="Rectangle 3"/>
          <p:cNvSpPr>
            <a:spLocks noChangeArrowheads="1"/>
          </p:cNvSpPr>
          <p:nvPr/>
        </p:nvSpPr>
        <p:spPr bwMode="auto">
          <a:xfrm>
            <a:off x="762000" y="4800600"/>
            <a:ext cx="7543800" cy="1323439"/>
          </a:xfrm>
          <a:prstGeom prst="rect">
            <a:avLst/>
          </a:prstGeom>
          <a:solidFill>
            <a:schemeClr val="bg1"/>
          </a:solidFill>
          <a:ln w="38100">
            <a:solidFill>
              <a:schemeClr val="tx1"/>
            </a:solid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Numbers 13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24</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place was called the brook Eshcol, because of the cluster of grapes which the children of Israel cut down from thence.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25</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they returned from searching of the land after forty days.”</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heila\desktop\bible study\ultimate royality free\4-bib pics-misc\holy land &amp; 1st cent sites\Mt. of Beatitu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733961"/>
            <a:ext cx="5791200" cy="1938992"/>
          </a:xfrm>
          <a:prstGeom prst="rect">
            <a:avLst/>
          </a:prstGeom>
          <a:noFill/>
          <a:effectLst>
            <a:softEdge rad="63500"/>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They searched the land.  They spied out the mountains, the wilderness, the walled cities, and the sea coast.  From their report they had never seen such a beautiful, abundant land.</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2759</Words>
  <Application>Microsoft Office PowerPoint</Application>
  <PresentationFormat>On-screen Show (4:3)</PresentationFormat>
  <Paragraphs>183</Paragraphs>
  <Slides>41</Slides>
  <Notes>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41</vt:i4>
      </vt:variant>
    </vt:vector>
  </HeadingPairs>
  <TitlesOfParts>
    <vt:vector size="53" baseType="lpstr">
      <vt:lpstr>Arial</vt:lpstr>
      <vt:lpstr>Arial Black</vt:lpstr>
      <vt:lpstr>Calibri</vt:lpstr>
      <vt:lpstr>Calibri Light</vt:lpstr>
      <vt:lpstr>Ink Free</vt:lpstr>
      <vt:lpstr>Times New Roman</vt:lpstr>
      <vt:lpstr>Office Theme</vt:lpstr>
      <vt:lpstr>1_Office Theme</vt:lpstr>
      <vt:lpstr>2_Default Design</vt:lpstr>
      <vt:lpstr>2_Office Theme</vt:lpstr>
      <vt:lpstr>17_Office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hastings</dc:creator>
  <cp:lastModifiedBy>ecurb hastings</cp:lastModifiedBy>
  <cp:revision>27</cp:revision>
  <dcterms:created xsi:type="dcterms:W3CDTF">2017-08-12T21:39:16Z</dcterms:created>
  <dcterms:modified xsi:type="dcterms:W3CDTF">2026-01-30T11:23:01Z</dcterms:modified>
</cp:coreProperties>
</file>