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265" r:id="rId4"/>
    <p:sldId id="257" r:id="rId5"/>
    <p:sldId id="261" r:id="rId6"/>
    <p:sldId id="259" r:id="rId7"/>
    <p:sldId id="260" r:id="rId8"/>
    <p:sldId id="264" r:id="rId9"/>
    <p:sldId id="268" r:id="rId10"/>
    <p:sldId id="256" r:id="rId11"/>
    <p:sldId id="292" r:id="rId12"/>
    <p:sldId id="279" r:id="rId13"/>
    <p:sldId id="284" r:id="rId14"/>
    <p:sldId id="285" r:id="rId15"/>
    <p:sldId id="286" r:id="rId16"/>
    <p:sldId id="287" r:id="rId17"/>
    <p:sldId id="288" r:id="rId18"/>
    <p:sldId id="289" r:id="rId19"/>
    <p:sldId id="291" r:id="rId20"/>
    <p:sldId id="290" r:id="rId21"/>
    <p:sldId id="280" r:id="rId22"/>
    <p:sldId id="27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LVc5uszfEVNp5v3CCehtg==" hashData="mJ7d4Av33h2QQL1Ec6erjYQ1SCB/hllkqismmJPv3A+Togylpi/rB/1kWZfTWFM8woQD5iwT+hshww5YZegHa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19" d="100"/>
          <a:sy n="119" d="100"/>
        </p:scale>
        <p:origin x="1296" y="12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7CBA4-7ED4-4209-9EE5-562149781E02}" type="datetimeFigureOut">
              <a:rPr lang="en-US" smtClean="0"/>
              <a:t>1/11/2026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C5B8C-84B6-4A5C-90CD-1BB8669F69FB}" type="slidenum">
              <a:rPr lang="en-US" smtClean="0"/>
              <a:t>‹#›</a:t>
            </a:fld>
            <a:endParaRPr lang="en-US"/>
          </a:p>
        </p:txBody>
      </p:sp>
    </p:spTree>
    <p:extLst>
      <p:ext uri="{BB962C8B-B14F-4D97-AF65-F5344CB8AC3E}">
        <p14:creationId xmlns:p14="http://schemas.microsoft.com/office/powerpoint/2010/main" val="1829991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85ECD0-F50F-4A2F-87B9-CD31472ADA8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278606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5ECD0-F50F-4A2F-87B9-CD31472ADA8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367856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5ECD0-F50F-4A2F-87B9-CD31472ADA8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1691311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4"/>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4"/>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4"/>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4518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9" name="Google Shape;19;p6"/>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7573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7"/>
          <p:cNvSpPr txBox="1">
            <a:spLocks noGrp="1"/>
          </p:cNvSpPr>
          <p:nvPr>
            <p:ph type="body" idx="1"/>
          </p:nvPr>
        </p:nvSpPr>
        <p:spPr>
          <a:xfrm>
            <a:off x="311701" y="1536633"/>
            <a:ext cx="39999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3" name="Google Shape;23;p7"/>
          <p:cNvSpPr txBox="1">
            <a:spLocks noGrp="1"/>
          </p:cNvSpPr>
          <p:nvPr>
            <p:ph type="body" idx="2"/>
          </p:nvPr>
        </p:nvSpPr>
        <p:spPr>
          <a:xfrm>
            <a:off x="4832401" y="1536633"/>
            <a:ext cx="39999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4" name="Google Shape;24;p7"/>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1494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8"/>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2211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0" name="Google Shape;30;p9"/>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1" name="Google Shape;31;p9"/>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4340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490251" y="600200"/>
            <a:ext cx="63678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4" name="Google Shape;34;p10"/>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3884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11"/>
          <p:cNvSpPr/>
          <p:nvPr/>
        </p:nvSpPr>
        <p:spPr>
          <a:xfrm>
            <a:off x="4572000" y="-167"/>
            <a:ext cx="4572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 name="Google Shape;37;p11"/>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8" name="Google Shape;38;p11"/>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11"/>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0" name="Google Shape;40;p1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1416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2"/>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3" name="Google Shape;43;p12"/>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5594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5ECD0-F50F-4A2F-87B9-CD31472ADA8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1328211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3"/>
          <p:cNvSpPr txBox="1">
            <a:spLocks noGrp="1"/>
          </p:cNvSpPr>
          <p:nvPr>
            <p:ph type="title" hasCustomPrompt="1"/>
          </p:nvPr>
        </p:nvSpPr>
        <p:spPr>
          <a:xfrm>
            <a:off x="311700" y="1474833"/>
            <a:ext cx="85206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6" name="Google Shape;46;p13"/>
          <p:cNvSpPr txBox="1">
            <a:spLocks noGrp="1"/>
          </p:cNvSpPr>
          <p:nvPr>
            <p:ph type="body" idx="1"/>
          </p:nvPr>
        </p:nvSpPr>
        <p:spPr>
          <a:xfrm>
            <a:off x="311700" y="4202967"/>
            <a:ext cx="85206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47" name="Google Shape;47;p13"/>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582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5270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070259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997031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69440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889076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225631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30594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159722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09233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85ECD0-F50F-4A2F-87B9-CD31472ADA8C}"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367881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965236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665225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12318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85ECD0-F50F-4A2F-87B9-CD31472ADA8C}"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67235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85ECD0-F50F-4A2F-87B9-CD31472ADA8C}" type="datetimeFigureOut">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406634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85ECD0-F50F-4A2F-87B9-CD31472ADA8C}" type="datetimeFigureOut">
              <a:rPr lang="en-US" smtClean="0"/>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156164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5ECD0-F50F-4A2F-87B9-CD31472ADA8C}" type="datetimeFigureOut">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373547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85ECD0-F50F-4A2F-87B9-CD31472ADA8C}"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3333821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85ECD0-F50F-4A2F-87B9-CD31472ADA8C}"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89A37-7EFB-44EE-B387-6BB40F7A4805}" type="slidenum">
              <a:rPr lang="en-US" smtClean="0"/>
              <a:t>‹#›</a:t>
            </a:fld>
            <a:endParaRPr lang="en-US"/>
          </a:p>
        </p:txBody>
      </p:sp>
    </p:spTree>
    <p:extLst>
      <p:ext uri="{BB962C8B-B14F-4D97-AF65-F5344CB8AC3E}">
        <p14:creationId xmlns:p14="http://schemas.microsoft.com/office/powerpoint/2010/main" val="328004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5ECD0-F50F-4A2F-87B9-CD31472ADA8C}" type="datetimeFigureOut">
              <a:rPr lang="en-US" smtClean="0"/>
              <a:t>1/11/2026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89A37-7EFB-44EE-B387-6BB40F7A4805}" type="slidenum">
              <a:rPr lang="en-US" smtClean="0"/>
              <a:t>‹#›</a:t>
            </a:fld>
            <a:endParaRPr lang="en-US"/>
          </a:p>
        </p:txBody>
      </p:sp>
    </p:spTree>
    <p:extLst>
      <p:ext uri="{BB962C8B-B14F-4D97-AF65-F5344CB8AC3E}">
        <p14:creationId xmlns:p14="http://schemas.microsoft.com/office/powerpoint/2010/main" val="861832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9560698"/>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1/11/2026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76289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msn.com/en-us/travel/news/existential-threats-tier-list/vi-AA1vMVJz"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D0BA4-0168-7976-D9A6-6393B365F96D}"/>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04942F7-DA22-0E09-0C27-0499D21662CA}"/>
              </a:ext>
            </a:extLst>
          </p:cNvPr>
          <p:cNvSpPr txBox="1"/>
          <p:nvPr/>
        </p:nvSpPr>
        <p:spPr>
          <a:xfrm>
            <a:off x="529389" y="946484"/>
            <a:ext cx="8157411" cy="2062103"/>
          </a:xfrm>
          <a:prstGeom prst="rect">
            <a:avLst/>
          </a:prstGeom>
          <a:noFill/>
        </p:spPr>
        <p:txBody>
          <a:bodyPr wrap="square">
            <a:spAutoFit/>
          </a:bodyPr>
          <a:lstStyle/>
          <a:p>
            <a:pPr marL="0" marR="0">
              <a:spcAft>
                <a:spcPts val="1000"/>
              </a:spcAft>
              <a:buNone/>
            </a:pPr>
            <a:r>
              <a:rPr lang="en-US" sz="2800" dirty="0">
                <a:effectLst/>
                <a:latin typeface="Arial Black" panose="020B0A04020102020204" pitchFamily="34" charset="0"/>
                <a:ea typeface="Times New Roman" panose="02020603050405020304" pitchFamily="18" charset="0"/>
                <a:cs typeface="Calibri" panose="020F0502020204030204" pitchFamily="34" charset="0"/>
              </a:rPr>
              <a:t>Romans 8:28  </a:t>
            </a:r>
            <a:r>
              <a:rPr lang="en-US" sz="3200" dirty="0">
                <a:effectLst/>
                <a:latin typeface="Calibri" panose="020F0502020204030204" pitchFamily="34" charset="0"/>
                <a:ea typeface="Times New Roman" panose="02020603050405020304" pitchFamily="18" charset="0"/>
                <a:cs typeface="Calibri" panose="020F0502020204030204" pitchFamily="34" charset="0"/>
              </a:rPr>
              <a:t>And we know that all things work together for good to those who love God, to those who are the called according to His purpose.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C95959F-4C64-DC56-F4EB-E89DF06A71E1}"/>
              </a:ext>
            </a:extLst>
          </p:cNvPr>
          <p:cNvPicPr>
            <a:picLocks noChangeAspect="1"/>
          </p:cNvPicPr>
          <p:nvPr/>
        </p:nvPicPr>
        <p:blipFill>
          <a:blip r:embed="rId2"/>
          <a:stretch>
            <a:fillRect/>
          </a:stretch>
        </p:blipFill>
        <p:spPr>
          <a:xfrm>
            <a:off x="1291388" y="3077155"/>
            <a:ext cx="6359255" cy="363681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6992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82FA8-FFF5-39E1-9282-40E212811A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B9A5D3-6879-6337-977B-20D1F0892C69}"/>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D486A8E-5B2D-4575-9DD0-84AD41C1FBD3}"/>
              </a:ext>
            </a:extLst>
          </p:cNvPr>
          <p:cNvSpPr txBox="1"/>
          <p:nvPr/>
        </p:nvSpPr>
        <p:spPr>
          <a:xfrm>
            <a:off x="489283" y="938465"/>
            <a:ext cx="8237621" cy="2062103"/>
          </a:xfrm>
          <a:prstGeom prst="rect">
            <a:avLst/>
          </a:prstGeom>
          <a:noFill/>
        </p:spPr>
        <p:txBody>
          <a:bodyPr wrap="square">
            <a:spAutoFit/>
          </a:bodyPr>
          <a:lstStyle/>
          <a:p>
            <a:r>
              <a:rPr lang="en-US" sz="2800" b="1" dirty="0">
                <a:latin typeface="Arial Black" panose="020B0A04020102020204" pitchFamily="34" charset="0"/>
              </a:rPr>
              <a:t>Jeremiah 29:11  </a:t>
            </a:r>
            <a:r>
              <a:rPr lang="en-US" sz="3200" dirty="0"/>
              <a:t>For I know the thoughts that I think toward you, says the LORD, thoughts of peace and not of evil, to give you a future and a hope.</a:t>
            </a:r>
          </a:p>
        </p:txBody>
      </p:sp>
      <p:pic>
        <p:nvPicPr>
          <p:cNvPr id="5" name="Picture 2" descr="Editorial Cartoon: Existential threat | Opinion | dailyastorian.com">
            <a:extLst>
              <a:ext uri="{FF2B5EF4-FFF2-40B4-BE49-F238E27FC236}">
                <a16:creationId xmlns:a16="http://schemas.microsoft.com/office/drawing/2014/main" id="{A93C8343-ED7C-5E44-36CA-8171BA2E3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473" y="3089438"/>
            <a:ext cx="6876082" cy="35976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41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0D828-0B62-3EAA-A693-2A0803451EA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7C5B50-BDA7-E369-2D4D-FCAE49800237}"/>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8A9E760-3180-CCB9-271E-9F022A8FE968}"/>
              </a:ext>
            </a:extLst>
          </p:cNvPr>
          <p:cNvSpPr txBox="1"/>
          <p:nvPr/>
        </p:nvSpPr>
        <p:spPr>
          <a:xfrm>
            <a:off x="449179" y="938463"/>
            <a:ext cx="8053137" cy="2062103"/>
          </a:xfrm>
          <a:prstGeom prst="rect">
            <a:avLst/>
          </a:prstGeom>
          <a:noFill/>
        </p:spPr>
        <p:txBody>
          <a:bodyPr wrap="square">
            <a:spAutoFit/>
          </a:bodyPr>
          <a:lstStyle/>
          <a:p>
            <a:pPr marL="0" marR="0">
              <a:spcAft>
                <a:spcPts val="1000"/>
              </a:spcAft>
              <a:buNone/>
            </a:pPr>
            <a:r>
              <a:rPr lang="en-US" sz="2800" b="1" dirty="0">
                <a:effectLst/>
                <a:latin typeface="Arial Black" panose="020B0A04020102020204" pitchFamily="34" charset="0"/>
                <a:ea typeface="Times New Roman" panose="02020603050405020304" pitchFamily="18" charset="0"/>
                <a:cs typeface="Calibri" panose="020F0502020204030204" pitchFamily="34" charset="0"/>
              </a:rPr>
              <a:t>1 John 1:7  </a:t>
            </a:r>
            <a:r>
              <a:rPr lang="en-US" sz="3200" dirty="0">
                <a:effectLst/>
                <a:latin typeface="Calibri" panose="020F0502020204030204" pitchFamily="34" charset="0"/>
                <a:ea typeface="Times New Roman" panose="02020603050405020304" pitchFamily="18" charset="0"/>
                <a:cs typeface="Calibri" panose="020F0502020204030204" pitchFamily="34" charset="0"/>
              </a:rPr>
              <a:t>But if we walk in the light as He is in the light, we have fellowship with one another, and the blood of Jesus Christ His Son cleanses us from all sin.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B9F5849-5948-32A0-894C-2292FC4A375F}"/>
              </a:ext>
            </a:extLst>
          </p:cNvPr>
          <p:cNvPicPr>
            <a:picLocks noChangeAspect="1"/>
          </p:cNvPicPr>
          <p:nvPr/>
        </p:nvPicPr>
        <p:blipFill>
          <a:blip r:embed="rId2"/>
          <a:stretch>
            <a:fillRect/>
          </a:stretch>
        </p:blipFill>
        <p:spPr>
          <a:xfrm>
            <a:off x="1620252" y="3088698"/>
            <a:ext cx="6280484" cy="353044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58331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C422B-ED58-9E94-B305-99FB2B3709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9790ED-27C1-196D-F77F-8CFABA97045A}"/>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49CC36-A3B3-D835-E24A-F13775ED1AAE}"/>
              </a:ext>
            </a:extLst>
          </p:cNvPr>
          <p:cNvSpPr txBox="1"/>
          <p:nvPr/>
        </p:nvSpPr>
        <p:spPr>
          <a:xfrm>
            <a:off x="529389" y="946486"/>
            <a:ext cx="8013032" cy="1569660"/>
          </a:xfrm>
          <a:prstGeom prst="rect">
            <a:avLst/>
          </a:prstGeom>
          <a:noFill/>
        </p:spPr>
        <p:txBody>
          <a:bodyPr wrap="square">
            <a:spAutoFit/>
          </a:bodyPr>
          <a:lstStyle/>
          <a:p>
            <a:pPr marL="0" marR="0">
              <a:spcAft>
                <a:spcPts val="1000"/>
              </a:spcAft>
              <a:buNone/>
            </a:pPr>
            <a:r>
              <a:rPr lang="en-US" sz="2800" dirty="0">
                <a:effectLst/>
                <a:latin typeface="Arial Black" panose="020B0A04020102020204" pitchFamily="34" charset="0"/>
                <a:ea typeface="Times New Roman" panose="02020603050405020304" pitchFamily="18" charset="0"/>
                <a:cs typeface="Calibri" panose="020F0502020204030204" pitchFamily="34" charset="0"/>
              </a:rPr>
              <a:t>1 John 1:9  </a:t>
            </a:r>
            <a:r>
              <a:rPr lang="en-US" sz="3200" dirty="0">
                <a:effectLst/>
                <a:latin typeface="Calibri" panose="020F0502020204030204" pitchFamily="34" charset="0"/>
                <a:ea typeface="Times New Roman" panose="02020603050405020304" pitchFamily="18" charset="0"/>
                <a:cs typeface="Calibri" panose="020F0502020204030204" pitchFamily="34" charset="0"/>
              </a:rPr>
              <a:t>If we confess our sins, He is faithful and just to forgive us our sins and to cleanse us from all unrighteousness.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D723FC9-A9FF-5F0B-8C2E-2EE8872A6C4B}"/>
              </a:ext>
            </a:extLst>
          </p:cNvPr>
          <p:cNvPicPr>
            <a:picLocks noChangeAspect="1"/>
          </p:cNvPicPr>
          <p:nvPr/>
        </p:nvPicPr>
        <p:blipFill>
          <a:blip r:embed="rId2"/>
          <a:stretch>
            <a:fillRect/>
          </a:stretch>
        </p:blipFill>
        <p:spPr>
          <a:xfrm>
            <a:off x="1122948" y="2600944"/>
            <a:ext cx="7137814" cy="407502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802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4B1A5-BBE2-1FC4-58D3-EA1EBA7447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986E9F-5FB9-742D-937F-E76D28EC272A}"/>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DBA31B6-3FD7-FB3B-B3AC-752270E5708B}"/>
              </a:ext>
            </a:extLst>
          </p:cNvPr>
          <p:cNvSpPr txBox="1"/>
          <p:nvPr/>
        </p:nvSpPr>
        <p:spPr>
          <a:xfrm>
            <a:off x="433137" y="762002"/>
            <a:ext cx="8045116" cy="1569660"/>
          </a:xfrm>
          <a:prstGeom prst="rect">
            <a:avLst/>
          </a:prstGeom>
          <a:noFill/>
        </p:spPr>
        <p:txBody>
          <a:bodyPr wrap="square">
            <a:spAutoFit/>
          </a:bodyPr>
          <a:lstStyle/>
          <a:p>
            <a:r>
              <a:rPr lang="en-US" sz="2800" dirty="0">
                <a:latin typeface="Arial Black" panose="020B0A04020102020204" pitchFamily="34" charset="0"/>
              </a:rPr>
              <a:t>Proverbs 3:5  </a:t>
            </a:r>
            <a:r>
              <a:rPr lang="en-US" sz="3200" dirty="0"/>
              <a:t>Trust in the LORD with all your heart, And lean not on your own understanding;</a:t>
            </a:r>
          </a:p>
        </p:txBody>
      </p:sp>
      <p:pic>
        <p:nvPicPr>
          <p:cNvPr id="5" name="Picture 4">
            <a:extLst>
              <a:ext uri="{FF2B5EF4-FFF2-40B4-BE49-F238E27FC236}">
                <a16:creationId xmlns:a16="http://schemas.microsoft.com/office/drawing/2014/main" id="{78C97475-92A1-7B60-0AD7-8EEA3754C53E}"/>
              </a:ext>
            </a:extLst>
          </p:cNvPr>
          <p:cNvPicPr>
            <a:picLocks noChangeAspect="1"/>
          </p:cNvPicPr>
          <p:nvPr/>
        </p:nvPicPr>
        <p:blipFill>
          <a:blip r:embed="rId2"/>
          <a:stretch>
            <a:fillRect/>
          </a:stretch>
        </p:blipFill>
        <p:spPr>
          <a:xfrm>
            <a:off x="1583618" y="2508124"/>
            <a:ext cx="6124614" cy="419091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0739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5A15E-3B79-4566-2350-22D9E6082C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CFF379-ED5C-FE81-65EA-2EBE77B9E219}"/>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90E1BFD-FB1E-61B8-7987-CC59868B6ED9}"/>
              </a:ext>
            </a:extLst>
          </p:cNvPr>
          <p:cNvSpPr txBox="1"/>
          <p:nvPr/>
        </p:nvSpPr>
        <p:spPr>
          <a:xfrm>
            <a:off x="529389" y="962527"/>
            <a:ext cx="8197516" cy="1077218"/>
          </a:xfrm>
          <a:prstGeom prst="rect">
            <a:avLst/>
          </a:prstGeom>
          <a:noFill/>
        </p:spPr>
        <p:txBody>
          <a:bodyPr wrap="square">
            <a:spAutoFit/>
          </a:bodyPr>
          <a:lstStyle/>
          <a:p>
            <a:r>
              <a:rPr lang="en-US" sz="2800" dirty="0">
                <a:latin typeface="Arial Black" panose="020B0A04020102020204" pitchFamily="34" charset="0"/>
              </a:rPr>
              <a:t>Proverbs 3:6  </a:t>
            </a:r>
            <a:r>
              <a:rPr lang="en-US" sz="3200" dirty="0"/>
              <a:t>In all your ways acknowledge Him, And He shall direct your paths.</a:t>
            </a:r>
          </a:p>
        </p:txBody>
      </p:sp>
      <p:pic>
        <p:nvPicPr>
          <p:cNvPr id="5" name="Picture 4">
            <a:extLst>
              <a:ext uri="{FF2B5EF4-FFF2-40B4-BE49-F238E27FC236}">
                <a16:creationId xmlns:a16="http://schemas.microsoft.com/office/drawing/2014/main" id="{51BDE543-4104-B020-AAFC-1A305E61CB20}"/>
              </a:ext>
            </a:extLst>
          </p:cNvPr>
          <p:cNvPicPr>
            <a:picLocks noChangeAspect="1"/>
          </p:cNvPicPr>
          <p:nvPr/>
        </p:nvPicPr>
        <p:blipFill>
          <a:blip r:embed="rId2"/>
          <a:stretch>
            <a:fillRect/>
          </a:stretch>
        </p:blipFill>
        <p:spPr>
          <a:xfrm>
            <a:off x="778282" y="2334127"/>
            <a:ext cx="7699729" cy="430358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0348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45381-86C5-1DD8-1355-1B762C4C90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E807F3-E60F-1CF0-9BFB-8CEE5F9B185C}"/>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6349D24-EF94-3870-EAB7-692F54235B2B}"/>
              </a:ext>
            </a:extLst>
          </p:cNvPr>
          <p:cNvSpPr txBox="1"/>
          <p:nvPr/>
        </p:nvSpPr>
        <p:spPr>
          <a:xfrm>
            <a:off x="585537" y="946485"/>
            <a:ext cx="8125326" cy="3539430"/>
          </a:xfrm>
          <a:prstGeom prst="rect">
            <a:avLst/>
          </a:prstGeom>
          <a:noFill/>
        </p:spPr>
        <p:txBody>
          <a:bodyPr wrap="square">
            <a:spAutoFit/>
          </a:bodyPr>
          <a:lstStyle/>
          <a:p>
            <a:r>
              <a:rPr lang="en-US" sz="2800" dirty="0">
                <a:latin typeface="Arial Black" panose="020B0A04020102020204" pitchFamily="34" charset="0"/>
              </a:rPr>
              <a:t>1 Cor. 10:13  </a:t>
            </a:r>
            <a:r>
              <a:rPr lang="en-US" sz="3200" dirty="0"/>
              <a:t>No temptation has overtaken you except such as is common to man; but God is faithful, who will not allow you to be tempted beyond what you are able, but with the temptation will also make the way of escape, that you may be                                                   able to bear it.</a:t>
            </a:r>
          </a:p>
        </p:txBody>
      </p:sp>
      <p:pic>
        <p:nvPicPr>
          <p:cNvPr id="6" name="Picture 5">
            <a:extLst>
              <a:ext uri="{FF2B5EF4-FFF2-40B4-BE49-F238E27FC236}">
                <a16:creationId xmlns:a16="http://schemas.microsoft.com/office/drawing/2014/main" id="{1FA9B87E-E13D-2CCF-410F-FA3A8764FAFF}"/>
              </a:ext>
            </a:extLst>
          </p:cNvPr>
          <p:cNvPicPr>
            <a:picLocks noChangeAspect="1"/>
          </p:cNvPicPr>
          <p:nvPr/>
        </p:nvPicPr>
        <p:blipFill>
          <a:blip r:embed="rId2"/>
          <a:stretch>
            <a:fillRect/>
          </a:stretch>
        </p:blipFill>
        <p:spPr>
          <a:xfrm>
            <a:off x="3823379" y="3553398"/>
            <a:ext cx="4735084" cy="314805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83745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8597B-AE1A-EBE3-00AC-F94CB1EA01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2DE538-5A73-46D4-8FC1-BDE42B527B38}"/>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27EFD1-CF2C-6DFF-44B3-7835B01CBD0A}"/>
              </a:ext>
            </a:extLst>
          </p:cNvPr>
          <p:cNvSpPr txBox="1"/>
          <p:nvPr/>
        </p:nvSpPr>
        <p:spPr>
          <a:xfrm>
            <a:off x="393032" y="938466"/>
            <a:ext cx="8478252" cy="1569660"/>
          </a:xfrm>
          <a:prstGeom prst="rect">
            <a:avLst/>
          </a:prstGeom>
          <a:noFill/>
        </p:spPr>
        <p:txBody>
          <a:bodyPr wrap="square">
            <a:spAutoFit/>
          </a:bodyPr>
          <a:lstStyle/>
          <a:p>
            <a:r>
              <a:rPr lang="en-US" sz="2800" dirty="0">
                <a:latin typeface="Arial Black" panose="020B0A04020102020204" pitchFamily="34" charset="0"/>
              </a:rPr>
              <a:t>Psalm 55:22  </a:t>
            </a:r>
            <a:r>
              <a:rPr lang="en-US" sz="3200" dirty="0"/>
              <a:t>Cast your burden on the LORD, And He shall sustain you; He shall never permit the righteous to be moved.</a:t>
            </a:r>
          </a:p>
        </p:txBody>
      </p:sp>
      <p:pic>
        <p:nvPicPr>
          <p:cNvPr id="3074" name="Picture 2" descr="Premium AI Image | Future World and Disasters Image Generated by AI">
            <a:extLst>
              <a:ext uri="{FF2B5EF4-FFF2-40B4-BE49-F238E27FC236}">
                <a16:creationId xmlns:a16="http://schemas.microsoft.com/office/drawing/2014/main" id="{93E451C4-DBA7-07E8-E6BA-31DE4A730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443" y="2638175"/>
            <a:ext cx="5962650" cy="39719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403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CB7E-EF09-E6CB-E782-FED92A6E4AC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66D755-B39D-88CF-EBC1-B7DAFE1AC8B0}"/>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D6D0AF-9476-479E-7E26-F7C6E6B10961}"/>
              </a:ext>
            </a:extLst>
          </p:cNvPr>
          <p:cNvSpPr txBox="1"/>
          <p:nvPr/>
        </p:nvSpPr>
        <p:spPr>
          <a:xfrm>
            <a:off x="529389" y="954506"/>
            <a:ext cx="8269706" cy="1077218"/>
          </a:xfrm>
          <a:prstGeom prst="rect">
            <a:avLst/>
          </a:prstGeom>
          <a:noFill/>
        </p:spPr>
        <p:txBody>
          <a:bodyPr wrap="square">
            <a:spAutoFit/>
          </a:bodyPr>
          <a:lstStyle/>
          <a:p>
            <a:r>
              <a:rPr lang="en-US" sz="2800" dirty="0">
                <a:latin typeface="Arial Black" panose="020B0A04020102020204" pitchFamily="34" charset="0"/>
              </a:rPr>
              <a:t>1 Peter 5:7 </a:t>
            </a:r>
            <a:r>
              <a:rPr lang="en-US" sz="3200" dirty="0"/>
              <a:t>casting all your care upon Him, for He cares for you.</a:t>
            </a:r>
          </a:p>
        </p:txBody>
      </p:sp>
      <p:pic>
        <p:nvPicPr>
          <p:cNvPr id="2050" name="Picture 2" descr="Premium AI Image | Future World and Disasters Image Generated by AI">
            <a:extLst>
              <a:ext uri="{FF2B5EF4-FFF2-40B4-BE49-F238E27FC236}">
                <a16:creationId xmlns:a16="http://schemas.microsoft.com/office/drawing/2014/main" id="{F81AB241-26E2-C0C3-A1B3-33AF5F3CA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96" y="2147633"/>
            <a:ext cx="6735177" cy="448653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5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7401C-1AFC-95A8-A9FE-F5253519B8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78B9B3-2129-4A60-7B26-ABEABC3A6178}"/>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A7A0C840-69EF-0E4D-09FA-249B114207BD}"/>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Put Your Trust In God</a:t>
            </a:r>
          </a:p>
        </p:txBody>
      </p:sp>
      <p:sp>
        <p:nvSpPr>
          <p:cNvPr id="5" name="TextBox 4">
            <a:extLst>
              <a:ext uri="{FF2B5EF4-FFF2-40B4-BE49-F238E27FC236}">
                <a16:creationId xmlns:a16="http://schemas.microsoft.com/office/drawing/2014/main" id="{B219B710-0CCA-E445-58D6-70AC7F5762E4}"/>
              </a:ext>
            </a:extLst>
          </p:cNvPr>
          <p:cNvSpPr txBox="1"/>
          <p:nvPr/>
        </p:nvSpPr>
        <p:spPr>
          <a:xfrm>
            <a:off x="981075" y="1800225"/>
            <a:ext cx="7219950" cy="3416320"/>
          </a:xfrm>
          <a:prstGeom prst="rect">
            <a:avLst/>
          </a:prstGeom>
          <a:noFill/>
        </p:spPr>
        <p:txBody>
          <a:bodyPr wrap="square">
            <a:spAutoFit/>
          </a:bodyPr>
          <a:lstStyle/>
          <a:p>
            <a:r>
              <a:rPr lang="en-US" sz="3600" dirty="0"/>
              <a:t>Psalm 31:19 Oh, how great is Your goodness, Which You have laid up for those who fear You,</a:t>
            </a:r>
          </a:p>
          <a:p>
            <a:r>
              <a:rPr lang="en-US" sz="3600" dirty="0"/>
              <a:t>Which You have prepared for those who trust in You</a:t>
            </a:r>
          </a:p>
          <a:p>
            <a:r>
              <a:rPr lang="en-US" sz="3600" dirty="0"/>
              <a:t>In the presence of the sons of men!</a:t>
            </a:r>
          </a:p>
        </p:txBody>
      </p:sp>
    </p:spTree>
    <p:extLst>
      <p:ext uri="{BB962C8B-B14F-4D97-AF65-F5344CB8AC3E}">
        <p14:creationId xmlns:p14="http://schemas.microsoft.com/office/powerpoint/2010/main" val="1223559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xistential Risks » Sustensis">
            <a:extLst>
              <a:ext uri="{FF2B5EF4-FFF2-40B4-BE49-F238E27FC236}">
                <a16:creationId xmlns:a16="http://schemas.microsoft.com/office/drawing/2014/main" id="{C04D7830-3264-0062-F2EB-06F210891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41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6794" y="2133086"/>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pic>
        <p:nvPicPr>
          <p:cNvPr id="7" name="Picture 6"/>
          <p:cNvPicPr>
            <a:picLocks noChangeAspect="1"/>
          </p:cNvPicPr>
          <p:nvPr/>
        </p:nvPicPr>
        <p:blipFill rotWithShape="1">
          <a:blip r:embed="rId2"/>
          <a:srcRect l="23112" t="21263" r="23729" b="49217"/>
          <a:stretch/>
        </p:blipFill>
        <p:spPr>
          <a:xfrm>
            <a:off x="-22034" y="3152045"/>
            <a:ext cx="9166033" cy="2863273"/>
          </a:xfrm>
          <a:prstGeom prst="rect">
            <a:avLst/>
          </a:prstGeom>
        </p:spPr>
      </p:pic>
      <p:sp>
        <p:nvSpPr>
          <p:cNvPr id="4" name="TextBox 3"/>
          <p:cNvSpPr txBox="1"/>
          <p:nvPr/>
        </p:nvSpPr>
        <p:spPr>
          <a:xfrm>
            <a:off x="1786475" y="3053616"/>
            <a:ext cx="384898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6" name="TextBox 5"/>
          <p:cNvSpPr txBox="1"/>
          <p:nvPr/>
        </p:nvSpPr>
        <p:spPr>
          <a:xfrm>
            <a:off x="0" y="17932"/>
            <a:ext cx="9143999" cy="209288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Want to learn more about the Bible?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We will be glad to study the Bible with you.</a:t>
            </a:r>
          </a:p>
        </p:txBody>
      </p:sp>
      <p:sp>
        <p:nvSpPr>
          <p:cNvPr id="2" name="Rectangle 1"/>
          <p:cNvSpPr/>
          <p:nvPr/>
        </p:nvSpPr>
        <p:spPr>
          <a:xfrm>
            <a:off x="1602724" y="2179207"/>
            <a:ext cx="5867370" cy="1847248"/>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0" y="5943602"/>
            <a:ext cx="91660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newlebanoncoc@gmail.com</a:t>
            </a:r>
          </a:p>
        </p:txBody>
      </p:sp>
      <p:sp>
        <p:nvSpPr>
          <p:cNvPr id="9" name="TextBox 8"/>
          <p:cNvSpPr txBox="1"/>
          <p:nvPr/>
        </p:nvSpPr>
        <p:spPr>
          <a:xfrm>
            <a:off x="1618159" y="2123994"/>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sp>
        <p:nvSpPr>
          <p:cNvPr id="10" name="TextBox 9"/>
          <p:cNvSpPr txBox="1"/>
          <p:nvPr/>
        </p:nvSpPr>
        <p:spPr>
          <a:xfrm>
            <a:off x="1660969" y="2981897"/>
            <a:ext cx="3848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11" name="TextBox 10"/>
          <p:cNvSpPr txBox="1"/>
          <p:nvPr/>
        </p:nvSpPr>
        <p:spPr>
          <a:xfrm>
            <a:off x="4591216" y="3478861"/>
            <a:ext cx="32641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New Lebanon, OH</a:t>
            </a:r>
          </a:p>
        </p:txBody>
      </p:sp>
    </p:spTree>
    <p:extLst>
      <p:ext uri="{BB962C8B-B14F-4D97-AF65-F5344CB8AC3E}">
        <p14:creationId xmlns:p14="http://schemas.microsoft.com/office/powerpoint/2010/main" val="367838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DFEBA8F-5438-5968-090B-E084EEEA8451}"/>
            </a:ext>
          </a:extLst>
        </p:cNvPr>
        <p:cNvGrpSpPr/>
        <p:nvPr/>
      </p:nvGrpSpPr>
      <p:grpSpPr>
        <a:xfrm>
          <a:off x="0" y="0"/>
          <a:ext cx="0" cy="0"/>
          <a:chOff x="0" y="0"/>
          <a:chExt cx="0" cy="0"/>
        </a:xfrm>
      </p:grpSpPr>
      <p:pic>
        <p:nvPicPr>
          <p:cNvPr id="3074" name="Picture 2" descr="Existential Threats Tier List!">
            <a:extLst>
              <a:ext uri="{FF2B5EF4-FFF2-40B4-BE49-F238E27FC236}">
                <a16:creationId xmlns:a16="http://schemas.microsoft.com/office/drawing/2014/main" id="{3AD1475A-DC58-9D79-EC4C-727AE7E99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16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31E824-DE62-9F51-0D34-0ED5B2007758}"/>
              </a:ext>
            </a:extLst>
          </p:cNvPr>
          <p:cNvSpPr txBox="1"/>
          <p:nvPr/>
        </p:nvSpPr>
        <p:spPr>
          <a:xfrm>
            <a:off x="2286000" y="5582781"/>
            <a:ext cx="4572000" cy="761747"/>
          </a:xfrm>
          <a:prstGeom prst="rect">
            <a:avLst/>
          </a:prstGeom>
          <a:noFill/>
        </p:spPr>
        <p:txBody>
          <a:bodyPr wrap="square">
            <a:spAutoFit/>
          </a:bodyPr>
          <a:lstStyle/>
          <a:p>
            <a:pPr algn="l" fontAlgn="base">
              <a:spcAft>
                <a:spcPts val="900"/>
              </a:spcAft>
              <a:buNone/>
            </a:pPr>
            <a:r>
              <a:rPr lang="en-US" b="1" i="0" u="none" strike="noStrike" dirty="0">
                <a:solidFill>
                  <a:schemeClr val="bg1"/>
                </a:solidFill>
                <a:effectLst/>
                <a:latin typeface="DuckSansProduct"/>
                <a:hlinkClick r:id="rId3">
                  <a:extLst>
                    <a:ext uri="{A12FA001-AC4F-418D-AE19-62706E023703}">
                      <ahyp:hlinkClr xmlns:ahyp="http://schemas.microsoft.com/office/drawing/2018/hyperlinkcolor" val="tx"/>
                    </a:ext>
                  </a:extLst>
                </a:hlinkClick>
              </a:rPr>
              <a:t>Existential Threats Tier List!</a:t>
            </a:r>
          </a:p>
          <a:p>
            <a:pPr algn="l" fontAlgn="base">
              <a:buNone/>
            </a:pPr>
            <a:r>
              <a:rPr lang="en-US" b="0" i="0" u="none" strike="noStrike" dirty="0">
                <a:solidFill>
                  <a:schemeClr val="bg1"/>
                </a:solidFill>
                <a:effectLst/>
                <a:latin typeface="inherit"/>
                <a:hlinkClick r:id="rId3">
                  <a:extLst>
                    <a:ext uri="{A12FA001-AC4F-418D-AE19-62706E023703}">
                      <ahyp:hlinkClr xmlns:ahyp="http://schemas.microsoft.com/office/drawing/2018/hyperlinkcolor" val="tx"/>
                    </a:ext>
                  </a:extLst>
                </a:hlinkClick>
              </a:rPr>
              <a:t>msn.com</a:t>
            </a:r>
            <a:endParaRPr lang="en-US" b="0" i="0" dirty="0">
              <a:solidFill>
                <a:schemeClr val="bg1"/>
              </a:solidFill>
              <a:effectLst/>
              <a:latin typeface="DuckSansProduct"/>
            </a:endParaRPr>
          </a:p>
        </p:txBody>
      </p:sp>
    </p:spTree>
    <p:extLst>
      <p:ext uri="{BB962C8B-B14F-4D97-AF65-F5344CB8AC3E}">
        <p14:creationId xmlns:p14="http://schemas.microsoft.com/office/powerpoint/2010/main" val="72722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8EB12FD-2A19-E04F-D085-B0EC109E1109}"/>
            </a:ext>
          </a:extLst>
        </p:cNvPr>
        <p:cNvGrpSpPr/>
        <p:nvPr/>
      </p:nvGrpSpPr>
      <p:grpSpPr>
        <a:xfrm>
          <a:off x="0" y="0"/>
          <a:ext cx="0" cy="0"/>
          <a:chOff x="0" y="0"/>
          <a:chExt cx="0" cy="0"/>
        </a:xfrm>
      </p:grpSpPr>
      <p:pic>
        <p:nvPicPr>
          <p:cNvPr id="2050" name="Picture 2" descr="Editorial Cartoon: Existential threat | Opinion | dailyastorian.com">
            <a:extLst>
              <a:ext uri="{FF2B5EF4-FFF2-40B4-BE49-F238E27FC236}">
                <a16:creationId xmlns:a16="http://schemas.microsoft.com/office/drawing/2014/main" id="{1DCA86A3-C399-7A13-7131-A0255E4B3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13" y="595856"/>
            <a:ext cx="8345974" cy="43666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0B6AC0-3608-F569-2B1A-3C943DC32EE0}"/>
              </a:ext>
            </a:extLst>
          </p:cNvPr>
          <p:cNvSpPr txBox="1"/>
          <p:nvPr/>
        </p:nvSpPr>
        <p:spPr>
          <a:xfrm>
            <a:off x="2286000" y="5261356"/>
            <a:ext cx="4572000" cy="923330"/>
          </a:xfrm>
          <a:prstGeom prst="rect">
            <a:avLst/>
          </a:prstGeom>
          <a:noFill/>
        </p:spPr>
        <p:txBody>
          <a:bodyPr wrap="square">
            <a:spAutoFit/>
          </a:bodyPr>
          <a:lstStyle/>
          <a:p>
            <a:r>
              <a:rPr lang="en-US" dirty="0">
                <a:solidFill>
                  <a:schemeClr val="bg1"/>
                </a:solidFill>
              </a:rPr>
              <a:t>Editorial Cartoon: Existential threat | Opinion | dailyastorian.com</a:t>
            </a:r>
          </a:p>
          <a:p>
            <a:r>
              <a:rPr lang="en-US" dirty="0">
                <a:solidFill>
                  <a:schemeClr val="bg1"/>
                </a:solidFill>
              </a:rPr>
              <a:t>dailyastorian.com</a:t>
            </a:r>
          </a:p>
        </p:txBody>
      </p:sp>
    </p:spTree>
    <p:extLst>
      <p:ext uri="{BB962C8B-B14F-4D97-AF65-F5344CB8AC3E}">
        <p14:creationId xmlns:p14="http://schemas.microsoft.com/office/powerpoint/2010/main" val="915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69DD4E-DDD7-1378-CA7F-AD652A9F16CC}"/>
            </a:ext>
          </a:extLst>
        </p:cNvPr>
        <p:cNvGrpSpPr/>
        <p:nvPr/>
      </p:nvGrpSpPr>
      <p:grpSpPr>
        <a:xfrm>
          <a:off x="0" y="0"/>
          <a:ext cx="0" cy="0"/>
          <a:chOff x="0" y="0"/>
          <a:chExt cx="0" cy="0"/>
        </a:xfrm>
      </p:grpSpPr>
      <p:pic>
        <p:nvPicPr>
          <p:cNvPr id="1026" name="Picture 2" descr="What Are the Psychological Effects of Chronic Exposure to Existential ...">
            <a:extLst>
              <a:ext uri="{FF2B5EF4-FFF2-40B4-BE49-F238E27FC236}">
                <a16:creationId xmlns:a16="http://schemas.microsoft.com/office/drawing/2014/main" id="{80B9B2C4-0296-63C3-D10F-AF9AEB61B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1694"/>
            <a:ext cx="9144000" cy="4987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F8B04B-EFDB-6C38-74F3-7DDEF860E262}"/>
              </a:ext>
            </a:extLst>
          </p:cNvPr>
          <p:cNvSpPr txBox="1"/>
          <p:nvPr/>
        </p:nvSpPr>
        <p:spPr>
          <a:xfrm>
            <a:off x="2286000" y="5647871"/>
            <a:ext cx="4572000" cy="1015663"/>
          </a:xfrm>
          <a:prstGeom prst="rect">
            <a:avLst/>
          </a:prstGeom>
          <a:noFill/>
        </p:spPr>
        <p:txBody>
          <a:bodyPr wrap="square">
            <a:spAutoFit/>
          </a:bodyPr>
          <a:lstStyle/>
          <a:p>
            <a:pPr algn="ctr"/>
            <a:r>
              <a:rPr lang="en-US" sz="2000" dirty="0">
                <a:solidFill>
                  <a:schemeClr val="bg1"/>
                </a:solidFill>
              </a:rPr>
              <a:t>What Are the Psychological Effects of Chronic Exposure to Existential ...</a:t>
            </a:r>
          </a:p>
          <a:p>
            <a:pPr algn="ctr"/>
            <a:r>
              <a:rPr lang="en-US" sz="2000" dirty="0">
                <a:solidFill>
                  <a:schemeClr val="bg1"/>
                </a:solidFill>
              </a:rPr>
              <a:t>lifestyle.sustainability-directory.com</a:t>
            </a:r>
          </a:p>
        </p:txBody>
      </p:sp>
    </p:spTree>
    <p:extLst>
      <p:ext uri="{BB962C8B-B14F-4D97-AF65-F5344CB8AC3E}">
        <p14:creationId xmlns:p14="http://schemas.microsoft.com/office/powerpoint/2010/main" val="133356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0BF9F5-DAAC-96B5-EE7C-2FBF27394E1A}"/>
            </a:ext>
          </a:extLst>
        </p:cNvPr>
        <p:cNvGrpSpPr/>
        <p:nvPr/>
      </p:nvGrpSpPr>
      <p:grpSpPr>
        <a:xfrm>
          <a:off x="0" y="0"/>
          <a:ext cx="0" cy="0"/>
          <a:chOff x="0" y="0"/>
          <a:chExt cx="0" cy="0"/>
        </a:xfrm>
      </p:grpSpPr>
      <p:pic>
        <p:nvPicPr>
          <p:cNvPr id="6146" name="Picture 2" descr="COVID Was Declared a Global Pandemic on March 11, 2020. A Look Back at ...">
            <a:extLst>
              <a:ext uri="{FF2B5EF4-FFF2-40B4-BE49-F238E27FC236}">
                <a16:creationId xmlns:a16="http://schemas.microsoft.com/office/drawing/2014/main" id="{2075F2F4-E90B-9AD8-FF11-421EC210A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20CA25-1C86-45B9-4E53-CAC0A9010B6B}"/>
              </a:ext>
            </a:extLst>
          </p:cNvPr>
          <p:cNvSpPr txBox="1"/>
          <p:nvPr/>
        </p:nvSpPr>
        <p:spPr>
          <a:xfrm>
            <a:off x="2286000" y="6268275"/>
            <a:ext cx="4572000" cy="369332"/>
          </a:xfrm>
          <a:prstGeom prst="rect">
            <a:avLst/>
          </a:prstGeom>
          <a:noFill/>
        </p:spPr>
        <p:txBody>
          <a:bodyPr wrap="square">
            <a:spAutoFit/>
          </a:bodyPr>
          <a:lstStyle/>
          <a:p>
            <a:r>
              <a:rPr lang="en-US" dirty="0">
                <a:solidFill>
                  <a:schemeClr val="bg1"/>
                </a:solidFill>
              </a:rPr>
              <a:t>nbcsandiego.com</a:t>
            </a:r>
          </a:p>
        </p:txBody>
      </p:sp>
    </p:spTree>
    <p:extLst>
      <p:ext uri="{BB962C8B-B14F-4D97-AF65-F5344CB8AC3E}">
        <p14:creationId xmlns:p14="http://schemas.microsoft.com/office/powerpoint/2010/main" val="2072232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12E3D5-2509-D6A6-0346-D5DB7BFB40A0}"/>
            </a:ext>
          </a:extLst>
        </p:cNvPr>
        <p:cNvGrpSpPr/>
        <p:nvPr/>
      </p:nvGrpSpPr>
      <p:grpSpPr>
        <a:xfrm>
          <a:off x="0" y="0"/>
          <a:ext cx="0" cy="0"/>
          <a:chOff x="0" y="0"/>
          <a:chExt cx="0" cy="0"/>
        </a:xfrm>
      </p:grpSpPr>
      <p:pic>
        <p:nvPicPr>
          <p:cNvPr id="10242" name="Picture 2" descr="Food Crisis: Soaring Food Prices, Food Insecurity And Climate Change ...">
            <a:extLst>
              <a:ext uri="{FF2B5EF4-FFF2-40B4-BE49-F238E27FC236}">
                <a16:creationId xmlns:a16="http://schemas.microsoft.com/office/drawing/2014/main" id="{8A8DD6CB-3312-4C32-712C-0AD1A5675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928"/>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C832F4-7CB0-F963-9F22-DF76D31202EE}"/>
              </a:ext>
            </a:extLst>
          </p:cNvPr>
          <p:cNvSpPr txBox="1"/>
          <p:nvPr/>
        </p:nvSpPr>
        <p:spPr>
          <a:xfrm>
            <a:off x="2286000" y="5822833"/>
            <a:ext cx="4572000" cy="923330"/>
          </a:xfrm>
          <a:prstGeom prst="rect">
            <a:avLst/>
          </a:prstGeom>
          <a:noFill/>
        </p:spPr>
        <p:txBody>
          <a:bodyPr wrap="square">
            <a:spAutoFit/>
          </a:bodyPr>
          <a:lstStyle/>
          <a:p>
            <a:r>
              <a:rPr lang="en-US" dirty="0">
                <a:solidFill>
                  <a:schemeClr val="bg1"/>
                </a:solidFill>
              </a:rPr>
              <a:t>Food Crisis: Soaring Food Prices, Food Insecurity And Climate Change ...</a:t>
            </a:r>
          </a:p>
          <a:p>
            <a:r>
              <a:rPr lang="en-US" dirty="0">
                <a:solidFill>
                  <a:schemeClr val="bg1"/>
                </a:solidFill>
              </a:rPr>
              <a:t>dailytrust.com</a:t>
            </a:r>
          </a:p>
        </p:txBody>
      </p:sp>
    </p:spTree>
    <p:extLst>
      <p:ext uri="{BB962C8B-B14F-4D97-AF65-F5344CB8AC3E}">
        <p14:creationId xmlns:p14="http://schemas.microsoft.com/office/powerpoint/2010/main" val="3174072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title="matt-palmer-TmETG2KY59M-unsplash.jpg"/>
          <p:cNvPicPr preferRelativeResize="0"/>
          <p:nvPr/>
        </p:nvPicPr>
        <p:blipFill rotWithShape="1">
          <a:blip r:embed="rId3">
            <a:alphaModFix/>
          </a:blip>
          <a:srcRect l="12611" r="12500" b="8467"/>
          <a:stretch>
            <a:fillRect/>
          </a:stretch>
        </p:blipFill>
        <p:spPr>
          <a:xfrm>
            <a:off x="13594" y="2"/>
            <a:ext cx="9130406" cy="6858001"/>
          </a:xfrm>
          <a:prstGeom prst="rect">
            <a:avLst/>
          </a:prstGeom>
          <a:noFill/>
          <a:ln>
            <a:noFill/>
          </a:ln>
        </p:spPr>
      </p:pic>
      <p:sp>
        <p:nvSpPr>
          <p:cNvPr id="2" name="TextBox 1">
            <a:extLst>
              <a:ext uri="{FF2B5EF4-FFF2-40B4-BE49-F238E27FC236}">
                <a16:creationId xmlns:a16="http://schemas.microsoft.com/office/drawing/2014/main" id="{FD238DDD-30DA-6099-DEE5-BD4BEE4E2A1A}"/>
              </a:ext>
            </a:extLst>
          </p:cNvPr>
          <p:cNvSpPr txBox="1"/>
          <p:nvPr/>
        </p:nvSpPr>
        <p:spPr>
          <a:xfrm>
            <a:off x="13594" y="422108"/>
            <a:ext cx="9116812" cy="2616101"/>
          </a:xfrm>
          <a:prstGeom prst="rect">
            <a:avLst/>
          </a:prstGeom>
          <a:noFill/>
        </p:spPr>
        <p:txBody>
          <a:bodyPr wrap="square" rtlCol="0">
            <a:spAutoFit/>
          </a:bodyPr>
          <a:lstStyle/>
          <a:p>
            <a:pPr algn="ctr"/>
            <a:r>
              <a:rPr lang="en-US" sz="4400" dirty="0">
                <a:latin typeface="Arial Black" panose="020B0A04020102020204" pitchFamily="34" charset="0"/>
              </a:rPr>
              <a:t>Living In a World Of           </a:t>
            </a:r>
            <a:r>
              <a:rPr lang="en-US" sz="6000" dirty="0">
                <a:latin typeface="Arial Black" panose="020B0A04020102020204" pitchFamily="34" charset="0"/>
              </a:rPr>
              <a:t>Constant </a:t>
            </a:r>
          </a:p>
          <a:p>
            <a:pPr algn="ctr"/>
            <a:r>
              <a:rPr lang="en-US" sz="6000" dirty="0">
                <a:latin typeface="Arial Black" panose="020B0A04020102020204" pitchFamily="34" charset="0"/>
              </a:rPr>
              <a:t>Emergencies.</a:t>
            </a:r>
          </a:p>
        </p:txBody>
      </p:sp>
      <p:sp>
        <p:nvSpPr>
          <p:cNvPr id="3" name="TextBox 2">
            <a:extLst>
              <a:ext uri="{FF2B5EF4-FFF2-40B4-BE49-F238E27FC236}">
                <a16:creationId xmlns:a16="http://schemas.microsoft.com/office/drawing/2014/main" id="{E28A59CF-66EF-4BE9-52EE-4DFA908BDA9C}"/>
              </a:ext>
            </a:extLst>
          </p:cNvPr>
          <p:cNvSpPr txBox="1"/>
          <p:nvPr/>
        </p:nvSpPr>
        <p:spPr>
          <a:xfrm>
            <a:off x="0" y="4657725"/>
            <a:ext cx="9130406" cy="1569660"/>
          </a:xfrm>
          <a:prstGeom prst="rect">
            <a:avLst/>
          </a:prstGeom>
          <a:noFill/>
        </p:spPr>
        <p:txBody>
          <a:bodyPr wrap="square" rtlCol="0">
            <a:spAutoFit/>
          </a:bodyPr>
          <a:lstStyle/>
          <a:p>
            <a:pPr algn="ctr"/>
            <a:r>
              <a:rPr lang="en-US" sz="4800" dirty="0">
                <a:latin typeface="Arial Black" panose="020B0A04020102020204" pitchFamily="34" charset="0"/>
              </a:rPr>
              <a:t>Part Two</a:t>
            </a:r>
          </a:p>
          <a:p>
            <a:pPr algn="ctr"/>
            <a:r>
              <a:rPr lang="en-US" sz="4800" dirty="0">
                <a:latin typeface="Arial Black" panose="020B0A04020102020204" pitchFamily="34" charset="0"/>
              </a:rPr>
              <a:t>Stand on God’s Promises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85EAE-4188-A271-82CE-8B1496F4D9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07B7D3B-18FF-CA56-2E6A-EB68AA317873}"/>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Stand On God’s Promises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86C65EC-8D18-F6C6-F4A0-7B5266EBA15F}"/>
              </a:ext>
            </a:extLst>
          </p:cNvPr>
          <p:cNvSpPr txBox="1"/>
          <p:nvPr/>
        </p:nvSpPr>
        <p:spPr>
          <a:xfrm>
            <a:off x="593557" y="922422"/>
            <a:ext cx="8013031" cy="1569660"/>
          </a:xfrm>
          <a:prstGeom prst="rect">
            <a:avLst/>
          </a:prstGeom>
          <a:noFill/>
        </p:spPr>
        <p:txBody>
          <a:bodyPr wrap="square">
            <a:spAutoFit/>
          </a:bodyPr>
          <a:lstStyle/>
          <a:p>
            <a:r>
              <a:rPr lang="en-US" sz="2800" dirty="0">
                <a:effectLst/>
                <a:latin typeface="Arial Black" panose="020B0A04020102020204" pitchFamily="34" charset="0"/>
                <a:ea typeface="Times New Roman" panose="02020603050405020304" pitchFamily="18" charset="0"/>
              </a:rPr>
              <a:t>Matt. 6:33  </a:t>
            </a:r>
            <a:r>
              <a:rPr lang="en-US" sz="3200" dirty="0">
                <a:effectLst/>
                <a:latin typeface="Calibri" panose="020F0502020204030204" pitchFamily="34" charset="0"/>
                <a:ea typeface="Times New Roman" panose="02020603050405020304" pitchFamily="18" charset="0"/>
              </a:rPr>
              <a:t>"But seek first the kingdom of God and His righteousness, and all these things shall be added to you.</a:t>
            </a:r>
            <a:endParaRPr lang="en-US" sz="3200" dirty="0"/>
          </a:p>
        </p:txBody>
      </p:sp>
      <p:pic>
        <p:nvPicPr>
          <p:cNvPr id="7" name="Picture 6">
            <a:extLst>
              <a:ext uri="{FF2B5EF4-FFF2-40B4-BE49-F238E27FC236}">
                <a16:creationId xmlns:a16="http://schemas.microsoft.com/office/drawing/2014/main" id="{3B693375-EBD1-9F3E-8101-D200953AC44B}"/>
              </a:ext>
            </a:extLst>
          </p:cNvPr>
          <p:cNvPicPr>
            <a:picLocks noChangeAspect="1"/>
          </p:cNvPicPr>
          <p:nvPr/>
        </p:nvPicPr>
        <p:blipFill>
          <a:blip r:embed="rId2"/>
          <a:stretch>
            <a:fillRect/>
          </a:stretch>
        </p:blipFill>
        <p:spPr>
          <a:xfrm>
            <a:off x="1764632" y="2748014"/>
            <a:ext cx="5846094" cy="38973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782907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1007</TotalTime>
  <Words>531</Words>
  <Application>Microsoft Office PowerPoint</Application>
  <PresentationFormat>On-screen Show (4:3)</PresentationFormat>
  <Paragraphs>54</Paragraphs>
  <Slides>20</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Arial</vt:lpstr>
      <vt:lpstr>Arial Black</vt:lpstr>
      <vt:lpstr>Arial Unicode MS</vt:lpstr>
      <vt:lpstr>Calibri</vt:lpstr>
      <vt:lpstr>Calibri Light</vt:lpstr>
      <vt:lpstr>DuckSansProduct</vt:lpstr>
      <vt:lpstr>inherit</vt:lpstr>
      <vt:lpstr>Ink Free</vt:lpstr>
      <vt:lpstr>Office Theme</vt:lpstr>
      <vt:lpstr>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ecurb hastings</dc:creator>
  <cp:lastModifiedBy>ecurb hastings</cp:lastModifiedBy>
  <cp:revision>7</cp:revision>
  <dcterms:created xsi:type="dcterms:W3CDTF">2026-01-02T23:08:51Z</dcterms:created>
  <dcterms:modified xsi:type="dcterms:W3CDTF">2026-01-11T11:22:16Z</dcterms:modified>
</cp:coreProperties>
</file>