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5" r:id="rId4"/>
    <p:sldId id="261" r:id="rId5"/>
    <p:sldId id="267" r:id="rId6"/>
    <p:sldId id="263" r:id="rId7"/>
    <p:sldId id="269" r:id="rId8"/>
    <p:sldId id="268" r:id="rId9"/>
    <p:sldId id="256" r:id="rId10"/>
    <p:sldId id="285" r:id="rId11"/>
    <p:sldId id="279" r:id="rId12"/>
    <p:sldId id="281" r:id="rId13"/>
    <p:sldId id="282" r:id="rId14"/>
    <p:sldId id="283" r:id="rId15"/>
    <p:sldId id="280" r:id="rId16"/>
    <p:sldId id="286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2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7CBA4-7ED4-4209-9EE5-562149781E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C5B8C-84B6-4A5C-90CD-1BB8669F6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6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6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4518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2"/>
          </p:nvPr>
        </p:nvSpPr>
        <p:spPr>
          <a:xfrm>
            <a:off x="4832401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149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221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3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490251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388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1416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5594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82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11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5270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59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31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40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76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31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94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22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36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3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11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25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8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4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7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4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5ECD0-F50F-4A2F-87B9-CD31472ADA8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9A37-7EFB-44EE-B387-6BB40F7A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3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9560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1408-B059-4BE3-9B18-E2EA024F5496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.com/en-us/travel/news/existential-threats-tier-list/vi-AA1vMVJz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insurges.com/peter-schiff-warns-of-looming-us-dollar-crisis-and-economic-collaps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ueletterbible.org/nkjv/psa/18/3/s_496003" TargetMode="Externa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0" y="3994733"/>
            <a:ext cx="9166033" cy="2863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7505" y="1030940"/>
            <a:ext cx="7512423" cy="60150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06" y="1021974"/>
            <a:ext cx="774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Lebanon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Church of Christ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47" y="54762"/>
            <a:ext cx="8857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Welcome to our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64873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Please Come Back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915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Simply Christians.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48652"/>
            <a:ext cx="916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Emphasis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Spiritual, Not Material or Social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20287"/>
            <a:ext cx="908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striving to be The Same Church as Described in The New Testament.</a:t>
            </a:r>
          </a:p>
        </p:txBody>
      </p:sp>
    </p:spTree>
    <p:extLst>
      <p:ext uri="{BB962C8B-B14F-4D97-AF65-F5344CB8AC3E}">
        <p14:creationId xmlns:p14="http://schemas.microsoft.com/office/powerpoint/2010/main" val="186279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80EC-7915-5FDD-EDB4-1AB53A9B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497C38-C511-7551-C317-27BB25FEBCBE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63384-7E85-25BA-7F17-2DA15BF03157}"/>
              </a:ext>
            </a:extLst>
          </p:cNvPr>
          <p:cNvSpPr txBox="1"/>
          <p:nvPr/>
        </p:nvSpPr>
        <p:spPr>
          <a:xfrm>
            <a:off x="0" y="987404"/>
            <a:ext cx="914400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Trust involves leaning on God.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700B8-2AE1-9588-EAEA-873A0898B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7" y="1974779"/>
            <a:ext cx="8175202" cy="4594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013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64BCB-C37D-2917-6811-369B2B11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0597F-F0E6-C277-D6D0-9AFA94D71B5D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B6B50-EB66-76CD-9D75-F0A223E62979}"/>
              </a:ext>
            </a:extLst>
          </p:cNvPr>
          <p:cNvSpPr txBox="1"/>
          <p:nvPr/>
        </p:nvSpPr>
        <p:spPr>
          <a:xfrm>
            <a:off x="0" y="991671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3. Trust involves lifting up God.</a:t>
            </a:r>
          </a:p>
        </p:txBody>
      </p:sp>
      <p:pic>
        <p:nvPicPr>
          <p:cNvPr id="6" name="Picture 2" descr="Earth Will Continue to Warm and the Effects.Global Warming, Decreased ...">
            <a:extLst>
              <a:ext uri="{FF2B5EF4-FFF2-40B4-BE49-F238E27FC236}">
                <a16:creationId xmlns:a16="http://schemas.microsoft.com/office/drawing/2014/main" id="{B8CA49F9-092C-57D6-A3EC-F92FDA22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2" y="1894472"/>
            <a:ext cx="8286706" cy="4740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882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8A7E4-6D1F-E60A-0DF7-FF2F3621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2886C8-B755-EB84-1CEA-8B842B9060F5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67F1B-0996-3A0F-1D5A-DF5D29D5F575}"/>
              </a:ext>
            </a:extLst>
          </p:cNvPr>
          <p:cNvSpPr txBox="1"/>
          <p:nvPr/>
        </p:nvSpPr>
        <p:spPr>
          <a:xfrm>
            <a:off x="0" y="8205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4. Trust involves looking forward to       living with God.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766BB-D662-B415-3D2E-5CCA25B0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5" y="2240849"/>
            <a:ext cx="6632157" cy="4421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568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7401C-1AFC-95A8-A9FE-F5253519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8B9B3-2129-4A60-7B26-ABEABC3A6178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0C840-69EF-0E4D-09FA-249B114207BD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9B710-0CCA-E445-58D6-70AC7F5762E4}"/>
              </a:ext>
            </a:extLst>
          </p:cNvPr>
          <p:cNvSpPr txBox="1"/>
          <p:nvPr/>
        </p:nvSpPr>
        <p:spPr>
          <a:xfrm>
            <a:off x="981075" y="1800225"/>
            <a:ext cx="72199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Psalm 31:19 Oh, how great is Your goodness, Which You have laid up for those who fear You,</a:t>
            </a:r>
          </a:p>
          <a:p>
            <a:r>
              <a:rPr lang="en-US" sz="3600" dirty="0"/>
              <a:t>Which You have prepared for those who trust in You</a:t>
            </a:r>
          </a:p>
          <a:p>
            <a:r>
              <a:rPr lang="en-US" sz="3600" dirty="0"/>
              <a:t>In the presence of the sons of men!</a:t>
            </a:r>
          </a:p>
        </p:txBody>
      </p:sp>
    </p:spTree>
    <p:extLst>
      <p:ext uri="{BB962C8B-B14F-4D97-AF65-F5344CB8AC3E}">
        <p14:creationId xmlns:p14="http://schemas.microsoft.com/office/powerpoint/2010/main" val="1223559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851C-406B-12F8-8BCF-2C9E13FF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8B99F-E6A6-AAAB-1DAF-2CDB517DAFA4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B7B350-5CDB-C75E-7EBC-DBA93B1347B3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2EBDCB-0E8B-7709-EA32-2377C0937E7F}"/>
              </a:ext>
            </a:extLst>
          </p:cNvPr>
          <p:cNvSpPr txBox="1"/>
          <p:nvPr/>
        </p:nvSpPr>
        <p:spPr>
          <a:xfrm>
            <a:off x="561473" y="1169272"/>
            <a:ext cx="77322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John 14:1-3 </a:t>
            </a:r>
            <a:r>
              <a:rPr lang="en-US" sz="3200" dirty="0"/>
              <a:t>“Let not your heart be troubled; you believe in God, believe also in Me.</a:t>
            </a:r>
          </a:p>
          <a:p>
            <a:endParaRPr lang="en-US" sz="1400" dirty="0"/>
          </a:p>
          <a:p>
            <a:r>
              <a:rPr lang="en-US" sz="3200" dirty="0"/>
              <a:t>In My Father’s house are many mansions; if it were not so, I would have told you. I go to prepare a place for you.</a:t>
            </a:r>
          </a:p>
          <a:p>
            <a:endParaRPr lang="en-US" sz="1400" dirty="0"/>
          </a:p>
          <a:p>
            <a:r>
              <a:rPr lang="en-US" sz="3200" dirty="0"/>
              <a:t>And if I go and prepare a place for you, I will come again and receive you to Myself; that where I am, there you may be also”</a:t>
            </a:r>
          </a:p>
        </p:txBody>
      </p:sp>
    </p:spTree>
    <p:extLst>
      <p:ext uri="{BB962C8B-B14F-4D97-AF65-F5344CB8AC3E}">
        <p14:creationId xmlns:p14="http://schemas.microsoft.com/office/powerpoint/2010/main" val="245549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6794" y="2133086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-22034" y="3152045"/>
            <a:ext cx="9166033" cy="2863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475" y="3053616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932"/>
            <a:ext cx="9143999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Want to learn more about the Bible?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be glad to study the Bible with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2724" y="2179207"/>
            <a:ext cx="5867370" cy="184724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43602"/>
            <a:ext cx="9166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8159" y="2123994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969" y="2981897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216" y="3478861"/>
            <a:ext cx="32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Lebanon, OH</a:t>
            </a:r>
          </a:p>
        </p:txBody>
      </p:sp>
    </p:spTree>
    <p:extLst>
      <p:ext uri="{BB962C8B-B14F-4D97-AF65-F5344CB8AC3E}">
        <p14:creationId xmlns:p14="http://schemas.microsoft.com/office/powerpoint/2010/main" val="367838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EBA8F-5438-5968-090B-E084EEEA8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istential Threats Tier List!">
            <a:extLst>
              <a:ext uri="{FF2B5EF4-FFF2-40B4-BE49-F238E27FC236}">
                <a16:creationId xmlns:a16="http://schemas.microsoft.com/office/drawing/2014/main" id="{3AD1475A-DC58-9D79-EC4C-727AE7E9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1E824-DE62-9F51-0D34-0ED5B2007758}"/>
              </a:ext>
            </a:extLst>
          </p:cNvPr>
          <p:cNvSpPr txBox="1"/>
          <p:nvPr/>
        </p:nvSpPr>
        <p:spPr>
          <a:xfrm>
            <a:off x="2285999" y="5582781"/>
            <a:ext cx="534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900"/>
              </a:spcAft>
              <a:buNone/>
            </a:pPr>
            <a:r>
              <a:rPr lang="en-US" b="1" i="0" u="none" strike="noStrike" dirty="0">
                <a:solidFill>
                  <a:schemeClr val="bg1"/>
                </a:solidFill>
                <a:effectLst/>
                <a:latin typeface="DuckSansProduc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Existential Threats Tier List!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msn.com</a:t>
            </a:r>
            <a:endParaRPr lang="en-US" b="0" i="0" dirty="0">
              <a:solidFill>
                <a:schemeClr val="bg1"/>
              </a:solidFill>
              <a:effectLst/>
              <a:latin typeface="DuckSansProduct"/>
            </a:endParaRPr>
          </a:p>
        </p:txBody>
      </p:sp>
    </p:spTree>
    <p:extLst>
      <p:ext uri="{BB962C8B-B14F-4D97-AF65-F5344CB8AC3E}">
        <p14:creationId xmlns:p14="http://schemas.microsoft.com/office/powerpoint/2010/main" val="72722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derstanding Economic Collapse: Causes and Indicators - MarketCollapse.com">
            <a:extLst>
              <a:ext uri="{FF2B5EF4-FFF2-40B4-BE49-F238E27FC236}">
                <a16:creationId xmlns:a16="http://schemas.microsoft.com/office/drawing/2014/main" id="{E5532E00-6E5B-7E69-8652-A553DBCB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047750"/>
            <a:ext cx="8334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E3C5E-404F-9D91-BBFF-4EC8407019DB}"/>
              </a:ext>
            </a:extLst>
          </p:cNvPr>
          <p:cNvSpPr txBox="1"/>
          <p:nvPr/>
        </p:nvSpPr>
        <p:spPr>
          <a:xfrm>
            <a:off x="2286000" y="587095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Understanding Economic Collapse: Causes and Indicators - MarketCollapse.com</a:t>
            </a:r>
          </a:p>
          <a:p>
            <a:r>
              <a:rPr lang="en-US" dirty="0">
                <a:solidFill>
                  <a:schemeClr val="bg1"/>
                </a:solidFill>
              </a:rPr>
              <a:t>marketcollapse.com</a:t>
            </a:r>
          </a:p>
        </p:txBody>
      </p:sp>
    </p:spTree>
    <p:extLst>
      <p:ext uri="{BB962C8B-B14F-4D97-AF65-F5344CB8AC3E}">
        <p14:creationId xmlns:p14="http://schemas.microsoft.com/office/powerpoint/2010/main" val="67898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C6373-C0A5-0935-7580-227829E0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ay Of Economic Collapse: 10 Things To Do IMMEDIATELY | Recession - YouTube">
            <a:extLst>
              <a:ext uri="{FF2B5EF4-FFF2-40B4-BE49-F238E27FC236}">
                <a16:creationId xmlns:a16="http://schemas.microsoft.com/office/drawing/2014/main" id="{A1912376-8FDC-1120-AD49-A473BECF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C42DD7-965E-E8E2-2822-8F121AEE7370}"/>
              </a:ext>
            </a:extLst>
          </p:cNvPr>
          <p:cNvSpPr txBox="1"/>
          <p:nvPr/>
        </p:nvSpPr>
        <p:spPr>
          <a:xfrm>
            <a:off x="2286000" y="593512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 Of Economic Collapse: 10 Things To Do IMMEDIATELY | Recession - YouTube</a:t>
            </a:r>
          </a:p>
          <a:p>
            <a:r>
              <a:rPr lang="en-US" dirty="0">
                <a:solidFill>
                  <a:schemeClr val="bg1"/>
                </a:solidFill>
              </a:rPr>
              <a:t>youtube.com</a:t>
            </a:r>
          </a:p>
        </p:txBody>
      </p:sp>
    </p:spTree>
    <p:extLst>
      <p:ext uri="{BB962C8B-B14F-4D97-AF65-F5344CB8AC3E}">
        <p14:creationId xmlns:p14="http://schemas.microsoft.com/office/powerpoint/2010/main" val="211575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7B018-F00E-DEA5-80A7-C4E17160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eter Schiff Warns of Looming US Dollar Crisis and Economic Collapse ...">
            <a:extLst>
              <a:ext uri="{FF2B5EF4-FFF2-40B4-BE49-F238E27FC236}">
                <a16:creationId xmlns:a16="http://schemas.microsoft.com/office/drawing/2014/main" id="{40E87D20-38B4-3BEA-8AD2-F5999697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31EC1-F2AA-D742-8947-D7BD24ACCED0}"/>
              </a:ext>
            </a:extLst>
          </p:cNvPr>
          <p:cNvSpPr txBox="1"/>
          <p:nvPr/>
        </p:nvSpPr>
        <p:spPr>
          <a:xfrm>
            <a:off x="1" y="5981689"/>
            <a:ext cx="9625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900"/>
              </a:spcAft>
              <a:buNone/>
            </a:pPr>
            <a:r>
              <a:rPr lang="en-US" b="1" i="0" u="none" strike="noStrike" dirty="0">
                <a:solidFill>
                  <a:schemeClr val="bg1"/>
                </a:solidFill>
                <a:effectLst/>
                <a:latin typeface="DuckSansProduc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Schiff Warns of Looming US Dollar Crisis and Economic Collapse ...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coinsurges.com</a:t>
            </a:r>
            <a:endParaRPr lang="en-US" b="0" i="0" dirty="0">
              <a:solidFill>
                <a:schemeClr val="bg1"/>
              </a:solidFill>
              <a:effectLst/>
              <a:latin typeface="DuckSansProduct"/>
            </a:endParaRPr>
          </a:p>
        </p:txBody>
      </p:sp>
    </p:spTree>
    <p:extLst>
      <p:ext uri="{BB962C8B-B14F-4D97-AF65-F5344CB8AC3E}">
        <p14:creationId xmlns:p14="http://schemas.microsoft.com/office/powerpoint/2010/main" val="40930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2E3D5-2509-D6A6-0346-D5DB7BFB4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od Crisis: Soaring Food Prices, Food Insecurity And Climate Change ...">
            <a:extLst>
              <a:ext uri="{FF2B5EF4-FFF2-40B4-BE49-F238E27FC236}">
                <a16:creationId xmlns:a16="http://schemas.microsoft.com/office/drawing/2014/main" id="{8A8DD6CB-3312-4C32-712C-0AD1A567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28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832F4-7CB0-F963-9F22-DF76D31202EE}"/>
              </a:ext>
            </a:extLst>
          </p:cNvPr>
          <p:cNvSpPr txBox="1"/>
          <p:nvPr/>
        </p:nvSpPr>
        <p:spPr>
          <a:xfrm>
            <a:off x="2286000" y="582283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Crisis: Soaring Food Prices, Food Insecurity And Climate Change ...</a:t>
            </a:r>
          </a:p>
          <a:p>
            <a:r>
              <a:rPr lang="en-US" dirty="0">
                <a:solidFill>
                  <a:schemeClr val="bg1"/>
                </a:solidFill>
              </a:rPr>
              <a:t>dailytrust.com</a:t>
            </a:r>
          </a:p>
        </p:txBody>
      </p:sp>
    </p:spTree>
    <p:extLst>
      <p:ext uri="{BB962C8B-B14F-4D97-AF65-F5344CB8AC3E}">
        <p14:creationId xmlns:p14="http://schemas.microsoft.com/office/powerpoint/2010/main" val="317407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matt-palmer-TmETG2KY59M-unsplash.jpg"/>
          <p:cNvPicPr preferRelativeResize="0"/>
          <p:nvPr/>
        </p:nvPicPr>
        <p:blipFill rotWithShape="1">
          <a:blip r:embed="rId3">
            <a:alphaModFix/>
          </a:blip>
          <a:srcRect l="12611" r="12500" b="8467"/>
          <a:stretch>
            <a:fillRect/>
          </a:stretch>
        </p:blipFill>
        <p:spPr>
          <a:xfrm>
            <a:off x="13594" y="2"/>
            <a:ext cx="913040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38DDD-30DA-6099-DEE5-BD4BEE4E2A1A}"/>
              </a:ext>
            </a:extLst>
          </p:cNvPr>
          <p:cNvSpPr txBox="1"/>
          <p:nvPr/>
        </p:nvSpPr>
        <p:spPr>
          <a:xfrm>
            <a:off x="13594" y="422108"/>
            <a:ext cx="91168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Living In a World Of           </a:t>
            </a:r>
            <a:r>
              <a:rPr lang="en-US" sz="6000" dirty="0">
                <a:latin typeface="Arial Black" panose="020B0A04020102020204" pitchFamily="34" charset="0"/>
              </a:rPr>
              <a:t>Constant </a:t>
            </a:r>
          </a:p>
          <a:p>
            <a:pPr algn="ctr"/>
            <a:r>
              <a:rPr lang="en-US" sz="6000" dirty="0">
                <a:latin typeface="Arial Black" panose="020B0A04020102020204" pitchFamily="34" charset="0"/>
              </a:rPr>
              <a:t>Emergencies.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A59CF-66EF-4BE9-52EE-4DFA908BDA9C}"/>
              </a:ext>
            </a:extLst>
          </p:cNvPr>
          <p:cNvSpPr txBox="1"/>
          <p:nvPr/>
        </p:nvSpPr>
        <p:spPr>
          <a:xfrm>
            <a:off x="0" y="4657725"/>
            <a:ext cx="9130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Part One</a:t>
            </a:r>
          </a:p>
          <a:p>
            <a:pPr algn="ctr"/>
            <a:r>
              <a:rPr lang="en-US" sz="4800" dirty="0">
                <a:latin typeface="Arial Black" panose="020B0A04020102020204" pitchFamily="34" charset="0"/>
              </a:rPr>
              <a:t>Put Your Trust In God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CAD45-EA7C-4058-6F24-431138F9E949}"/>
              </a:ext>
            </a:extLst>
          </p:cNvPr>
          <p:cNvSpPr txBox="1"/>
          <p:nvPr/>
        </p:nvSpPr>
        <p:spPr>
          <a:xfrm>
            <a:off x="657726" y="689818"/>
            <a:ext cx="7948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Trust = confidence in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D487C-4176-A025-646D-9F661C9074A7}"/>
              </a:ext>
            </a:extLst>
          </p:cNvPr>
          <p:cNvSpPr txBox="1"/>
          <p:nvPr/>
        </p:nvSpPr>
        <p:spPr>
          <a:xfrm>
            <a:off x="593558" y="2558714"/>
            <a:ext cx="783656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i="0" u="none" strike="noStrike" dirty="0">
                <a:solidFill>
                  <a:srgbClr val="39547F"/>
                </a:solidFill>
                <a:effectLst/>
                <a:latin typeface="arial" panose="020B0604020202020204" pitchFamily="34" charset="0"/>
                <a:hlinkClick r:id="rId2"/>
              </a:rPr>
              <a:t>Psalm 18:3</a:t>
            </a:r>
            <a:endParaRPr lang="en-US" sz="4000" b="1" i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will call upon the L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inherit"/>
              </a:rPr>
              <a:t>ORD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48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 is worthy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be praised; So shall I be saved from my enemies</a:t>
            </a:r>
          </a:p>
        </p:txBody>
      </p:sp>
    </p:spTree>
    <p:extLst>
      <p:ext uri="{BB962C8B-B14F-4D97-AF65-F5344CB8AC3E}">
        <p14:creationId xmlns:p14="http://schemas.microsoft.com/office/powerpoint/2010/main" val="14383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5D0BA4-0168-7976-D9A6-6393B365F96D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Trust In God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AC94E-505F-5FCB-11E2-6F78B40E3D6A}"/>
              </a:ext>
            </a:extLst>
          </p:cNvPr>
          <p:cNvSpPr txBox="1"/>
          <p:nvPr/>
        </p:nvSpPr>
        <p:spPr>
          <a:xfrm>
            <a:off x="-1" y="972621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1. Trust involves listening to God.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39D1C-1A5F-C544-DD41-820C0113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76627"/>
            <a:ext cx="7841952" cy="4412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9923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264</TotalTime>
  <Words>392</Words>
  <Application>Microsoft Office PowerPoint</Application>
  <PresentationFormat>On-screen Show (4:3)</PresentationFormat>
  <Paragraphs>51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</vt:lpstr>
      <vt:lpstr>Arial Black</vt:lpstr>
      <vt:lpstr>Arial Unicode MS</vt:lpstr>
      <vt:lpstr>Calibri</vt:lpstr>
      <vt:lpstr>Calibri Light</vt:lpstr>
      <vt:lpstr>DuckSansProduct</vt:lpstr>
      <vt:lpstr>inherit</vt:lpstr>
      <vt:lpstr>Ink Free</vt:lpstr>
      <vt:lpstr>Office Theme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ecurb hastings</dc:creator>
  <cp:lastModifiedBy>ecurb hastings</cp:lastModifiedBy>
  <cp:revision>9</cp:revision>
  <dcterms:created xsi:type="dcterms:W3CDTF">2026-01-02T23:08:51Z</dcterms:created>
  <dcterms:modified xsi:type="dcterms:W3CDTF">2026-01-11T10:59:18Z</dcterms:modified>
</cp:coreProperties>
</file>