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sldIdLst>
    <p:sldId id="265" r:id="rId4"/>
    <p:sldId id="499" r:id="rId5"/>
    <p:sldId id="500" r:id="rId6"/>
    <p:sldId id="497" r:id="rId7"/>
    <p:sldId id="503" r:id="rId8"/>
    <p:sldId id="509" r:id="rId9"/>
    <p:sldId id="510" r:id="rId10"/>
    <p:sldId id="511" r:id="rId11"/>
    <p:sldId id="512" r:id="rId12"/>
    <p:sldId id="513" r:id="rId13"/>
    <p:sldId id="514" r:id="rId14"/>
    <p:sldId id="508"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T/OU1Su51h0dHNp+I38/Q==" hashData="3hEejiVn1aPT+5/aQPvfe1Vco/e+D+nUmiBNAxszhal+W58QlRbg4JUKN78JP1XqoWvdsqHfjye7vUtNM4vH7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9" d="100"/>
          <a:sy n="119" d="100"/>
        </p:scale>
        <p:origin x="1356" y="1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12/6/2025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12/6/2025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12/6/2025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12/6/2025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E15EE5-984B-CAFA-9E38-F918B5A22DC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34EE1CC-9815-4E0F-5B4B-2097F686B61D}"/>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901D3AD0-7462-F44C-74C1-56E40125CF3A}"/>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4" name="TextBox 3">
            <a:extLst>
              <a:ext uri="{FF2B5EF4-FFF2-40B4-BE49-F238E27FC236}">
                <a16:creationId xmlns:a16="http://schemas.microsoft.com/office/drawing/2014/main" id="{B59C06B1-C067-ADC0-C013-B92309D21421}"/>
              </a:ext>
            </a:extLst>
          </p:cNvPr>
          <p:cNvSpPr txBox="1"/>
          <p:nvPr/>
        </p:nvSpPr>
        <p:spPr>
          <a:xfrm>
            <a:off x="224592" y="930444"/>
            <a:ext cx="8189495" cy="523220"/>
          </a:xfrm>
          <a:prstGeom prst="rect">
            <a:avLst/>
          </a:prstGeom>
          <a:noFill/>
        </p:spPr>
        <p:txBody>
          <a:bodyPr wrap="square" rtlCol="0">
            <a:spAutoFit/>
          </a:bodyPr>
          <a:lstStyle/>
          <a:p>
            <a:r>
              <a:rPr lang="en-US" sz="2800" dirty="0"/>
              <a:t>Why should we shout for joy and rejoice in the Lord?</a:t>
            </a:r>
          </a:p>
        </p:txBody>
      </p:sp>
      <p:sp>
        <p:nvSpPr>
          <p:cNvPr id="5" name="TextBox 4">
            <a:extLst>
              <a:ext uri="{FF2B5EF4-FFF2-40B4-BE49-F238E27FC236}">
                <a16:creationId xmlns:a16="http://schemas.microsoft.com/office/drawing/2014/main" id="{3E93F663-2F9B-0B1C-4D5E-7778D8FEA6DE}"/>
              </a:ext>
            </a:extLst>
          </p:cNvPr>
          <p:cNvSpPr txBox="1"/>
          <p:nvPr/>
        </p:nvSpPr>
        <p:spPr>
          <a:xfrm>
            <a:off x="617621" y="1628276"/>
            <a:ext cx="8125326" cy="707886"/>
          </a:xfrm>
          <a:prstGeom prst="rect">
            <a:avLst/>
          </a:prstGeom>
          <a:noFill/>
        </p:spPr>
        <p:txBody>
          <a:bodyPr wrap="square" rtlCol="0">
            <a:spAutoFit/>
          </a:bodyPr>
          <a:lstStyle/>
          <a:p>
            <a:r>
              <a:rPr lang="en-US" sz="4000" b="1" dirty="0">
                <a:solidFill>
                  <a:srgbClr val="0070C0"/>
                </a:solidFill>
              </a:rPr>
              <a:t>6. Because of His FAITHFULNESS.</a:t>
            </a:r>
          </a:p>
        </p:txBody>
      </p:sp>
      <p:pic>
        <p:nvPicPr>
          <p:cNvPr id="6" name="Picture 5">
            <a:extLst>
              <a:ext uri="{FF2B5EF4-FFF2-40B4-BE49-F238E27FC236}">
                <a16:creationId xmlns:a16="http://schemas.microsoft.com/office/drawing/2014/main" id="{F864E5D9-2749-D91A-D3D0-6D70863201FC}"/>
              </a:ext>
            </a:extLst>
          </p:cNvPr>
          <p:cNvPicPr>
            <a:picLocks noChangeAspect="1"/>
          </p:cNvPicPr>
          <p:nvPr/>
        </p:nvPicPr>
        <p:blipFill>
          <a:blip r:embed="rId2"/>
          <a:stretch>
            <a:fillRect/>
          </a:stretch>
        </p:blipFill>
        <p:spPr>
          <a:xfrm>
            <a:off x="6328610" y="4882371"/>
            <a:ext cx="2674319" cy="1857947"/>
          </a:xfrm>
          <a:prstGeom prst="rect">
            <a:avLst/>
          </a:prstGeom>
          <a:ln w="38100">
            <a:solidFill>
              <a:srgbClr val="0070C0"/>
            </a:solidFill>
          </a:ln>
        </p:spPr>
      </p:pic>
      <p:sp>
        <p:nvSpPr>
          <p:cNvPr id="8" name="TextBox 7">
            <a:extLst>
              <a:ext uri="{FF2B5EF4-FFF2-40B4-BE49-F238E27FC236}">
                <a16:creationId xmlns:a16="http://schemas.microsoft.com/office/drawing/2014/main" id="{BFB1FE37-EAC5-5729-1601-E1F363703A85}"/>
              </a:ext>
            </a:extLst>
          </p:cNvPr>
          <p:cNvSpPr txBox="1"/>
          <p:nvPr/>
        </p:nvSpPr>
        <p:spPr>
          <a:xfrm>
            <a:off x="802105" y="2737008"/>
            <a:ext cx="7539789" cy="1938992"/>
          </a:xfrm>
          <a:prstGeom prst="rect">
            <a:avLst/>
          </a:prstGeom>
          <a:noFill/>
          <a:ln w="19050">
            <a:solidFill>
              <a:schemeClr val="tx1"/>
            </a:solidFill>
          </a:ln>
        </p:spPr>
        <p:txBody>
          <a:bodyPr wrap="square">
            <a:spAutoFit/>
          </a:bodyPr>
          <a:lstStyle/>
          <a:p>
            <a:r>
              <a:rPr lang="en-US" sz="4000" dirty="0">
                <a:latin typeface="Cambria" panose="02040503050406030204" pitchFamily="18" charset="0"/>
                <a:ea typeface="Cambria" panose="02040503050406030204" pitchFamily="18" charset="0"/>
              </a:rPr>
              <a:t>Psalm 33:11 </a:t>
            </a:r>
            <a:r>
              <a:rPr lang="en-US" sz="4000" b="1" dirty="0">
                <a:latin typeface="Cambria" panose="02040503050406030204" pitchFamily="18" charset="0"/>
                <a:ea typeface="Cambria" panose="02040503050406030204" pitchFamily="18" charset="0"/>
              </a:rPr>
              <a:t>The counsel of the LORD stands forever</a:t>
            </a:r>
            <a:r>
              <a:rPr lang="en-US" sz="4000" dirty="0">
                <a:latin typeface="Cambria" panose="02040503050406030204" pitchFamily="18" charset="0"/>
                <a:ea typeface="Cambria" panose="02040503050406030204" pitchFamily="18" charset="0"/>
              </a:rPr>
              <a:t>, The plans of His heart </a:t>
            </a:r>
            <a:r>
              <a:rPr lang="en-US" sz="4000" b="1" dirty="0">
                <a:latin typeface="Cambria" panose="02040503050406030204" pitchFamily="18" charset="0"/>
                <a:ea typeface="Cambria" panose="02040503050406030204" pitchFamily="18" charset="0"/>
              </a:rPr>
              <a:t>to all generations</a:t>
            </a:r>
            <a:r>
              <a:rPr lang="en-US" sz="4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42104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2F353-7581-34DF-60A6-E01B3C5F8DA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B9E9FE2-823A-7137-DAD5-BFBD77D39876}"/>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ADF2A3B6-4CEC-C6E4-68B7-E877478912A4}"/>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4" name="TextBox 3">
            <a:extLst>
              <a:ext uri="{FF2B5EF4-FFF2-40B4-BE49-F238E27FC236}">
                <a16:creationId xmlns:a16="http://schemas.microsoft.com/office/drawing/2014/main" id="{684127FC-4BC4-B967-47AB-CEFCECB6AA40}"/>
              </a:ext>
            </a:extLst>
          </p:cNvPr>
          <p:cNvSpPr txBox="1"/>
          <p:nvPr/>
        </p:nvSpPr>
        <p:spPr>
          <a:xfrm>
            <a:off x="224592" y="930444"/>
            <a:ext cx="8189495" cy="523220"/>
          </a:xfrm>
          <a:prstGeom prst="rect">
            <a:avLst/>
          </a:prstGeom>
          <a:noFill/>
        </p:spPr>
        <p:txBody>
          <a:bodyPr wrap="square" rtlCol="0">
            <a:spAutoFit/>
          </a:bodyPr>
          <a:lstStyle/>
          <a:p>
            <a:r>
              <a:rPr lang="en-US" sz="2800" dirty="0"/>
              <a:t>Why should we shout for joy and rejoice in the Lord?</a:t>
            </a:r>
          </a:p>
        </p:txBody>
      </p:sp>
      <p:sp>
        <p:nvSpPr>
          <p:cNvPr id="5" name="TextBox 4">
            <a:extLst>
              <a:ext uri="{FF2B5EF4-FFF2-40B4-BE49-F238E27FC236}">
                <a16:creationId xmlns:a16="http://schemas.microsoft.com/office/drawing/2014/main" id="{F74A154B-0547-E06B-C818-22FE8BA8989A}"/>
              </a:ext>
            </a:extLst>
          </p:cNvPr>
          <p:cNvSpPr txBox="1"/>
          <p:nvPr/>
        </p:nvSpPr>
        <p:spPr>
          <a:xfrm>
            <a:off x="617621" y="1596192"/>
            <a:ext cx="8125326" cy="707886"/>
          </a:xfrm>
          <a:prstGeom prst="rect">
            <a:avLst/>
          </a:prstGeom>
          <a:noFill/>
        </p:spPr>
        <p:txBody>
          <a:bodyPr wrap="square" rtlCol="0">
            <a:spAutoFit/>
          </a:bodyPr>
          <a:lstStyle/>
          <a:p>
            <a:r>
              <a:rPr lang="en-US" sz="4000" b="1" dirty="0">
                <a:solidFill>
                  <a:srgbClr val="0070C0"/>
                </a:solidFill>
              </a:rPr>
              <a:t>7. Because of His GRACE.</a:t>
            </a:r>
          </a:p>
        </p:txBody>
      </p:sp>
      <p:pic>
        <p:nvPicPr>
          <p:cNvPr id="6" name="Picture 5">
            <a:extLst>
              <a:ext uri="{FF2B5EF4-FFF2-40B4-BE49-F238E27FC236}">
                <a16:creationId xmlns:a16="http://schemas.microsoft.com/office/drawing/2014/main" id="{95238BBC-DDA2-A80D-E2E9-805AB9179132}"/>
              </a:ext>
            </a:extLst>
          </p:cNvPr>
          <p:cNvPicPr>
            <a:picLocks noChangeAspect="1"/>
          </p:cNvPicPr>
          <p:nvPr/>
        </p:nvPicPr>
        <p:blipFill>
          <a:blip r:embed="rId2"/>
          <a:stretch>
            <a:fillRect/>
          </a:stretch>
        </p:blipFill>
        <p:spPr>
          <a:xfrm>
            <a:off x="6328610" y="4882371"/>
            <a:ext cx="2674319" cy="1857947"/>
          </a:xfrm>
          <a:prstGeom prst="rect">
            <a:avLst/>
          </a:prstGeom>
          <a:ln w="38100">
            <a:solidFill>
              <a:srgbClr val="0070C0"/>
            </a:solidFill>
          </a:ln>
        </p:spPr>
      </p:pic>
      <p:sp>
        <p:nvSpPr>
          <p:cNvPr id="8" name="TextBox 7">
            <a:extLst>
              <a:ext uri="{FF2B5EF4-FFF2-40B4-BE49-F238E27FC236}">
                <a16:creationId xmlns:a16="http://schemas.microsoft.com/office/drawing/2014/main" id="{7B08EEF2-BA46-A506-27A4-AA41D383748D}"/>
              </a:ext>
            </a:extLst>
          </p:cNvPr>
          <p:cNvSpPr txBox="1"/>
          <p:nvPr/>
        </p:nvSpPr>
        <p:spPr>
          <a:xfrm>
            <a:off x="417094" y="2753050"/>
            <a:ext cx="8438147" cy="1938992"/>
          </a:xfrm>
          <a:prstGeom prst="rect">
            <a:avLst/>
          </a:prstGeom>
          <a:noFill/>
          <a:ln w="19050">
            <a:solidFill>
              <a:schemeClr val="tx1"/>
            </a:solidFill>
          </a:ln>
        </p:spPr>
        <p:txBody>
          <a:bodyPr wrap="square">
            <a:spAutoFit/>
          </a:bodyPr>
          <a:lstStyle/>
          <a:p>
            <a:r>
              <a:rPr lang="en-US" sz="4000" dirty="0"/>
              <a:t>Psalm 33:12 Blessed is the nation whose God is the LORD, </a:t>
            </a:r>
            <a:r>
              <a:rPr lang="en-US" sz="4000" b="1" dirty="0"/>
              <a:t>The people He has chosen as His own inheritance</a:t>
            </a:r>
            <a:r>
              <a:rPr lang="en-US" sz="4000" dirty="0"/>
              <a:t>.</a:t>
            </a:r>
          </a:p>
        </p:txBody>
      </p:sp>
    </p:spTree>
    <p:extLst>
      <p:ext uri="{BB962C8B-B14F-4D97-AF65-F5344CB8AC3E}">
        <p14:creationId xmlns:p14="http://schemas.microsoft.com/office/powerpoint/2010/main" val="2892441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70E283-5FF8-44FC-6FEB-3B589B8461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6A9864-FCEA-F377-1875-AF69F328B808}"/>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4" name="TextBox 3">
            <a:extLst>
              <a:ext uri="{FF2B5EF4-FFF2-40B4-BE49-F238E27FC236}">
                <a16:creationId xmlns:a16="http://schemas.microsoft.com/office/drawing/2014/main" id="{BA58C753-8D94-AF4B-891C-734D908C6917}"/>
              </a:ext>
            </a:extLst>
          </p:cNvPr>
          <p:cNvSpPr txBox="1"/>
          <p:nvPr/>
        </p:nvSpPr>
        <p:spPr>
          <a:xfrm>
            <a:off x="224592" y="930444"/>
            <a:ext cx="8189495" cy="523220"/>
          </a:xfrm>
          <a:prstGeom prst="rect">
            <a:avLst/>
          </a:prstGeom>
          <a:noFill/>
        </p:spPr>
        <p:txBody>
          <a:bodyPr wrap="square" rtlCol="0">
            <a:spAutoFit/>
          </a:bodyPr>
          <a:lstStyle/>
          <a:p>
            <a:r>
              <a:rPr lang="en-US" sz="2800" dirty="0">
                <a:solidFill>
                  <a:schemeClr val="bg1"/>
                </a:solidFill>
              </a:rPr>
              <a:t>Why should we shout for joy and rejoice in the Lord?</a:t>
            </a:r>
          </a:p>
        </p:txBody>
      </p:sp>
      <p:pic>
        <p:nvPicPr>
          <p:cNvPr id="5" name="Picture 4">
            <a:extLst>
              <a:ext uri="{FF2B5EF4-FFF2-40B4-BE49-F238E27FC236}">
                <a16:creationId xmlns:a16="http://schemas.microsoft.com/office/drawing/2014/main" id="{8EF26287-B65E-D70C-B957-D6FD81A66C33}"/>
              </a:ext>
            </a:extLst>
          </p:cNvPr>
          <p:cNvPicPr>
            <a:picLocks noChangeAspect="1"/>
          </p:cNvPicPr>
          <p:nvPr/>
        </p:nvPicPr>
        <p:blipFill>
          <a:blip r:embed="rId2"/>
          <a:stretch>
            <a:fillRect/>
          </a:stretch>
        </p:blipFill>
        <p:spPr>
          <a:xfrm>
            <a:off x="1954094" y="1532355"/>
            <a:ext cx="5235811" cy="3637509"/>
          </a:xfrm>
          <a:prstGeom prst="rect">
            <a:avLst/>
          </a:prstGeom>
        </p:spPr>
      </p:pic>
      <p:sp>
        <p:nvSpPr>
          <p:cNvPr id="7" name="TextBox 6">
            <a:extLst>
              <a:ext uri="{FF2B5EF4-FFF2-40B4-BE49-F238E27FC236}">
                <a16:creationId xmlns:a16="http://schemas.microsoft.com/office/drawing/2014/main" id="{A83FB5A5-CA83-0C76-FA55-A84D286A85FF}"/>
              </a:ext>
            </a:extLst>
          </p:cNvPr>
          <p:cNvSpPr txBox="1"/>
          <p:nvPr/>
        </p:nvSpPr>
        <p:spPr>
          <a:xfrm>
            <a:off x="633664" y="5285874"/>
            <a:ext cx="8133347" cy="1200329"/>
          </a:xfrm>
          <a:prstGeom prst="rect">
            <a:avLst/>
          </a:prstGeom>
          <a:noFill/>
        </p:spPr>
        <p:txBody>
          <a:bodyPr wrap="square">
            <a:spAutoFit/>
          </a:bodyPr>
          <a:lstStyle/>
          <a:p>
            <a:pPr algn="ctr"/>
            <a:r>
              <a:rPr lang="en-US" sz="3600" dirty="0">
                <a:solidFill>
                  <a:schemeClr val="bg1"/>
                </a:solidFill>
              </a:rPr>
              <a:t>Psalms 33:15 He fashions their hearts individually; He considers all their works.</a:t>
            </a:r>
          </a:p>
        </p:txBody>
      </p:sp>
    </p:spTree>
    <p:extLst>
      <p:ext uri="{BB962C8B-B14F-4D97-AF65-F5344CB8AC3E}">
        <p14:creationId xmlns:p14="http://schemas.microsoft.com/office/powerpoint/2010/main" val="3107425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EBFD2-FB98-F57A-B298-4F81EC17C55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4E2701B-1E1F-2CDD-48EE-9E239BAAC471}"/>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5EC5FDAF-D60F-CCFA-DD40-A984EB7E4EA4}"/>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5" name="TextBox 4">
            <a:extLst>
              <a:ext uri="{FF2B5EF4-FFF2-40B4-BE49-F238E27FC236}">
                <a16:creationId xmlns:a16="http://schemas.microsoft.com/office/drawing/2014/main" id="{8D2CEEA8-9F62-1C77-2FEB-67D0230BB783}"/>
              </a:ext>
            </a:extLst>
          </p:cNvPr>
          <p:cNvSpPr txBox="1"/>
          <p:nvPr/>
        </p:nvSpPr>
        <p:spPr>
          <a:xfrm>
            <a:off x="385010" y="721895"/>
            <a:ext cx="8518357" cy="5947331"/>
          </a:xfrm>
          <a:prstGeom prst="rect">
            <a:avLst/>
          </a:prstGeom>
          <a:noFill/>
        </p:spPr>
        <p:txBody>
          <a:bodyPr wrap="square">
            <a:spAutoFit/>
          </a:bodyPr>
          <a:lstStyle/>
          <a:p>
            <a:pPr marL="0" marR="0">
              <a:spcAft>
                <a:spcPts val="1000"/>
              </a:spcAft>
              <a:buNone/>
            </a:pPr>
            <a:r>
              <a:rPr lang="en-US" sz="3200" b="1" u="sng" dirty="0">
                <a:effectLst/>
                <a:latin typeface="Calibri" panose="020F0502020204030204" pitchFamily="34" charset="0"/>
                <a:ea typeface="Times New Roman" panose="02020603050405020304" pitchFamily="18" charset="0"/>
                <a:cs typeface="Calibri" panose="020F0502020204030204" pitchFamily="34" charset="0"/>
              </a:rPr>
              <a:t>Psalm 33:1</a:t>
            </a:r>
            <a:r>
              <a:rPr lang="en-US" sz="3200" b="1" dirty="0">
                <a:effectLst/>
                <a:latin typeface="Calibri" panose="020F0502020204030204" pitchFamily="34" charset="0"/>
                <a:ea typeface="Times New Roman" panose="02020603050405020304" pitchFamily="18" charset="0"/>
                <a:cs typeface="Calibri" panose="020F0502020204030204" pitchFamily="34" charset="0"/>
              </a:rPr>
              <a:t> </a:t>
            </a:r>
            <a:r>
              <a:rPr lang="en-US" sz="2500" dirty="0">
                <a:effectLst/>
                <a:latin typeface="Calibri" panose="020F0502020204030204" pitchFamily="34" charset="0"/>
                <a:ea typeface="Times New Roman" panose="02020603050405020304" pitchFamily="18" charset="0"/>
                <a:cs typeface="Calibri" panose="020F0502020204030204" pitchFamily="34" charset="0"/>
              </a:rPr>
              <a:t>Rejoice in the LORD, O you righteous! For praise from the upright is beautiful.</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effectLst/>
                <a:latin typeface="Calibri" panose="020F0502020204030204" pitchFamily="34" charset="0"/>
                <a:ea typeface="Times New Roman" panose="02020603050405020304" pitchFamily="18" charset="0"/>
                <a:cs typeface="Calibri" panose="020F0502020204030204" pitchFamily="34" charset="0"/>
              </a:rPr>
              <a:t>2 Praise the LORD with the harp; Make melody to Him with an instrument of ten strings.</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200" b="1" dirty="0">
                <a:effectLst/>
                <a:latin typeface="Calibri" panose="020F0502020204030204" pitchFamily="34" charset="0"/>
                <a:ea typeface="Times New Roman" panose="02020603050405020304" pitchFamily="18" charset="0"/>
                <a:cs typeface="Calibri" panose="020F0502020204030204" pitchFamily="34" charset="0"/>
              </a:rPr>
              <a:t>3 Sing to Him </a:t>
            </a:r>
            <a:r>
              <a:rPr lang="en-US" sz="2500" dirty="0">
                <a:effectLst/>
                <a:latin typeface="Calibri" panose="020F0502020204030204" pitchFamily="34" charset="0"/>
                <a:ea typeface="Times New Roman" panose="02020603050405020304" pitchFamily="18" charset="0"/>
                <a:cs typeface="Calibri" panose="020F0502020204030204" pitchFamily="34" charset="0"/>
              </a:rPr>
              <a:t>a new song; Play skillfully with a shout of joy.</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effectLst/>
                <a:latin typeface="Calibri" panose="020F0502020204030204" pitchFamily="34" charset="0"/>
                <a:ea typeface="Times New Roman" panose="02020603050405020304" pitchFamily="18" charset="0"/>
                <a:cs typeface="Calibri" panose="020F0502020204030204" pitchFamily="34" charset="0"/>
              </a:rPr>
              <a:t>4 For the word of the LORD is right, And all His work is done in truth.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200" b="1" dirty="0">
                <a:effectLst/>
                <a:latin typeface="Calibri" panose="020F0502020204030204" pitchFamily="34" charset="0"/>
                <a:ea typeface="Times New Roman" panose="02020603050405020304" pitchFamily="18" charset="0"/>
                <a:cs typeface="Calibri" panose="020F0502020204030204" pitchFamily="34" charset="0"/>
              </a:rPr>
              <a:t>5 He loves </a:t>
            </a:r>
            <a:r>
              <a:rPr lang="en-US" sz="2500" dirty="0">
                <a:effectLst/>
                <a:latin typeface="Calibri" panose="020F0502020204030204" pitchFamily="34" charset="0"/>
                <a:ea typeface="Times New Roman" panose="02020603050405020304" pitchFamily="18" charset="0"/>
                <a:cs typeface="Calibri" panose="020F0502020204030204" pitchFamily="34" charset="0"/>
              </a:rPr>
              <a:t>righteousness and justice; The earth is full of the goodness of the LORD.</a:t>
            </a:r>
            <a:r>
              <a:rPr lang="en-US" sz="2500" dirty="0">
                <a:latin typeface="Calibri" panose="020F0502020204030204" pitchFamily="34" charset="0"/>
                <a:ea typeface="Calibri" panose="020F0502020204030204" pitchFamily="34" charset="0"/>
                <a:cs typeface="Times New Roman" panose="02020603050405020304" pitchFamily="18" charset="0"/>
              </a:rPr>
              <a:t> </a:t>
            </a:r>
            <a:r>
              <a:rPr lang="en-US" sz="2500" dirty="0">
                <a:effectLst/>
                <a:latin typeface="Calibri" panose="020F0502020204030204" pitchFamily="34" charset="0"/>
                <a:ea typeface="Times New Roman" panose="02020603050405020304" pitchFamily="18" charset="0"/>
                <a:cs typeface="Calibri" panose="020F0502020204030204" pitchFamily="34" charset="0"/>
              </a:rPr>
              <a:t>6 By the word of the LORD the heavens were made, And all the host of them by the breath of His mouth.</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1000"/>
              </a:spcAft>
              <a:buNone/>
            </a:pPr>
            <a:r>
              <a:rPr lang="en-US" sz="3200" b="1" dirty="0">
                <a:effectLst/>
                <a:latin typeface="Calibri" panose="020F0502020204030204" pitchFamily="34" charset="0"/>
                <a:ea typeface="Times New Roman" panose="02020603050405020304" pitchFamily="18" charset="0"/>
                <a:cs typeface="Calibri" panose="020F0502020204030204" pitchFamily="34" charset="0"/>
              </a:rPr>
              <a:t>7 He gathers </a:t>
            </a:r>
            <a:r>
              <a:rPr lang="en-US" sz="2500" dirty="0">
                <a:effectLst/>
                <a:latin typeface="Calibri" panose="020F0502020204030204" pitchFamily="34" charset="0"/>
                <a:ea typeface="Times New Roman" panose="02020603050405020304" pitchFamily="18" charset="0"/>
                <a:cs typeface="Calibri" panose="020F0502020204030204" pitchFamily="34" charset="0"/>
              </a:rPr>
              <a:t>the waters of the sea together as a heap; He lays up the deep in storehouses.8 Let all the earth fear the LORD; Let all the inhabitants of the world stand in awe of Him.</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92047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AB1CC-FC9B-1B98-6CC1-69B154E19BF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8510D83-67DC-0D7C-7154-E559B2793797}"/>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CD3F540A-D656-43F7-E842-F04E7E390FA5}"/>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5" name="TextBox 4">
            <a:extLst>
              <a:ext uri="{FF2B5EF4-FFF2-40B4-BE49-F238E27FC236}">
                <a16:creationId xmlns:a16="http://schemas.microsoft.com/office/drawing/2014/main" id="{0DFFE658-0B79-19F8-D259-D01E7A72E6C9}"/>
              </a:ext>
            </a:extLst>
          </p:cNvPr>
          <p:cNvSpPr txBox="1"/>
          <p:nvPr/>
        </p:nvSpPr>
        <p:spPr>
          <a:xfrm>
            <a:off x="296779" y="922420"/>
            <a:ext cx="8614609" cy="5524589"/>
          </a:xfrm>
          <a:prstGeom prst="rect">
            <a:avLst/>
          </a:prstGeom>
          <a:noFill/>
        </p:spPr>
        <p:txBody>
          <a:bodyPr wrap="square">
            <a:spAutoFit/>
          </a:bodyPr>
          <a:lstStyle/>
          <a:p>
            <a:r>
              <a:rPr lang="en-US" sz="3200" b="1" dirty="0"/>
              <a:t>Psalm 33:9 </a:t>
            </a:r>
            <a:r>
              <a:rPr lang="en-US" sz="2500" dirty="0"/>
              <a:t>For He spoke, and it was done; He commanded, and it stood fast. 10 The LORD brings the counsel of the nations to nothing; He makes the plans of the peoples of no effect.</a:t>
            </a:r>
          </a:p>
          <a:p>
            <a:endParaRPr lang="en-US" sz="2500" dirty="0"/>
          </a:p>
          <a:p>
            <a:r>
              <a:rPr lang="en-US" sz="3200" b="1" dirty="0"/>
              <a:t>11 The counsel </a:t>
            </a:r>
            <a:r>
              <a:rPr lang="en-US" sz="2500" dirty="0"/>
              <a:t>of the LORD stands forever, The plans of His heart to all generations. 12 Blessed is the nation whose God is the LORD, The people He has chosen as His own inheritance.</a:t>
            </a:r>
          </a:p>
          <a:p>
            <a:endParaRPr lang="en-US" sz="2500" dirty="0"/>
          </a:p>
          <a:p>
            <a:r>
              <a:rPr lang="en-US" sz="3200" b="1" dirty="0"/>
              <a:t>13 The LORD </a:t>
            </a:r>
            <a:r>
              <a:rPr lang="en-US" sz="2500" dirty="0"/>
              <a:t>looks from heaven; He sees all the sons of men.</a:t>
            </a:r>
          </a:p>
          <a:p>
            <a:endParaRPr lang="en-US" sz="2500" dirty="0"/>
          </a:p>
          <a:p>
            <a:r>
              <a:rPr lang="en-US" sz="3200" b="1" dirty="0"/>
              <a:t>14 From </a:t>
            </a:r>
            <a:r>
              <a:rPr lang="en-US" sz="2500" dirty="0"/>
              <a:t>the place of His dwelling He looks On all the inhabitants of the earth; 15 He fashions their hearts individually; He considers all their works.</a:t>
            </a:r>
          </a:p>
        </p:txBody>
      </p:sp>
    </p:spTree>
    <p:extLst>
      <p:ext uri="{BB962C8B-B14F-4D97-AF65-F5344CB8AC3E}">
        <p14:creationId xmlns:p14="http://schemas.microsoft.com/office/powerpoint/2010/main" val="3670770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02A8F2C-4F88-1D1B-68BF-F73F7EB6C79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1928B9A-CD9C-7E03-E2B1-7A3795690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140" y="929908"/>
            <a:ext cx="7231228" cy="5037756"/>
          </a:xfrm>
          <a:prstGeom prst="rect">
            <a:avLst/>
          </a:prstGeom>
        </p:spPr>
      </p:pic>
      <p:sp>
        <p:nvSpPr>
          <p:cNvPr id="3" name="TextBox 2">
            <a:extLst>
              <a:ext uri="{FF2B5EF4-FFF2-40B4-BE49-F238E27FC236}">
                <a16:creationId xmlns:a16="http://schemas.microsoft.com/office/drawing/2014/main" id="{12685FC1-5A09-55E9-75A5-5FCB86AC0067}"/>
              </a:ext>
            </a:extLst>
          </p:cNvPr>
          <p:cNvSpPr txBox="1"/>
          <p:nvPr/>
        </p:nvSpPr>
        <p:spPr>
          <a:xfrm>
            <a:off x="0" y="-8019"/>
            <a:ext cx="9144000" cy="830997"/>
          </a:xfrm>
          <a:prstGeom prst="rect">
            <a:avLst/>
          </a:prstGeom>
          <a:noFill/>
        </p:spPr>
        <p:txBody>
          <a:bodyPr wrap="square" rtlCol="0">
            <a:spAutoFit/>
          </a:bodyPr>
          <a:lstStyle/>
          <a:p>
            <a:pPr algn="ctr"/>
            <a:r>
              <a:rPr lang="en-US" sz="4800" dirty="0">
                <a:solidFill>
                  <a:schemeClr val="bg1"/>
                </a:solidFill>
              </a:rPr>
              <a:t>Rejoice In The Lord</a:t>
            </a:r>
          </a:p>
        </p:txBody>
      </p:sp>
      <p:sp>
        <p:nvSpPr>
          <p:cNvPr id="4" name="TextBox 3">
            <a:extLst>
              <a:ext uri="{FF2B5EF4-FFF2-40B4-BE49-F238E27FC236}">
                <a16:creationId xmlns:a16="http://schemas.microsoft.com/office/drawing/2014/main" id="{4E75473E-98FD-67BC-7AC9-64DFCD53AA66}"/>
              </a:ext>
            </a:extLst>
          </p:cNvPr>
          <p:cNvSpPr txBox="1"/>
          <p:nvPr/>
        </p:nvSpPr>
        <p:spPr>
          <a:xfrm>
            <a:off x="0" y="6104021"/>
            <a:ext cx="9144000" cy="646331"/>
          </a:xfrm>
          <a:prstGeom prst="rect">
            <a:avLst/>
          </a:prstGeom>
          <a:noFill/>
        </p:spPr>
        <p:txBody>
          <a:bodyPr wrap="square" rtlCol="0">
            <a:spAutoFit/>
          </a:bodyPr>
          <a:lstStyle/>
          <a:p>
            <a:pPr algn="ctr"/>
            <a:r>
              <a:rPr lang="en-US" sz="3600" dirty="0">
                <a:solidFill>
                  <a:schemeClr val="bg1"/>
                </a:solidFill>
              </a:rPr>
              <a:t>Psalm 33:1-15</a:t>
            </a:r>
          </a:p>
        </p:txBody>
      </p:sp>
      <p:sp>
        <p:nvSpPr>
          <p:cNvPr id="5" name="TextBox 4">
            <a:extLst>
              <a:ext uri="{FF2B5EF4-FFF2-40B4-BE49-F238E27FC236}">
                <a16:creationId xmlns:a16="http://schemas.microsoft.com/office/drawing/2014/main" id="{7FD30D2F-DB1B-540D-3222-A2EFBB2709F0}"/>
              </a:ext>
            </a:extLst>
          </p:cNvPr>
          <p:cNvSpPr txBox="1"/>
          <p:nvPr/>
        </p:nvSpPr>
        <p:spPr>
          <a:xfrm>
            <a:off x="5951620" y="5566611"/>
            <a:ext cx="2237874" cy="461665"/>
          </a:xfrm>
          <a:prstGeom prst="rect">
            <a:avLst/>
          </a:prstGeom>
          <a:noFill/>
        </p:spPr>
        <p:txBody>
          <a:bodyPr wrap="square" rtlCol="0">
            <a:spAutoFit/>
          </a:bodyPr>
          <a:lstStyle/>
          <a:p>
            <a:r>
              <a:rPr lang="en-US" sz="2400" dirty="0">
                <a:solidFill>
                  <a:schemeClr val="bg1"/>
                </a:solidFill>
              </a:rPr>
              <a:t>BiblePlaces.com</a:t>
            </a:r>
          </a:p>
        </p:txBody>
      </p:sp>
    </p:spTree>
    <p:extLst>
      <p:ext uri="{BB962C8B-B14F-4D97-AF65-F5344CB8AC3E}">
        <p14:creationId xmlns:p14="http://schemas.microsoft.com/office/powerpoint/2010/main" val="1776295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11683-0526-324A-F52F-8EC60447B51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A39E01F-5654-166F-B1FB-ED8C545E969F}"/>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A97E6F7-93D3-1D9E-6B54-A243ACF076F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4" name="TextBox 3">
            <a:extLst>
              <a:ext uri="{FF2B5EF4-FFF2-40B4-BE49-F238E27FC236}">
                <a16:creationId xmlns:a16="http://schemas.microsoft.com/office/drawing/2014/main" id="{B001E2C6-AA82-92E0-88E4-6EBC07A14EE5}"/>
              </a:ext>
            </a:extLst>
          </p:cNvPr>
          <p:cNvSpPr txBox="1"/>
          <p:nvPr/>
        </p:nvSpPr>
        <p:spPr>
          <a:xfrm>
            <a:off x="224592" y="930444"/>
            <a:ext cx="8189495" cy="523220"/>
          </a:xfrm>
          <a:prstGeom prst="rect">
            <a:avLst/>
          </a:prstGeom>
          <a:noFill/>
        </p:spPr>
        <p:txBody>
          <a:bodyPr wrap="square" rtlCol="0">
            <a:spAutoFit/>
          </a:bodyPr>
          <a:lstStyle/>
          <a:p>
            <a:r>
              <a:rPr lang="en-US" sz="2800" dirty="0"/>
              <a:t>Why should we shout for joy and rejoice in the Lord?</a:t>
            </a:r>
          </a:p>
        </p:txBody>
      </p:sp>
      <p:sp>
        <p:nvSpPr>
          <p:cNvPr id="5" name="TextBox 4">
            <a:extLst>
              <a:ext uri="{FF2B5EF4-FFF2-40B4-BE49-F238E27FC236}">
                <a16:creationId xmlns:a16="http://schemas.microsoft.com/office/drawing/2014/main" id="{BDBA64B3-ABA8-58B2-4258-B91E1AC66D6F}"/>
              </a:ext>
            </a:extLst>
          </p:cNvPr>
          <p:cNvSpPr txBox="1"/>
          <p:nvPr/>
        </p:nvSpPr>
        <p:spPr>
          <a:xfrm>
            <a:off x="617621" y="2013284"/>
            <a:ext cx="7475621" cy="707886"/>
          </a:xfrm>
          <a:prstGeom prst="rect">
            <a:avLst/>
          </a:prstGeom>
          <a:noFill/>
        </p:spPr>
        <p:txBody>
          <a:bodyPr wrap="square" rtlCol="0">
            <a:spAutoFit/>
          </a:bodyPr>
          <a:lstStyle/>
          <a:p>
            <a:r>
              <a:rPr lang="en-US" sz="4000" b="1" dirty="0">
                <a:solidFill>
                  <a:srgbClr val="0070C0"/>
                </a:solidFill>
              </a:rPr>
              <a:t>1. Because of His WORD.</a:t>
            </a:r>
          </a:p>
        </p:txBody>
      </p:sp>
      <p:pic>
        <p:nvPicPr>
          <p:cNvPr id="6" name="Picture 5">
            <a:extLst>
              <a:ext uri="{FF2B5EF4-FFF2-40B4-BE49-F238E27FC236}">
                <a16:creationId xmlns:a16="http://schemas.microsoft.com/office/drawing/2014/main" id="{CC6432A1-AE86-5494-5F2E-9568CEDC624C}"/>
              </a:ext>
            </a:extLst>
          </p:cNvPr>
          <p:cNvPicPr>
            <a:picLocks noChangeAspect="1"/>
          </p:cNvPicPr>
          <p:nvPr/>
        </p:nvPicPr>
        <p:blipFill>
          <a:blip r:embed="rId2"/>
          <a:stretch>
            <a:fillRect/>
          </a:stretch>
        </p:blipFill>
        <p:spPr>
          <a:xfrm>
            <a:off x="6328610" y="4882371"/>
            <a:ext cx="2674319" cy="1857947"/>
          </a:xfrm>
          <a:prstGeom prst="rect">
            <a:avLst/>
          </a:prstGeom>
          <a:ln w="38100">
            <a:solidFill>
              <a:srgbClr val="0070C0"/>
            </a:solidFill>
          </a:ln>
        </p:spPr>
      </p:pic>
      <p:sp>
        <p:nvSpPr>
          <p:cNvPr id="8" name="TextBox 7">
            <a:extLst>
              <a:ext uri="{FF2B5EF4-FFF2-40B4-BE49-F238E27FC236}">
                <a16:creationId xmlns:a16="http://schemas.microsoft.com/office/drawing/2014/main" id="{5590F0DD-D2EB-53AF-F81F-C9EB30A5E8A7}"/>
              </a:ext>
            </a:extLst>
          </p:cNvPr>
          <p:cNvSpPr txBox="1"/>
          <p:nvPr/>
        </p:nvSpPr>
        <p:spPr>
          <a:xfrm>
            <a:off x="489283" y="3252355"/>
            <a:ext cx="7924803" cy="1323439"/>
          </a:xfrm>
          <a:prstGeom prst="rect">
            <a:avLst/>
          </a:prstGeom>
          <a:noFill/>
          <a:ln w="19050">
            <a:solidFill>
              <a:schemeClr val="tx1"/>
            </a:solidFill>
          </a:ln>
        </p:spPr>
        <p:txBody>
          <a:bodyPr wrap="square">
            <a:spAutoFit/>
          </a:bodyPr>
          <a:lstStyle/>
          <a:p>
            <a:r>
              <a:rPr lang="en-US" sz="4000" dirty="0">
                <a:latin typeface="Cambria Math" panose="02040503050406030204" pitchFamily="18" charset="0"/>
                <a:ea typeface="Cambria Math" panose="02040503050406030204" pitchFamily="18" charset="0"/>
              </a:rPr>
              <a:t>Psalm 33:4                                           For the word of the LORD is </a:t>
            </a:r>
            <a:r>
              <a:rPr lang="en-US" sz="4000" b="1" dirty="0">
                <a:latin typeface="Cambria Math" panose="02040503050406030204" pitchFamily="18" charset="0"/>
                <a:ea typeface="Cambria Math" panose="02040503050406030204" pitchFamily="18" charset="0"/>
              </a:rPr>
              <a:t>right</a:t>
            </a:r>
          </a:p>
        </p:txBody>
      </p:sp>
    </p:spTree>
    <p:extLst>
      <p:ext uri="{BB962C8B-B14F-4D97-AF65-F5344CB8AC3E}">
        <p14:creationId xmlns:p14="http://schemas.microsoft.com/office/powerpoint/2010/main" val="248333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2377C-3B3A-B00B-47AF-DF265DF5A4D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76F5FED-84A9-BBDF-22AD-944C76CAE15C}"/>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2175ED1E-3B74-855F-13F4-320EAF9F5D81}"/>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4" name="TextBox 3">
            <a:extLst>
              <a:ext uri="{FF2B5EF4-FFF2-40B4-BE49-F238E27FC236}">
                <a16:creationId xmlns:a16="http://schemas.microsoft.com/office/drawing/2014/main" id="{64B4D1B8-BADC-17DF-3E87-E50F87DC8B0C}"/>
              </a:ext>
            </a:extLst>
          </p:cNvPr>
          <p:cNvSpPr txBox="1"/>
          <p:nvPr/>
        </p:nvSpPr>
        <p:spPr>
          <a:xfrm>
            <a:off x="224592" y="930444"/>
            <a:ext cx="8189495" cy="523220"/>
          </a:xfrm>
          <a:prstGeom prst="rect">
            <a:avLst/>
          </a:prstGeom>
          <a:noFill/>
        </p:spPr>
        <p:txBody>
          <a:bodyPr wrap="square" rtlCol="0">
            <a:spAutoFit/>
          </a:bodyPr>
          <a:lstStyle/>
          <a:p>
            <a:r>
              <a:rPr lang="en-US" sz="2800" dirty="0"/>
              <a:t>Why should we shout for joy and rejoice in the Lord?</a:t>
            </a:r>
          </a:p>
        </p:txBody>
      </p:sp>
      <p:sp>
        <p:nvSpPr>
          <p:cNvPr id="5" name="TextBox 4">
            <a:extLst>
              <a:ext uri="{FF2B5EF4-FFF2-40B4-BE49-F238E27FC236}">
                <a16:creationId xmlns:a16="http://schemas.microsoft.com/office/drawing/2014/main" id="{FD1184DB-5F4B-2B4A-9EEA-821A5C4AD026}"/>
              </a:ext>
            </a:extLst>
          </p:cNvPr>
          <p:cNvSpPr txBox="1"/>
          <p:nvPr/>
        </p:nvSpPr>
        <p:spPr>
          <a:xfrm>
            <a:off x="617621" y="1732549"/>
            <a:ext cx="6497053" cy="707886"/>
          </a:xfrm>
          <a:prstGeom prst="rect">
            <a:avLst/>
          </a:prstGeom>
          <a:noFill/>
        </p:spPr>
        <p:txBody>
          <a:bodyPr wrap="square" rtlCol="0">
            <a:spAutoFit/>
          </a:bodyPr>
          <a:lstStyle/>
          <a:p>
            <a:r>
              <a:rPr lang="en-US" sz="4000" b="1" dirty="0">
                <a:solidFill>
                  <a:srgbClr val="0070C0"/>
                </a:solidFill>
              </a:rPr>
              <a:t>2. Because of His WORKS.</a:t>
            </a:r>
          </a:p>
        </p:txBody>
      </p:sp>
      <p:pic>
        <p:nvPicPr>
          <p:cNvPr id="6" name="Picture 5">
            <a:extLst>
              <a:ext uri="{FF2B5EF4-FFF2-40B4-BE49-F238E27FC236}">
                <a16:creationId xmlns:a16="http://schemas.microsoft.com/office/drawing/2014/main" id="{0ED97700-6152-4949-68D7-A3513BB323F7}"/>
              </a:ext>
            </a:extLst>
          </p:cNvPr>
          <p:cNvPicPr>
            <a:picLocks noChangeAspect="1"/>
          </p:cNvPicPr>
          <p:nvPr/>
        </p:nvPicPr>
        <p:blipFill>
          <a:blip r:embed="rId2"/>
          <a:stretch>
            <a:fillRect/>
          </a:stretch>
        </p:blipFill>
        <p:spPr>
          <a:xfrm>
            <a:off x="6328610" y="4882371"/>
            <a:ext cx="2674319" cy="1857947"/>
          </a:xfrm>
          <a:prstGeom prst="rect">
            <a:avLst/>
          </a:prstGeom>
          <a:ln w="38100">
            <a:solidFill>
              <a:srgbClr val="0070C0"/>
            </a:solidFill>
          </a:ln>
        </p:spPr>
      </p:pic>
      <p:sp>
        <p:nvSpPr>
          <p:cNvPr id="8" name="TextBox 7">
            <a:extLst>
              <a:ext uri="{FF2B5EF4-FFF2-40B4-BE49-F238E27FC236}">
                <a16:creationId xmlns:a16="http://schemas.microsoft.com/office/drawing/2014/main" id="{642EF155-3028-5F79-2E34-2DA7FAD76A02}"/>
              </a:ext>
            </a:extLst>
          </p:cNvPr>
          <p:cNvSpPr txBox="1"/>
          <p:nvPr/>
        </p:nvSpPr>
        <p:spPr>
          <a:xfrm>
            <a:off x="617621" y="2839454"/>
            <a:ext cx="7724274" cy="1938992"/>
          </a:xfrm>
          <a:prstGeom prst="rect">
            <a:avLst/>
          </a:prstGeom>
          <a:noFill/>
          <a:ln w="19050">
            <a:solidFill>
              <a:schemeClr val="tx1"/>
            </a:solidFill>
          </a:ln>
        </p:spPr>
        <p:txBody>
          <a:bodyPr wrap="square">
            <a:spAutoFit/>
          </a:bodyPr>
          <a:lstStyle/>
          <a:p>
            <a:r>
              <a:rPr lang="en-US" sz="4000" dirty="0">
                <a:latin typeface="Cambria" panose="02040503050406030204" pitchFamily="18" charset="0"/>
                <a:ea typeface="Cambria" panose="02040503050406030204" pitchFamily="18" charset="0"/>
              </a:rPr>
              <a:t>Psalm 33:4 For the word of the LORD is right, </a:t>
            </a:r>
            <a:r>
              <a:rPr lang="en-US" sz="4000" b="1" dirty="0">
                <a:latin typeface="Cambria" panose="02040503050406030204" pitchFamily="18" charset="0"/>
                <a:ea typeface="Cambria" panose="02040503050406030204" pitchFamily="18" charset="0"/>
              </a:rPr>
              <a:t>And all His work is done in truth.</a:t>
            </a:r>
          </a:p>
        </p:txBody>
      </p:sp>
    </p:spTree>
    <p:extLst>
      <p:ext uri="{BB962C8B-B14F-4D97-AF65-F5344CB8AC3E}">
        <p14:creationId xmlns:p14="http://schemas.microsoft.com/office/powerpoint/2010/main" val="64509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BA8D-EAD3-42D7-235A-C70B77613DD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7D5FC15-9AA1-C546-F655-E02A4709BADF}"/>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FD585E9C-8F36-2204-6695-7FD330C49ECA}"/>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4" name="TextBox 3">
            <a:extLst>
              <a:ext uri="{FF2B5EF4-FFF2-40B4-BE49-F238E27FC236}">
                <a16:creationId xmlns:a16="http://schemas.microsoft.com/office/drawing/2014/main" id="{2E460FEC-845C-4ECE-9D27-588DB3769818}"/>
              </a:ext>
            </a:extLst>
          </p:cNvPr>
          <p:cNvSpPr txBox="1"/>
          <p:nvPr/>
        </p:nvSpPr>
        <p:spPr>
          <a:xfrm>
            <a:off x="224592" y="930444"/>
            <a:ext cx="8189495" cy="523220"/>
          </a:xfrm>
          <a:prstGeom prst="rect">
            <a:avLst/>
          </a:prstGeom>
          <a:noFill/>
        </p:spPr>
        <p:txBody>
          <a:bodyPr wrap="square" rtlCol="0">
            <a:spAutoFit/>
          </a:bodyPr>
          <a:lstStyle/>
          <a:p>
            <a:r>
              <a:rPr lang="en-US" sz="2800" dirty="0"/>
              <a:t>Why should we shout for joy and rejoice in the Lord?</a:t>
            </a:r>
          </a:p>
        </p:txBody>
      </p:sp>
      <p:sp>
        <p:nvSpPr>
          <p:cNvPr id="5" name="TextBox 4">
            <a:extLst>
              <a:ext uri="{FF2B5EF4-FFF2-40B4-BE49-F238E27FC236}">
                <a16:creationId xmlns:a16="http://schemas.microsoft.com/office/drawing/2014/main" id="{B67BAF4C-7C06-CCEA-7820-249B124A47DE}"/>
              </a:ext>
            </a:extLst>
          </p:cNvPr>
          <p:cNvSpPr txBox="1"/>
          <p:nvPr/>
        </p:nvSpPr>
        <p:spPr>
          <a:xfrm>
            <a:off x="617621" y="1748591"/>
            <a:ext cx="8125326" cy="707886"/>
          </a:xfrm>
          <a:prstGeom prst="rect">
            <a:avLst/>
          </a:prstGeom>
          <a:noFill/>
        </p:spPr>
        <p:txBody>
          <a:bodyPr wrap="square" rtlCol="0">
            <a:spAutoFit/>
          </a:bodyPr>
          <a:lstStyle/>
          <a:p>
            <a:r>
              <a:rPr lang="en-US" sz="4000" b="1" dirty="0">
                <a:solidFill>
                  <a:srgbClr val="0070C0"/>
                </a:solidFill>
              </a:rPr>
              <a:t>3. Because of His LOVINGKINDNESS.</a:t>
            </a:r>
          </a:p>
        </p:txBody>
      </p:sp>
      <p:pic>
        <p:nvPicPr>
          <p:cNvPr id="6" name="Picture 5">
            <a:extLst>
              <a:ext uri="{FF2B5EF4-FFF2-40B4-BE49-F238E27FC236}">
                <a16:creationId xmlns:a16="http://schemas.microsoft.com/office/drawing/2014/main" id="{11B62B47-9E4B-8D11-2BE1-2DCDB09E7809}"/>
              </a:ext>
            </a:extLst>
          </p:cNvPr>
          <p:cNvPicPr>
            <a:picLocks noChangeAspect="1"/>
          </p:cNvPicPr>
          <p:nvPr/>
        </p:nvPicPr>
        <p:blipFill>
          <a:blip r:embed="rId2"/>
          <a:stretch>
            <a:fillRect/>
          </a:stretch>
        </p:blipFill>
        <p:spPr>
          <a:xfrm>
            <a:off x="6328610" y="4882371"/>
            <a:ext cx="2674319" cy="1857947"/>
          </a:xfrm>
          <a:prstGeom prst="rect">
            <a:avLst/>
          </a:prstGeom>
          <a:ln w="38100">
            <a:solidFill>
              <a:srgbClr val="0070C0"/>
            </a:solidFill>
          </a:ln>
        </p:spPr>
      </p:pic>
      <p:sp>
        <p:nvSpPr>
          <p:cNvPr id="8" name="TextBox 7">
            <a:extLst>
              <a:ext uri="{FF2B5EF4-FFF2-40B4-BE49-F238E27FC236}">
                <a16:creationId xmlns:a16="http://schemas.microsoft.com/office/drawing/2014/main" id="{CEF8C489-9EA6-0F24-3F4B-E97564873B15}"/>
              </a:ext>
            </a:extLst>
          </p:cNvPr>
          <p:cNvSpPr txBox="1"/>
          <p:nvPr/>
        </p:nvSpPr>
        <p:spPr>
          <a:xfrm>
            <a:off x="673768" y="2805123"/>
            <a:ext cx="7860632" cy="1938992"/>
          </a:xfrm>
          <a:prstGeom prst="rect">
            <a:avLst/>
          </a:prstGeom>
          <a:noFill/>
          <a:ln w="19050">
            <a:solidFill>
              <a:schemeClr val="tx1"/>
            </a:solidFill>
          </a:ln>
        </p:spPr>
        <p:txBody>
          <a:bodyPr wrap="square">
            <a:spAutoFit/>
          </a:bodyPr>
          <a:lstStyle/>
          <a:p>
            <a:r>
              <a:rPr lang="en-US" sz="4000" dirty="0">
                <a:latin typeface="Cambria" panose="02040503050406030204" pitchFamily="18" charset="0"/>
                <a:ea typeface="Cambria" panose="02040503050406030204" pitchFamily="18" charset="0"/>
              </a:rPr>
              <a:t>Psalm 33:5 He loves righteousness and justice; </a:t>
            </a:r>
            <a:r>
              <a:rPr lang="en-US" sz="4000" b="1" dirty="0">
                <a:latin typeface="Cambria" panose="02040503050406030204" pitchFamily="18" charset="0"/>
                <a:ea typeface="Cambria" panose="02040503050406030204" pitchFamily="18" charset="0"/>
              </a:rPr>
              <a:t>The earth is full of the goodness of the LORD</a:t>
            </a:r>
            <a:r>
              <a:rPr lang="en-US" sz="40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33318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62AF4-B5BC-627C-8A9A-A9347A45CB8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B2FDAD0-3FC8-5738-A641-D7E3849B4776}"/>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ACE62C62-210D-A7D5-C43E-A899B0ADCD4D}"/>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4" name="TextBox 3">
            <a:extLst>
              <a:ext uri="{FF2B5EF4-FFF2-40B4-BE49-F238E27FC236}">
                <a16:creationId xmlns:a16="http://schemas.microsoft.com/office/drawing/2014/main" id="{91A6C75D-9AE7-26D2-29CF-C3036E6F278A}"/>
              </a:ext>
            </a:extLst>
          </p:cNvPr>
          <p:cNvSpPr txBox="1"/>
          <p:nvPr/>
        </p:nvSpPr>
        <p:spPr>
          <a:xfrm>
            <a:off x="224592" y="930444"/>
            <a:ext cx="8189495" cy="523220"/>
          </a:xfrm>
          <a:prstGeom prst="rect">
            <a:avLst/>
          </a:prstGeom>
          <a:noFill/>
        </p:spPr>
        <p:txBody>
          <a:bodyPr wrap="square" rtlCol="0">
            <a:spAutoFit/>
          </a:bodyPr>
          <a:lstStyle/>
          <a:p>
            <a:r>
              <a:rPr lang="en-US" sz="2800" dirty="0"/>
              <a:t>Why should we shout for joy and rejoice in the Lord?</a:t>
            </a:r>
          </a:p>
        </p:txBody>
      </p:sp>
      <p:sp>
        <p:nvSpPr>
          <p:cNvPr id="5" name="TextBox 4">
            <a:extLst>
              <a:ext uri="{FF2B5EF4-FFF2-40B4-BE49-F238E27FC236}">
                <a16:creationId xmlns:a16="http://schemas.microsoft.com/office/drawing/2014/main" id="{05FD1A37-4230-B8DF-542E-AD406A43E11E}"/>
              </a:ext>
            </a:extLst>
          </p:cNvPr>
          <p:cNvSpPr txBox="1"/>
          <p:nvPr/>
        </p:nvSpPr>
        <p:spPr>
          <a:xfrm>
            <a:off x="617621" y="1636297"/>
            <a:ext cx="8125326" cy="707886"/>
          </a:xfrm>
          <a:prstGeom prst="rect">
            <a:avLst/>
          </a:prstGeom>
          <a:noFill/>
        </p:spPr>
        <p:txBody>
          <a:bodyPr wrap="square" rtlCol="0">
            <a:spAutoFit/>
          </a:bodyPr>
          <a:lstStyle/>
          <a:p>
            <a:r>
              <a:rPr lang="en-US" sz="4000" b="1" dirty="0">
                <a:solidFill>
                  <a:srgbClr val="0070C0"/>
                </a:solidFill>
              </a:rPr>
              <a:t>4. Because of His POWER.</a:t>
            </a:r>
          </a:p>
        </p:txBody>
      </p:sp>
      <p:pic>
        <p:nvPicPr>
          <p:cNvPr id="6" name="Picture 5">
            <a:extLst>
              <a:ext uri="{FF2B5EF4-FFF2-40B4-BE49-F238E27FC236}">
                <a16:creationId xmlns:a16="http://schemas.microsoft.com/office/drawing/2014/main" id="{1F4A1D20-3198-09AD-0E1D-56466427ABAF}"/>
              </a:ext>
            </a:extLst>
          </p:cNvPr>
          <p:cNvPicPr>
            <a:picLocks noChangeAspect="1"/>
          </p:cNvPicPr>
          <p:nvPr/>
        </p:nvPicPr>
        <p:blipFill>
          <a:blip r:embed="rId2"/>
          <a:stretch>
            <a:fillRect/>
          </a:stretch>
        </p:blipFill>
        <p:spPr>
          <a:xfrm>
            <a:off x="6328610" y="4882371"/>
            <a:ext cx="2674319" cy="1857947"/>
          </a:xfrm>
          <a:prstGeom prst="rect">
            <a:avLst/>
          </a:prstGeom>
          <a:ln w="38100">
            <a:solidFill>
              <a:srgbClr val="0070C0"/>
            </a:solidFill>
          </a:ln>
        </p:spPr>
      </p:pic>
      <p:sp>
        <p:nvSpPr>
          <p:cNvPr id="8" name="TextBox 7">
            <a:extLst>
              <a:ext uri="{FF2B5EF4-FFF2-40B4-BE49-F238E27FC236}">
                <a16:creationId xmlns:a16="http://schemas.microsoft.com/office/drawing/2014/main" id="{BC91F3A8-2D1F-48BF-0E38-36F4F0419A8A}"/>
              </a:ext>
            </a:extLst>
          </p:cNvPr>
          <p:cNvSpPr txBox="1"/>
          <p:nvPr/>
        </p:nvSpPr>
        <p:spPr>
          <a:xfrm>
            <a:off x="673769" y="2698357"/>
            <a:ext cx="7684168" cy="2062103"/>
          </a:xfrm>
          <a:prstGeom prst="rect">
            <a:avLst/>
          </a:prstGeom>
          <a:noFill/>
          <a:ln w="19050">
            <a:solidFill>
              <a:schemeClr val="tx1"/>
            </a:solidFill>
          </a:ln>
        </p:spPr>
        <p:txBody>
          <a:bodyPr wrap="square">
            <a:spAutoFit/>
          </a:bodyPr>
          <a:lstStyle/>
          <a:p>
            <a:r>
              <a:rPr lang="en-US" sz="3200" dirty="0">
                <a:latin typeface="Cambria" panose="02040503050406030204" pitchFamily="18" charset="0"/>
                <a:ea typeface="Cambria" panose="02040503050406030204" pitchFamily="18" charset="0"/>
              </a:rPr>
              <a:t>Psalm 33:8 Let all the earth fear the LORD; Let all the inhabitants of the world stand in awe of Him. 9 </a:t>
            </a:r>
            <a:r>
              <a:rPr lang="en-US" sz="3200" b="1" dirty="0">
                <a:latin typeface="Cambria" panose="02040503050406030204" pitchFamily="18" charset="0"/>
                <a:ea typeface="Cambria" panose="02040503050406030204" pitchFamily="18" charset="0"/>
              </a:rPr>
              <a:t>For He spoke, and it was done; He commanded, and it stood fast.</a:t>
            </a:r>
          </a:p>
        </p:txBody>
      </p:sp>
    </p:spTree>
    <p:extLst>
      <p:ext uri="{BB962C8B-B14F-4D97-AF65-F5344CB8AC3E}">
        <p14:creationId xmlns:p14="http://schemas.microsoft.com/office/powerpoint/2010/main" val="261798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FE871C-CB42-9BEE-3EFA-B486EBD3134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0A50D2C-6F06-DF1F-65A0-CF59C696F693}"/>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E9C60BE-6A30-64D8-C597-3B9BB2E0627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Rejoice In The Lord.   Psalm 33:1-15</a:t>
            </a:r>
          </a:p>
        </p:txBody>
      </p:sp>
      <p:sp>
        <p:nvSpPr>
          <p:cNvPr id="4" name="TextBox 3">
            <a:extLst>
              <a:ext uri="{FF2B5EF4-FFF2-40B4-BE49-F238E27FC236}">
                <a16:creationId xmlns:a16="http://schemas.microsoft.com/office/drawing/2014/main" id="{C8338F6D-9BC6-8EEA-F581-7D9E22A28554}"/>
              </a:ext>
            </a:extLst>
          </p:cNvPr>
          <p:cNvSpPr txBox="1"/>
          <p:nvPr/>
        </p:nvSpPr>
        <p:spPr>
          <a:xfrm>
            <a:off x="224592" y="930444"/>
            <a:ext cx="8189495" cy="523220"/>
          </a:xfrm>
          <a:prstGeom prst="rect">
            <a:avLst/>
          </a:prstGeom>
          <a:noFill/>
        </p:spPr>
        <p:txBody>
          <a:bodyPr wrap="square" rtlCol="0">
            <a:spAutoFit/>
          </a:bodyPr>
          <a:lstStyle/>
          <a:p>
            <a:r>
              <a:rPr lang="en-US" sz="2800" dirty="0"/>
              <a:t>Why should we shout for joy and rejoice in the Lord?</a:t>
            </a:r>
          </a:p>
        </p:txBody>
      </p:sp>
      <p:sp>
        <p:nvSpPr>
          <p:cNvPr id="5" name="TextBox 4">
            <a:extLst>
              <a:ext uri="{FF2B5EF4-FFF2-40B4-BE49-F238E27FC236}">
                <a16:creationId xmlns:a16="http://schemas.microsoft.com/office/drawing/2014/main" id="{51C1914D-F416-9556-9CC4-59606638E99E}"/>
              </a:ext>
            </a:extLst>
          </p:cNvPr>
          <p:cNvSpPr txBox="1"/>
          <p:nvPr/>
        </p:nvSpPr>
        <p:spPr>
          <a:xfrm>
            <a:off x="617621" y="1764633"/>
            <a:ext cx="8125326" cy="707886"/>
          </a:xfrm>
          <a:prstGeom prst="rect">
            <a:avLst/>
          </a:prstGeom>
          <a:noFill/>
        </p:spPr>
        <p:txBody>
          <a:bodyPr wrap="square" rtlCol="0">
            <a:spAutoFit/>
          </a:bodyPr>
          <a:lstStyle/>
          <a:p>
            <a:r>
              <a:rPr lang="en-US" sz="4000" b="1" dirty="0">
                <a:solidFill>
                  <a:srgbClr val="0070C0"/>
                </a:solidFill>
              </a:rPr>
              <a:t>5. Because of His KNOWLEDGE.</a:t>
            </a:r>
          </a:p>
        </p:txBody>
      </p:sp>
      <p:pic>
        <p:nvPicPr>
          <p:cNvPr id="6" name="Picture 5">
            <a:extLst>
              <a:ext uri="{FF2B5EF4-FFF2-40B4-BE49-F238E27FC236}">
                <a16:creationId xmlns:a16="http://schemas.microsoft.com/office/drawing/2014/main" id="{4D41B577-8C6E-AF5F-F447-EA53FDDAF116}"/>
              </a:ext>
            </a:extLst>
          </p:cNvPr>
          <p:cNvPicPr>
            <a:picLocks noChangeAspect="1"/>
          </p:cNvPicPr>
          <p:nvPr/>
        </p:nvPicPr>
        <p:blipFill>
          <a:blip r:embed="rId2"/>
          <a:stretch>
            <a:fillRect/>
          </a:stretch>
        </p:blipFill>
        <p:spPr>
          <a:xfrm>
            <a:off x="6328610" y="4882371"/>
            <a:ext cx="2674319" cy="1857947"/>
          </a:xfrm>
          <a:prstGeom prst="rect">
            <a:avLst/>
          </a:prstGeom>
          <a:ln w="38100">
            <a:solidFill>
              <a:srgbClr val="0070C0"/>
            </a:solidFill>
          </a:ln>
        </p:spPr>
      </p:pic>
      <p:sp>
        <p:nvSpPr>
          <p:cNvPr id="8" name="TextBox 7">
            <a:extLst>
              <a:ext uri="{FF2B5EF4-FFF2-40B4-BE49-F238E27FC236}">
                <a16:creationId xmlns:a16="http://schemas.microsoft.com/office/drawing/2014/main" id="{AEAB48DE-EBA4-CF1B-58C4-EF76EAAC6207}"/>
              </a:ext>
            </a:extLst>
          </p:cNvPr>
          <p:cNvSpPr txBox="1"/>
          <p:nvPr/>
        </p:nvSpPr>
        <p:spPr>
          <a:xfrm>
            <a:off x="264697" y="2907183"/>
            <a:ext cx="8662733" cy="1754326"/>
          </a:xfrm>
          <a:prstGeom prst="rect">
            <a:avLst/>
          </a:prstGeom>
          <a:noFill/>
          <a:ln w="19050">
            <a:solidFill>
              <a:schemeClr val="tx1"/>
            </a:solidFill>
          </a:ln>
        </p:spPr>
        <p:txBody>
          <a:bodyPr wrap="square">
            <a:spAutoFit/>
          </a:bodyPr>
          <a:lstStyle/>
          <a:p>
            <a:r>
              <a:rPr lang="en-US" sz="3600" dirty="0">
                <a:latin typeface="Cambria" panose="02040503050406030204" pitchFamily="18" charset="0"/>
                <a:ea typeface="Cambria" panose="02040503050406030204" pitchFamily="18" charset="0"/>
              </a:rPr>
              <a:t>Psalm 33:10 </a:t>
            </a:r>
            <a:r>
              <a:rPr lang="en-US" sz="3600" b="1" dirty="0">
                <a:latin typeface="Cambria" panose="02040503050406030204" pitchFamily="18" charset="0"/>
                <a:ea typeface="Cambria" panose="02040503050406030204" pitchFamily="18" charset="0"/>
              </a:rPr>
              <a:t>The LORD brings the counsel of the nations to nothing</a:t>
            </a:r>
            <a:r>
              <a:rPr lang="en-US" sz="3600" dirty="0">
                <a:latin typeface="Cambria" panose="02040503050406030204" pitchFamily="18" charset="0"/>
                <a:ea typeface="Cambria" panose="02040503050406030204" pitchFamily="18" charset="0"/>
              </a:rPr>
              <a:t>; He makes the plans of the peoples of no effect.</a:t>
            </a:r>
          </a:p>
        </p:txBody>
      </p:sp>
    </p:spTree>
    <p:extLst>
      <p:ext uri="{BB962C8B-B14F-4D97-AF65-F5344CB8AC3E}">
        <p14:creationId xmlns:p14="http://schemas.microsoft.com/office/powerpoint/2010/main" val="15744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380</TotalTime>
  <Words>791</Words>
  <Application>Microsoft Office PowerPoint</Application>
  <PresentationFormat>On-screen Show (4:3)</PresentationFormat>
  <Paragraphs>72</Paragraphs>
  <Slides>13</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Arial Unicode MS</vt:lpstr>
      <vt:lpstr>Calibri</vt:lpstr>
      <vt:lpstr>Calibri Light</vt:lpstr>
      <vt:lpstr>Cambria</vt:lpstr>
      <vt:lpstr>Cambria Math</vt:lpstr>
      <vt:lpstr>Ink Free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18</cp:revision>
  <dcterms:created xsi:type="dcterms:W3CDTF">2025-08-19T19:05:23Z</dcterms:created>
  <dcterms:modified xsi:type="dcterms:W3CDTF">2025-12-06T22:36:37Z</dcterms:modified>
</cp:coreProperties>
</file>