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31"/>
  </p:notesMasterIdLst>
  <p:sldIdLst>
    <p:sldId id="265" r:id="rId5"/>
    <p:sldId id="257" r:id="rId6"/>
    <p:sldId id="775" r:id="rId7"/>
    <p:sldId id="778" r:id="rId8"/>
    <p:sldId id="751" r:id="rId9"/>
    <p:sldId id="752" r:id="rId10"/>
    <p:sldId id="755" r:id="rId11"/>
    <p:sldId id="754" r:id="rId12"/>
    <p:sldId id="757" r:id="rId13"/>
    <p:sldId id="758" r:id="rId14"/>
    <p:sldId id="753" r:id="rId15"/>
    <p:sldId id="756" r:id="rId16"/>
    <p:sldId id="760" r:id="rId17"/>
    <p:sldId id="761" r:id="rId18"/>
    <p:sldId id="764" r:id="rId19"/>
    <p:sldId id="762" r:id="rId20"/>
    <p:sldId id="766" r:id="rId21"/>
    <p:sldId id="763" r:id="rId22"/>
    <p:sldId id="768" r:id="rId23"/>
    <p:sldId id="767" r:id="rId24"/>
    <p:sldId id="776" r:id="rId25"/>
    <p:sldId id="769" r:id="rId26"/>
    <p:sldId id="774" r:id="rId27"/>
    <p:sldId id="750" r:id="rId28"/>
    <p:sldId id="770" r:id="rId29"/>
    <p:sldId id="276"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BuPl+F/lYjh6YLCeB7hvRg==" hashData="UWzeQP1l7rYRS8uOpqo6H5Ehtd9D0E4jTuYhF0QhNYbWUCnIgM6/7Xb83Qg3YjWwibK99qKYMA2x02znHk/sd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8" autoAdjust="0"/>
    <p:restoredTop sz="94660"/>
  </p:normalViewPr>
  <p:slideViewPr>
    <p:cSldViewPr snapToGrid="0">
      <p:cViewPr varScale="1">
        <p:scale>
          <a:sx n="69" d="100"/>
          <a:sy n="69" d="100"/>
        </p:scale>
        <p:origin x="72" y="118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44C5D6-F829-4AEC-B538-F39FDC005DC2}" type="datetimeFigureOut">
              <a:rPr lang="en-US" smtClean="0"/>
              <a:t>12/13/2025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65BF-710C-4361-97C8-9F2F3BC5D211}" type="slidenum">
              <a:rPr lang="en-US" smtClean="0"/>
              <a:t>‹#›</a:t>
            </a:fld>
            <a:endParaRPr lang="en-US"/>
          </a:p>
        </p:txBody>
      </p:sp>
    </p:spTree>
    <p:extLst>
      <p:ext uri="{BB962C8B-B14F-4D97-AF65-F5344CB8AC3E}">
        <p14:creationId xmlns:p14="http://schemas.microsoft.com/office/powerpoint/2010/main" val="2919240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5B65BF-710C-4361-97C8-9F2F3BC5D211}" type="slidenum">
              <a:rPr lang="en-US" smtClean="0"/>
              <a:t>7</a:t>
            </a:fld>
            <a:endParaRPr lang="en-US"/>
          </a:p>
        </p:txBody>
      </p:sp>
    </p:spTree>
    <p:extLst>
      <p:ext uri="{BB962C8B-B14F-4D97-AF65-F5344CB8AC3E}">
        <p14:creationId xmlns:p14="http://schemas.microsoft.com/office/powerpoint/2010/main" val="652460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F15D7C-D689-4F9B-93B0-45F58065BED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54134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15D7C-D689-4F9B-93B0-45F58065BED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283182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15D7C-D689-4F9B-93B0-45F58065BED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4225858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740686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34942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34857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8863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3959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660719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559196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30307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15D7C-D689-4F9B-93B0-45F58065BED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30030540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42688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431060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112080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7904054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4509576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3621351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456135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40266306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6395845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705006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F15D7C-D689-4F9B-93B0-45F58065BED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34729879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9641579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7801066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4878805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1419998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6771409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3767344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3442330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8166267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853674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448674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F15D7C-D689-4F9B-93B0-45F58065BED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2149813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6869960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6805584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2597201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5787415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12/13/2025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78453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F15D7C-D689-4F9B-93B0-45F58065BED0}" type="datetimeFigureOut">
              <a:rPr lang="en-US" smtClean="0"/>
              <a:t>12/13/2025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3152842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F15D7C-D689-4F9B-93B0-45F58065BED0}" type="datetimeFigureOut">
              <a:rPr lang="en-US" smtClean="0"/>
              <a:t>12/13/2025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4150786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15D7C-D689-4F9B-93B0-45F58065BED0}" type="datetimeFigureOut">
              <a:rPr lang="en-US" smtClean="0"/>
              <a:t>12/13/2025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2762637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F15D7C-D689-4F9B-93B0-45F58065BED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554067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F15D7C-D689-4F9B-93B0-45F58065BED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5CC49-5345-4862-BEF4-2F4C28A489BE}" type="slidenum">
              <a:rPr lang="en-US" smtClean="0"/>
              <a:t>‹#›</a:t>
            </a:fld>
            <a:endParaRPr lang="en-US"/>
          </a:p>
        </p:txBody>
      </p:sp>
    </p:spTree>
    <p:extLst>
      <p:ext uri="{BB962C8B-B14F-4D97-AF65-F5344CB8AC3E}">
        <p14:creationId xmlns:p14="http://schemas.microsoft.com/office/powerpoint/2010/main" val="850585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15D7C-D689-4F9B-93B0-45F58065BED0}" type="datetimeFigureOut">
              <a:rPr lang="en-US" smtClean="0"/>
              <a:t>12/13/2025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5CC49-5345-4862-BEF4-2F4C28A489BE}" type="slidenum">
              <a:rPr lang="en-US" smtClean="0"/>
              <a:t>‹#›</a:t>
            </a:fld>
            <a:endParaRPr lang="en-US"/>
          </a:p>
        </p:txBody>
      </p:sp>
    </p:spTree>
    <p:extLst>
      <p:ext uri="{BB962C8B-B14F-4D97-AF65-F5344CB8AC3E}">
        <p14:creationId xmlns:p14="http://schemas.microsoft.com/office/powerpoint/2010/main" val="1472991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E4AD4-9483-45BF-8C80-FA4B789FE830}" type="datetimeFigureOut">
              <a:rPr lang="en-US" smtClean="0">
                <a:solidFill>
                  <a:prstClr val="black">
                    <a:tint val="75000"/>
                  </a:prstClr>
                </a:solidFill>
              </a:rPr>
              <a:pPr/>
              <a:t>12/13/2025</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8B3F5-B970-4FFF-B5E3-2C890E1A686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3638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61408-B059-4BE3-9B18-E2EA024F5496}" type="datetimeFigureOut">
              <a:rPr lang="en-US" smtClean="0"/>
              <a:t>12/13/2025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5853B-0D88-4491-8C47-0F7D0AB63E77}" type="slidenum">
              <a:rPr lang="en-US" smtClean="0"/>
              <a:t>‹#›</a:t>
            </a:fld>
            <a:endParaRPr lang="en-US" dirty="0"/>
          </a:p>
        </p:txBody>
      </p:sp>
    </p:spTree>
    <p:extLst>
      <p:ext uri="{BB962C8B-B14F-4D97-AF65-F5344CB8AC3E}">
        <p14:creationId xmlns:p14="http://schemas.microsoft.com/office/powerpoint/2010/main" val="3485364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C3792-2440-40FD-9B76-92D5F06CAC8C}" type="datetimeFigureOut">
              <a:rPr lang="en-US" smtClean="0"/>
              <a:t>12/13/2025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DB039-D147-4386-BC2D-5E6DB0D999C4}" type="slidenum">
              <a:rPr lang="en-US" smtClean="0"/>
              <a:t>‹#›</a:t>
            </a:fld>
            <a:endParaRPr lang="en-US" dirty="0"/>
          </a:p>
        </p:txBody>
      </p:sp>
    </p:spTree>
    <p:extLst>
      <p:ext uri="{BB962C8B-B14F-4D97-AF65-F5344CB8AC3E}">
        <p14:creationId xmlns:p14="http://schemas.microsoft.com/office/powerpoint/2010/main" val="38251103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3" Type="http://schemas.openxmlformats.org/officeDocument/2006/relationships/hyperlink" Target="https://ar.inspiredpencil.com/pictures-2023/zombie-coming-out-of-grave"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40343-1D0F-D1B8-9CB7-C97DB6CA6059}"/>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73C2082D-E1D4-EFC6-7578-D2812D7EA0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0569C71-D2A5-DB3A-FB04-D1CE0FE35E4D}"/>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62C7D737-2889-D1E5-52E3-ACA9F21FAB33}"/>
              </a:ext>
            </a:extLst>
          </p:cNvPr>
          <p:cNvSpPr txBox="1"/>
          <p:nvPr/>
        </p:nvSpPr>
        <p:spPr>
          <a:xfrm>
            <a:off x="497305" y="907909"/>
            <a:ext cx="8359595" cy="558743"/>
          </a:xfrm>
          <a:prstGeom prst="rect">
            <a:avLst/>
          </a:prstGeom>
          <a:noFill/>
        </p:spPr>
        <p:txBody>
          <a:bodyPr wrap="square">
            <a:spAutoFit/>
          </a:bodyPr>
          <a:lstStyle/>
          <a:p>
            <a:pPr marR="0" lvl="0">
              <a:lnSpc>
                <a:spcPct val="115000"/>
              </a:lnSpc>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28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r>
              <a:rPr lang="en-US" sz="28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59E98C4-07C4-198A-CF4F-63058888429F}"/>
              </a:ext>
            </a:extLst>
          </p:cNvPr>
          <p:cNvSpPr txBox="1"/>
          <p:nvPr/>
        </p:nvSpPr>
        <p:spPr>
          <a:xfrm>
            <a:off x="537411" y="1466653"/>
            <a:ext cx="7948863" cy="954107"/>
          </a:xfrm>
          <a:prstGeom prst="rect">
            <a:avLst/>
          </a:prstGeom>
          <a:noFill/>
        </p:spPr>
        <p:txBody>
          <a:bodyPr wrap="square">
            <a:spAutoFit/>
          </a:bodyPr>
          <a:lstStyle/>
          <a:p>
            <a:pPr marR="0" lvl="0">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Sustained by Relationships that Remind Us of Our New Identity</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4A53051-3163-AD7E-0E13-3E8340C42256}"/>
              </a:ext>
            </a:extLst>
          </p:cNvPr>
          <p:cNvSpPr txBox="1"/>
          <p:nvPr/>
        </p:nvSpPr>
        <p:spPr>
          <a:xfrm>
            <a:off x="537411" y="2420760"/>
            <a:ext cx="8069178" cy="1500154"/>
          </a:xfrm>
          <a:prstGeom prst="rect">
            <a:avLst/>
          </a:prstGeom>
          <a:noFill/>
        </p:spPr>
        <p:txBody>
          <a:bodyPr wrap="square">
            <a:spAutoFit/>
          </a:bodyPr>
          <a:lstStyle/>
          <a:p>
            <a:pPr marR="0" lvl="0"/>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a:t>
            </a: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We cannot be a servant to sin and be a servant to Christ.</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0736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F3569-A88A-082D-3A09-1ACF41DE6D2B}"/>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BE8E51D2-BF69-11A2-F182-27F35DE40B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06263F1-BDC5-0247-C897-8E7D8F27540E}"/>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E3386F95-E995-13AC-8125-2DB994DF4593}"/>
              </a:ext>
            </a:extLst>
          </p:cNvPr>
          <p:cNvSpPr txBox="1"/>
          <p:nvPr/>
        </p:nvSpPr>
        <p:spPr>
          <a:xfrm>
            <a:off x="240632" y="818147"/>
            <a:ext cx="8694820" cy="5519460"/>
          </a:xfrm>
          <a:prstGeom prst="rect">
            <a:avLst/>
          </a:prstGeom>
          <a:noFill/>
        </p:spPr>
        <p:txBody>
          <a:bodyPr wrap="square">
            <a:spAutoFit/>
          </a:bodyPr>
          <a:lstStyle/>
          <a:p>
            <a:pPr marL="0" marR="0">
              <a:spcAft>
                <a:spcPts val="800"/>
              </a:spcAft>
              <a:buNone/>
            </a:pPr>
            <a:r>
              <a:rPr lang="en-US" sz="2600" kern="100" dirty="0">
                <a:effectLst/>
                <a:latin typeface="Calibri" panose="020F0502020204030204" pitchFamily="34" charset="0"/>
                <a:ea typeface="Calibri" panose="020F0502020204030204" pitchFamily="34" charset="0"/>
                <a:cs typeface="Calibri" panose="020F0502020204030204" pitchFamily="34" charset="0"/>
              </a:rPr>
              <a:t>Paul’s shows everyone’s sinful condition is a kind of slavery. Not just the so-called </a:t>
            </a:r>
            <a:r>
              <a:rPr lang="en-US" sz="2600" u="sng" kern="100" dirty="0">
                <a:effectLst/>
                <a:latin typeface="Calibri" panose="020F0502020204030204" pitchFamily="34" charset="0"/>
                <a:ea typeface="Calibri" panose="020F0502020204030204" pitchFamily="34" charset="0"/>
                <a:cs typeface="Calibri" panose="020F0502020204030204" pitchFamily="34" charset="0"/>
              </a:rPr>
              <a:t>sickos</a:t>
            </a:r>
            <a:r>
              <a:rPr lang="en-US" sz="2600" kern="100" dirty="0">
                <a:effectLst/>
                <a:latin typeface="Calibri" panose="020F0502020204030204" pitchFamily="34" charset="0"/>
                <a:ea typeface="Calibri" panose="020F0502020204030204" pitchFamily="34" charset="0"/>
                <a:cs typeface="Calibri" panose="020F0502020204030204" pitchFamily="34" charset="0"/>
              </a:rPr>
              <a:t> and the </a:t>
            </a:r>
            <a:r>
              <a:rPr lang="en-US" sz="2600" u="sng" kern="100" dirty="0">
                <a:effectLst/>
                <a:latin typeface="Calibri" panose="020F0502020204030204" pitchFamily="34" charset="0"/>
                <a:ea typeface="Calibri" panose="020F0502020204030204" pitchFamily="34" charset="0"/>
                <a:cs typeface="Calibri" panose="020F0502020204030204" pitchFamily="34" charset="0"/>
              </a:rPr>
              <a:t>junkies who experience enslaving compulsions</a:t>
            </a:r>
            <a:r>
              <a:rPr lang="en-US" sz="2600" kern="100" dirty="0">
                <a:effectLst/>
                <a:latin typeface="Calibri" panose="020F0502020204030204" pitchFamily="34" charset="0"/>
                <a:ea typeface="Calibri" panose="020F0502020204030204" pitchFamily="34" charset="0"/>
                <a:cs typeface="Calibri" panose="020F0502020204030204" pitchFamily="34" charset="0"/>
              </a:rPr>
              <a:t>. </a:t>
            </a:r>
            <a:r>
              <a:rPr lang="en-US" sz="2600" b="1" kern="100" dirty="0">
                <a:effectLst/>
                <a:latin typeface="Calibri" panose="020F0502020204030204" pitchFamily="34" charset="0"/>
                <a:ea typeface="Calibri" panose="020F0502020204030204" pitchFamily="34" charset="0"/>
                <a:cs typeface="Calibri" panose="020F0502020204030204" pitchFamily="34" charset="0"/>
              </a:rPr>
              <a:t>It is everyone</a:t>
            </a:r>
            <a:r>
              <a:rPr lang="en-US" sz="2600" kern="100" dirty="0">
                <a:effectLst/>
                <a:latin typeface="Calibri" panose="020F0502020204030204" pitchFamily="34" charset="0"/>
                <a:ea typeface="Calibri" panose="020F0502020204030204" pitchFamily="34" charset="0"/>
                <a:cs typeface="Calibri" panose="020F0502020204030204" pitchFamily="34" charset="0"/>
              </a:rPr>
              <a:t>. </a:t>
            </a:r>
          </a:p>
          <a:p>
            <a:pPr marL="0" marR="0">
              <a:spcAft>
                <a:spcPts val="800"/>
              </a:spcAft>
              <a:buNone/>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600" kern="100" dirty="0">
                <a:effectLst/>
                <a:latin typeface="Calibri" panose="020F0502020204030204" pitchFamily="34" charset="0"/>
                <a:ea typeface="Calibri" panose="020F0502020204030204" pitchFamily="34" charset="0"/>
                <a:cs typeface="Calibri" panose="020F0502020204030204" pitchFamily="34" charset="0"/>
              </a:rPr>
              <a:t>As Paul explains in Romans 6, when our master is sin, we “obey its passions” (Rom.6:12). Therefore do not let sin reign in your mortal body, that you should obey it in its lusts.</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600" kern="100" dirty="0">
                <a:effectLst/>
                <a:latin typeface="Calibri" panose="020F0502020204030204" pitchFamily="34" charset="0"/>
                <a:ea typeface="Calibri" panose="020F0502020204030204" pitchFamily="34" charset="0"/>
                <a:cs typeface="Calibri" panose="020F0502020204030204" pitchFamily="34" charset="0"/>
              </a:rPr>
              <a:t>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600" kern="100" dirty="0">
                <a:effectLst/>
                <a:latin typeface="Calibri" panose="020F0502020204030204" pitchFamily="34" charset="0"/>
                <a:ea typeface="Calibri" panose="020F0502020204030204" pitchFamily="34" charset="0"/>
                <a:cs typeface="Calibri" panose="020F0502020204030204" pitchFamily="34" charset="0"/>
              </a:rPr>
              <a:t>The word “passions” here means more than a desire or a drive; it means over-desire or overdrive. The word                                 is </a:t>
            </a:r>
            <a:r>
              <a:rPr lang="en-US" sz="2600" u="sng" kern="100" dirty="0">
                <a:effectLst/>
                <a:latin typeface="Calibri" panose="020F0502020204030204" pitchFamily="34" charset="0"/>
                <a:ea typeface="Calibri" panose="020F0502020204030204" pitchFamily="34" charset="0"/>
                <a:cs typeface="Calibri" panose="020F0502020204030204" pitchFamily="34" charset="0"/>
              </a:rPr>
              <a:t>not so much about desires for evil                                        things as it is an inordinate desire for                                        good things</a:t>
            </a:r>
            <a:r>
              <a:rPr lang="en-US" sz="2600" kern="100" dirty="0">
                <a:effectLst/>
                <a:latin typeface="Calibri" panose="020F0502020204030204" pitchFamily="34" charset="0"/>
                <a:ea typeface="Calibri" panose="020F0502020204030204" pitchFamily="34" charset="0"/>
                <a:cs typeface="Calibri" panose="020F0502020204030204" pitchFamily="34" charset="0"/>
              </a:rPr>
              <a:t>.</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4026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6AFAD-8EAB-3EDB-EBB9-3DC4ED211758}"/>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9504B2CC-9758-ADDA-BBB3-AADA923484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7CC6973-EB0E-473F-B740-A8E6D25765A8}"/>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1FD9E9A2-520C-E51E-3C4E-4070EE289EF2}"/>
              </a:ext>
            </a:extLst>
          </p:cNvPr>
          <p:cNvSpPr txBox="1"/>
          <p:nvPr/>
        </p:nvSpPr>
        <p:spPr>
          <a:xfrm>
            <a:off x="441157" y="1443787"/>
            <a:ext cx="8301789" cy="4493538"/>
          </a:xfrm>
          <a:prstGeom prst="rect">
            <a:avLst/>
          </a:prstGeom>
          <a:noFill/>
        </p:spPr>
        <p:txBody>
          <a:bodyPr wrap="square">
            <a:spAutoFit/>
          </a:bodyPr>
          <a:lstStyle/>
          <a:p>
            <a:pPr marL="0" marR="0">
              <a:spcAft>
                <a:spcPts val="800"/>
              </a:spcAft>
              <a:buNone/>
            </a:pPr>
            <a:r>
              <a:rPr lang="en-US" sz="3600" kern="100" dirty="0">
                <a:effectLst/>
                <a:latin typeface="Calibri" panose="020F0502020204030204" pitchFamily="34" charset="0"/>
                <a:ea typeface="Calibri" panose="020F0502020204030204" pitchFamily="34" charset="0"/>
                <a:cs typeface="Calibri" panose="020F0502020204030204" pitchFamily="34" charset="0"/>
              </a:rPr>
              <a:t>The reason our idols rule us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is because of the power we’ve given them to define us</a:t>
            </a:r>
            <a:r>
              <a:rPr lang="en-US" sz="3600" kern="100" dirty="0">
                <a:effectLst/>
                <a:latin typeface="Calibri" panose="020F0502020204030204" pitchFamily="34" charset="0"/>
                <a:ea typeface="Calibri" panose="020F0502020204030204" pitchFamily="34" charset="0"/>
                <a:cs typeface="Calibri" panose="020F0502020204030204" pitchFamily="34" charset="0"/>
              </a:rPr>
              <a:t>. </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600" kern="100" dirty="0">
                <a:effectLst/>
                <a:latin typeface="Calibri" panose="020F0502020204030204" pitchFamily="34" charset="0"/>
                <a:ea typeface="Calibri" panose="020F0502020204030204" pitchFamily="34" charset="0"/>
                <a:cs typeface="Calibri" panose="020F0502020204030204" pitchFamily="34" charset="0"/>
              </a:rPr>
              <a:t>Our idols make us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feel good</a:t>
            </a:r>
            <a:r>
              <a:rPr lang="en-US" sz="3600" kern="100" dirty="0">
                <a:effectLst/>
                <a:latin typeface="Calibri" panose="020F0502020204030204" pitchFamily="34" charset="0"/>
                <a:ea typeface="Calibri" panose="020F0502020204030204" pitchFamily="34" charset="0"/>
                <a:cs typeface="Calibri" panose="020F0502020204030204" pitchFamily="34" charset="0"/>
              </a:rPr>
              <a:t> about ourselves,</a:t>
            </a:r>
          </a:p>
          <a:p>
            <a:pPr marL="0" marR="0">
              <a:spcAft>
                <a:spcPts val="800"/>
              </a:spcAft>
              <a:buNone/>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600" kern="100" dirty="0">
                <a:effectLst/>
                <a:latin typeface="Calibri" panose="020F0502020204030204" pitchFamily="34" charset="0"/>
                <a:ea typeface="Calibri" panose="020F0502020204030204" pitchFamily="34" charset="0"/>
                <a:cs typeface="Calibri" panose="020F0502020204030204" pitchFamily="34" charset="0"/>
              </a:rPr>
              <a:t>make us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feel secure</a:t>
            </a:r>
            <a:r>
              <a:rPr lang="en-US" sz="3600" kern="100" dirty="0">
                <a:effectLst/>
                <a:latin typeface="Calibri" panose="020F0502020204030204" pitchFamily="34" charset="0"/>
                <a:ea typeface="Calibri" panose="020F0502020204030204" pitchFamily="34" charset="0"/>
                <a:cs typeface="Calibri" panose="020F0502020204030204" pitchFamily="34" charset="0"/>
              </a:rPr>
              <a:t>, and we get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hooked on the affirmation</a:t>
            </a:r>
            <a:r>
              <a:rPr lang="en-US" sz="3600" kern="100" dirty="0">
                <a:effectLst/>
                <a:latin typeface="Calibri" panose="020F0502020204030204" pitchFamily="34" charset="0"/>
                <a:ea typeface="Calibri" panose="020F0502020204030204" pitchFamily="34" charset="0"/>
                <a:cs typeface="Calibri" panose="020F0502020204030204" pitchFamily="34" charset="0"/>
              </a:rPr>
              <a:t>, the power,                         and the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comfort</a:t>
            </a:r>
            <a:r>
              <a:rPr lang="en-US" sz="3600" kern="100" dirty="0">
                <a:effectLst/>
                <a:latin typeface="Calibri" panose="020F0502020204030204" pitchFamily="34" charset="0"/>
                <a:ea typeface="Calibri" panose="020F0502020204030204" pitchFamily="34" charset="0"/>
                <a:cs typeface="Calibri" panose="020F0502020204030204" pitchFamily="34" charset="0"/>
              </a:rPr>
              <a:t>.</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5443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3B536-1CED-67B4-451A-130E76D83FF9}"/>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44886849-4443-2CD3-1BBF-56A11C4E4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11B081D-1971-8974-7BC4-81C319356402}"/>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0D7767C9-68D9-9801-DED5-DB615388BE54}"/>
              </a:ext>
            </a:extLst>
          </p:cNvPr>
          <p:cNvSpPr txBox="1"/>
          <p:nvPr/>
        </p:nvSpPr>
        <p:spPr>
          <a:xfrm>
            <a:off x="319184" y="770022"/>
            <a:ext cx="8375637" cy="5775940"/>
          </a:xfrm>
          <a:prstGeom prst="rect">
            <a:avLst/>
          </a:prstGeom>
          <a:noFill/>
        </p:spPr>
        <p:txBody>
          <a:bodyPr wrap="square">
            <a:spAutoFit/>
          </a:bodyPr>
          <a:lstStyle/>
          <a:p>
            <a:pPr marL="0" marR="0">
              <a:spcAft>
                <a:spcPts val="800"/>
              </a:spcAft>
              <a:buNone/>
            </a:pPr>
            <a:r>
              <a:rPr lang="en-US" sz="32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Rom. 8:18 </a:t>
            </a:r>
            <a:r>
              <a:rPr lang="en-US" sz="2400" kern="100" dirty="0">
                <a:effectLst/>
                <a:latin typeface="Calibri" panose="020F0502020204030204" pitchFamily="34" charset="0"/>
                <a:ea typeface="Calibri" panose="020F0502020204030204" pitchFamily="34" charset="0"/>
                <a:cs typeface="Calibri" panose="020F0502020204030204" pitchFamily="34" charset="0"/>
              </a:rPr>
              <a:t>For I consider that the sufferings of this present time are not worthy to be compared with the glory which shall be revealed in us.19 For the earnest expectation of the creation eagerly waits for the revealing of the sons of God.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400" kern="100" dirty="0">
                <a:effectLst/>
                <a:latin typeface="Calibri" panose="020F0502020204030204" pitchFamily="34" charset="0"/>
                <a:ea typeface="Calibri" panose="020F0502020204030204" pitchFamily="34" charset="0"/>
                <a:cs typeface="Calibri" panose="020F0502020204030204" pitchFamily="34" charset="0"/>
              </a:rPr>
              <a:t>20 For the creation was subjected to futility, not willingly, but because of Him who subjected it in hope;21 because the creation itself also will be delivered from the bondage of corruption into the glorious liberty of the children of God.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400" kern="100" dirty="0">
                <a:effectLst/>
                <a:latin typeface="Calibri" panose="020F0502020204030204" pitchFamily="34" charset="0"/>
                <a:ea typeface="Calibri" panose="020F0502020204030204" pitchFamily="34" charset="0"/>
                <a:cs typeface="Calibri" panose="020F0502020204030204" pitchFamily="34" charset="0"/>
              </a:rPr>
              <a:t>22 For we know that the whole creation groans and labors with birth pangs together until now.23 Not only that, but we also who have the </a:t>
            </a:r>
            <a:r>
              <a:rPr lang="en-US" sz="2400" kern="100" dirty="0" err="1">
                <a:effectLst/>
                <a:latin typeface="Calibri" panose="020F0502020204030204" pitchFamily="34" charset="0"/>
                <a:ea typeface="Calibri" panose="020F0502020204030204" pitchFamily="34" charset="0"/>
                <a:cs typeface="Calibri" panose="020F0502020204030204" pitchFamily="34" charset="0"/>
              </a:rPr>
              <a:t>firstfruits</a:t>
            </a:r>
            <a:r>
              <a:rPr lang="en-US" sz="2400" kern="100" dirty="0">
                <a:effectLst/>
                <a:latin typeface="Calibri" panose="020F0502020204030204" pitchFamily="34" charset="0"/>
                <a:ea typeface="Calibri" panose="020F0502020204030204" pitchFamily="34" charset="0"/>
                <a:cs typeface="Calibri" panose="020F0502020204030204" pitchFamily="34" charset="0"/>
              </a:rPr>
              <a:t> of the Spirit, even we                                     ourselves groan within ourselves, eagerly                                         waiting for the adoption, the redemption                                           of our body.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6426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8CE02-AA1D-5A6B-9924-F6D685A03638}"/>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01F727EF-7AD3-FAC4-462A-2CD28BDF2F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90D04F1-9082-99EF-164E-563C5EDA629A}"/>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E13648B3-E459-2741-3ADF-873F35CE485F}"/>
              </a:ext>
            </a:extLst>
          </p:cNvPr>
          <p:cNvSpPr txBox="1"/>
          <p:nvPr/>
        </p:nvSpPr>
        <p:spPr>
          <a:xfrm>
            <a:off x="537409" y="1171072"/>
            <a:ext cx="8141369" cy="4692182"/>
          </a:xfrm>
          <a:prstGeom prst="rect">
            <a:avLst/>
          </a:prstGeom>
          <a:noFill/>
        </p:spPr>
        <p:txBody>
          <a:bodyPr wrap="square">
            <a:spAutoFit/>
          </a:bodyPr>
          <a:lstStyle/>
          <a:p>
            <a:pPr marL="0" marR="0">
              <a:lnSpc>
                <a:spcPct val="115000"/>
              </a:lnSpc>
              <a:spcAft>
                <a:spcPts val="800"/>
              </a:spcAft>
              <a:buNone/>
            </a:pPr>
            <a:r>
              <a:rPr lang="en-US" sz="3200" kern="100" dirty="0">
                <a:effectLst/>
                <a:latin typeface="Calibri" panose="020F0502020204030204" pitchFamily="34" charset="0"/>
                <a:ea typeface="Calibri" panose="020F0502020204030204" pitchFamily="34" charset="0"/>
                <a:cs typeface="Calibri" panose="020F0502020204030204" pitchFamily="34" charset="0"/>
              </a:rPr>
              <a:t>Jesus was born into a </a:t>
            </a:r>
            <a:r>
              <a:rPr lang="en-US" sz="3200" u="sng" kern="100" dirty="0">
                <a:effectLst/>
                <a:latin typeface="Calibri" panose="020F0502020204030204" pitchFamily="34" charset="0"/>
                <a:ea typeface="Calibri" panose="020F0502020204030204" pitchFamily="34" charset="0"/>
                <a:cs typeface="Calibri" panose="020F0502020204030204" pitchFamily="34" charset="0"/>
              </a:rPr>
              <a:t>world of sin</a:t>
            </a:r>
            <a:r>
              <a:rPr lang="en-US" sz="3200" kern="100" dirty="0">
                <a:effectLst/>
                <a:latin typeface="Calibri" panose="020F0502020204030204" pitchFamily="34" charset="0"/>
                <a:ea typeface="Calibri" panose="020F0502020204030204" pitchFamily="34" charset="0"/>
                <a:cs typeface="Calibri" panose="020F0502020204030204" pitchFamily="34" charset="0"/>
              </a:rPr>
              <a:t> and </a:t>
            </a:r>
            <a:r>
              <a:rPr lang="en-US" sz="3200" u="sng" kern="100" dirty="0">
                <a:effectLst/>
                <a:latin typeface="Calibri" panose="020F0502020204030204" pitchFamily="34" charset="0"/>
                <a:ea typeface="Calibri" panose="020F0502020204030204" pitchFamily="34" charset="0"/>
                <a:cs typeface="Calibri" panose="020F0502020204030204" pitchFamily="34" charset="0"/>
              </a:rPr>
              <a:t>experienced</a:t>
            </a:r>
            <a:r>
              <a:rPr lang="en-US" sz="3200" kern="100" dirty="0">
                <a:effectLst/>
                <a:latin typeface="Calibri" panose="020F0502020204030204" pitchFamily="34" charset="0"/>
                <a:ea typeface="Calibri" panose="020F0502020204030204" pitchFamily="34" charset="0"/>
                <a:cs typeface="Calibri" panose="020F0502020204030204" pitchFamily="34" charset="0"/>
              </a:rPr>
              <a:t> all the </a:t>
            </a:r>
            <a:r>
              <a:rPr lang="en-US" sz="3200" u="sng" kern="100" dirty="0">
                <a:effectLst/>
                <a:latin typeface="Calibri" panose="020F0502020204030204" pitchFamily="34" charset="0"/>
                <a:ea typeface="Calibri" panose="020F0502020204030204" pitchFamily="34" charset="0"/>
                <a:cs typeface="Calibri" panose="020F0502020204030204" pitchFamily="34" charset="0"/>
              </a:rPr>
              <a:t>temptations we face</a:t>
            </a:r>
            <a:r>
              <a:rPr lang="en-US" sz="3200" kern="100" dirty="0">
                <a:effectLst/>
                <a:latin typeface="Calibri" panose="020F0502020204030204" pitchFamily="34" charset="0"/>
                <a:ea typeface="Calibri" panose="020F0502020204030204" pitchFamily="34" charset="0"/>
                <a:cs typeface="Calibri" panose="020F0502020204030204" pitchFamily="34" charset="0"/>
              </a:rPr>
              <a:t>, all the </a:t>
            </a:r>
            <a:r>
              <a:rPr lang="en-US" sz="3200" u="sng" kern="100" dirty="0">
                <a:effectLst/>
                <a:latin typeface="Calibri" panose="020F0502020204030204" pitchFamily="34" charset="0"/>
                <a:ea typeface="Calibri" panose="020F0502020204030204" pitchFamily="34" charset="0"/>
                <a:cs typeface="Calibri" panose="020F0502020204030204" pitchFamily="34" charset="0"/>
              </a:rPr>
              <a:t>limitations of living in a body subject to weakness and death</a:t>
            </a:r>
            <a:r>
              <a:rPr lang="en-US" sz="3200" kern="100" dirty="0">
                <a:effectLst/>
                <a:latin typeface="Calibri" panose="020F0502020204030204" pitchFamily="34" charset="0"/>
                <a:ea typeface="Calibri" panose="020F0502020204030204" pitchFamily="34" charset="0"/>
                <a:cs typeface="Calibri" panose="020F0502020204030204" pitchFamily="34" charset="0"/>
              </a:rPr>
              <a:t>.</a:t>
            </a:r>
          </a:p>
          <a:p>
            <a:pPr marL="0" marR="0">
              <a:lnSpc>
                <a:spcPct val="115000"/>
              </a:lnSpc>
              <a:spcAft>
                <a:spcPts val="800"/>
              </a:spcAft>
              <a:buNone/>
            </a:pPr>
            <a:r>
              <a:rPr lang="en-US" sz="3200" kern="100" dirty="0">
                <a:effectLst/>
                <a:latin typeface="Calibri" panose="020F0502020204030204" pitchFamily="34" charset="0"/>
                <a:ea typeface="Calibri" panose="020F0502020204030204" pitchFamily="34" charset="0"/>
                <a:cs typeface="Calibri" panose="020F0502020204030204" pitchFamily="34" charset="0"/>
              </a:rPr>
              <a:t>He then experienced the ultimate price of sin by </a:t>
            </a:r>
            <a:r>
              <a:rPr lang="en-US" sz="3200" u="sng" kern="100" dirty="0">
                <a:effectLst/>
                <a:latin typeface="Calibri" panose="020F0502020204030204" pitchFamily="34" charset="0"/>
                <a:ea typeface="Calibri" panose="020F0502020204030204" pitchFamily="34" charset="0"/>
                <a:cs typeface="Calibri" panose="020F0502020204030204" pitchFamily="34" charset="0"/>
              </a:rPr>
              <a:t>dying for our sins on the cross</a:t>
            </a:r>
            <a:r>
              <a:rPr lang="en-US" sz="3200" kern="100" dirty="0">
                <a:effectLst/>
                <a:latin typeface="Calibri" panose="020F0502020204030204" pitchFamily="34" charset="0"/>
                <a:ea typeface="Calibri" panose="020F0502020204030204" pitchFamily="34" charset="0"/>
                <a:cs typeface="Calibri" panose="020F0502020204030204" pitchFamily="34" charset="0"/>
              </a:rPr>
              <a:t>. He experienced all of this without giving into                               sin Himself.</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9226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40DDF-3765-6C18-3289-4DD172F39E1E}"/>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327A0B41-E295-B1CD-BF53-FC4E497AE6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86F5830-4AC2-074D-054E-322F5309918F}"/>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00445995-EE83-0191-66C2-19B972ED4530}"/>
              </a:ext>
            </a:extLst>
          </p:cNvPr>
          <p:cNvSpPr txBox="1"/>
          <p:nvPr/>
        </p:nvSpPr>
        <p:spPr>
          <a:xfrm>
            <a:off x="385011" y="907909"/>
            <a:ext cx="8439805" cy="558743"/>
          </a:xfrm>
          <a:prstGeom prst="rect">
            <a:avLst/>
          </a:prstGeom>
          <a:noFill/>
        </p:spPr>
        <p:txBody>
          <a:bodyPr wrap="square">
            <a:spAutoFit/>
          </a:bodyPr>
          <a:lstStyle/>
          <a:p>
            <a:pPr marR="0" lvl="0">
              <a:lnSpc>
                <a:spcPct val="115000"/>
              </a:lnSpc>
              <a:spcAft>
                <a:spcPts val="800"/>
              </a:spcAft>
            </a:pPr>
            <a:r>
              <a:rPr lang="en-US" sz="28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28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r>
              <a:rPr lang="en-US" sz="28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BA570DA-6ED1-253E-D1F2-E2EC7117332B}"/>
              </a:ext>
            </a:extLst>
          </p:cNvPr>
          <p:cNvSpPr txBox="1"/>
          <p:nvPr/>
        </p:nvSpPr>
        <p:spPr>
          <a:xfrm>
            <a:off x="441158" y="1532020"/>
            <a:ext cx="8005010" cy="954107"/>
          </a:xfrm>
          <a:prstGeom prst="rect">
            <a:avLst/>
          </a:prstGeom>
          <a:noFill/>
        </p:spPr>
        <p:txBody>
          <a:bodyPr wrap="square">
            <a:spAutoFit/>
          </a:bodyPr>
          <a:lstStyle/>
          <a:p>
            <a:pPr marR="0" lvl="0">
              <a:spcAft>
                <a:spcPts val="800"/>
              </a:spcAft>
            </a:pPr>
            <a:r>
              <a:rPr lang="en-US" sz="28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Sustained by Relationships that Remind Us of Our New Identity</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4F52AEC-EDF5-D5F8-185C-C66F8C405838}"/>
              </a:ext>
            </a:extLst>
          </p:cNvPr>
          <p:cNvSpPr txBox="1"/>
          <p:nvPr/>
        </p:nvSpPr>
        <p:spPr>
          <a:xfrm>
            <a:off x="483272" y="2551495"/>
            <a:ext cx="8005009" cy="1384995"/>
          </a:xfrm>
          <a:prstGeom prst="rect">
            <a:avLst/>
          </a:prstGeom>
          <a:noFill/>
        </p:spPr>
        <p:txBody>
          <a:bodyPr wrap="square">
            <a:spAutoFit/>
          </a:bodyPr>
          <a:lstStyle/>
          <a:p>
            <a:pPr marR="0" lvl="0"/>
            <a:r>
              <a:rPr lang="en-US" sz="28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 </a:t>
            </a:r>
            <a:r>
              <a:rPr lang="en-US" sz="2800" kern="100" dirty="0">
                <a:effectLst/>
                <a:latin typeface="Calibri" panose="020F0502020204030204" pitchFamily="34" charset="0"/>
                <a:ea typeface="Calibri" panose="020F0502020204030204" pitchFamily="34" charset="0"/>
                <a:cs typeface="Calibri" panose="020F0502020204030204" pitchFamily="34" charset="0"/>
              </a:rPr>
              <a:t>We cannot be a servant to sin and be a servant to Christ.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25A12ED-B090-9921-8367-E86588BA9D45}"/>
              </a:ext>
            </a:extLst>
          </p:cNvPr>
          <p:cNvSpPr txBox="1"/>
          <p:nvPr/>
        </p:nvSpPr>
        <p:spPr>
          <a:xfrm>
            <a:off x="547440" y="3530329"/>
            <a:ext cx="7898728" cy="692049"/>
          </a:xfrm>
          <a:prstGeom prst="rect">
            <a:avLst/>
          </a:prstGeom>
          <a:noFill/>
        </p:spPr>
        <p:txBody>
          <a:bodyPr wrap="square">
            <a:spAutoFit/>
          </a:bodyPr>
          <a:lstStyle/>
          <a:p>
            <a:pPr marR="0" lvl="0">
              <a:lnSpc>
                <a:spcPct val="115000"/>
              </a:lnSpc>
              <a:spcAft>
                <a:spcPts val="800"/>
              </a:spcAft>
            </a:pPr>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4.</a:t>
            </a: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Remember Your marriage with Christ</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704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B7E7E-043B-3D4E-8A3B-3BC55765183F}"/>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3D750595-1EA1-D42D-E6EE-3E5DC294C5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25CBAC6-8561-8E4B-9166-566642BFDDD9}"/>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0B4C5F9E-36B4-D281-160E-3E2F602153CF}"/>
              </a:ext>
            </a:extLst>
          </p:cNvPr>
          <p:cNvSpPr txBox="1"/>
          <p:nvPr/>
        </p:nvSpPr>
        <p:spPr>
          <a:xfrm>
            <a:off x="497305" y="930442"/>
            <a:ext cx="8261684" cy="954107"/>
          </a:xfrm>
          <a:prstGeom prst="rect">
            <a:avLst/>
          </a:prstGeom>
          <a:noFill/>
        </p:spPr>
        <p:txBody>
          <a:bodyPr wrap="square">
            <a:spAutoFit/>
          </a:bodyPr>
          <a:lstStyle/>
          <a:p>
            <a:pPr marL="0" marR="0">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We have been “united with Him” </a:t>
            </a: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(Rom. 6:5), </a:t>
            </a:r>
            <a:r>
              <a:rPr lang="en-US" sz="2800" kern="100" dirty="0">
                <a:effectLst/>
                <a:latin typeface="Calibri" panose="020F0502020204030204" pitchFamily="34" charset="0"/>
                <a:ea typeface="Calibri" panose="020F0502020204030204" pitchFamily="34" charset="0"/>
                <a:cs typeface="Calibri" panose="020F0502020204030204" pitchFamily="34" charset="0"/>
              </a:rPr>
              <a:t>Paul says. “the Spirit of Christ dwells in us” </a:t>
            </a: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(8:9).</a:t>
            </a:r>
            <a:endPar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ECAA2922-CCD6-B385-FDAD-B9BF8BCBB6A9}"/>
              </a:ext>
            </a:extLst>
          </p:cNvPr>
          <p:cNvSpPr txBox="1"/>
          <p:nvPr/>
        </p:nvSpPr>
        <p:spPr>
          <a:xfrm>
            <a:off x="585537" y="2212230"/>
            <a:ext cx="8173452" cy="3960058"/>
          </a:xfrm>
          <a:prstGeom prst="rect">
            <a:avLst/>
          </a:prstGeom>
          <a:noFill/>
        </p:spPr>
        <p:txBody>
          <a:bodyPr wrap="square">
            <a:spAutoFit/>
          </a:bodyPr>
          <a:lstStyle/>
          <a:p>
            <a:pPr marL="0" marR="0">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The </a:t>
            </a:r>
            <a:r>
              <a:rPr lang="en-US" sz="2800" u="sng" kern="100" dirty="0">
                <a:effectLst/>
                <a:latin typeface="Calibri" panose="020F0502020204030204" pitchFamily="34" charset="0"/>
                <a:ea typeface="Calibri" panose="020F0502020204030204" pitchFamily="34" charset="0"/>
                <a:cs typeface="Calibri" panose="020F0502020204030204" pitchFamily="34" charset="0"/>
              </a:rPr>
              <a:t>Spirit who raised Jesus from the dead</a:t>
            </a:r>
            <a:r>
              <a:rPr lang="en-US" sz="2800" kern="100" dirty="0">
                <a:effectLst/>
                <a:latin typeface="Calibri" panose="020F0502020204030204" pitchFamily="34" charset="0"/>
                <a:ea typeface="Calibri" panose="020F0502020204030204" pitchFamily="34" charset="0"/>
                <a:cs typeface="Calibri" panose="020F0502020204030204" pitchFamily="34" charset="0"/>
              </a:rPr>
              <a:t> is in us, giving life to our mortal bodies </a:t>
            </a: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(8:11). </a:t>
            </a:r>
            <a:r>
              <a:rPr lang="en-US" sz="2800" kern="100" dirty="0">
                <a:effectLst/>
                <a:latin typeface="Calibri" panose="020F0502020204030204" pitchFamily="34" charset="0"/>
                <a:ea typeface="Calibri" panose="020F0502020204030204" pitchFamily="34" charset="0"/>
                <a:cs typeface="Calibri" panose="020F0502020204030204" pitchFamily="34" charset="0"/>
              </a:rPr>
              <a:t>Not miraculously but through the POWER of the WORD.  </a:t>
            </a:r>
          </a:p>
          <a:p>
            <a:pPr marL="0" marR="0">
              <a:spcAft>
                <a:spcPts val="800"/>
              </a:spcAft>
              <a:buNone/>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Rom. 8:11 </a:t>
            </a:r>
            <a:r>
              <a:rPr lang="en-US" sz="2800" kern="100" dirty="0">
                <a:effectLst/>
                <a:latin typeface="Calibri" panose="020F0502020204030204" pitchFamily="34" charset="0"/>
                <a:ea typeface="Calibri" panose="020F0502020204030204" pitchFamily="34" charset="0"/>
                <a:cs typeface="Calibri" panose="020F0502020204030204" pitchFamily="34" charset="0"/>
              </a:rPr>
              <a:t>But if the Spirit of Him who raised Jesus from the dead dwells in you, He who raised Christ from the dead will also give life to your                             mortal bodies through His Spirit                                     who dwells in you.</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4027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AD93C-4A79-CC9D-F53B-EE3B91E25972}"/>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DDAB40F8-454C-AB0C-E20A-05DF1A8DA2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0C8D8498-814C-E46F-CDED-6D542B4EF41B}"/>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EA49A38B-BE67-3766-2C9E-18D75BDDBF13}"/>
              </a:ext>
            </a:extLst>
          </p:cNvPr>
          <p:cNvSpPr txBox="1"/>
          <p:nvPr/>
        </p:nvSpPr>
        <p:spPr>
          <a:xfrm>
            <a:off x="409073" y="880181"/>
            <a:ext cx="8415743" cy="558743"/>
          </a:xfrm>
          <a:prstGeom prst="rect">
            <a:avLst/>
          </a:prstGeom>
          <a:noFill/>
        </p:spPr>
        <p:txBody>
          <a:bodyPr wrap="square">
            <a:spAutoFit/>
          </a:bodyPr>
          <a:lstStyle/>
          <a:p>
            <a:pPr marR="0" lvl="0">
              <a:lnSpc>
                <a:spcPct val="115000"/>
              </a:lnSpc>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28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r>
              <a:rPr lang="en-US" sz="28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934A90F-00ED-80D5-A877-82B10587DF72}"/>
              </a:ext>
            </a:extLst>
          </p:cNvPr>
          <p:cNvSpPr txBox="1"/>
          <p:nvPr/>
        </p:nvSpPr>
        <p:spPr>
          <a:xfrm>
            <a:off x="441159" y="1510253"/>
            <a:ext cx="8510336" cy="954107"/>
          </a:xfrm>
          <a:prstGeom prst="rect">
            <a:avLst/>
          </a:prstGeom>
          <a:noFill/>
        </p:spPr>
        <p:txBody>
          <a:bodyPr wrap="square">
            <a:spAutoFit/>
          </a:bodyPr>
          <a:lstStyle/>
          <a:p>
            <a:pPr marR="0" lvl="0">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2800" kern="100" dirty="0">
                <a:effectLst/>
                <a:latin typeface="Calibri" panose="020F0502020204030204" pitchFamily="34" charset="0"/>
                <a:ea typeface="Calibri" panose="020F0502020204030204" pitchFamily="34" charset="0"/>
                <a:cs typeface="Calibri" panose="020F0502020204030204" pitchFamily="34" charset="0"/>
              </a:rPr>
              <a:t>Fighting Sin Is Sustained by Relationships that Remind Us of Our New Identity</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5DBAA94-8474-258B-D5DF-D0D9D466E8D6}"/>
              </a:ext>
            </a:extLst>
          </p:cNvPr>
          <p:cNvSpPr txBox="1"/>
          <p:nvPr/>
        </p:nvSpPr>
        <p:spPr>
          <a:xfrm>
            <a:off x="441159" y="2409235"/>
            <a:ext cx="8261682" cy="1420517"/>
          </a:xfrm>
          <a:prstGeom prst="rect">
            <a:avLst/>
          </a:prstGeom>
          <a:noFill/>
        </p:spPr>
        <p:txBody>
          <a:bodyPr wrap="square">
            <a:spAutoFit/>
          </a:bodyPr>
          <a:lstStyle/>
          <a:p>
            <a:pPr marR="0" lvl="0"/>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 </a:t>
            </a:r>
            <a:r>
              <a:rPr lang="en-US" sz="2800" kern="100" dirty="0">
                <a:effectLst/>
                <a:latin typeface="Calibri" panose="020F0502020204030204" pitchFamily="34" charset="0"/>
                <a:ea typeface="Calibri" panose="020F0502020204030204" pitchFamily="34" charset="0"/>
                <a:cs typeface="Calibri" panose="020F0502020204030204" pitchFamily="34" charset="0"/>
              </a:rPr>
              <a:t>We cannot be a servant to sin and be a servant to Christ.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86B08E51-354C-BA97-6211-AE2A4150583F}"/>
              </a:ext>
            </a:extLst>
          </p:cNvPr>
          <p:cNvSpPr txBox="1"/>
          <p:nvPr/>
        </p:nvSpPr>
        <p:spPr>
          <a:xfrm>
            <a:off x="441159" y="3352797"/>
            <a:ext cx="8383657" cy="558743"/>
          </a:xfrm>
          <a:prstGeom prst="rect">
            <a:avLst/>
          </a:prstGeom>
          <a:noFill/>
        </p:spPr>
        <p:txBody>
          <a:bodyPr wrap="square">
            <a:spAutoFit/>
          </a:bodyPr>
          <a:lstStyle/>
          <a:p>
            <a:pPr marR="0" lvl="0">
              <a:lnSpc>
                <a:spcPct val="115000"/>
              </a:lnSpc>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4. </a:t>
            </a:r>
            <a:r>
              <a:rPr lang="en-US" sz="2800" kern="100" dirty="0">
                <a:effectLst/>
                <a:latin typeface="Calibri" panose="020F0502020204030204" pitchFamily="34" charset="0"/>
                <a:ea typeface="Calibri" panose="020F0502020204030204" pitchFamily="34" charset="0"/>
                <a:cs typeface="Calibri" panose="020F0502020204030204" pitchFamily="34" charset="0"/>
              </a:rPr>
              <a:t>Remember Your marriage with Christ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E9E21E08-3022-D481-0AD0-1C0A7C0F948D}"/>
              </a:ext>
            </a:extLst>
          </p:cNvPr>
          <p:cNvSpPr txBox="1"/>
          <p:nvPr/>
        </p:nvSpPr>
        <p:spPr>
          <a:xfrm>
            <a:off x="537411" y="4122821"/>
            <a:ext cx="4666252" cy="2554545"/>
          </a:xfrm>
          <a:prstGeom prst="rect">
            <a:avLst/>
          </a:prstGeom>
          <a:noFill/>
        </p:spPr>
        <p:txBody>
          <a:bodyPr wrap="square">
            <a:spAutoFit/>
          </a:bodyPr>
          <a:lstStyle/>
          <a:p>
            <a:pPr marR="0" lvl="0">
              <a:spcAft>
                <a:spcPts val="800"/>
              </a:spcAft>
            </a:pPr>
            <a:r>
              <a:rPr lang="en-US" sz="32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5. </a:t>
            </a:r>
            <a:r>
              <a:rPr lang="en-US" sz="32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Our relationship to our old master, Sin, is profoundly severed because the Spirit of the living Christ is in us.</a:t>
            </a:r>
            <a:endParaRPr lang="en-US" sz="32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8307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C0438-E43E-79E5-FDE0-B7158B69A7EC}"/>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2CF579A7-271F-987B-3B41-8A5B6B4B4B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FCB1D28-DA41-6844-6CE2-2150CF9C58E2}"/>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4E66487E-204D-6E69-7BFD-A52C1A1DC598}"/>
              </a:ext>
            </a:extLst>
          </p:cNvPr>
          <p:cNvSpPr txBox="1"/>
          <p:nvPr/>
        </p:nvSpPr>
        <p:spPr>
          <a:xfrm>
            <a:off x="481263" y="1371597"/>
            <a:ext cx="8101263" cy="4298100"/>
          </a:xfrm>
          <a:prstGeom prst="rect">
            <a:avLst/>
          </a:prstGeom>
          <a:noFill/>
        </p:spPr>
        <p:txBody>
          <a:bodyPr wrap="square">
            <a:spAutoFit/>
          </a:bodyPr>
          <a:lstStyle/>
          <a:p>
            <a:pPr marL="0" marR="0">
              <a:lnSpc>
                <a:spcPct val="115000"/>
              </a:lnSpc>
              <a:spcAft>
                <a:spcPts val="800"/>
              </a:spcAft>
              <a:buNone/>
            </a:pPr>
            <a:r>
              <a:rPr lang="en-US" sz="4000" kern="100" dirty="0">
                <a:effectLst/>
                <a:latin typeface="Calibri" panose="020F0502020204030204" pitchFamily="34" charset="0"/>
                <a:ea typeface="Calibri" panose="020F0502020204030204" pitchFamily="34" charset="0"/>
                <a:cs typeface="Calibri" panose="020F0502020204030204" pitchFamily="34" charset="0"/>
              </a:rPr>
              <a:t>We must </a:t>
            </a:r>
            <a:r>
              <a:rPr lang="en-US" sz="4000" u="sng" kern="100" dirty="0">
                <a:effectLst/>
                <a:latin typeface="Calibri" panose="020F0502020204030204" pitchFamily="34" charset="0"/>
                <a:ea typeface="Calibri" panose="020F0502020204030204" pitchFamily="34" charset="0"/>
                <a:cs typeface="Calibri" panose="020F0502020204030204" pitchFamily="34" charset="0"/>
              </a:rPr>
              <a:t>consider                              </a:t>
            </a:r>
            <a:r>
              <a:rPr lang="en-US" sz="4000" kern="100" dirty="0">
                <a:effectLst/>
                <a:latin typeface="Calibri" panose="020F0502020204030204" pitchFamily="34" charset="0"/>
                <a:ea typeface="Calibri" panose="020F0502020204030204" pitchFamily="34" charset="0"/>
                <a:cs typeface="Calibri" panose="020F0502020204030204" pitchFamily="34" charset="0"/>
              </a:rPr>
              <a:t> and </a:t>
            </a:r>
            <a:r>
              <a:rPr lang="en-US" sz="4000" u="sng" kern="100" dirty="0">
                <a:effectLst/>
                <a:latin typeface="Calibri" panose="020F0502020204030204" pitchFamily="34" charset="0"/>
                <a:ea typeface="Calibri" panose="020F0502020204030204" pitchFamily="34" charset="0"/>
                <a:cs typeface="Calibri" panose="020F0502020204030204" pitchFamily="34" charset="0"/>
              </a:rPr>
              <a:t>reconsider</a:t>
            </a:r>
            <a:r>
              <a:rPr lang="en-US" sz="4000" kern="100" dirty="0">
                <a:effectLst/>
                <a:latin typeface="Calibri" panose="020F0502020204030204" pitchFamily="34" charset="0"/>
                <a:ea typeface="Calibri" panose="020F0502020204030204" pitchFamily="34" charset="0"/>
                <a:cs typeface="Calibri" panose="020F0502020204030204" pitchFamily="34" charset="0"/>
              </a:rPr>
              <a:t>                                    and </a:t>
            </a:r>
            <a:r>
              <a:rPr lang="en-US" sz="4000" u="sng" kern="100" dirty="0">
                <a:effectLst/>
                <a:latin typeface="Calibri" panose="020F0502020204030204" pitchFamily="34" charset="0"/>
                <a:ea typeface="Calibri" panose="020F0502020204030204" pitchFamily="34" charset="0"/>
                <a:cs typeface="Calibri" panose="020F0502020204030204" pitchFamily="34" charset="0"/>
              </a:rPr>
              <a:t>reconsider</a:t>
            </a:r>
            <a:r>
              <a:rPr lang="en-US" sz="4000" kern="100" dirty="0">
                <a:effectLst/>
                <a:latin typeface="Calibri" panose="020F0502020204030204" pitchFamily="34" charset="0"/>
                <a:ea typeface="Calibri" panose="020F0502020204030204" pitchFamily="34" charset="0"/>
                <a:cs typeface="Calibri" panose="020F0502020204030204" pitchFamily="34" charset="0"/>
              </a:rPr>
              <a:t> again—                  every single day—                              that we are new creatures                   </a:t>
            </a:r>
            <a:r>
              <a:rPr lang="en-US" sz="40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Cor. 5:17).</a:t>
            </a:r>
            <a:endParaRPr lang="en-US" sz="4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5508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D55B8-019E-F952-D2B1-426C2119EB4D}"/>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A764F9AA-5122-272A-9064-0E8307B0EB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2AED165-A477-12B7-3B43-8E9720A0BA7E}"/>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A4A59BFA-A788-9212-E924-4D61B7F53662}"/>
              </a:ext>
            </a:extLst>
          </p:cNvPr>
          <p:cNvSpPr txBox="1"/>
          <p:nvPr/>
        </p:nvSpPr>
        <p:spPr>
          <a:xfrm>
            <a:off x="304799" y="831990"/>
            <a:ext cx="8406063" cy="492122"/>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24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24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2400" kern="100" dirty="0">
                <a:effectLst/>
                <a:latin typeface="Calibri" panose="020F0502020204030204" pitchFamily="34" charset="0"/>
                <a:ea typeface="Calibri" panose="020F0502020204030204" pitchFamily="34" charset="0"/>
                <a:cs typeface="Calibri" panose="020F0502020204030204" pitchFamily="34" charset="0"/>
              </a:rPr>
              <a:t> </a:t>
            </a:r>
            <a:r>
              <a:rPr lang="en-US" sz="24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B571660-D5DC-9AA1-921B-22B63D0D3CAB}"/>
              </a:ext>
            </a:extLst>
          </p:cNvPr>
          <p:cNvSpPr txBox="1"/>
          <p:nvPr/>
        </p:nvSpPr>
        <p:spPr>
          <a:xfrm>
            <a:off x="362956" y="1412208"/>
            <a:ext cx="8357587" cy="916854"/>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2400" kern="100" dirty="0">
                <a:effectLst/>
                <a:latin typeface="Calibri" panose="020F0502020204030204" pitchFamily="34" charset="0"/>
                <a:ea typeface="Calibri" panose="020F0502020204030204" pitchFamily="34" charset="0"/>
                <a:cs typeface="Calibri" panose="020F0502020204030204" pitchFamily="34" charset="0"/>
              </a:rPr>
              <a:t>Fighting Sin Is Sustained by Relationships that Remind Us of Our New Identity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4517575-C324-F408-9256-303E56BF6596}"/>
              </a:ext>
            </a:extLst>
          </p:cNvPr>
          <p:cNvSpPr txBox="1"/>
          <p:nvPr/>
        </p:nvSpPr>
        <p:spPr>
          <a:xfrm>
            <a:off x="362957" y="2441381"/>
            <a:ext cx="8564476" cy="928075"/>
          </a:xfrm>
          <a:prstGeom prst="rect">
            <a:avLst/>
          </a:prstGeom>
          <a:noFill/>
        </p:spPr>
        <p:txBody>
          <a:bodyPr wrap="square">
            <a:spAutoFit/>
          </a:bodyPr>
          <a:lstStyle/>
          <a:p>
            <a:pPr marR="0" lvl="0"/>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a:t>
            </a:r>
            <a:r>
              <a:rPr lang="en-US" sz="2400" kern="100" dirty="0">
                <a:effectLst/>
                <a:latin typeface="Calibri" panose="020F0502020204030204" pitchFamily="34" charset="0"/>
                <a:ea typeface="Calibri" panose="020F0502020204030204" pitchFamily="34" charset="0"/>
                <a:cs typeface="Calibri" panose="020F0502020204030204" pitchFamily="34" charset="0"/>
              </a:rPr>
              <a:t> We cannot be a servant to sin and be a servant to Christ.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7376CB4-E130-65CF-782B-1F471DCC8FCD}"/>
              </a:ext>
            </a:extLst>
          </p:cNvPr>
          <p:cNvSpPr txBox="1"/>
          <p:nvPr/>
        </p:nvSpPr>
        <p:spPr>
          <a:xfrm>
            <a:off x="362957" y="2991853"/>
            <a:ext cx="8461860" cy="492122"/>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4.</a:t>
            </a:r>
            <a:r>
              <a:rPr lang="en-US" sz="2400" kern="100" dirty="0">
                <a:effectLst/>
                <a:latin typeface="Calibri" panose="020F0502020204030204" pitchFamily="34" charset="0"/>
                <a:ea typeface="Calibri" panose="020F0502020204030204" pitchFamily="34" charset="0"/>
                <a:cs typeface="Calibri" panose="020F0502020204030204" pitchFamily="34" charset="0"/>
              </a:rPr>
              <a:t> Remember Your marriage with Christ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D6A717AE-D157-F431-4204-3CEA83612A25}"/>
              </a:ext>
            </a:extLst>
          </p:cNvPr>
          <p:cNvSpPr txBox="1"/>
          <p:nvPr/>
        </p:nvSpPr>
        <p:spPr>
          <a:xfrm>
            <a:off x="378998" y="3553964"/>
            <a:ext cx="8075191" cy="1384995"/>
          </a:xfrm>
          <a:prstGeom prst="rect">
            <a:avLst/>
          </a:prstGeom>
          <a:noFill/>
        </p:spPr>
        <p:txBody>
          <a:bodyPr wrap="square">
            <a:spAutoFit/>
          </a:bodyPr>
          <a:lstStyle/>
          <a:p>
            <a:pPr marR="0" lvl="0">
              <a:spcAft>
                <a:spcPts val="800"/>
              </a:spcAft>
            </a:pPr>
            <a:r>
              <a:rPr lang="en-US" sz="28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5.</a:t>
            </a:r>
            <a:r>
              <a:rPr lang="en-US" sz="2800" kern="100" dirty="0">
                <a:effectLst/>
                <a:latin typeface="Calibri" panose="020F0502020204030204" pitchFamily="34" charset="0"/>
                <a:ea typeface="Calibri" panose="020F0502020204030204" pitchFamily="34" charset="0"/>
                <a:cs typeface="Calibri" panose="020F0502020204030204" pitchFamily="34" charset="0"/>
              </a:rPr>
              <a:t> Our relationship to our old master, Sin, is profoundly severed because the Spirit of the living Christ is in us.</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152501F3-7882-965C-034D-A5FCA9754EAE}"/>
              </a:ext>
            </a:extLst>
          </p:cNvPr>
          <p:cNvSpPr txBox="1"/>
          <p:nvPr/>
        </p:nvSpPr>
        <p:spPr>
          <a:xfrm>
            <a:off x="403060" y="4902451"/>
            <a:ext cx="6374729" cy="1200329"/>
          </a:xfrm>
          <a:prstGeom prst="rect">
            <a:avLst/>
          </a:prstGeom>
          <a:noFill/>
        </p:spPr>
        <p:txBody>
          <a:bodyPr wrap="square">
            <a:spAutoFit/>
          </a:bodyPr>
          <a:lstStyle/>
          <a:p>
            <a:pPr marR="0" lvl="0">
              <a:spcAft>
                <a:spcPts val="800"/>
              </a:spcAft>
            </a:pPr>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6.</a:t>
            </a: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Make Each Part of Your       Body a Weapon for Holiness</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6156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FE591777-8E9C-13D5-EA8E-F99895DBEA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4168" y="3754434"/>
            <a:ext cx="4950648" cy="277821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2D098C8-031B-0526-CCA9-2B1D7C7C3587}"/>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8E13A69A-7D90-E462-3F22-548F81FE9A04}"/>
              </a:ext>
            </a:extLst>
          </p:cNvPr>
          <p:cNvSpPr txBox="1"/>
          <p:nvPr/>
        </p:nvSpPr>
        <p:spPr>
          <a:xfrm>
            <a:off x="521368" y="1002632"/>
            <a:ext cx="8303447" cy="5497339"/>
          </a:xfrm>
          <a:prstGeom prst="rect">
            <a:avLst/>
          </a:prstGeom>
          <a:noFill/>
        </p:spPr>
        <p:txBody>
          <a:bodyPr wrap="square">
            <a:spAutoFit/>
          </a:bodyPr>
          <a:lstStyle/>
          <a:p>
            <a:pPr marL="0" marR="0">
              <a:lnSpc>
                <a:spcPct val="115000"/>
              </a:lnSpc>
              <a:spcAft>
                <a:spcPts val="800"/>
              </a:spcAft>
              <a:buNone/>
            </a:pPr>
            <a:r>
              <a:rPr lang="en-US" sz="4400" b="1" kern="100" dirty="0">
                <a:effectLst/>
                <a:latin typeface="Calibri" panose="020F0502020204030204" pitchFamily="34" charset="0"/>
                <a:ea typeface="Calibri" panose="020F0502020204030204" pitchFamily="34" charset="0"/>
                <a:cs typeface="Calibri" panose="020F0502020204030204" pitchFamily="34" charset="0"/>
              </a:rPr>
              <a:t>Col.3:5 </a:t>
            </a:r>
            <a:r>
              <a:rPr lang="en-US" sz="4400" kern="100" dirty="0">
                <a:effectLst/>
                <a:latin typeface="Calibri" panose="020F0502020204030204" pitchFamily="34" charset="0"/>
                <a:ea typeface="Calibri" panose="020F0502020204030204" pitchFamily="34" charset="0"/>
                <a:cs typeface="Calibri" panose="020F0502020204030204" pitchFamily="34" charset="0"/>
              </a:rPr>
              <a:t>Therefore </a:t>
            </a:r>
            <a:r>
              <a:rPr lang="en-US" sz="4400" u="sng" kern="100" dirty="0">
                <a:effectLst/>
                <a:latin typeface="Calibri" panose="020F0502020204030204" pitchFamily="34" charset="0"/>
                <a:ea typeface="Calibri" panose="020F0502020204030204" pitchFamily="34" charset="0"/>
                <a:cs typeface="Calibri" panose="020F0502020204030204" pitchFamily="34" charset="0"/>
              </a:rPr>
              <a:t>put to death your members</a:t>
            </a:r>
            <a:r>
              <a:rPr lang="en-US" sz="4400" kern="100" dirty="0">
                <a:effectLst/>
                <a:latin typeface="Calibri" panose="020F0502020204030204" pitchFamily="34" charset="0"/>
                <a:ea typeface="Calibri" panose="020F0502020204030204" pitchFamily="34" charset="0"/>
                <a:cs typeface="Calibri" panose="020F0502020204030204" pitchFamily="34" charset="0"/>
              </a:rPr>
              <a:t> which are on the earth: fornication, uncleanness, passion, evil desire, and              covetousness,                              which is                                    idolatry.</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8238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00915-306A-31D4-A39E-302BBF8175EF}"/>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B7C10D7E-5186-79A9-B67B-69C97363CF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5CAABC4-87BE-D199-4EAF-D3FC88D7B0C5}"/>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6A1485FB-4E88-349D-1A2B-7948A99DACC8}"/>
              </a:ext>
            </a:extLst>
          </p:cNvPr>
          <p:cNvSpPr txBox="1"/>
          <p:nvPr/>
        </p:nvSpPr>
        <p:spPr>
          <a:xfrm>
            <a:off x="481263" y="1066801"/>
            <a:ext cx="8181474" cy="5258491"/>
          </a:xfrm>
          <a:prstGeom prst="rect">
            <a:avLst/>
          </a:prstGeom>
          <a:noFill/>
        </p:spPr>
        <p:txBody>
          <a:bodyPr wrap="square">
            <a:spAutoFit/>
          </a:bodyPr>
          <a:lstStyle/>
          <a:p>
            <a:pPr marL="0" marR="0">
              <a:lnSpc>
                <a:spcPct val="115000"/>
              </a:lnSpc>
              <a:spcAft>
                <a:spcPts val="800"/>
              </a:spcAft>
              <a:buNone/>
            </a:pPr>
            <a:r>
              <a:rPr lang="en-US" sz="3200" u="sng" kern="100" dirty="0">
                <a:effectLst/>
                <a:latin typeface="Calibri" panose="020F0502020204030204" pitchFamily="34" charset="0"/>
                <a:ea typeface="Calibri" panose="020F0502020204030204" pitchFamily="34" charset="0"/>
                <a:cs typeface="Calibri" panose="020F0502020204030204" pitchFamily="34" charset="0"/>
              </a:rPr>
              <a:t>“Let not sin therefore reign in your mortal body, to make you obey its passions</a:t>
            </a:r>
            <a:r>
              <a:rPr lang="en-US" sz="3200" kern="100" dirty="0">
                <a:effectLst/>
                <a:latin typeface="Calibri" panose="020F0502020204030204" pitchFamily="34" charset="0"/>
                <a:ea typeface="Calibri" panose="020F0502020204030204" pitchFamily="34" charset="0"/>
                <a:cs typeface="Calibri" panose="020F0502020204030204" pitchFamily="34" charset="0"/>
              </a:rPr>
              <a:t>. Do not present your members to sin as instruments for unrighteousness,</a:t>
            </a:r>
          </a:p>
          <a:p>
            <a:pPr marL="0" marR="0">
              <a:lnSpc>
                <a:spcPct val="115000"/>
              </a:lnSpc>
              <a:spcAft>
                <a:spcPts val="800"/>
              </a:spcAft>
              <a:buNone/>
            </a:pPr>
            <a:r>
              <a:rPr lang="en-US" sz="3200" kern="100" dirty="0">
                <a:effectLst/>
                <a:latin typeface="Calibri" panose="020F0502020204030204" pitchFamily="34" charset="0"/>
                <a:ea typeface="Calibri" panose="020F0502020204030204" pitchFamily="34" charset="0"/>
                <a:cs typeface="Calibri" panose="020F0502020204030204" pitchFamily="34" charset="0"/>
              </a:rPr>
              <a:t>but present yourselves to God as those who have been brought from death to life, and your members to God as instruments                          for righteousness”                                             </a:t>
            </a:r>
            <a:r>
              <a:rPr lang="en-US" sz="32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(Rom. 6:12-13)</a:t>
            </a:r>
            <a:endParaRPr lang="en-US" sz="32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4629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4772A-F7E8-693F-F181-8C3874271617}"/>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14813F53-1690-FED3-F70E-BD6D4CC6B3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1B438FF-DA01-4077-2A52-FF1B1BF70054}"/>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BA93A4BB-123E-858D-0048-DB91D044E66F}"/>
              </a:ext>
            </a:extLst>
          </p:cNvPr>
          <p:cNvSpPr txBox="1"/>
          <p:nvPr/>
        </p:nvSpPr>
        <p:spPr>
          <a:xfrm>
            <a:off x="385009" y="1016473"/>
            <a:ext cx="8406063" cy="492122"/>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24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24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2400" kern="100" dirty="0">
                <a:effectLst/>
                <a:latin typeface="Calibri" panose="020F0502020204030204" pitchFamily="34" charset="0"/>
                <a:ea typeface="Calibri" panose="020F0502020204030204" pitchFamily="34" charset="0"/>
                <a:cs typeface="Calibri" panose="020F0502020204030204" pitchFamily="34" charset="0"/>
              </a:rPr>
              <a:t> </a:t>
            </a:r>
            <a:r>
              <a:rPr lang="en-US" sz="24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DA5F1C2-CFF8-7DC2-6DD9-C23C506D4324}"/>
              </a:ext>
            </a:extLst>
          </p:cNvPr>
          <p:cNvSpPr txBox="1"/>
          <p:nvPr/>
        </p:nvSpPr>
        <p:spPr>
          <a:xfrm>
            <a:off x="387019" y="1516481"/>
            <a:ext cx="8357587" cy="916854"/>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a:t>
            </a:r>
            <a:r>
              <a:rPr lang="en-US" sz="2400" kern="100" dirty="0">
                <a:effectLst/>
                <a:latin typeface="Calibri" panose="020F0502020204030204" pitchFamily="34" charset="0"/>
                <a:ea typeface="Calibri" panose="020F0502020204030204" pitchFamily="34" charset="0"/>
                <a:cs typeface="Calibri" panose="020F0502020204030204" pitchFamily="34" charset="0"/>
              </a:rPr>
              <a:t>Fighting Sin Is Sustained by Relationships that Remind Us of Our New Identity</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67A4FB1-1678-DDCD-C35E-21F57278B548}"/>
              </a:ext>
            </a:extLst>
          </p:cNvPr>
          <p:cNvSpPr txBox="1"/>
          <p:nvPr/>
        </p:nvSpPr>
        <p:spPr>
          <a:xfrm>
            <a:off x="387020" y="2313045"/>
            <a:ext cx="8564476" cy="928075"/>
          </a:xfrm>
          <a:prstGeom prst="rect">
            <a:avLst/>
          </a:prstGeom>
          <a:noFill/>
        </p:spPr>
        <p:txBody>
          <a:bodyPr wrap="square">
            <a:spAutoFit/>
          </a:bodyPr>
          <a:lstStyle/>
          <a:p>
            <a:pPr marR="0" lvl="0"/>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a:t>
            </a:r>
            <a:r>
              <a:rPr lang="en-US" sz="2400" kern="100" dirty="0">
                <a:effectLst/>
                <a:latin typeface="Calibri" panose="020F0502020204030204" pitchFamily="34" charset="0"/>
                <a:ea typeface="Calibri" panose="020F0502020204030204" pitchFamily="34" charset="0"/>
                <a:cs typeface="Calibri" panose="020F0502020204030204" pitchFamily="34" charset="0"/>
              </a:rPr>
              <a:t> We cannot be a servant to sin and be a servant to Christ.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FADCE72-1F9C-4677-E26E-5B9D128181FD}"/>
              </a:ext>
            </a:extLst>
          </p:cNvPr>
          <p:cNvSpPr txBox="1"/>
          <p:nvPr/>
        </p:nvSpPr>
        <p:spPr>
          <a:xfrm>
            <a:off x="370978" y="2727160"/>
            <a:ext cx="8461860" cy="492122"/>
          </a:xfrm>
          <a:prstGeom prst="rect">
            <a:avLst/>
          </a:prstGeom>
          <a:noFill/>
        </p:spPr>
        <p:txBody>
          <a:bodyPr wrap="square">
            <a:spAutoFit/>
          </a:bodyPr>
          <a:lstStyle/>
          <a:p>
            <a:pPr marR="0" lvl="0">
              <a:lnSpc>
                <a:spcPct val="115000"/>
              </a:lnSpc>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4.</a:t>
            </a:r>
            <a:r>
              <a:rPr lang="en-US" sz="2400" kern="100" dirty="0">
                <a:effectLst/>
                <a:latin typeface="Calibri" panose="020F0502020204030204" pitchFamily="34" charset="0"/>
                <a:ea typeface="Calibri" panose="020F0502020204030204" pitchFamily="34" charset="0"/>
                <a:cs typeface="Calibri" panose="020F0502020204030204" pitchFamily="34" charset="0"/>
              </a:rPr>
              <a:t> Remember Your marriage with Christ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7FAA1855-6935-10D1-4EDD-8937B175FEEF}"/>
              </a:ext>
            </a:extLst>
          </p:cNvPr>
          <p:cNvSpPr txBox="1"/>
          <p:nvPr/>
        </p:nvSpPr>
        <p:spPr>
          <a:xfrm>
            <a:off x="387019" y="3209061"/>
            <a:ext cx="8075191" cy="830997"/>
          </a:xfrm>
          <a:prstGeom prst="rect">
            <a:avLst/>
          </a:prstGeom>
          <a:noFill/>
        </p:spPr>
        <p:txBody>
          <a:bodyPr wrap="square">
            <a:spAutoFit/>
          </a:bodyPr>
          <a:lstStyle/>
          <a:p>
            <a:pPr marR="0" lvl="0">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5.</a:t>
            </a:r>
            <a:r>
              <a:rPr lang="en-US" sz="2400" kern="100" dirty="0">
                <a:effectLst/>
                <a:latin typeface="Calibri" panose="020F0502020204030204" pitchFamily="34" charset="0"/>
                <a:ea typeface="Calibri" panose="020F0502020204030204" pitchFamily="34" charset="0"/>
                <a:cs typeface="Calibri" panose="020F0502020204030204" pitchFamily="34" charset="0"/>
              </a:rPr>
              <a:t> Our relationship to our old master, Sin, is profoundly severed because the Spirit of the living Christ is in us.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5DE605FD-D623-DE21-026F-26B9970E43EC}"/>
              </a:ext>
            </a:extLst>
          </p:cNvPr>
          <p:cNvSpPr txBox="1"/>
          <p:nvPr/>
        </p:nvSpPr>
        <p:spPr>
          <a:xfrm>
            <a:off x="403060" y="4124413"/>
            <a:ext cx="7970919" cy="461665"/>
          </a:xfrm>
          <a:prstGeom prst="rect">
            <a:avLst/>
          </a:prstGeom>
          <a:noFill/>
        </p:spPr>
        <p:txBody>
          <a:bodyPr wrap="square">
            <a:spAutoFit/>
          </a:bodyPr>
          <a:lstStyle/>
          <a:p>
            <a:pPr marR="0" lvl="0">
              <a:spcAft>
                <a:spcPts val="800"/>
              </a:spcAft>
            </a:pPr>
            <a:r>
              <a:rPr lang="en-US"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6.</a:t>
            </a:r>
            <a:r>
              <a:rPr lang="en-US" sz="24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2400" kern="100" dirty="0">
                <a:effectLst/>
                <a:latin typeface="Calibri" panose="020F0502020204030204" pitchFamily="34" charset="0"/>
                <a:ea typeface="Calibri" panose="020F0502020204030204" pitchFamily="34" charset="0"/>
                <a:cs typeface="Calibri" panose="020F0502020204030204" pitchFamily="34" charset="0"/>
              </a:rPr>
              <a:t>Make Each Part of Your Body a Weapon for Holiness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1B21110F-0F79-FAE2-863F-9EC14E024A98}"/>
              </a:ext>
            </a:extLst>
          </p:cNvPr>
          <p:cNvSpPr txBox="1"/>
          <p:nvPr/>
        </p:nvSpPr>
        <p:spPr>
          <a:xfrm>
            <a:off x="387020" y="4701929"/>
            <a:ext cx="4946980" cy="1754326"/>
          </a:xfrm>
          <a:prstGeom prst="rect">
            <a:avLst/>
          </a:prstGeom>
          <a:noFill/>
        </p:spPr>
        <p:txBody>
          <a:bodyPr wrap="square">
            <a:spAutoFit/>
          </a:bodyPr>
          <a:lstStyle/>
          <a:p>
            <a:pPr marR="0" lvl="0">
              <a:spcAft>
                <a:spcPts val="800"/>
              </a:spcAft>
            </a:pPr>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7. </a:t>
            </a: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We Can Fight Sin Because We Are Changed By Love</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8002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40622-D20E-8D0C-FAEF-B8B1351ADF32}"/>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390CD41E-B623-C3CC-40C8-A112A70071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77E51FD-F5E2-CA71-BB15-789E96A15C23}"/>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DB3C3350-7EEA-A10B-8BED-E5511C1035F3}"/>
              </a:ext>
            </a:extLst>
          </p:cNvPr>
          <p:cNvSpPr txBox="1"/>
          <p:nvPr/>
        </p:nvSpPr>
        <p:spPr>
          <a:xfrm>
            <a:off x="401053" y="802105"/>
            <a:ext cx="8245641" cy="5984113"/>
          </a:xfrm>
          <a:prstGeom prst="rect">
            <a:avLst/>
          </a:prstGeom>
          <a:noFill/>
        </p:spPr>
        <p:txBody>
          <a:bodyPr wrap="square">
            <a:spAutoFit/>
          </a:bodyPr>
          <a:lstStyle/>
          <a:p>
            <a:pPr marL="0" marR="0">
              <a:spcAft>
                <a:spcPts val="800"/>
              </a:spcAft>
              <a:buNone/>
            </a:pPr>
            <a:r>
              <a:rPr lang="en-US" sz="3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Eph.3:18 </a:t>
            </a:r>
            <a:r>
              <a:rPr lang="en-US" sz="3400" kern="100" dirty="0">
                <a:effectLst/>
                <a:latin typeface="Calibri" panose="020F0502020204030204" pitchFamily="34" charset="0"/>
                <a:ea typeface="Calibri" panose="020F0502020204030204" pitchFamily="34" charset="0"/>
                <a:cs typeface="Calibri" panose="020F0502020204030204" pitchFamily="34" charset="0"/>
              </a:rPr>
              <a:t>may be able to comprehend with all the saints what is the width and length and depth and height—</a:t>
            </a:r>
          </a:p>
          <a:p>
            <a:pPr marL="0" marR="0">
              <a:spcAft>
                <a:spcPts val="800"/>
              </a:spcAft>
              <a:buNone/>
            </a:pPr>
            <a:r>
              <a:rPr lang="en-US" sz="3400" kern="100" dirty="0">
                <a:effectLst/>
                <a:latin typeface="Calibri" panose="020F0502020204030204" pitchFamily="34" charset="0"/>
                <a:ea typeface="Calibri" panose="020F0502020204030204" pitchFamily="34" charset="0"/>
                <a:cs typeface="Calibri" panose="020F0502020204030204" pitchFamily="34" charset="0"/>
              </a:rPr>
              <a:t>19 to know the love of Christ which passes knowledge; that you may be filled with all the fullness of God.</a:t>
            </a:r>
          </a:p>
          <a:p>
            <a:pPr marL="0" marR="0">
              <a:spcAft>
                <a:spcPts val="800"/>
              </a:spcAft>
              <a:buNone/>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Eph.5:25 </a:t>
            </a:r>
            <a:r>
              <a:rPr lang="en-US" sz="3400" kern="100" dirty="0">
                <a:effectLst/>
                <a:latin typeface="Calibri" panose="020F0502020204030204" pitchFamily="34" charset="0"/>
                <a:ea typeface="Calibri" panose="020F0502020204030204" pitchFamily="34" charset="0"/>
                <a:cs typeface="Calibri" panose="020F0502020204030204" pitchFamily="34" charset="0"/>
              </a:rPr>
              <a:t>Husbands, love your                      wives, just as Christ also loved                        the church and gave Himself                            for her,</a:t>
            </a:r>
            <a:endParaRPr lang="en-US" sz="3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8142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0854B-5B8B-7AFA-E64F-57EA4D7D20D3}"/>
            </a:ext>
          </a:extLst>
        </p:cNvPr>
        <p:cNvGrpSpPr/>
        <p:nvPr/>
      </p:nvGrpSpPr>
      <p:grpSpPr>
        <a:xfrm>
          <a:off x="0" y="0"/>
          <a:ext cx="0" cy="0"/>
          <a:chOff x="0" y="0"/>
          <a:chExt cx="0" cy="0"/>
        </a:xfrm>
      </p:grpSpPr>
      <p:pic>
        <p:nvPicPr>
          <p:cNvPr id="18" name="Picture 2" descr="Different Types Of Caskets | Robinson Funeral Home">
            <a:extLst>
              <a:ext uri="{FF2B5EF4-FFF2-40B4-BE49-F238E27FC236}">
                <a16:creationId xmlns:a16="http://schemas.microsoft.com/office/drawing/2014/main" id="{BEDC5C96-35C3-B914-36DD-25750DB75A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5031" y="3117133"/>
            <a:ext cx="3627059" cy="203543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Arrow: Down 2">
            <a:extLst>
              <a:ext uri="{FF2B5EF4-FFF2-40B4-BE49-F238E27FC236}">
                <a16:creationId xmlns:a16="http://schemas.microsoft.com/office/drawing/2014/main" id="{D8D7DBBB-37C8-3CD0-3585-AB1AB2E84ED1}"/>
              </a:ext>
            </a:extLst>
          </p:cNvPr>
          <p:cNvSpPr/>
          <p:nvPr/>
        </p:nvSpPr>
        <p:spPr>
          <a:xfrm rot="18264724">
            <a:off x="5828012" y="1328505"/>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0775F270-1D48-E04C-1F6D-8AD466F02430}"/>
              </a:ext>
            </a:extLst>
          </p:cNvPr>
          <p:cNvSpPr txBox="1"/>
          <p:nvPr/>
        </p:nvSpPr>
        <p:spPr>
          <a:xfrm>
            <a:off x="3317501" y="1137917"/>
            <a:ext cx="2217834"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abstinence</a:t>
            </a:r>
          </a:p>
        </p:txBody>
      </p:sp>
      <p:sp>
        <p:nvSpPr>
          <p:cNvPr id="5" name="TextBox 4">
            <a:extLst>
              <a:ext uri="{FF2B5EF4-FFF2-40B4-BE49-F238E27FC236}">
                <a16:creationId xmlns:a16="http://schemas.microsoft.com/office/drawing/2014/main" id="{84FEFFD6-9C6B-9068-1EE0-9A0615F3CB97}"/>
              </a:ext>
            </a:extLst>
          </p:cNvPr>
          <p:cNvSpPr txBox="1"/>
          <p:nvPr/>
        </p:nvSpPr>
        <p:spPr>
          <a:xfrm>
            <a:off x="6015786" y="2157669"/>
            <a:ext cx="1459832"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trigger</a:t>
            </a:r>
          </a:p>
        </p:txBody>
      </p:sp>
      <p:sp>
        <p:nvSpPr>
          <p:cNvPr id="6" name="TextBox 5">
            <a:extLst>
              <a:ext uri="{FF2B5EF4-FFF2-40B4-BE49-F238E27FC236}">
                <a16:creationId xmlns:a16="http://schemas.microsoft.com/office/drawing/2014/main" id="{9FD9DD22-B980-7F46-D0BB-AC8CC517A125}"/>
              </a:ext>
            </a:extLst>
          </p:cNvPr>
          <p:cNvSpPr txBox="1"/>
          <p:nvPr/>
        </p:nvSpPr>
        <p:spPr>
          <a:xfrm>
            <a:off x="6208294" y="3810002"/>
            <a:ext cx="2374232" cy="1200329"/>
          </a:xfrm>
          <a:prstGeom prst="rect">
            <a:avLst/>
          </a:prstGeom>
          <a:noFill/>
          <a:ln w="28575">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tempting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thoughts</a:t>
            </a:r>
          </a:p>
        </p:txBody>
      </p:sp>
      <p:sp>
        <p:nvSpPr>
          <p:cNvPr id="7" name="TextBox 6">
            <a:extLst>
              <a:ext uri="{FF2B5EF4-FFF2-40B4-BE49-F238E27FC236}">
                <a16:creationId xmlns:a16="http://schemas.microsoft.com/office/drawing/2014/main" id="{10EB5CC6-4276-26E1-6187-0FAE98A4EB09}"/>
              </a:ext>
            </a:extLst>
          </p:cNvPr>
          <p:cNvSpPr txBox="1"/>
          <p:nvPr/>
        </p:nvSpPr>
        <p:spPr>
          <a:xfrm>
            <a:off x="5136986" y="5956222"/>
            <a:ext cx="2310056"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indulgence</a:t>
            </a:r>
          </a:p>
        </p:txBody>
      </p:sp>
      <p:sp>
        <p:nvSpPr>
          <p:cNvPr id="8" name="TextBox 7">
            <a:extLst>
              <a:ext uri="{FF2B5EF4-FFF2-40B4-BE49-F238E27FC236}">
                <a16:creationId xmlns:a16="http://schemas.microsoft.com/office/drawing/2014/main" id="{EC7BC010-61BC-A463-31E4-3224BD623F14}"/>
              </a:ext>
            </a:extLst>
          </p:cNvPr>
          <p:cNvSpPr txBox="1"/>
          <p:nvPr/>
        </p:nvSpPr>
        <p:spPr>
          <a:xfrm>
            <a:off x="1772648" y="5414207"/>
            <a:ext cx="1949122" cy="1200329"/>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defeated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thoughts</a:t>
            </a:r>
          </a:p>
        </p:txBody>
      </p:sp>
      <p:sp>
        <p:nvSpPr>
          <p:cNvPr id="9" name="TextBox 8">
            <a:extLst>
              <a:ext uri="{FF2B5EF4-FFF2-40B4-BE49-F238E27FC236}">
                <a16:creationId xmlns:a16="http://schemas.microsoft.com/office/drawing/2014/main" id="{8692F099-FD3E-80D8-0474-AAAD74B8EC39}"/>
              </a:ext>
            </a:extLst>
          </p:cNvPr>
          <p:cNvSpPr txBox="1"/>
          <p:nvPr/>
        </p:nvSpPr>
        <p:spPr>
          <a:xfrm>
            <a:off x="1090863" y="3850337"/>
            <a:ext cx="1058779"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guilt</a:t>
            </a:r>
          </a:p>
        </p:txBody>
      </p:sp>
      <p:sp>
        <p:nvSpPr>
          <p:cNvPr id="10" name="TextBox 9">
            <a:extLst>
              <a:ext uri="{FF2B5EF4-FFF2-40B4-BE49-F238E27FC236}">
                <a16:creationId xmlns:a16="http://schemas.microsoft.com/office/drawing/2014/main" id="{B586161D-CA74-A64F-FC00-6435E2CEB448}"/>
              </a:ext>
            </a:extLst>
          </p:cNvPr>
          <p:cNvSpPr txBox="1"/>
          <p:nvPr/>
        </p:nvSpPr>
        <p:spPr>
          <a:xfrm>
            <a:off x="1195137" y="2342149"/>
            <a:ext cx="2526632"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repentance</a:t>
            </a:r>
          </a:p>
        </p:txBody>
      </p:sp>
      <p:sp>
        <p:nvSpPr>
          <p:cNvPr id="11" name="Arrow: Down 10">
            <a:extLst>
              <a:ext uri="{FF2B5EF4-FFF2-40B4-BE49-F238E27FC236}">
                <a16:creationId xmlns:a16="http://schemas.microsoft.com/office/drawing/2014/main" id="{14725241-BA11-06BA-1B5B-E031EA702903}"/>
              </a:ext>
            </a:extLst>
          </p:cNvPr>
          <p:cNvSpPr/>
          <p:nvPr/>
        </p:nvSpPr>
        <p:spPr>
          <a:xfrm rot="1713822">
            <a:off x="6612260" y="5063329"/>
            <a:ext cx="342029" cy="86424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Arrow: Down 11">
            <a:extLst>
              <a:ext uri="{FF2B5EF4-FFF2-40B4-BE49-F238E27FC236}">
                <a16:creationId xmlns:a16="http://schemas.microsoft.com/office/drawing/2014/main" id="{C7360868-662D-091B-B2D2-93CD163C350C}"/>
              </a:ext>
            </a:extLst>
          </p:cNvPr>
          <p:cNvSpPr/>
          <p:nvPr/>
        </p:nvSpPr>
        <p:spPr>
          <a:xfrm rot="12042801">
            <a:off x="1744404" y="2901229"/>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Arrow: Down 12">
            <a:extLst>
              <a:ext uri="{FF2B5EF4-FFF2-40B4-BE49-F238E27FC236}">
                <a16:creationId xmlns:a16="http://schemas.microsoft.com/office/drawing/2014/main" id="{3D9202EC-955B-90E4-9665-45B8A0B370E5}"/>
              </a:ext>
            </a:extLst>
          </p:cNvPr>
          <p:cNvSpPr/>
          <p:nvPr/>
        </p:nvSpPr>
        <p:spPr>
          <a:xfrm rot="8700381">
            <a:off x="1947153" y="4490327"/>
            <a:ext cx="404978" cy="89988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Arrow: Down 13">
            <a:extLst>
              <a:ext uri="{FF2B5EF4-FFF2-40B4-BE49-F238E27FC236}">
                <a16:creationId xmlns:a16="http://schemas.microsoft.com/office/drawing/2014/main" id="{1AA90FEA-C3DC-EF5C-068D-61DA178CF95F}"/>
              </a:ext>
            </a:extLst>
          </p:cNvPr>
          <p:cNvSpPr/>
          <p:nvPr/>
        </p:nvSpPr>
        <p:spPr>
          <a:xfrm rot="5400000">
            <a:off x="4284640" y="5652454"/>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Arrow: Down 14">
            <a:extLst>
              <a:ext uri="{FF2B5EF4-FFF2-40B4-BE49-F238E27FC236}">
                <a16:creationId xmlns:a16="http://schemas.microsoft.com/office/drawing/2014/main" id="{D4F44459-8221-7F55-2A4F-B51C23D44B51}"/>
              </a:ext>
            </a:extLst>
          </p:cNvPr>
          <p:cNvSpPr/>
          <p:nvPr/>
        </p:nvSpPr>
        <p:spPr>
          <a:xfrm rot="13608127">
            <a:off x="2559434" y="1496154"/>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Arrow: Down 15">
            <a:extLst>
              <a:ext uri="{FF2B5EF4-FFF2-40B4-BE49-F238E27FC236}">
                <a16:creationId xmlns:a16="http://schemas.microsoft.com/office/drawing/2014/main" id="{4BB8E32F-F997-F451-D940-DDA9DCBC8F8D}"/>
              </a:ext>
            </a:extLst>
          </p:cNvPr>
          <p:cNvSpPr/>
          <p:nvPr/>
        </p:nvSpPr>
        <p:spPr>
          <a:xfrm rot="20348012">
            <a:off x="6873361" y="2901228"/>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1EBE8741-74D6-5FEB-0D34-50C37E488387}"/>
              </a:ext>
            </a:extLst>
          </p:cNvPr>
          <p:cNvSpPr/>
          <p:nvPr/>
        </p:nvSpPr>
        <p:spPr>
          <a:xfrm>
            <a:off x="0" y="1"/>
            <a:ext cx="9144000" cy="1010224"/>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TextBox 16">
            <a:extLst>
              <a:ext uri="{FF2B5EF4-FFF2-40B4-BE49-F238E27FC236}">
                <a16:creationId xmlns:a16="http://schemas.microsoft.com/office/drawing/2014/main" id="{DBBFE44A-733E-4765-2741-D8E9A2900ED4}"/>
              </a:ext>
            </a:extLst>
          </p:cNvPr>
          <p:cNvSpPr txBox="1"/>
          <p:nvPr/>
        </p:nvSpPr>
        <p:spPr>
          <a:xfrm>
            <a:off x="0" y="117699"/>
            <a:ext cx="9143999"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Calibri"/>
                <a:ea typeface="+mn-ea"/>
                <a:cs typeface="+mn-cs"/>
              </a:rPr>
              <a:t>Mortify The Flesh - Colossians 3:5</a:t>
            </a:r>
          </a:p>
        </p:txBody>
      </p:sp>
    </p:spTree>
    <p:extLst>
      <p:ext uri="{BB962C8B-B14F-4D97-AF65-F5344CB8AC3E}">
        <p14:creationId xmlns:p14="http://schemas.microsoft.com/office/powerpoint/2010/main" val="3100487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Down 2">
            <a:extLst>
              <a:ext uri="{FF2B5EF4-FFF2-40B4-BE49-F238E27FC236}">
                <a16:creationId xmlns:a16="http://schemas.microsoft.com/office/drawing/2014/main" id="{521C08EC-927C-FB8A-D31B-94D9F82EC773}"/>
              </a:ext>
            </a:extLst>
          </p:cNvPr>
          <p:cNvSpPr/>
          <p:nvPr/>
        </p:nvSpPr>
        <p:spPr>
          <a:xfrm rot="18264724">
            <a:off x="5828012" y="1328505"/>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EDC6C6FD-FE34-32CA-C6E5-C99AB6DC1C40}"/>
              </a:ext>
            </a:extLst>
          </p:cNvPr>
          <p:cNvSpPr txBox="1"/>
          <p:nvPr/>
        </p:nvSpPr>
        <p:spPr>
          <a:xfrm>
            <a:off x="3317501" y="1137917"/>
            <a:ext cx="2217834"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abstinence</a:t>
            </a:r>
          </a:p>
        </p:txBody>
      </p:sp>
      <p:sp>
        <p:nvSpPr>
          <p:cNvPr id="5" name="TextBox 4">
            <a:extLst>
              <a:ext uri="{FF2B5EF4-FFF2-40B4-BE49-F238E27FC236}">
                <a16:creationId xmlns:a16="http://schemas.microsoft.com/office/drawing/2014/main" id="{95F71013-FB0E-EEB1-F9EA-6F5ED46B4A0C}"/>
              </a:ext>
            </a:extLst>
          </p:cNvPr>
          <p:cNvSpPr txBox="1"/>
          <p:nvPr/>
        </p:nvSpPr>
        <p:spPr>
          <a:xfrm>
            <a:off x="6015786" y="2157669"/>
            <a:ext cx="1459832"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trigger</a:t>
            </a:r>
          </a:p>
        </p:txBody>
      </p:sp>
      <p:sp>
        <p:nvSpPr>
          <p:cNvPr id="6" name="TextBox 5">
            <a:extLst>
              <a:ext uri="{FF2B5EF4-FFF2-40B4-BE49-F238E27FC236}">
                <a16:creationId xmlns:a16="http://schemas.microsoft.com/office/drawing/2014/main" id="{8A28CBDB-E931-0291-82E8-D95A5F517D35}"/>
              </a:ext>
            </a:extLst>
          </p:cNvPr>
          <p:cNvSpPr txBox="1"/>
          <p:nvPr/>
        </p:nvSpPr>
        <p:spPr>
          <a:xfrm>
            <a:off x="6208294" y="3810002"/>
            <a:ext cx="2374232" cy="1200329"/>
          </a:xfrm>
          <a:prstGeom prst="rect">
            <a:avLst/>
          </a:prstGeom>
          <a:noFill/>
          <a:ln w="28575">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tempting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thoughts</a:t>
            </a:r>
          </a:p>
        </p:txBody>
      </p:sp>
      <p:sp>
        <p:nvSpPr>
          <p:cNvPr id="7" name="TextBox 6">
            <a:extLst>
              <a:ext uri="{FF2B5EF4-FFF2-40B4-BE49-F238E27FC236}">
                <a16:creationId xmlns:a16="http://schemas.microsoft.com/office/drawing/2014/main" id="{D5800EA5-A204-CD8E-5BFE-1B9A1B7EC511}"/>
              </a:ext>
            </a:extLst>
          </p:cNvPr>
          <p:cNvSpPr txBox="1"/>
          <p:nvPr/>
        </p:nvSpPr>
        <p:spPr>
          <a:xfrm>
            <a:off x="5136986" y="5956222"/>
            <a:ext cx="2310056"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indulgence</a:t>
            </a:r>
          </a:p>
        </p:txBody>
      </p:sp>
      <p:sp>
        <p:nvSpPr>
          <p:cNvPr id="8" name="TextBox 7">
            <a:extLst>
              <a:ext uri="{FF2B5EF4-FFF2-40B4-BE49-F238E27FC236}">
                <a16:creationId xmlns:a16="http://schemas.microsoft.com/office/drawing/2014/main" id="{D6EE898B-9D3E-E554-1429-A4D8250DB55E}"/>
              </a:ext>
            </a:extLst>
          </p:cNvPr>
          <p:cNvSpPr txBox="1"/>
          <p:nvPr/>
        </p:nvSpPr>
        <p:spPr>
          <a:xfrm>
            <a:off x="1772648" y="5414207"/>
            <a:ext cx="1949122" cy="1200329"/>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defeated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thoughts</a:t>
            </a:r>
          </a:p>
        </p:txBody>
      </p:sp>
      <p:sp>
        <p:nvSpPr>
          <p:cNvPr id="9" name="TextBox 8">
            <a:extLst>
              <a:ext uri="{FF2B5EF4-FFF2-40B4-BE49-F238E27FC236}">
                <a16:creationId xmlns:a16="http://schemas.microsoft.com/office/drawing/2014/main" id="{F7171FC1-3BA5-CBB3-9E8E-7417F5F4D5C6}"/>
              </a:ext>
            </a:extLst>
          </p:cNvPr>
          <p:cNvSpPr txBox="1"/>
          <p:nvPr/>
        </p:nvSpPr>
        <p:spPr>
          <a:xfrm>
            <a:off x="1090863" y="3850337"/>
            <a:ext cx="1058779"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guilt</a:t>
            </a:r>
          </a:p>
        </p:txBody>
      </p:sp>
      <p:sp>
        <p:nvSpPr>
          <p:cNvPr id="10" name="TextBox 9">
            <a:extLst>
              <a:ext uri="{FF2B5EF4-FFF2-40B4-BE49-F238E27FC236}">
                <a16:creationId xmlns:a16="http://schemas.microsoft.com/office/drawing/2014/main" id="{71BFA365-9B57-FBDD-9825-A3B79C7DDDE3}"/>
              </a:ext>
            </a:extLst>
          </p:cNvPr>
          <p:cNvSpPr txBox="1"/>
          <p:nvPr/>
        </p:nvSpPr>
        <p:spPr>
          <a:xfrm>
            <a:off x="1195137" y="2342149"/>
            <a:ext cx="2526632" cy="646331"/>
          </a:xfrm>
          <a:prstGeom prst="rect">
            <a:avLst/>
          </a:prstGeom>
          <a:noFill/>
          <a:ln w="28575">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a:ea typeface="+mn-ea"/>
                <a:cs typeface="+mn-cs"/>
              </a:rPr>
              <a:t>repentance</a:t>
            </a:r>
          </a:p>
        </p:txBody>
      </p:sp>
      <p:sp>
        <p:nvSpPr>
          <p:cNvPr id="11" name="Arrow: Down 10">
            <a:extLst>
              <a:ext uri="{FF2B5EF4-FFF2-40B4-BE49-F238E27FC236}">
                <a16:creationId xmlns:a16="http://schemas.microsoft.com/office/drawing/2014/main" id="{5810475F-87AD-CF9C-C9C2-921326805BDA}"/>
              </a:ext>
            </a:extLst>
          </p:cNvPr>
          <p:cNvSpPr/>
          <p:nvPr/>
        </p:nvSpPr>
        <p:spPr>
          <a:xfrm rot="1713822">
            <a:off x="6612260" y="5063329"/>
            <a:ext cx="342029" cy="86424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Arrow: Down 11">
            <a:extLst>
              <a:ext uri="{FF2B5EF4-FFF2-40B4-BE49-F238E27FC236}">
                <a16:creationId xmlns:a16="http://schemas.microsoft.com/office/drawing/2014/main" id="{1E98BA46-4A47-FCA1-1C4E-25CA483E28ED}"/>
              </a:ext>
            </a:extLst>
          </p:cNvPr>
          <p:cNvSpPr/>
          <p:nvPr/>
        </p:nvSpPr>
        <p:spPr>
          <a:xfrm rot="12042801">
            <a:off x="1744404" y="2901229"/>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Arrow: Down 12">
            <a:extLst>
              <a:ext uri="{FF2B5EF4-FFF2-40B4-BE49-F238E27FC236}">
                <a16:creationId xmlns:a16="http://schemas.microsoft.com/office/drawing/2014/main" id="{BB73A140-DA5B-173A-03F7-941F4BF68564}"/>
              </a:ext>
            </a:extLst>
          </p:cNvPr>
          <p:cNvSpPr/>
          <p:nvPr/>
        </p:nvSpPr>
        <p:spPr>
          <a:xfrm rot="8700381">
            <a:off x="1947153" y="4490327"/>
            <a:ext cx="404978" cy="89988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Arrow: Down 13">
            <a:extLst>
              <a:ext uri="{FF2B5EF4-FFF2-40B4-BE49-F238E27FC236}">
                <a16:creationId xmlns:a16="http://schemas.microsoft.com/office/drawing/2014/main" id="{7E9E95A3-ACEA-054E-8A32-0EED62A6615B}"/>
              </a:ext>
            </a:extLst>
          </p:cNvPr>
          <p:cNvSpPr/>
          <p:nvPr/>
        </p:nvSpPr>
        <p:spPr>
          <a:xfrm rot="5400000">
            <a:off x="4284640" y="5652454"/>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Arrow: Down 14">
            <a:extLst>
              <a:ext uri="{FF2B5EF4-FFF2-40B4-BE49-F238E27FC236}">
                <a16:creationId xmlns:a16="http://schemas.microsoft.com/office/drawing/2014/main" id="{10B0E820-F187-6AAE-9539-E1D7C67BC23F}"/>
              </a:ext>
            </a:extLst>
          </p:cNvPr>
          <p:cNvSpPr/>
          <p:nvPr/>
        </p:nvSpPr>
        <p:spPr>
          <a:xfrm rot="13608127">
            <a:off x="2559434" y="1496154"/>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Arrow: Down 15">
            <a:extLst>
              <a:ext uri="{FF2B5EF4-FFF2-40B4-BE49-F238E27FC236}">
                <a16:creationId xmlns:a16="http://schemas.microsoft.com/office/drawing/2014/main" id="{BFE5DFC6-E449-721F-FB4A-42E6D33EAADC}"/>
              </a:ext>
            </a:extLst>
          </p:cNvPr>
          <p:cNvSpPr/>
          <p:nvPr/>
        </p:nvSpPr>
        <p:spPr>
          <a:xfrm rot="20348012">
            <a:off x="6873361" y="2901228"/>
            <a:ext cx="375549" cy="89174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tangle 1">
            <a:extLst>
              <a:ext uri="{FF2B5EF4-FFF2-40B4-BE49-F238E27FC236}">
                <a16:creationId xmlns:a16="http://schemas.microsoft.com/office/drawing/2014/main" id="{266F0559-4AFE-3A8B-815F-F6093F797436}"/>
              </a:ext>
            </a:extLst>
          </p:cNvPr>
          <p:cNvSpPr/>
          <p:nvPr/>
        </p:nvSpPr>
        <p:spPr>
          <a:xfrm>
            <a:off x="0" y="1"/>
            <a:ext cx="9144000" cy="1010224"/>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TextBox 16">
            <a:extLst>
              <a:ext uri="{FF2B5EF4-FFF2-40B4-BE49-F238E27FC236}">
                <a16:creationId xmlns:a16="http://schemas.microsoft.com/office/drawing/2014/main" id="{B2612A30-FD64-6A7C-816A-847FD0ECB748}"/>
              </a:ext>
            </a:extLst>
          </p:cNvPr>
          <p:cNvSpPr txBox="1"/>
          <p:nvPr/>
        </p:nvSpPr>
        <p:spPr>
          <a:xfrm>
            <a:off x="0" y="117699"/>
            <a:ext cx="9143999"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Calibri"/>
                <a:ea typeface="+mn-ea"/>
                <a:cs typeface="+mn-cs"/>
              </a:rPr>
              <a:t>Mortify The Flesh - Colossians 3:5</a:t>
            </a:r>
          </a:p>
        </p:txBody>
      </p:sp>
      <p:pic>
        <p:nvPicPr>
          <p:cNvPr id="19" name="Picture 18" descr="Zombie Coming Out Of Grave">
            <a:extLst>
              <a:ext uri="{FF2B5EF4-FFF2-40B4-BE49-F238E27FC236}">
                <a16:creationId xmlns:a16="http://schemas.microsoft.com/office/drawing/2014/main" id="{2BFBDC32-8247-01FB-53AE-55CFFABD74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9613" y="2964601"/>
            <a:ext cx="4214035" cy="237039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057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76ABD-12DC-4120-AE12-F77596C98EDB}"/>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1BD7799B-D591-75FC-6F3C-3841DCAEC8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D32DCD4-E213-2724-C5C2-F44F9CF10088}"/>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F46944FF-9EC8-9E96-0C3F-BCC30ACBA2B2}"/>
              </a:ext>
            </a:extLst>
          </p:cNvPr>
          <p:cNvSpPr txBox="1"/>
          <p:nvPr/>
        </p:nvSpPr>
        <p:spPr>
          <a:xfrm>
            <a:off x="665747" y="1235242"/>
            <a:ext cx="8005011" cy="3847207"/>
          </a:xfrm>
          <a:prstGeom prst="rect">
            <a:avLst/>
          </a:prstGeom>
          <a:noFill/>
        </p:spPr>
        <p:txBody>
          <a:bodyPr wrap="square">
            <a:spAutoFit/>
          </a:bodyPr>
          <a:lstStyle/>
          <a:p>
            <a:pPr marR="0" lvl="0">
              <a:spcAft>
                <a:spcPts val="800"/>
              </a:spcAft>
            </a:pPr>
            <a:r>
              <a:rPr lang="en-US" sz="4400" u="sng"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Sin no longer needs to enslave us</a:t>
            </a:r>
            <a:r>
              <a:rPr lang="en-US" sz="44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en-US" sz="4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because our old ruling desires no longer define us. </a:t>
            </a:r>
          </a:p>
          <a:p>
            <a:pPr marL="0" marR="0">
              <a:spcAft>
                <a:spcPts val="800"/>
              </a:spcAft>
              <a:buNone/>
            </a:pP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We have been given a new identity in Christ. </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6833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2" descr="Zombie Coming Out Of Grave">
            <a:extLst>
              <a:ext uri="{FF2B5EF4-FFF2-40B4-BE49-F238E27FC236}">
                <a16:creationId xmlns:a16="http://schemas.microsoft.com/office/drawing/2014/main" id="{CF72DC4F-5D25-039A-DC6F-64277D9109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E0FC780-9F28-F104-FB43-C89F2C5B77B4}"/>
              </a:ext>
            </a:extLst>
          </p:cNvPr>
          <p:cNvSpPr txBox="1"/>
          <p:nvPr/>
        </p:nvSpPr>
        <p:spPr>
          <a:xfrm>
            <a:off x="6714203" y="5634603"/>
            <a:ext cx="4628146" cy="369332"/>
          </a:xfrm>
          <a:prstGeom prst="rect">
            <a:avLst/>
          </a:prstGeom>
          <a:noFill/>
        </p:spPr>
        <p:txBody>
          <a:bodyPr wrap="square">
            <a:spAutoFit/>
          </a:bodyPr>
          <a:lstStyle/>
          <a:p>
            <a:r>
              <a:rPr lang="en-US" b="0" i="0" u="none" strike="noStrike" dirty="0">
                <a:solidFill>
                  <a:schemeClr val="bg1"/>
                </a:solidFill>
                <a:effectLst/>
                <a:latin typeface="DuckSansProduct"/>
                <a:hlinkClick r:id="rId3">
                  <a:extLst>
                    <a:ext uri="{A12FA001-AC4F-418D-AE19-62706E023703}">
                      <ahyp:hlinkClr xmlns:ahyp="http://schemas.microsoft.com/office/drawing/2018/hyperlinkcolor" val="tx"/>
                    </a:ext>
                  </a:extLst>
                </a:hlinkClick>
              </a:rPr>
              <a:t>ar.inspiredpencil.com</a:t>
            </a:r>
            <a:endParaRPr lang="en-US" dirty="0">
              <a:solidFill>
                <a:schemeClr val="bg1"/>
              </a:solidFill>
            </a:endParaRPr>
          </a:p>
        </p:txBody>
      </p:sp>
    </p:spTree>
    <p:extLst>
      <p:ext uri="{BB962C8B-B14F-4D97-AF65-F5344CB8AC3E}">
        <p14:creationId xmlns:p14="http://schemas.microsoft.com/office/powerpoint/2010/main" val="114957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2" descr="May be an image of text that says 'BEWARE! For Satan knows what flavor of sin to bait his hook ith. John 10:10 James4:7-10 James 4 4:7-10 7 10'">
            <a:extLst>
              <a:ext uri="{FF2B5EF4-FFF2-40B4-BE49-F238E27FC236}">
                <a16:creationId xmlns:a16="http://schemas.microsoft.com/office/drawing/2014/main" id="{AE98D546-C4CE-D231-CA25-BADFEB4F7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201" y="-429"/>
            <a:ext cx="6991345" cy="6858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197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7CDB7-791F-1A23-DBD8-229928495947}"/>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295226CE-6EE1-47BF-D959-EC8F0DD2BE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B494526-BED4-DAAF-A75B-C6FCA786C28E}"/>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EEB545A5-A930-AF74-CFED-F60C7CA0CA8E}"/>
              </a:ext>
            </a:extLst>
          </p:cNvPr>
          <p:cNvSpPr txBox="1"/>
          <p:nvPr/>
        </p:nvSpPr>
        <p:spPr>
          <a:xfrm>
            <a:off x="319184" y="874296"/>
            <a:ext cx="8505631" cy="5837495"/>
          </a:xfrm>
          <a:prstGeom prst="rect">
            <a:avLst/>
          </a:prstGeom>
          <a:noFill/>
        </p:spPr>
        <p:txBody>
          <a:bodyPr wrap="square">
            <a:spAutoFit/>
          </a:bodyPr>
          <a:lstStyle/>
          <a:p>
            <a:pPr marL="0" marR="0">
              <a:spcAft>
                <a:spcPts val="800"/>
              </a:spcAft>
              <a:buNone/>
            </a:pPr>
            <a:r>
              <a:rPr lang="en-US" sz="3200" b="1" kern="100" dirty="0">
                <a:effectLst/>
                <a:latin typeface="Arial" panose="020B0604020202020204" pitchFamily="34" charset="0"/>
                <a:ea typeface="Calibri" panose="020F0502020204030204" pitchFamily="34" charset="0"/>
                <a:cs typeface="Arial" panose="020B0604020202020204" pitchFamily="34" charset="0"/>
              </a:rPr>
              <a:t>Col.2:20 </a:t>
            </a:r>
            <a:r>
              <a:rPr lang="en-US" sz="3000" kern="100" dirty="0">
                <a:effectLst/>
                <a:latin typeface="Calibri" panose="020F0502020204030204" pitchFamily="34" charset="0"/>
                <a:ea typeface="Calibri" panose="020F0502020204030204" pitchFamily="34" charset="0"/>
                <a:cs typeface="Calibri" panose="020F0502020204030204" pitchFamily="34" charset="0"/>
              </a:rPr>
              <a:t>Therefore, if you died with Christ from the basic principles of the world, why, as though living in the world, do you subject yourselves to regulations--</a:t>
            </a: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000" kern="100" dirty="0">
                <a:effectLst/>
                <a:latin typeface="Calibri" panose="020F0502020204030204" pitchFamily="34" charset="0"/>
                <a:ea typeface="Calibri" panose="020F0502020204030204" pitchFamily="34" charset="0"/>
                <a:cs typeface="Calibri" panose="020F0502020204030204" pitchFamily="34" charset="0"/>
              </a:rPr>
              <a:t>21 "Do not touch, do not taste, do not handle,“</a:t>
            </a:r>
            <a:r>
              <a:rPr lang="en-US" sz="3000" kern="100" dirty="0">
                <a:latin typeface="Calibri" panose="020F0502020204030204" pitchFamily="34" charset="0"/>
                <a:ea typeface="Calibri" panose="020F0502020204030204" pitchFamily="34" charset="0"/>
                <a:cs typeface="Times New Roman" panose="02020603050405020304" pitchFamily="18" charset="0"/>
              </a:rPr>
              <a:t> </a:t>
            </a:r>
            <a:r>
              <a:rPr lang="en-US" sz="3000" kern="100" dirty="0">
                <a:effectLst/>
                <a:latin typeface="Calibri" panose="020F0502020204030204" pitchFamily="34" charset="0"/>
                <a:ea typeface="Calibri" panose="020F0502020204030204" pitchFamily="34" charset="0"/>
                <a:cs typeface="Calibri" panose="020F0502020204030204" pitchFamily="34" charset="0"/>
              </a:rPr>
              <a:t>22 which all concern things which perish with the using—</a:t>
            </a:r>
          </a:p>
          <a:p>
            <a:pPr marL="0" marR="0">
              <a:spcAft>
                <a:spcPts val="800"/>
              </a:spcAft>
              <a:buNone/>
            </a:pPr>
            <a:r>
              <a:rPr lang="en-US" sz="3000" kern="100" dirty="0">
                <a:effectLst/>
                <a:latin typeface="Calibri" panose="020F0502020204030204" pitchFamily="34" charset="0"/>
                <a:ea typeface="Calibri" panose="020F0502020204030204" pitchFamily="34" charset="0"/>
                <a:cs typeface="Calibri" panose="020F0502020204030204" pitchFamily="34" charset="0"/>
              </a:rPr>
              <a:t>according to the commandments and doctrines of men?</a:t>
            </a:r>
            <a:r>
              <a:rPr lang="en-US" sz="3000" kern="100" dirty="0">
                <a:latin typeface="Calibri" panose="020F0502020204030204" pitchFamily="34" charset="0"/>
                <a:ea typeface="Calibri" panose="020F0502020204030204" pitchFamily="34" charset="0"/>
                <a:cs typeface="Times New Roman" panose="02020603050405020304" pitchFamily="18" charset="0"/>
              </a:rPr>
              <a:t> </a:t>
            </a:r>
            <a:r>
              <a:rPr lang="en-US" sz="3000" kern="100" dirty="0">
                <a:effectLst/>
                <a:latin typeface="Calibri" panose="020F0502020204030204" pitchFamily="34" charset="0"/>
                <a:ea typeface="Calibri" panose="020F0502020204030204" pitchFamily="34" charset="0"/>
                <a:cs typeface="Calibri" panose="020F0502020204030204" pitchFamily="34" charset="0"/>
              </a:rPr>
              <a:t>23 These things indeed have an appearance of wisdom in self-imposed religion,                               false humility, and neglect of the                              body, but are of no value against                                 the indulgence of the flesh.</a:t>
            </a: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09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4DE54-5B48-7F38-128A-54A141EE6F44}"/>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907264DB-13A2-81E9-CDE5-D313098DCF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221467C-16EE-5E96-6786-467CD06EA65D}"/>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150FA602-B231-1336-1701-3E7CA4204DA2}"/>
              </a:ext>
            </a:extLst>
          </p:cNvPr>
          <p:cNvSpPr txBox="1"/>
          <p:nvPr/>
        </p:nvSpPr>
        <p:spPr>
          <a:xfrm>
            <a:off x="385011" y="1082842"/>
            <a:ext cx="8253663" cy="4585871"/>
          </a:xfrm>
          <a:prstGeom prst="rect">
            <a:avLst/>
          </a:prstGeom>
          <a:noFill/>
        </p:spPr>
        <p:txBody>
          <a:bodyPr wrap="square">
            <a:spAutoFit/>
          </a:bodyPr>
          <a:lstStyle/>
          <a:p>
            <a:pPr marL="0" marR="0">
              <a:spcAft>
                <a:spcPts val="800"/>
              </a:spcAft>
              <a:buNone/>
            </a:pPr>
            <a:r>
              <a:rPr lang="en-US" sz="3400" b="1" u="sng" kern="100" dirty="0">
                <a:effectLst/>
                <a:latin typeface="Calibri" panose="020F0502020204030204" pitchFamily="34" charset="0"/>
                <a:ea typeface="Calibri" panose="020F0502020204030204" pitchFamily="34" charset="0"/>
                <a:cs typeface="Calibri" panose="020F0502020204030204" pitchFamily="34" charset="0"/>
              </a:rPr>
              <a:t>We are united to the risen Christ by faith</a:t>
            </a:r>
            <a:r>
              <a:rPr lang="en-US" sz="3400" kern="100" dirty="0">
                <a:effectLst/>
                <a:latin typeface="Calibri" panose="020F0502020204030204" pitchFamily="34" charset="0"/>
                <a:ea typeface="Calibri" panose="020F0502020204030204" pitchFamily="34" charset="0"/>
                <a:cs typeface="Calibri" panose="020F0502020204030204" pitchFamily="34" charset="0"/>
              </a:rPr>
              <a:t>.  We no longer belong to this world and the rules it plays by—we belong to Christ and the age to come. </a:t>
            </a:r>
            <a:endParaRPr lang="en-US" sz="3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400" kern="100" dirty="0">
                <a:effectLst/>
                <a:latin typeface="Calibri" panose="020F0502020204030204" pitchFamily="34" charset="0"/>
                <a:ea typeface="Calibri" panose="020F0502020204030204" pitchFamily="34" charset="0"/>
                <a:cs typeface="Calibri" panose="020F0502020204030204" pitchFamily="34" charset="0"/>
              </a:rPr>
              <a:t>In order to have the power to fight lust, </a:t>
            </a:r>
            <a:endParaRPr lang="en-US" sz="3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400" kern="100" dirty="0">
                <a:effectLst/>
                <a:latin typeface="Calibri" panose="020F0502020204030204" pitchFamily="34" charset="0"/>
                <a:ea typeface="Calibri" panose="020F0502020204030204" pitchFamily="34" charset="0"/>
                <a:cs typeface="Calibri" panose="020F0502020204030204" pitchFamily="34" charset="0"/>
              </a:rPr>
              <a:t>Lust of eyes, lust of flesh, pride of life</a:t>
            </a:r>
            <a:endParaRPr lang="en-US" sz="3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400" kern="100" dirty="0">
                <a:effectLst/>
                <a:latin typeface="Calibri" panose="020F0502020204030204" pitchFamily="34" charset="0"/>
                <a:ea typeface="Calibri" panose="020F0502020204030204" pitchFamily="34" charset="0"/>
                <a:cs typeface="Calibri" panose="020F0502020204030204" pitchFamily="34" charset="0"/>
              </a:rPr>
              <a:t>we first </a:t>
            </a:r>
            <a:r>
              <a:rPr lang="en-US" sz="3400" b="1" u="sng" kern="100" dirty="0">
                <a:effectLst/>
                <a:latin typeface="Calibri" panose="020F0502020204030204" pitchFamily="34" charset="0"/>
                <a:ea typeface="Calibri" panose="020F0502020204030204" pitchFamily="34" charset="0"/>
                <a:cs typeface="Calibri" panose="020F0502020204030204" pitchFamily="34" charset="0"/>
              </a:rPr>
              <a:t>have to understand this:                     we no longer belong to sin</a:t>
            </a:r>
            <a:r>
              <a:rPr lang="en-US" sz="3400" b="1" kern="100" dirty="0">
                <a:effectLst/>
                <a:latin typeface="Calibri" panose="020F0502020204030204" pitchFamily="34" charset="0"/>
                <a:ea typeface="Calibri" panose="020F0502020204030204" pitchFamily="34" charset="0"/>
                <a:cs typeface="Calibri" panose="020F0502020204030204" pitchFamily="34" charset="0"/>
              </a:rPr>
              <a:t>. </a:t>
            </a:r>
            <a:endParaRPr lang="en-US" sz="3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200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A2463-F418-F3BA-822B-40B0CFEC1395}"/>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22D82D8E-EF20-E065-056D-E335573096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FD545F2-E7E2-1F0B-4F88-B2F0FF401FBC}"/>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72CDA76A-31D0-44AE-FC98-2EBA96CDAE11}"/>
              </a:ext>
            </a:extLst>
          </p:cNvPr>
          <p:cNvSpPr txBox="1"/>
          <p:nvPr/>
        </p:nvSpPr>
        <p:spPr>
          <a:xfrm>
            <a:off x="537411" y="1018674"/>
            <a:ext cx="8133347" cy="1329146"/>
          </a:xfrm>
          <a:prstGeom prst="rect">
            <a:avLst/>
          </a:prstGeom>
          <a:noFill/>
        </p:spPr>
        <p:txBody>
          <a:bodyPr wrap="square">
            <a:spAutoFit/>
          </a:bodyPr>
          <a:lstStyle/>
          <a:p>
            <a:pPr marR="0" lvl="0">
              <a:lnSpc>
                <a:spcPct val="115000"/>
              </a:lnSpc>
              <a:spcAft>
                <a:spcPts val="800"/>
              </a:spcAft>
            </a:pPr>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a:t>
            </a:r>
            <a:r>
              <a:rPr lang="en-US" sz="3600" kern="100" dirty="0">
                <a:effectLst/>
                <a:latin typeface="Calibri" panose="020F0502020204030204" pitchFamily="34" charset="0"/>
                <a:ea typeface="Calibri" panose="020F0502020204030204" pitchFamily="34" charset="0"/>
                <a:cs typeface="Calibri" panose="020F0502020204030204" pitchFamily="34" charset="0"/>
              </a:rPr>
              <a:t>Fighting Sin Is About Fighting </a:t>
            </a:r>
            <a:r>
              <a:rPr lang="en-US" sz="3600" b="1" u="sng" kern="100" dirty="0">
                <a:effectLst/>
                <a:latin typeface="Calibri" panose="020F0502020204030204" pitchFamily="34" charset="0"/>
                <a:ea typeface="Calibri" panose="020F0502020204030204" pitchFamily="34" charset="0"/>
                <a:cs typeface="Calibri" panose="020F0502020204030204" pitchFamily="34" charset="0"/>
              </a:rPr>
              <a:t>For</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 Our New Desires</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3435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C27B3-DDFC-FF11-7D67-507FD646D44E}"/>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4F8F4DCF-149C-EBD9-EC7E-E08A1AC3CD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378E976-CB56-FF4B-2183-E9299F653B3B}"/>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726A401A-0127-B3DE-3B3B-15402A7FD33E}"/>
              </a:ext>
            </a:extLst>
          </p:cNvPr>
          <p:cNvSpPr txBox="1"/>
          <p:nvPr/>
        </p:nvSpPr>
        <p:spPr>
          <a:xfrm>
            <a:off x="609601" y="1435765"/>
            <a:ext cx="7964904" cy="3518912"/>
          </a:xfrm>
          <a:prstGeom prst="rect">
            <a:avLst/>
          </a:prstGeom>
          <a:noFill/>
        </p:spPr>
        <p:txBody>
          <a:bodyPr wrap="square">
            <a:spAutoFit/>
          </a:bodyPr>
          <a:lstStyle/>
          <a:p>
            <a:pPr marL="0" marR="0">
              <a:spcAft>
                <a:spcPts val="800"/>
              </a:spcAft>
              <a:buNone/>
            </a:pPr>
            <a:r>
              <a:rPr lang="en-US" sz="3600" b="1" kern="100" dirty="0">
                <a:effectLst/>
                <a:latin typeface="Calibri" panose="020F0502020204030204" pitchFamily="34" charset="0"/>
                <a:ea typeface="Calibri" panose="020F0502020204030204" pitchFamily="34" charset="0"/>
                <a:cs typeface="Calibri" panose="020F0502020204030204" pitchFamily="34" charset="0"/>
              </a:rPr>
              <a:t>Col.3:1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If then </a:t>
            </a:r>
            <a:r>
              <a:rPr lang="en-US" sz="3600" kern="100" dirty="0">
                <a:effectLst/>
                <a:latin typeface="Calibri" panose="020F0502020204030204" pitchFamily="34" charset="0"/>
                <a:ea typeface="Calibri" panose="020F0502020204030204" pitchFamily="34" charset="0"/>
                <a:cs typeface="Calibri" panose="020F0502020204030204" pitchFamily="34" charset="0"/>
              </a:rPr>
              <a:t>you were raised with Christ, seek those things which are above, where Christ is, sitting at the right hand of God.</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Aft>
                <a:spcPts val="800"/>
              </a:spcAft>
              <a:buNone/>
            </a:pPr>
            <a:r>
              <a:rPr lang="en-US" sz="3600" kern="100" dirty="0">
                <a:effectLst/>
                <a:latin typeface="Calibri" panose="020F0502020204030204" pitchFamily="34" charset="0"/>
                <a:ea typeface="Calibri" panose="020F0502020204030204" pitchFamily="34" charset="0"/>
                <a:cs typeface="Calibri" panose="020F0502020204030204" pitchFamily="34" charset="0"/>
              </a:rPr>
              <a:t>2 </a:t>
            </a:r>
            <a:r>
              <a:rPr lang="en-US" sz="3600" u="sng" kern="100" dirty="0">
                <a:effectLst/>
                <a:latin typeface="Calibri" panose="020F0502020204030204" pitchFamily="34" charset="0"/>
                <a:ea typeface="Calibri" panose="020F0502020204030204" pitchFamily="34" charset="0"/>
                <a:cs typeface="Calibri" panose="020F0502020204030204" pitchFamily="34" charset="0"/>
              </a:rPr>
              <a:t>Set your mind </a:t>
            </a:r>
            <a:r>
              <a:rPr lang="en-US" sz="3600" kern="100" dirty="0">
                <a:effectLst/>
                <a:latin typeface="Calibri" panose="020F0502020204030204" pitchFamily="34" charset="0"/>
                <a:ea typeface="Calibri" panose="020F0502020204030204" pitchFamily="34" charset="0"/>
                <a:cs typeface="Calibri" panose="020F0502020204030204" pitchFamily="34" charset="0"/>
              </a:rPr>
              <a:t>on things above, not on things on the earth.</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7928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5718F-E6B9-3543-6B9F-F9E78046B3EA}"/>
            </a:ext>
          </a:extLst>
        </p:cNvPr>
        <p:cNvGrpSpPr/>
        <p:nvPr/>
      </p:nvGrpSpPr>
      <p:grpSpPr>
        <a:xfrm>
          <a:off x="0" y="0"/>
          <a:ext cx="0" cy="0"/>
          <a:chOff x="0" y="0"/>
          <a:chExt cx="0" cy="0"/>
        </a:xfrm>
      </p:grpSpPr>
      <p:pic>
        <p:nvPicPr>
          <p:cNvPr id="1026" name="Picture 2" descr="Different Types Of Caskets | Robinson Funeral Home">
            <a:extLst>
              <a:ext uri="{FF2B5EF4-FFF2-40B4-BE49-F238E27FC236}">
                <a16:creationId xmlns:a16="http://schemas.microsoft.com/office/drawing/2014/main" id="{00AEC6ED-B077-0C08-C83C-107B7D6ED2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9880" y="4868778"/>
            <a:ext cx="2964936" cy="16638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466996C-2DA5-D35A-8159-0AEEA878871B}"/>
              </a:ext>
            </a:extLst>
          </p:cNvPr>
          <p:cNvSpPr txBox="1"/>
          <p:nvPr/>
        </p:nvSpPr>
        <p:spPr>
          <a:xfrm>
            <a:off x="-8018" y="-2616"/>
            <a:ext cx="9143999" cy="646331"/>
          </a:xfrm>
          <a:prstGeom prst="rect">
            <a:avLst/>
          </a:prstGeom>
          <a:solidFill>
            <a:schemeClr val="tx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white"/>
                </a:solidFill>
                <a:effectLst/>
                <a:uLnTx/>
                <a:uFillTx/>
              </a:rPr>
              <a:t>Mortify The Flesh - Colossians 3:5</a:t>
            </a:r>
          </a:p>
        </p:txBody>
      </p:sp>
      <p:sp>
        <p:nvSpPr>
          <p:cNvPr id="4" name="TextBox 3">
            <a:extLst>
              <a:ext uri="{FF2B5EF4-FFF2-40B4-BE49-F238E27FC236}">
                <a16:creationId xmlns:a16="http://schemas.microsoft.com/office/drawing/2014/main" id="{13BB2FBF-2FF9-3A8F-DA3F-6B9BD4E5EEEE}"/>
              </a:ext>
            </a:extLst>
          </p:cNvPr>
          <p:cNvSpPr txBox="1"/>
          <p:nvPr/>
        </p:nvSpPr>
        <p:spPr>
          <a:xfrm>
            <a:off x="296779" y="786063"/>
            <a:ext cx="8528037" cy="592085"/>
          </a:xfrm>
          <a:prstGeom prst="rect">
            <a:avLst/>
          </a:prstGeom>
          <a:noFill/>
        </p:spPr>
        <p:txBody>
          <a:bodyPr wrap="square">
            <a:spAutoFit/>
          </a:bodyPr>
          <a:lstStyle/>
          <a:p>
            <a:pPr marR="0" lvl="0">
              <a:lnSpc>
                <a:spcPct val="115000"/>
              </a:lnSpc>
              <a:spcAft>
                <a:spcPts val="800"/>
              </a:spcAft>
            </a:pPr>
            <a:r>
              <a:rPr lang="en-US" sz="30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a:t>
            </a:r>
            <a:r>
              <a:rPr lang="en-US" sz="3000" kern="100" dirty="0">
                <a:effectLst/>
                <a:latin typeface="Calibri" panose="020F0502020204030204" pitchFamily="34" charset="0"/>
                <a:ea typeface="Calibri" panose="020F0502020204030204" pitchFamily="34" charset="0"/>
                <a:cs typeface="Calibri" panose="020F0502020204030204" pitchFamily="34" charset="0"/>
              </a:rPr>
              <a:t> Fighting Sin Is About Fighting </a:t>
            </a:r>
            <a:r>
              <a:rPr lang="en-US" sz="3000" b="1" kern="100" dirty="0">
                <a:effectLst/>
                <a:latin typeface="Calibri" panose="020F0502020204030204" pitchFamily="34" charset="0"/>
                <a:ea typeface="Calibri" panose="020F0502020204030204" pitchFamily="34" charset="0"/>
                <a:cs typeface="Calibri" panose="020F0502020204030204" pitchFamily="34" charset="0"/>
              </a:rPr>
              <a:t>For</a:t>
            </a:r>
            <a:r>
              <a:rPr lang="en-US" sz="3000" kern="100" dirty="0">
                <a:effectLst/>
                <a:latin typeface="Calibri" panose="020F0502020204030204" pitchFamily="34" charset="0"/>
                <a:ea typeface="Calibri" panose="020F0502020204030204" pitchFamily="34" charset="0"/>
                <a:cs typeface="Calibri" panose="020F0502020204030204" pitchFamily="34" charset="0"/>
              </a:rPr>
              <a:t> </a:t>
            </a:r>
            <a:r>
              <a:rPr lang="en-US" sz="3000" u="sng" kern="100" dirty="0">
                <a:effectLst/>
                <a:latin typeface="Calibri" panose="020F0502020204030204" pitchFamily="34" charset="0"/>
                <a:ea typeface="Calibri" panose="020F0502020204030204" pitchFamily="34" charset="0"/>
                <a:cs typeface="Calibri" panose="020F0502020204030204" pitchFamily="34" charset="0"/>
              </a:rPr>
              <a:t>Our New Desires</a:t>
            </a: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82A087B-A2F3-0CDB-8D61-FBE7DACF9F99}"/>
              </a:ext>
            </a:extLst>
          </p:cNvPr>
          <p:cNvSpPr txBox="1"/>
          <p:nvPr/>
        </p:nvSpPr>
        <p:spPr>
          <a:xfrm>
            <a:off x="296779" y="1459832"/>
            <a:ext cx="8718884" cy="1200329"/>
          </a:xfrm>
          <a:prstGeom prst="rect">
            <a:avLst/>
          </a:prstGeom>
          <a:noFill/>
        </p:spPr>
        <p:txBody>
          <a:bodyPr wrap="square">
            <a:spAutoFit/>
          </a:bodyPr>
          <a:lstStyle/>
          <a:p>
            <a:pPr marR="0" lvl="0">
              <a:spcAft>
                <a:spcPts val="800"/>
              </a:spcAft>
            </a:pPr>
            <a:r>
              <a:rPr lang="en-US" sz="3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a:t>
            </a:r>
            <a:r>
              <a:rPr lang="en-US" sz="3600"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Fighting Sin Is Sustained by Relationships that Remind Us of Our New Identity</a:t>
            </a:r>
            <a:endParaRPr lang="en-US" sz="3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1913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585</TotalTime>
  <Words>1528</Words>
  <Application>Microsoft Office PowerPoint</Application>
  <PresentationFormat>On-screen Show (4:3)</PresentationFormat>
  <Paragraphs>130</Paragraphs>
  <Slides>26</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26</vt:i4>
      </vt:variant>
    </vt:vector>
  </HeadingPairs>
  <TitlesOfParts>
    <vt:vector size="36" baseType="lpstr">
      <vt:lpstr>Arial</vt:lpstr>
      <vt:lpstr>Arial Unicode MS</vt:lpstr>
      <vt:lpstr>Calibri</vt:lpstr>
      <vt:lpstr>Calibri Light</vt:lpstr>
      <vt:lpstr>DuckSansProduct</vt:lpstr>
      <vt:lpstr>Ink Free</vt:lpstr>
      <vt:lpstr>Office Theme</vt:lpstr>
      <vt:lpstr>4_Office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ecurb hastings</dc:creator>
  <cp:lastModifiedBy>ecurb hastings</cp:lastModifiedBy>
  <cp:revision>6</cp:revision>
  <dcterms:created xsi:type="dcterms:W3CDTF">2025-12-11T21:23:57Z</dcterms:created>
  <dcterms:modified xsi:type="dcterms:W3CDTF">2025-12-13T20:11:16Z</dcterms:modified>
</cp:coreProperties>
</file>