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6" r:id="rId3"/>
    <p:sldId id="289" r:id="rId4"/>
    <p:sldId id="259" r:id="rId5"/>
    <p:sldId id="257" r:id="rId6"/>
    <p:sldId id="277" r:id="rId7"/>
    <p:sldId id="278" r:id="rId8"/>
    <p:sldId id="260" r:id="rId9"/>
    <p:sldId id="264" r:id="rId10"/>
    <p:sldId id="263" r:id="rId11"/>
    <p:sldId id="266" r:id="rId12"/>
    <p:sldId id="261" r:id="rId13"/>
    <p:sldId id="270" r:id="rId14"/>
    <p:sldId id="267" r:id="rId15"/>
    <p:sldId id="268" r:id="rId16"/>
    <p:sldId id="269" r:id="rId17"/>
    <p:sldId id="265" r:id="rId18"/>
    <p:sldId id="275" r:id="rId19"/>
    <p:sldId id="276" r:id="rId20"/>
    <p:sldId id="274" r:id="rId21"/>
    <p:sldId id="271" r:id="rId22"/>
    <p:sldId id="272" r:id="rId23"/>
    <p:sldId id="273" r:id="rId24"/>
    <p:sldId id="262" r:id="rId25"/>
    <p:sldId id="279" r:id="rId26"/>
    <p:sldId id="280" r:id="rId27"/>
    <p:sldId id="281" r:id="rId28"/>
    <p:sldId id="282" r:id="rId29"/>
    <p:sldId id="28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Psd2lpcJA8lGtrYZ0Kgyg==" hashData="SHtPRVjQEgKU54FmqtM0FKNtiEH0wqKbcmWnlU1N19jpNHGWAtoHJOMcVrtCmmT9cZ1a/8Bkix2fkXLdfX2tJ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8" autoAdjust="0"/>
    <p:restoredTop sz="94660"/>
  </p:normalViewPr>
  <p:slideViewPr>
    <p:cSldViewPr snapToGrid="0">
      <p:cViewPr varScale="1">
        <p:scale>
          <a:sx n="126" d="100"/>
          <a:sy n="126" d="100"/>
        </p:scale>
        <p:origin x="1116" y="12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EBE9E3-B0F9-4B7A-9E18-57E145231E5D}"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1672136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EBE9E3-B0F9-4B7A-9E18-57E145231E5D}"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332774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EBE9E3-B0F9-4B7A-9E18-57E145231E5D}"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426773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626347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4066517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424246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86131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522985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805703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24078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15134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EBE9E3-B0F9-4B7A-9E18-57E145231E5D}"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34814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639371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6961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12/19/2025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07953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EBE9E3-B0F9-4B7A-9E18-57E145231E5D}"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110978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EBE9E3-B0F9-4B7A-9E18-57E145231E5D}"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233139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EBE9E3-B0F9-4B7A-9E18-57E145231E5D}"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216214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EBE9E3-B0F9-4B7A-9E18-57E145231E5D}"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3707616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EBE9E3-B0F9-4B7A-9E18-57E145231E5D}"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157981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EBE9E3-B0F9-4B7A-9E18-57E145231E5D}"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33754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EBE9E3-B0F9-4B7A-9E18-57E145231E5D}"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0328E-158D-4E93-9575-6DA37DB01375}" type="slidenum">
              <a:rPr lang="en-US" smtClean="0"/>
              <a:t>‹#›</a:t>
            </a:fld>
            <a:endParaRPr lang="en-US"/>
          </a:p>
        </p:txBody>
      </p:sp>
    </p:spTree>
    <p:extLst>
      <p:ext uri="{BB962C8B-B14F-4D97-AF65-F5344CB8AC3E}">
        <p14:creationId xmlns:p14="http://schemas.microsoft.com/office/powerpoint/2010/main" val="3376685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EBE9E3-B0F9-4B7A-9E18-57E145231E5D}" type="datetimeFigureOut">
              <a:rPr lang="en-US" smtClean="0"/>
              <a:t>12/19/2025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0328E-158D-4E93-9575-6DA37DB01375}" type="slidenum">
              <a:rPr lang="en-US" smtClean="0"/>
              <a:t>‹#›</a:t>
            </a:fld>
            <a:endParaRPr lang="en-US"/>
          </a:p>
        </p:txBody>
      </p:sp>
    </p:spTree>
    <p:extLst>
      <p:ext uri="{BB962C8B-B14F-4D97-AF65-F5344CB8AC3E}">
        <p14:creationId xmlns:p14="http://schemas.microsoft.com/office/powerpoint/2010/main" val="660116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C3792-2440-40FD-9B76-92D5F06CAC8C}" type="datetimeFigureOut">
              <a:rPr lang="en-US" smtClean="0"/>
              <a:t>12/19/2025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DB039-D147-4386-BC2D-5E6DB0D999C4}" type="slidenum">
              <a:rPr lang="en-US" smtClean="0"/>
              <a:t>‹#›</a:t>
            </a:fld>
            <a:endParaRPr lang="en-US" dirty="0"/>
          </a:p>
        </p:txBody>
      </p:sp>
    </p:spTree>
    <p:extLst>
      <p:ext uri="{BB962C8B-B14F-4D97-AF65-F5344CB8AC3E}">
        <p14:creationId xmlns:p14="http://schemas.microsoft.com/office/powerpoint/2010/main" val="2616533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14400" y="872424"/>
            <a:ext cx="7772400" cy="2003625"/>
          </a:xfrm>
          <a:prstGeom prst="rect">
            <a:avLst/>
          </a:prstGeom>
        </p:spPr>
        <p:txBody>
          <a:bodyPr wrap="square">
            <a:spAutoFit/>
          </a:bodyPr>
          <a:lstStyle/>
          <a:p>
            <a:pPr>
              <a:lnSpc>
                <a:spcPct val="115000"/>
              </a:lnSpc>
              <a:spcAft>
                <a:spcPts val="1000"/>
              </a:spcAft>
            </a:pPr>
            <a:r>
              <a:rPr lang="en-US" sz="3600"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John 4:24 "God is Spirit, and those who worship Him </a:t>
            </a:r>
            <a:r>
              <a:rPr lang="en-US" sz="3600" b="1" i="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must</a:t>
            </a:r>
            <a:r>
              <a:rPr lang="en-US" sz="3600"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 worship in spirit </a:t>
            </a:r>
            <a:r>
              <a:rPr lang="en-US" sz="3600" b="1" u="sng"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and</a:t>
            </a:r>
            <a:r>
              <a:rPr lang="en-US" sz="3600"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 truth."</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76393" y="4167473"/>
            <a:ext cx="7222209" cy="1754326"/>
          </a:xfrm>
          <a:prstGeom prst="rect">
            <a:avLst/>
          </a:prstGeom>
        </p:spPr>
        <p:txBody>
          <a:bodyPr wrap="square">
            <a:spAutoFit/>
          </a:bodyPr>
          <a:lstStyle/>
          <a:p>
            <a:r>
              <a:rPr lang="en-US" sz="3600" dirty="0">
                <a:solidFill>
                  <a:schemeClr val="bg1"/>
                </a:solidFill>
                <a:latin typeface="Arial Black" panose="020B0A04020102020204" pitchFamily="34" charset="0"/>
              </a:rPr>
              <a:t>John 17:17 "Sanctify them by Your truth. </a:t>
            </a:r>
            <a:r>
              <a:rPr lang="en-US" sz="3600" i="1" u="sng" dirty="0">
                <a:solidFill>
                  <a:schemeClr val="bg1"/>
                </a:solidFill>
                <a:latin typeface="Arial Black" panose="020B0A04020102020204" pitchFamily="34" charset="0"/>
              </a:rPr>
              <a:t>Your word </a:t>
            </a:r>
            <a:r>
              <a:rPr lang="en-US" sz="3600" dirty="0">
                <a:solidFill>
                  <a:schemeClr val="bg1"/>
                </a:solidFill>
                <a:latin typeface="Arial Black" panose="020B0A04020102020204" pitchFamily="34" charset="0"/>
              </a:rPr>
              <a:t>is truth.</a:t>
            </a:r>
          </a:p>
        </p:txBody>
      </p:sp>
      <p:sp>
        <p:nvSpPr>
          <p:cNvPr id="4" name="TextBox 3"/>
          <p:cNvSpPr txBox="1"/>
          <p:nvPr/>
        </p:nvSpPr>
        <p:spPr>
          <a:xfrm>
            <a:off x="8686800" y="6377553"/>
            <a:ext cx="402956" cy="369332"/>
          </a:xfrm>
          <a:prstGeom prst="rect">
            <a:avLst/>
          </a:prstGeom>
          <a:noFill/>
        </p:spPr>
        <p:txBody>
          <a:bodyPr wrap="square" rtlCol="0">
            <a:spAutoFit/>
          </a:bodyPr>
          <a:lstStyle/>
          <a:p>
            <a:r>
              <a:rPr lang="en-US" dirty="0">
                <a:solidFill>
                  <a:schemeClr val="bg1"/>
                </a:solidFill>
              </a:rPr>
              <a:t>8</a:t>
            </a:r>
          </a:p>
        </p:txBody>
      </p:sp>
    </p:spTree>
    <p:extLst>
      <p:ext uri="{BB962C8B-B14F-4D97-AF65-F5344CB8AC3E}">
        <p14:creationId xmlns:p14="http://schemas.microsoft.com/office/powerpoint/2010/main" val="74941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32115" y="139488"/>
            <a:ext cx="6656522" cy="6247864"/>
          </a:xfrm>
          <a:prstGeom prst="rect">
            <a:avLst/>
          </a:prstGeom>
          <a:noFill/>
        </p:spPr>
        <p:txBody>
          <a:bodyPr wrap="square" rtlCol="0">
            <a:spAutoFit/>
          </a:bodyPr>
          <a:lstStyle/>
          <a:p>
            <a:r>
              <a:rPr lang="en-US" sz="8000" dirty="0">
                <a:solidFill>
                  <a:schemeClr val="bg1"/>
                </a:solidFill>
              </a:rPr>
              <a:t>If Jesus is not Lord </a:t>
            </a:r>
            <a:r>
              <a:rPr lang="en-US" sz="8000" i="1" u="sng" dirty="0">
                <a:solidFill>
                  <a:schemeClr val="bg1"/>
                </a:solidFill>
              </a:rPr>
              <a:t>of all</a:t>
            </a:r>
          </a:p>
          <a:p>
            <a:endParaRPr lang="en-US" sz="8000" i="1" dirty="0">
              <a:solidFill>
                <a:schemeClr val="bg1"/>
              </a:solidFill>
            </a:endParaRPr>
          </a:p>
          <a:p>
            <a:r>
              <a:rPr lang="en-US" sz="8000" dirty="0">
                <a:solidFill>
                  <a:schemeClr val="bg1"/>
                </a:solidFill>
              </a:rPr>
              <a:t>He is not </a:t>
            </a:r>
          </a:p>
          <a:p>
            <a:r>
              <a:rPr lang="en-US" sz="8000" dirty="0">
                <a:solidFill>
                  <a:schemeClr val="bg1"/>
                </a:solidFill>
              </a:rPr>
              <a:t>Lord </a:t>
            </a:r>
            <a:r>
              <a:rPr lang="en-US" sz="8000" i="1" u="sng" dirty="0">
                <a:solidFill>
                  <a:schemeClr val="bg1"/>
                </a:solidFill>
              </a:rPr>
              <a:t>at all</a:t>
            </a:r>
            <a:r>
              <a:rPr lang="en-US" sz="8000" u="sng" dirty="0">
                <a:solidFill>
                  <a:schemeClr val="bg1"/>
                </a:solidFill>
              </a:rPr>
              <a:t>.</a:t>
            </a:r>
          </a:p>
        </p:txBody>
      </p:sp>
      <p:sp>
        <p:nvSpPr>
          <p:cNvPr id="3" name="TextBox 2"/>
          <p:cNvSpPr txBox="1"/>
          <p:nvPr/>
        </p:nvSpPr>
        <p:spPr>
          <a:xfrm>
            <a:off x="8578312" y="6387352"/>
            <a:ext cx="371959" cy="377658"/>
          </a:xfrm>
          <a:prstGeom prst="rect">
            <a:avLst/>
          </a:prstGeom>
          <a:noFill/>
        </p:spPr>
        <p:txBody>
          <a:bodyPr wrap="square" rtlCol="0">
            <a:spAutoFit/>
          </a:bodyPr>
          <a:lstStyle/>
          <a:p>
            <a:r>
              <a:rPr lang="en-US"/>
              <a:t>9</a:t>
            </a:r>
          </a:p>
        </p:txBody>
      </p:sp>
    </p:spTree>
    <p:extLst>
      <p:ext uri="{BB962C8B-B14F-4D97-AF65-F5344CB8AC3E}">
        <p14:creationId xmlns:p14="http://schemas.microsoft.com/office/powerpoint/2010/main" val="413243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708" r="19596" b="4531"/>
          <a:stretch/>
        </p:blipFill>
        <p:spPr>
          <a:xfrm>
            <a:off x="24307" y="860154"/>
            <a:ext cx="9119693" cy="5343977"/>
          </a:xfrm>
          <a:prstGeom prst="rect">
            <a:avLst/>
          </a:prstGeom>
        </p:spPr>
      </p:pic>
    </p:spTree>
    <p:extLst>
      <p:ext uri="{BB962C8B-B14F-4D97-AF65-F5344CB8AC3E}">
        <p14:creationId xmlns:p14="http://schemas.microsoft.com/office/powerpoint/2010/main" val="3441884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736" r="19504" b="4372"/>
          <a:stretch/>
        </p:blipFill>
        <p:spPr>
          <a:xfrm>
            <a:off x="-15766" y="844658"/>
            <a:ext cx="9159766" cy="5369762"/>
          </a:xfrm>
          <a:prstGeom prst="rect">
            <a:avLst/>
          </a:prstGeom>
        </p:spPr>
      </p:pic>
    </p:spTree>
    <p:extLst>
      <p:ext uri="{BB962C8B-B14F-4D97-AF65-F5344CB8AC3E}">
        <p14:creationId xmlns:p14="http://schemas.microsoft.com/office/powerpoint/2010/main" val="991100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623" r="19712" b="3879"/>
          <a:stretch/>
        </p:blipFill>
        <p:spPr>
          <a:xfrm>
            <a:off x="70946" y="843456"/>
            <a:ext cx="9136117" cy="5344511"/>
          </a:xfrm>
          <a:prstGeom prst="rect">
            <a:avLst/>
          </a:prstGeom>
        </p:spPr>
      </p:pic>
    </p:spTree>
    <p:extLst>
      <p:ext uri="{BB962C8B-B14F-4D97-AF65-F5344CB8AC3E}">
        <p14:creationId xmlns:p14="http://schemas.microsoft.com/office/powerpoint/2010/main" val="301910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349" r="19727" b="5813"/>
          <a:stretch/>
        </p:blipFill>
        <p:spPr>
          <a:xfrm>
            <a:off x="-23589" y="914400"/>
            <a:ext cx="9167589" cy="5257332"/>
          </a:xfrm>
          <a:prstGeom prst="rect">
            <a:avLst/>
          </a:prstGeom>
        </p:spPr>
      </p:pic>
    </p:spTree>
    <p:extLst>
      <p:ext uri="{BB962C8B-B14F-4D97-AF65-F5344CB8AC3E}">
        <p14:creationId xmlns:p14="http://schemas.microsoft.com/office/powerpoint/2010/main" val="1121895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2650" r="19747" b="6825"/>
          <a:stretch/>
        </p:blipFill>
        <p:spPr>
          <a:xfrm>
            <a:off x="12888" y="1007389"/>
            <a:ext cx="9185161" cy="5184183"/>
          </a:xfrm>
          <a:prstGeom prst="rect">
            <a:avLst/>
          </a:prstGeom>
        </p:spPr>
      </p:pic>
    </p:spTree>
    <p:extLst>
      <p:ext uri="{BB962C8B-B14F-4D97-AF65-F5344CB8AC3E}">
        <p14:creationId xmlns:p14="http://schemas.microsoft.com/office/powerpoint/2010/main" val="252278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83" t="11587" r="22917" b="3997"/>
          <a:stretch/>
        </p:blipFill>
        <p:spPr>
          <a:xfrm>
            <a:off x="31531" y="386255"/>
            <a:ext cx="9112469" cy="5943600"/>
          </a:xfrm>
          <a:prstGeom prst="rect">
            <a:avLst/>
          </a:prstGeom>
        </p:spPr>
      </p:pic>
    </p:spTree>
    <p:extLst>
      <p:ext uri="{BB962C8B-B14F-4D97-AF65-F5344CB8AC3E}">
        <p14:creationId xmlns:p14="http://schemas.microsoft.com/office/powerpoint/2010/main" val="51671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22" t="9310" r="28276" b="3563"/>
          <a:stretch/>
        </p:blipFill>
        <p:spPr>
          <a:xfrm>
            <a:off x="201478" y="-66186"/>
            <a:ext cx="8872780" cy="6924186"/>
          </a:xfrm>
          <a:prstGeom prst="rect">
            <a:avLst/>
          </a:prstGeom>
        </p:spPr>
      </p:pic>
    </p:spTree>
    <p:extLst>
      <p:ext uri="{BB962C8B-B14F-4D97-AF65-F5344CB8AC3E}">
        <p14:creationId xmlns:p14="http://schemas.microsoft.com/office/powerpoint/2010/main" val="756040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819" t="36284" r="26896"/>
          <a:stretch/>
        </p:blipFill>
        <p:spPr>
          <a:xfrm>
            <a:off x="1991533" y="-12054"/>
            <a:ext cx="5271294" cy="6924298"/>
          </a:xfrm>
          <a:prstGeom prst="rect">
            <a:avLst/>
          </a:prstGeom>
        </p:spPr>
      </p:pic>
    </p:spTree>
    <p:extLst>
      <p:ext uri="{BB962C8B-B14F-4D97-AF65-F5344CB8AC3E}">
        <p14:creationId xmlns:p14="http://schemas.microsoft.com/office/powerpoint/2010/main" val="314381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19B5C2-35BF-3D78-BC17-8B01C675FF0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37000"/>
                    </a14:imgEffect>
                  </a14:imgLayer>
                </a14:imgProps>
              </a:ext>
            </a:extLst>
          </a:blip>
          <a:srcRect l="15359" r="12397" b="3672"/>
          <a:stretch>
            <a:fillRect/>
          </a:stretch>
        </p:blipFill>
        <p:spPr>
          <a:xfrm>
            <a:off x="1" y="0"/>
            <a:ext cx="9144000" cy="6858001"/>
          </a:xfrm>
          <a:prstGeom prst="rect">
            <a:avLst/>
          </a:prstGeom>
        </p:spPr>
      </p:pic>
      <p:sp>
        <p:nvSpPr>
          <p:cNvPr id="6" name="TextBox 5">
            <a:extLst>
              <a:ext uri="{FF2B5EF4-FFF2-40B4-BE49-F238E27FC236}">
                <a16:creationId xmlns:a16="http://schemas.microsoft.com/office/drawing/2014/main" id="{D57C3E87-2DAB-3BCF-76B5-F3FB5F6118BE}"/>
              </a:ext>
            </a:extLst>
          </p:cNvPr>
          <p:cNvSpPr txBox="1"/>
          <p:nvPr/>
        </p:nvSpPr>
        <p:spPr>
          <a:xfrm>
            <a:off x="329612" y="215498"/>
            <a:ext cx="8569840" cy="6555641"/>
          </a:xfrm>
          <a:prstGeom prst="rect">
            <a:avLst/>
          </a:prstGeom>
          <a:noFill/>
        </p:spPr>
        <p:txBody>
          <a:bodyPr wrap="square">
            <a:spAutoFit/>
          </a:bodyPr>
          <a:lstStyle/>
          <a:p>
            <a:r>
              <a:rPr lang="en-US" sz="3000" b="0" i="0" dirty="0">
                <a:solidFill>
                  <a:schemeClr val="bg1"/>
                </a:solidFill>
                <a:effectLst/>
              </a:rPr>
              <a:t>Luke 6:46 “But why do you call Me ‘Lord, Lord,’ and not do the things which I say? 47 Whoever comes to Me, and hears My sayings and does them, I will show you whom he is like: 48 He is like a man building a house, who dug deep and laid the foundation on the rock. And when the flood arose, the stream beat vehemently against that house, and could not shake it, for it was founded on the rock.</a:t>
            </a:r>
          </a:p>
          <a:p>
            <a:endParaRPr lang="en-US" sz="3000" dirty="0">
              <a:solidFill>
                <a:schemeClr val="bg1"/>
              </a:solidFill>
            </a:endParaRPr>
          </a:p>
          <a:p>
            <a:r>
              <a:rPr lang="en-US" sz="3000" b="0" i="0" dirty="0">
                <a:solidFill>
                  <a:schemeClr val="bg1"/>
                </a:solidFill>
                <a:effectLst/>
              </a:rPr>
              <a:t> 49 But he who heard and did nothing is like a man who built a house on the earth without a foundation, against which the stream beat vehemently; and immediately it fell. And the ruin of that house was great.”</a:t>
            </a:r>
            <a:endParaRPr lang="en-US" sz="3000" dirty="0">
              <a:solidFill>
                <a:schemeClr val="bg1"/>
              </a:solidFill>
            </a:endParaRPr>
          </a:p>
        </p:txBody>
      </p:sp>
    </p:spTree>
    <p:extLst>
      <p:ext uri="{BB962C8B-B14F-4D97-AF65-F5344CB8AC3E}">
        <p14:creationId xmlns:p14="http://schemas.microsoft.com/office/powerpoint/2010/main" val="3974673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922" r="19596" b="5232"/>
          <a:stretch/>
        </p:blipFill>
        <p:spPr>
          <a:xfrm>
            <a:off x="0" y="968644"/>
            <a:ext cx="9222828" cy="5345444"/>
          </a:xfrm>
          <a:prstGeom prst="rect">
            <a:avLst/>
          </a:prstGeom>
        </p:spPr>
      </p:pic>
    </p:spTree>
    <p:extLst>
      <p:ext uri="{BB962C8B-B14F-4D97-AF65-F5344CB8AC3E}">
        <p14:creationId xmlns:p14="http://schemas.microsoft.com/office/powerpoint/2010/main" val="179268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471" r="19598" b="4685"/>
          <a:stretch/>
        </p:blipFill>
        <p:spPr>
          <a:xfrm>
            <a:off x="-30947" y="728421"/>
            <a:ext cx="9199975" cy="5396484"/>
          </a:xfrm>
          <a:prstGeom prst="rect">
            <a:avLst/>
          </a:prstGeom>
        </p:spPr>
      </p:pic>
    </p:spTree>
    <p:extLst>
      <p:ext uri="{BB962C8B-B14F-4D97-AF65-F5344CB8AC3E}">
        <p14:creationId xmlns:p14="http://schemas.microsoft.com/office/powerpoint/2010/main" val="380860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990" r="19666" b="4238"/>
          <a:stretch/>
        </p:blipFill>
        <p:spPr>
          <a:xfrm>
            <a:off x="0" y="876982"/>
            <a:ext cx="9143999" cy="5363599"/>
          </a:xfrm>
          <a:prstGeom prst="rect">
            <a:avLst/>
          </a:prstGeom>
        </p:spPr>
      </p:pic>
    </p:spTree>
    <p:extLst>
      <p:ext uri="{BB962C8B-B14F-4D97-AF65-F5344CB8AC3E}">
        <p14:creationId xmlns:p14="http://schemas.microsoft.com/office/powerpoint/2010/main" val="370594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871" t="14138" r="31897" b="17970"/>
          <a:stretch/>
        </p:blipFill>
        <p:spPr>
          <a:xfrm>
            <a:off x="1458309" y="2672254"/>
            <a:ext cx="6382553" cy="4185745"/>
          </a:xfrm>
          <a:prstGeom prst="rect">
            <a:avLst/>
          </a:prstGeom>
        </p:spPr>
      </p:pic>
      <p:sp>
        <p:nvSpPr>
          <p:cNvPr id="3" name="TextBox 2"/>
          <p:cNvSpPr txBox="1"/>
          <p:nvPr/>
        </p:nvSpPr>
        <p:spPr>
          <a:xfrm>
            <a:off x="1" y="86708"/>
            <a:ext cx="9144000" cy="1077218"/>
          </a:xfrm>
          <a:prstGeom prst="rect">
            <a:avLst/>
          </a:prstGeom>
          <a:noFill/>
        </p:spPr>
        <p:txBody>
          <a:bodyPr wrap="square" rtlCol="0">
            <a:spAutoFit/>
          </a:bodyPr>
          <a:lstStyle/>
          <a:p>
            <a:pPr algn="ctr"/>
            <a:r>
              <a:rPr lang="en-US" sz="3200" dirty="0">
                <a:solidFill>
                  <a:schemeClr val="bg1"/>
                </a:solidFill>
              </a:rPr>
              <a:t>Are you excited and looking forward to worshipping God today and for time without end?</a:t>
            </a:r>
          </a:p>
        </p:txBody>
      </p:sp>
      <p:sp>
        <p:nvSpPr>
          <p:cNvPr id="4" name="TextBox 3"/>
          <p:cNvSpPr txBox="1"/>
          <p:nvPr/>
        </p:nvSpPr>
        <p:spPr>
          <a:xfrm>
            <a:off x="1" y="1450428"/>
            <a:ext cx="9143999" cy="1077218"/>
          </a:xfrm>
          <a:prstGeom prst="rect">
            <a:avLst/>
          </a:prstGeom>
          <a:noFill/>
        </p:spPr>
        <p:txBody>
          <a:bodyPr wrap="square" rtlCol="0">
            <a:spAutoFit/>
          </a:bodyPr>
          <a:lstStyle/>
          <a:p>
            <a:pPr algn="ctr"/>
            <a:r>
              <a:rPr lang="en-US" sz="3200" dirty="0">
                <a:solidFill>
                  <a:schemeClr val="bg1"/>
                </a:solidFill>
              </a:rPr>
              <a:t>Or do you just want Jesus as your Savior </a:t>
            </a:r>
          </a:p>
          <a:p>
            <a:pPr algn="ctr"/>
            <a:r>
              <a:rPr lang="en-US" sz="3200" dirty="0">
                <a:solidFill>
                  <a:schemeClr val="bg1"/>
                </a:solidFill>
              </a:rPr>
              <a:t>and not your Lord?</a:t>
            </a:r>
          </a:p>
        </p:txBody>
      </p:sp>
    </p:spTree>
    <p:extLst>
      <p:ext uri="{BB962C8B-B14F-4D97-AF65-F5344CB8AC3E}">
        <p14:creationId xmlns:p14="http://schemas.microsoft.com/office/powerpoint/2010/main" val="157300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40" r="12338" b="3672"/>
          <a:stretch/>
        </p:blipFill>
        <p:spPr>
          <a:xfrm>
            <a:off x="1503335" y="2453877"/>
            <a:ext cx="6114081" cy="4404123"/>
          </a:xfrm>
          <a:prstGeom prst="rect">
            <a:avLst/>
          </a:prstGeom>
        </p:spPr>
      </p:pic>
      <p:sp>
        <p:nvSpPr>
          <p:cNvPr id="3" name="TextBox 2"/>
          <p:cNvSpPr txBox="1"/>
          <p:nvPr/>
        </p:nvSpPr>
        <p:spPr>
          <a:xfrm>
            <a:off x="379708" y="0"/>
            <a:ext cx="806686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a:ea typeface="+mn-ea"/>
                <a:cs typeface="+mn-cs"/>
              </a:rPr>
              <a:t>What Does The Bible Say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a:ea typeface="+mn-ea"/>
                <a:cs typeface="+mn-cs"/>
              </a:rPr>
              <a:t> About Worshipping Jesus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a:ea typeface="+mn-ea"/>
                <a:cs typeface="+mn-cs"/>
              </a:rPr>
              <a:t>at Christmas time?</a:t>
            </a:r>
          </a:p>
        </p:txBody>
      </p:sp>
    </p:spTree>
    <p:extLst>
      <p:ext uri="{BB962C8B-B14F-4D97-AF65-F5344CB8AC3E}">
        <p14:creationId xmlns:p14="http://schemas.microsoft.com/office/powerpoint/2010/main" val="47961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198" t="9234" r="22069" b="15670"/>
          <a:stretch/>
        </p:blipFill>
        <p:spPr>
          <a:xfrm>
            <a:off x="355526" y="159655"/>
            <a:ext cx="8339024" cy="6320374"/>
          </a:xfrm>
          <a:prstGeom prst="rect">
            <a:avLst/>
          </a:prstGeom>
        </p:spPr>
      </p:pic>
    </p:spTree>
    <p:extLst>
      <p:ext uri="{BB962C8B-B14F-4D97-AF65-F5344CB8AC3E}">
        <p14:creationId xmlns:p14="http://schemas.microsoft.com/office/powerpoint/2010/main" val="679357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325519"/>
            <a:ext cx="3518115" cy="2532481"/>
          </a:xfrm>
          <a:prstGeom prst="rect">
            <a:avLst/>
          </a:prstGeom>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924" y="1363717"/>
            <a:ext cx="4551101" cy="2552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7428" y="425671"/>
            <a:ext cx="8198069" cy="830997"/>
          </a:xfrm>
          <a:prstGeom prst="rect">
            <a:avLst/>
          </a:prstGeom>
          <a:noFill/>
        </p:spPr>
        <p:txBody>
          <a:bodyPr wrap="square" rtlCol="0">
            <a:spAutoFit/>
          </a:bodyPr>
          <a:lstStyle/>
          <a:p>
            <a:r>
              <a:rPr lang="en-US" sz="4800" dirty="0">
                <a:solidFill>
                  <a:schemeClr val="bg1"/>
                </a:solidFill>
              </a:rPr>
              <a:t>The Bible Tells Us To Celebrate</a:t>
            </a:r>
          </a:p>
        </p:txBody>
      </p:sp>
      <p:sp>
        <p:nvSpPr>
          <p:cNvPr id="5" name="TextBox 4"/>
          <p:cNvSpPr txBox="1"/>
          <p:nvPr/>
        </p:nvSpPr>
        <p:spPr>
          <a:xfrm>
            <a:off x="315310" y="977459"/>
            <a:ext cx="4083269" cy="1200329"/>
          </a:xfrm>
          <a:prstGeom prst="rect">
            <a:avLst/>
          </a:prstGeom>
          <a:noFill/>
        </p:spPr>
        <p:txBody>
          <a:bodyPr wrap="square" rtlCol="0">
            <a:spAutoFit/>
          </a:bodyPr>
          <a:lstStyle/>
          <a:p>
            <a:r>
              <a:rPr lang="en-US" sz="7200" dirty="0">
                <a:solidFill>
                  <a:schemeClr val="bg1"/>
                </a:solidFill>
              </a:rPr>
              <a:t>His death.</a:t>
            </a:r>
          </a:p>
        </p:txBody>
      </p:sp>
      <p:sp>
        <p:nvSpPr>
          <p:cNvPr id="6" name="TextBox 5"/>
          <p:cNvSpPr txBox="1"/>
          <p:nvPr/>
        </p:nvSpPr>
        <p:spPr>
          <a:xfrm>
            <a:off x="3523591" y="5478517"/>
            <a:ext cx="5115910" cy="1015663"/>
          </a:xfrm>
          <a:prstGeom prst="rect">
            <a:avLst/>
          </a:prstGeom>
          <a:noFill/>
        </p:spPr>
        <p:txBody>
          <a:bodyPr wrap="square" rtlCol="0">
            <a:spAutoFit/>
          </a:bodyPr>
          <a:lstStyle/>
          <a:p>
            <a:r>
              <a:rPr lang="en-US" sz="6000" dirty="0">
                <a:solidFill>
                  <a:schemeClr val="bg1"/>
                </a:solidFill>
              </a:rPr>
              <a:t>Not His Birth.</a:t>
            </a:r>
          </a:p>
        </p:txBody>
      </p:sp>
      <p:sp>
        <p:nvSpPr>
          <p:cNvPr id="7" name="TextBox 6"/>
          <p:cNvSpPr txBox="1"/>
          <p:nvPr/>
        </p:nvSpPr>
        <p:spPr>
          <a:xfrm>
            <a:off x="378373" y="2120459"/>
            <a:ext cx="3799490" cy="523220"/>
          </a:xfrm>
          <a:prstGeom prst="rect">
            <a:avLst/>
          </a:prstGeom>
          <a:noFill/>
        </p:spPr>
        <p:txBody>
          <a:bodyPr wrap="square" rtlCol="0">
            <a:spAutoFit/>
          </a:bodyPr>
          <a:lstStyle/>
          <a:p>
            <a:r>
              <a:rPr lang="en-US" sz="2800" b="1" dirty="0">
                <a:solidFill>
                  <a:schemeClr val="bg1"/>
                </a:solidFill>
              </a:rPr>
              <a:t>1</a:t>
            </a:r>
            <a:r>
              <a:rPr lang="en-US" sz="2800" b="1" baseline="30000" dirty="0">
                <a:solidFill>
                  <a:schemeClr val="bg1"/>
                </a:solidFill>
              </a:rPr>
              <a:t>st</a:t>
            </a:r>
            <a:r>
              <a:rPr lang="en-US" sz="2800" b="1" dirty="0">
                <a:solidFill>
                  <a:schemeClr val="bg1"/>
                </a:solidFill>
              </a:rPr>
              <a:t> Corinthians 11:18-34</a:t>
            </a:r>
          </a:p>
        </p:txBody>
      </p:sp>
    </p:spTree>
    <p:extLst>
      <p:ext uri="{BB962C8B-B14F-4D97-AF65-F5344CB8AC3E}">
        <p14:creationId xmlns:p14="http://schemas.microsoft.com/office/powerpoint/2010/main" val="3411061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93682" y="337873"/>
            <a:ext cx="7598978" cy="5509200"/>
          </a:xfrm>
          <a:prstGeom prst="rect">
            <a:avLst/>
          </a:prstGeom>
        </p:spPr>
        <p:txBody>
          <a:bodyPr wrap="square">
            <a:spAutoFit/>
          </a:bodyPr>
          <a:lstStyle/>
          <a:p>
            <a:r>
              <a:rPr lang="en-US" sz="4400" dirty="0">
                <a:solidFill>
                  <a:schemeClr val="bg1"/>
                </a:solidFill>
              </a:rPr>
              <a:t>Malachi 1:6</a:t>
            </a:r>
          </a:p>
          <a:p>
            <a:r>
              <a:rPr lang="en-US" sz="4400" dirty="0">
                <a:solidFill>
                  <a:schemeClr val="bg1"/>
                </a:solidFill>
              </a:rPr>
              <a:t>"A son honors his father, And a servant his master. </a:t>
            </a:r>
          </a:p>
          <a:p>
            <a:r>
              <a:rPr lang="en-US" sz="4400" b="1" i="1" dirty="0">
                <a:solidFill>
                  <a:schemeClr val="bg1"/>
                </a:solidFill>
              </a:rPr>
              <a:t>If then I am the Father, Where is My honor? </a:t>
            </a:r>
          </a:p>
          <a:p>
            <a:r>
              <a:rPr lang="en-US" sz="4400" b="1" i="1" dirty="0">
                <a:solidFill>
                  <a:schemeClr val="bg1"/>
                </a:solidFill>
              </a:rPr>
              <a:t>And if I am a Master, Where is My reverence? </a:t>
            </a:r>
          </a:p>
          <a:p>
            <a:r>
              <a:rPr lang="en-US" sz="4400" dirty="0">
                <a:solidFill>
                  <a:schemeClr val="bg1"/>
                </a:solidFill>
              </a:rPr>
              <a:t>Says the LORD of hosts </a:t>
            </a:r>
          </a:p>
        </p:txBody>
      </p:sp>
    </p:spTree>
    <p:extLst>
      <p:ext uri="{BB962C8B-B14F-4D97-AF65-F5344CB8AC3E}">
        <p14:creationId xmlns:p14="http://schemas.microsoft.com/office/powerpoint/2010/main" val="272247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794" y="2133086"/>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pic>
        <p:nvPicPr>
          <p:cNvPr id="7" name="Picture 6"/>
          <p:cNvPicPr>
            <a:picLocks noChangeAspect="1"/>
          </p:cNvPicPr>
          <p:nvPr/>
        </p:nvPicPr>
        <p:blipFill rotWithShape="1">
          <a:blip r:embed="rId2"/>
          <a:srcRect l="23112" t="21263" r="23729" b="49217"/>
          <a:stretch/>
        </p:blipFill>
        <p:spPr>
          <a:xfrm>
            <a:off x="-22034" y="3152045"/>
            <a:ext cx="9166033" cy="2863273"/>
          </a:xfrm>
          <a:prstGeom prst="rect">
            <a:avLst/>
          </a:prstGeom>
        </p:spPr>
      </p:pic>
      <p:sp>
        <p:nvSpPr>
          <p:cNvPr id="4" name="TextBox 3"/>
          <p:cNvSpPr txBox="1"/>
          <p:nvPr/>
        </p:nvSpPr>
        <p:spPr>
          <a:xfrm>
            <a:off x="1786475" y="3053616"/>
            <a:ext cx="38489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6" name="TextBox 5"/>
          <p:cNvSpPr txBox="1"/>
          <p:nvPr/>
        </p:nvSpPr>
        <p:spPr>
          <a:xfrm>
            <a:off x="0" y="17932"/>
            <a:ext cx="9143999"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Want to learn more about the Bible?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We will be glad to study the Bible with you.</a:t>
            </a:r>
          </a:p>
        </p:txBody>
      </p:sp>
      <p:sp>
        <p:nvSpPr>
          <p:cNvPr id="2" name="Rectangle 1"/>
          <p:cNvSpPr/>
          <p:nvPr/>
        </p:nvSpPr>
        <p:spPr>
          <a:xfrm>
            <a:off x="1602724" y="2179207"/>
            <a:ext cx="5867370" cy="184724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5943602"/>
            <a:ext cx="91660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newlebanoncoc@gmail.com</a:t>
            </a:r>
          </a:p>
        </p:txBody>
      </p:sp>
      <p:sp>
        <p:nvSpPr>
          <p:cNvPr id="9" name="TextBox 8"/>
          <p:cNvSpPr txBox="1"/>
          <p:nvPr/>
        </p:nvSpPr>
        <p:spPr>
          <a:xfrm>
            <a:off x="1618159" y="2123994"/>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sp>
        <p:nvSpPr>
          <p:cNvPr id="10" name="TextBox 9"/>
          <p:cNvSpPr txBox="1"/>
          <p:nvPr/>
        </p:nvSpPr>
        <p:spPr>
          <a:xfrm>
            <a:off x="1660969" y="2981897"/>
            <a:ext cx="3848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11" name="TextBox 10"/>
          <p:cNvSpPr txBox="1"/>
          <p:nvPr/>
        </p:nvSpPr>
        <p:spPr>
          <a:xfrm>
            <a:off x="4591216" y="3478861"/>
            <a:ext cx="32641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New Lebanon, OH</a:t>
            </a:r>
          </a:p>
        </p:txBody>
      </p:sp>
    </p:spTree>
    <p:extLst>
      <p:ext uri="{BB962C8B-B14F-4D97-AF65-F5344CB8AC3E}">
        <p14:creationId xmlns:p14="http://schemas.microsoft.com/office/powerpoint/2010/main" val="367838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40" r="12338" b="3672"/>
          <a:stretch/>
        </p:blipFill>
        <p:spPr>
          <a:xfrm>
            <a:off x="1503335" y="2453877"/>
            <a:ext cx="6114081" cy="4404123"/>
          </a:xfrm>
          <a:prstGeom prst="rect">
            <a:avLst/>
          </a:prstGeom>
        </p:spPr>
      </p:pic>
      <p:sp>
        <p:nvSpPr>
          <p:cNvPr id="3" name="TextBox 2"/>
          <p:cNvSpPr txBox="1"/>
          <p:nvPr/>
        </p:nvSpPr>
        <p:spPr>
          <a:xfrm>
            <a:off x="379708" y="0"/>
            <a:ext cx="8066868" cy="2308324"/>
          </a:xfrm>
          <a:prstGeom prst="rect">
            <a:avLst/>
          </a:prstGeom>
          <a:noFill/>
        </p:spPr>
        <p:txBody>
          <a:bodyPr wrap="square" rtlCol="0">
            <a:spAutoFit/>
          </a:bodyPr>
          <a:lstStyle/>
          <a:p>
            <a:pPr lvl="0" algn="ctr"/>
            <a:r>
              <a:rPr lang="en-US" sz="4800" dirty="0">
                <a:solidFill>
                  <a:schemeClr val="bg1"/>
                </a:solidFill>
              </a:rPr>
              <a:t>What Did Jesus Teach</a:t>
            </a:r>
          </a:p>
          <a:p>
            <a:pPr lvl="0" algn="ctr"/>
            <a:r>
              <a:rPr lang="en-US" sz="4800" dirty="0">
                <a:solidFill>
                  <a:schemeClr val="bg1"/>
                </a:solidFill>
              </a:rPr>
              <a:t> About Worshipping Him </a:t>
            </a:r>
          </a:p>
          <a:p>
            <a:pPr lvl="0" algn="ctr"/>
            <a:r>
              <a:rPr lang="en-US" sz="4800" dirty="0">
                <a:solidFill>
                  <a:schemeClr val="bg1"/>
                </a:solidFill>
              </a:rPr>
              <a:t>On His Birthday?</a:t>
            </a:r>
          </a:p>
        </p:txBody>
      </p:sp>
      <p:sp>
        <p:nvSpPr>
          <p:cNvPr id="4" name="TextBox 3"/>
          <p:cNvSpPr txBox="1"/>
          <p:nvPr/>
        </p:nvSpPr>
        <p:spPr>
          <a:xfrm>
            <a:off x="8446576" y="6315559"/>
            <a:ext cx="495946" cy="646331"/>
          </a:xfrm>
          <a:prstGeom prst="rect">
            <a:avLst/>
          </a:prstGeom>
          <a:noFill/>
        </p:spPr>
        <p:txBody>
          <a:bodyPr wrap="square" rtlCol="0">
            <a:spAutoFit/>
          </a:bodyPr>
          <a:lstStyle/>
          <a:p>
            <a:r>
              <a:rPr lang="en-US" dirty="0">
                <a:solidFill>
                  <a:schemeClr val="bg1"/>
                </a:solidFill>
              </a:rPr>
              <a:t>1</a:t>
            </a:r>
          </a:p>
          <a:p>
            <a:endParaRPr lang="en-US" dirty="0"/>
          </a:p>
        </p:txBody>
      </p:sp>
    </p:spTree>
    <p:extLst>
      <p:ext uri="{BB962C8B-B14F-4D97-AF65-F5344CB8AC3E}">
        <p14:creationId xmlns:p14="http://schemas.microsoft.com/office/powerpoint/2010/main" val="2889320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198" t="9234" r="22069" b="15670"/>
          <a:stretch/>
        </p:blipFill>
        <p:spPr>
          <a:xfrm>
            <a:off x="355526" y="159655"/>
            <a:ext cx="8339024" cy="6320374"/>
          </a:xfrm>
          <a:prstGeom prst="rect">
            <a:avLst/>
          </a:prstGeom>
        </p:spPr>
      </p:pic>
      <p:sp>
        <p:nvSpPr>
          <p:cNvPr id="3" name="TextBox 2"/>
          <p:cNvSpPr txBox="1"/>
          <p:nvPr/>
        </p:nvSpPr>
        <p:spPr>
          <a:xfrm>
            <a:off x="8469436" y="6468605"/>
            <a:ext cx="519193" cy="646331"/>
          </a:xfrm>
          <a:prstGeom prst="rect">
            <a:avLst/>
          </a:prstGeom>
          <a:noFill/>
        </p:spPr>
        <p:txBody>
          <a:bodyPr wrap="square" rtlCol="0">
            <a:spAutoFit/>
          </a:bodyPr>
          <a:lstStyle/>
          <a:p>
            <a:r>
              <a:rPr lang="en-US" dirty="0">
                <a:solidFill>
                  <a:schemeClr val="bg1"/>
                </a:solidFill>
              </a:rPr>
              <a:t>2</a:t>
            </a:r>
          </a:p>
          <a:p>
            <a:endParaRPr lang="en-US" dirty="0"/>
          </a:p>
        </p:txBody>
      </p:sp>
    </p:spTree>
    <p:extLst>
      <p:ext uri="{BB962C8B-B14F-4D97-AF65-F5344CB8AC3E}">
        <p14:creationId xmlns:p14="http://schemas.microsoft.com/office/powerpoint/2010/main" val="251532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325519"/>
            <a:ext cx="3518115" cy="2532481"/>
          </a:xfrm>
          <a:prstGeom prst="rect">
            <a:avLst/>
          </a:prstGeom>
        </p:spPr>
      </p:pic>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924" y="1363717"/>
            <a:ext cx="4551101" cy="2552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7428" y="425671"/>
            <a:ext cx="8198069" cy="830997"/>
          </a:xfrm>
          <a:prstGeom prst="rect">
            <a:avLst/>
          </a:prstGeom>
          <a:noFill/>
        </p:spPr>
        <p:txBody>
          <a:bodyPr wrap="square" rtlCol="0">
            <a:spAutoFit/>
          </a:bodyPr>
          <a:lstStyle/>
          <a:p>
            <a:r>
              <a:rPr lang="en-US" sz="4800" dirty="0">
                <a:solidFill>
                  <a:schemeClr val="bg1"/>
                </a:solidFill>
              </a:rPr>
              <a:t>The Bible Tells Us To Celebrate</a:t>
            </a:r>
          </a:p>
        </p:txBody>
      </p:sp>
      <p:sp>
        <p:nvSpPr>
          <p:cNvPr id="5" name="TextBox 4"/>
          <p:cNvSpPr txBox="1"/>
          <p:nvPr/>
        </p:nvSpPr>
        <p:spPr>
          <a:xfrm>
            <a:off x="315310" y="977459"/>
            <a:ext cx="4083269" cy="1200329"/>
          </a:xfrm>
          <a:prstGeom prst="rect">
            <a:avLst/>
          </a:prstGeom>
          <a:noFill/>
        </p:spPr>
        <p:txBody>
          <a:bodyPr wrap="square" rtlCol="0">
            <a:spAutoFit/>
          </a:bodyPr>
          <a:lstStyle/>
          <a:p>
            <a:r>
              <a:rPr lang="en-US" sz="7200" dirty="0">
                <a:solidFill>
                  <a:schemeClr val="bg1"/>
                </a:solidFill>
              </a:rPr>
              <a:t>His death.</a:t>
            </a:r>
          </a:p>
        </p:txBody>
      </p:sp>
      <p:sp>
        <p:nvSpPr>
          <p:cNvPr id="6" name="TextBox 5"/>
          <p:cNvSpPr txBox="1"/>
          <p:nvPr/>
        </p:nvSpPr>
        <p:spPr>
          <a:xfrm>
            <a:off x="3523591" y="5478517"/>
            <a:ext cx="5115910" cy="1015663"/>
          </a:xfrm>
          <a:prstGeom prst="rect">
            <a:avLst/>
          </a:prstGeom>
          <a:noFill/>
        </p:spPr>
        <p:txBody>
          <a:bodyPr wrap="square" rtlCol="0">
            <a:spAutoFit/>
          </a:bodyPr>
          <a:lstStyle/>
          <a:p>
            <a:r>
              <a:rPr lang="en-US" sz="6000" dirty="0">
                <a:solidFill>
                  <a:schemeClr val="bg1"/>
                </a:solidFill>
              </a:rPr>
              <a:t>Not His Birth.</a:t>
            </a:r>
          </a:p>
        </p:txBody>
      </p:sp>
      <p:sp>
        <p:nvSpPr>
          <p:cNvPr id="7" name="TextBox 6"/>
          <p:cNvSpPr txBox="1"/>
          <p:nvPr/>
        </p:nvSpPr>
        <p:spPr>
          <a:xfrm>
            <a:off x="378373" y="2120459"/>
            <a:ext cx="3799490" cy="523220"/>
          </a:xfrm>
          <a:prstGeom prst="rect">
            <a:avLst/>
          </a:prstGeom>
          <a:noFill/>
        </p:spPr>
        <p:txBody>
          <a:bodyPr wrap="square" rtlCol="0">
            <a:spAutoFit/>
          </a:bodyPr>
          <a:lstStyle/>
          <a:p>
            <a:r>
              <a:rPr lang="en-US" sz="2800" b="1" dirty="0">
                <a:solidFill>
                  <a:schemeClr val="bg1"/>
                </a:solidFill>
              </a:rPr>
              <a:t>1</a:t>
            </a:r>
            <a:r>
              <a:rPr lang="en-US" sz="2800" b="1" baseline="30000" dirty="0">
                <a:solidFill>
                  <a:schemeClr val="bg1"/>
                </a:solidFill>
              </a:rPr>
              <a:t>st</a:t>
            </a:r>
            <a:r>
              <a:rPr lang="en-US" sz="2800" b="1" dirty="0">
                <a:solidFill>
                  <a:schemeClr val="bg1"/>
                </a:solidFill>
              </a:rPr>
              <a:t> Corinthians 11:18-34</a:t>
            </a:r>
          </a:p>
        </p:txBody>
      </p:sp>
      <p:sp>
        <p:nvSpPr>
          <p:cNvPr id="2" name="TextBox 1"/>
          <p:cNvSpPr txBox="1"/>
          <p:nvPr/>
        </p:nvSpPr>
        <p:spPr>
          <a:xfrm>
            <a:off x="8505497" y="6307810"/>
            <a:ext cx="452523" cy="369332"/>
          </a:xfrm>
          <a:prstGeom prst="rect">
            <a:avLst/>
          </a:prstGeom>
          <a:noFill/>
        </p:spPr>
        <p:txBody>
          <a:bodyPr wrap="square" rtlCol="0">
            <a:spAutoFit/>
          </a:bodyPr>
          <a:lstStyle/>
          <a:p>
            <a:r>
              <a:rPr lang="en-US" dirty="0">
                <a:solidFill>
                  <a:schemeClr val="bg1"/>
                </a:solidFill>
              </a:rPr>
              <a:t>3</a:t>
            </a:r>
          </a:p>
        </p:txBody>
      </p:sp>
    </p:spTree>
    <p:extLst>
      <p:ext uri="{BB962C8B-B14F-4D97-AF65-F5344CB8AC3E}">
        <p14:creationId xmlns:p14="http://schemas.microsoft.com/office/powerpoint/2010/main" val="388034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93682" y="337873"/>
            <a:ext cx="7598978" cy="5509200"/>
          </a:xfrm>
          <a:prstGeom prst="rect">
            <a:avLst/>
          </a:prstGeom>
        </p:spPr>
        <p:txBody>
          <a:bodyPr wrap="square">
            <a:spAutoFit/>
          </a:bodyPr>
          <a:lstStyle/>
          <a:p>
            <a:r>
              <a:rPr lang="en-US" sz="4400" dirty="0">
                <a:solidFill>
                  <a:schemeClr val="bg1"/>
                </a:solidFill>
              </a:rPr>
              <a:t>Malachi 1:6</a:t>
            </a:r>
          </a:p>
          <a:p>
            <a:r>
              <a:rPr lang="en-US" sz="4400" dirty="0">
                <a:solidFill>
                  <a:schemeClr val="bg1"/>
                </a:solidFill>
              </a:rPr>
              <a:t>"A son honors his father, And a servant his master. </a:t>
            </a:r>
          </a:p>
          <a:p>
            <a:r>
              <a:rPr lang="en-US" sz="4400" b="1" i="1" dirty="0">
                <a:solidFill>
                  <a:schemeClr val="bg1"/>
                </a:solidFill>
              </a:rPr>
              <a:t>If then I am the Father, Where is My honor? </a:t>
            </a:r>
          </a:p>
          <a:p>
            <a:r>
              <a:rPr lang="en-US" sz="4400" b="1" i="1" dirty="0">
                <a:solidFill>
                  <a:schemeClr val="bg1"/>
                </a:solidFill>
              </a:rPr>
              <a:t>And if I am a Master, Where is My reverence? </a:t>
            </a:r>
          </a:p>
          <a:p>
            <a:r>
              <a:rPr lang="en-US" sz="4400" dirty="0">
                <a:solidFill>
                  <a:schemeClr val="bg1"/>
                </a:solidFill>
              </a:rPr>
              <a:t>Says the LORD of hosts </a:t>
            </a:r>
          </a:p>
        </p:txBody>
      </p:sp>
      <p:sp>
        <p:nvSpPr>
          <p:cNvPr id="3" name="TextBox 2"/>
          <p:cNvSpPr txBox="1"/>
          <p:nvPr/>
        </p:nvSpPr>
        <p:spPr>
          <a:xfrm>
            <a:off x="8609308" y="6238068"/>
            <a:ext cx="534692" cy="369332"/>
          </a:xfrm>
          <a:prstGeom prst="rect">
            <a:avLst/>
          </a:prstGeom>
          <a:noFill/>
        </p:spPr>
        <p:txBody>
          <a:bodyPr wrap="square" rtlCol="0">
            <a:spAutoFit/>
          </a:bodyPr>
          <a:lstStyle/>
          <a:p>
            <a:r>
              <a:rPr lang="en-US" dirty="0">
                <a:solidFill>
                  <a:schemeClr val="bg1"/>
                </a:solidFill>
              </a:rPr>
              <a:t>4</a:t>
            </a:r>
          </a:p>
        </p:txBody>
      </p:sp>
    </p:spTree>
    <p:extLst>
      <p:ext uri="{BB962C8B-B14F-4D97-AF65-F5344CB8AC3E}">
        <p14:creationId xmlns:p14="http://schemas.microsoft.com/office/powerpoint/2010/main" val="253688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23" r="12314" b="3349"/>
          <a:stretch/>
        </p:blipFill>
        <p:spPr>
          <a:xfrm>
            <a:off x="5176435" y="4042458"/>
            <a:ext cx="3967565" cy="2869786"/>
          </a:xfrm>
          <a:prstGeom prst="rect">
            <a:avLst/>
          </a:prstGeom>
        </p:spPr>
      </p:pic>
      <p:pic>
        <p:nvPicPr>
          <p:cNvPr id="3" name="Picture 2"/>
          <p:cNvPicPr>
            <a:picLocks noChangeAspect="1"/>
          </p:cNvPicPr>
          <p:nvPr/>
        </p:nvPicPr>
        <p:blipFill>
          <a:blip r:embed="rId3"/>
          <a:stretch>
            <a:fillRect/>
          </a:stretch>
        </p:blipFill>
        <p:spPr>
          <a:xfrm>
            <a:off x="257285" y="1282397"/>
            <a:ext cx="3834268" cy="2760061"/>
          </a:xfrm>
          <a:prstGeom prst="rect">
            <a:avLst/>
          </a:prstGeom>
        </p:spPr>
      </p:pic>
      <p:sp>
        <p:nvSpPr>
          <p:cNvPr id="4" name="TextBox 3"/>
          <p:cNvSpPr txBox="1"/>
          <p:nvPr/>
        </p:nvSpPr>
        <p:spPr>
          <a:xfrm>
            <a:off x="449451" y="565682"/>
            <a:ext cx="8369085" cy="707886"/>
          </a:xfrm>
          <a:prstGeom prst="rect">
            <a:avLst/>
          </a:prstGeom>
          <a:noFill/>
        </p:spPr>
        <p:txBody>
          <a:bodyPr wrap="square" rtlCol="0">
            <a:spAutoFit/>
          </a:bodyPr>
          <a:lstStyle/>
          <a:p>
            <a:r>
              <a:rPr lang="en-US" sz="4000" dirty="0">
                <a:solidFill>
                  <a:schemeClr val="bg1"/>
                </a:solidFill>
              </a:rPr>
              <a:t>Most people like baby Jesus as their</a:t>
            </a:r>
          </a:p>
        </p:txBody>
      </p:sp>
      <p:sp>
        <p:nvSpPr>
          <p:cNvPr id="5" name="TextBox 4"/>
          <p:cNvSpPr txBox="1"/>
          <p:nvPr/>
        </p:nvSpPr>
        <p:spPr>
          <a:xfrm>
            <a:off x="4238785" y="941435"/>
            <a:ext cx="4835471" cy="1569660"/>
          </a:xfrm>
          <a:prstGeom prst="rect">
            <a:avLst/>
          </a:prstGeom>
          <a:noFill/>
        </p:spPr>
        <p:txBody>
          <a:bodyPr wrap="square" rtlCol="0">
            <a:spAutoFit/>
          </a:bodyPr>
          <a:lstStyle/>
          <a:p>
            <a:r>
              <a:rPr lang="en-US" sz="9600" dirty="0">
                <a:solidFill>
                  <a:schemeClr val="bg1"/>
                </a:solidFill>
              </a:rPr>
              <a:t>Savior</a:t>
            </a:r>
          </a:p>
        </p:txBody>
      </p:sp>
      <p:sp>
        <p:nvSpPr>
          <p:cNvPr id="6" name="TextBox 5"/>
          <p:cNvSpPr txBox="1"/>
          <p:nvPr/>
        </p:nvSpPr>
        <p:spPr>
          <a:xfrm>
            <a:off x="1611823" y="4510010"/>
            <a:ext cx="3797085" cy="707886"/>
          </a:xfrm>
          <a:prstGeom prst="rect">
            <a:avLst/>
          </a:prstGeom>
          <a:noFill/>
        </p:spPr>
        <p:txBody>
          <a:bodyPr wrap="square" rtlCol="0">
            <a:spAutoFit/>
          </a:bodyPr>
          <a:lstStyle/>
          <a:p>
            <a:r>
              <a:rPr lang="en-US" sz="4000" dirty="0">
                <a:solidFill>
                  <a:schemeClr val="bg1"/>
                </a:solidFill>
              </a:rPr>
              <a:t>But not as their</a:t>
            </a:r>
          </a:p>
        </p:txBody>
      </p:sp>
      <p:sp>
        <p:nvSpPr>
          <p:cNvPr id="7" name="TextBox 6"/>
          <p:cNvSpPr txBox="1"/>
          <p:nvPr/>
        </p:nvSpPr>
        <p:spPr>
          <a:xfrm>
            <a:off x="2030275" y="4814938"/>
            <a:ext cx="3843580" cy="1569660"/>
          </a:xfrm>
          <a:prstGeom prst="rect">
            <a:avLst/>
          </a:prstGeom>
          <a:noFill/>
        </p:spPr>
        <p:txBody>
          <a:bodyPr wrap="square" rtlCol="0">
            <a:spAutoFit/>
          </a:bodyPr>
          <a:lstStyle/>
          <a:p>
            <a:r>
              <a:rPr lang="en-US" sz="9600" dirty="0">
                <a:solidFill>
                  <a:schemeClr val="bg1"/>
                </a:solidFill>
              </a:rPr>
              <a:t>Lord</a:t>
            </a:r>
          </a:p>
        </p:txBody>
      </p:sp>
      <p:sp>
        <p:nvSpPr>
          <p:cNvPr id="8" name="TextBox 7"/>
          <p:cNvSpPr txBox="1"/>
          <p:nvPr/>
        </p:nvSpPr>
        <p:spPr>
          <a:xfrm>
            <a:off x="8733295" y="6542912"/>
            <a:ext cx="488195" cy="369332"/>
          </a:xfrm>
          <a:prstGeom prst="rect">
            <a:avLst/>
          </a:prstGeom>
          <a:noFill/>
        </p:spPr>
        <p:txBody>
          <a:bodyPr wrap="square" rtlCol="0">
            <a:spAutoFit/>
          </a:bodyPr>
          <a:lstStyle/>
          <a:p>
            <a:r>
              <a:rPr lang="en-US" dirty="0">
                <a:solidFill>
                  <a:schemeClr val="bg1"/>
                </a:solidFill>
              </a:rPr>
              <a:t>5</a:t>
            </a:r>
          </a:p>
        </p:txBody>
      </p:sp>
    </p:spTree>
    <p:extLst>
      <p:ext uri="{BB962C8B-B14F-4D97-AF65-F5344CB8AC3E}">
        <p14:creationId xmlns:p14="http://schemas.microsoft.com/office/powerpoint/2010/main" val="708029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437" y="294469"/>
            <a:ext cx="7989377" cy="6294031"/>
          </a:xfrm>
          <a:prstGeom prst="rect">
            <a:avLst/>
          </a:prstGeom>
        </p:spPr>
        <p:txBody>
          <a:bodyPr wrap="square">
            <a:spAutoFit/>
          </a:bodyPr>
          <a:lstStyle/>
          <a:p>
            <a:pPr>
              <a:spcAft>
                <a:spcPts val="1000"/>
              </a:spcAft>
            </a:pPr>
            <a:r>
              <a:rPr lang="en-US" sz="3200" b="1" u="sng" dirty="0">
                <a:solidFill>
                  <a:srgbClr val="0070C0"/>
                </a:solidFill>
                <a:ea typeface="Calibri" panose="020F0502020204030204" pitchFamily="34" charset="0"/>
                <a:cs typeface="Times New Roman" panose="02020603050405020304" pitchFamily="18" charset="0"/>
              </a:rPr>
              <a:t>2 Peter 1:11</a:t>
            </a:r>
            <a:r>
              <a:rPr lang="en-US" sz="3200" b="1" dirty="0">
                <a:solidFill>
                  <a:srgbClr val="0070C0"/>
                </a:solidFill>
                <a:ea typeface="Calibri" panose="020F0502020204030204" pitchFamily="34" charset="0"/>
                <a:cs typeface="Times New Roman" panose="02020603050405020304" pitchFamily="18" charset="0"/>
              </a:rPr>
              <a:t>   </a:t>
            </a:r>
            <a:r>
              <a:rPr lang="en-US" sz="2500" dirty="0">
                <a:ea typeface="Calibri" panose="020F0502020204030204" pitchFamily="34" charset="0"/>
                <a:cs typeface="Times New Roman" panose="02020603050405020304" pitchFamily="18" charset="0"/>
              </a:rPr>
              <a:t>for so an entrance will be supplied to you abundantly into the everlasting kingdom of our </a:t>
            </a:r>
            <a:r>
              <a:rPr lang="en-US" sz="2500" b="1" u="sng" dirty="0">
                <a:ea typeface="Calibri" panose="020F0502020204030204" pitchFamily="34" charset="0"/>
                <a:cs typeface="Times New Roman" panose="02020603050405020304" pitchFamily="18" charset="0"/>
              </a:rPr>
              <a:t>Lord and Savior</a:t>
            </a:r>
            <a:r>
              <a:rPr lang="en-US" sz="2500" dirty="0">
                <a:ea typeface="Calibri" panose="020F0502020204030204" pitchFamily="34" charset="0"/>
                <a:cs typeface="Times New Roman" panose="02020603050405020304" pitchFamily="18" charset="0"/>
              </a:rPr>
              <a:t> Jesus Christ.</a:t>
            </a:r>
            <a:endParaRPr lang="en-US" sz="800" dirty="0">
              <a:ea typeface="Calibri" panose="020F0502020204030204" pitchFamily="34" charset="0"/>
              <a:cs typeface="Times New Roman" panose="02020603050405020304" pitchFamily="18" charset="0"/>
            </a:endParaRPr>
          </a:p>
          <a:p>
            <a:pPr>
              <a:spcAft>
                <a:spcPts val="1000"/>
              </a:spcAft>
            </a:pPr>
            <a:r>
              <a:rPr lang="en-US" sz="3200" b="1" u="sng" dirty="0">
                <a:solidFill>
                  <a:srgbClr val="0070C0"/>
                </a:solidFill>
                <a:ea typeface="Calibri" panose="020F0502020204030204" pitchFamily="34" charset="0"/>
                <a:cs typeface="Times New Roman" panose="02020603050405020304" pitchFamily="18" charset="0"/>
              </a:rPr>
              <a:t>2 Peter 2:20</a:t>
            </a:r>
            <a:r>
              <a:rPr lang="en-US" sz="3200" b="1" dirty="0">
                <a:solidFill>
                  <a:srgbClr val="0070C0"/>
                </a:solidFill>
                <a:ea typeface="Calibri" panose="020F0502020204030204" pitchFamily="34" charset="0"/>
                <a:cs typeface="Times New Roman" panose="02020603050405020304" pitchFamily="18" charset="0"/>
              </a:rPr>
              <a:t>   </a:t>
            </a:r>
            <a:r>
              <a:rPr lang="en-US" sz="2500" dirty="0">
                <a:ea typeface="Calibri" panose="020F0502020204030204" pitchFamily="34" charset="0"/>
                <a:cs typeface="Times New Roman" panose="02020603050405020304" pitchFamily="18" charset="0"/>
              </a:rPr>
              <a:t>For if, after they have escaped the pollutions of the world through the knowledge of the </a:t>
            </a:r>
            <a:r>
              <a:rPr lang="en-US" sz="2500" b="1" u="sng" dirty="0">
                <a:ea typeface="Calibri" panose="020F0502020204030204" pitchFamily="34" charset="0"/>
                <a:cs typeface="Times New Roman" panose="02020603050405020304" pitchFamily="18" charset="0"/>
              </a:rPr>
              <a:t>Lord and Savior</a:t>
            </a:r>
            <a:r>
              <a:rPr lang="en-US" sz="2500" b="1" dirty="0">
                <a:ea typeface="Calibri" panose="020F0502020204030204" pitchFamily="34" charset="0"/>
                <a:cs typeface="Times New Roman" panose="02020603050405020304" pitchFamily="18" charset="0"/>
              </a:rPr>
              <a:t> </a:t>
            </a:r>
            <a:r>
              <a:rPr lang="en-US" sz="2500" dirty="0">
                <a:ea typeface="Calibri" panose="020F0502020204030204" pitchFamily="34" charset="0"/>
                <a:cs typeface="Times New Roman" panose="02020603050405020304" pitchFamily="18" charset="0"/>
              </a:rPr>
              <a:t>Jesus Christ, they are again entangled in them and overcome, the latter end is worse for them than the beginning.</a:t>
            </a:r>
          </a:p>
          <a:p>
            <a:pPr>
              <a:spcAft>
                <a:spcPts val="1000"/>
              </a:spcAft>
            </a:pPr>
            <a:r>
              <a:rPr lang="en-US" sz="3200" b="1" u="sng" dirty="0">
                <a:solidFill>
                  <a:srgbClr val="0070C0"/>
                </a:solidFill>
                <a:ea typeface="Calibri" panose="020F0502020204030204" pitchFamily="34" charset="0"/>
                <a:cs typeface="Times New Roman" panose="02020603050405020304" pitchFamily="18" charset="0"/>
              </a:rPr>
              <a:t>2 Peter 3:2</a:t>
            </a:r>
            <a:r>
              <a:rPr lang="en-US" sz="3200" b="1" dirty="0">
                <a:solidFill>
                  <a:srgbClr val="0070C0"/>
                </a:solidFill>
                <a:ea typeface="Calibri" panose="020F0502020204030204" pitchFamily="34" charset="0"/>
                <a:cs typeface="Times New Roman" panose="02020603050405020304" pitchFamily="18" charset="0"/>
              </a:rPr>
              <a:t>   </a:t>
            </a:r>
            <a:r>
              <a:rPr lang="en-US" sz="2500" dirty="0">
                <a:ea typeface="Calibri" panose="020F0502020204030204" pitchFamily="34" charset="0"/>
                <a:cs typeface="Times New Roman" panose="02020603050405020304" pitchFamily="18" charset="0"/>
              </a:rPr>
              <a:t>that you may be mindful of the words which were spoken before by the holy prophets, and of the commandment of us, the apostles of the </a:t>
            </a:r>
            <a:r>
              <a:rPr lang="en-US" sz="2500" b="1" u="sng" dirty="0">
                <a:ea typeface="Calibri" panose="020F0502020204030204" pitchFamily="34" charset="0"/>
                <a:cs typeface="Times New Roman" panose="02020603050405020304" pitchFamily="18" charset="0"/>
              </a:rPr>
              <a:t>Lord and Savior</a:t>
            </a:r>
            <a:r>
              <a:rPr lang="en-US" sz="2500" dirty="0">
                <a:ea typeface="Calibri" panose="020F0502020204030204" pitchFamily="34" charset="0"/>
                <a:cs typeface="Times New Roman" panose="02020603050405020304" pitchFamily="18" charset="0"/>
              </a:rPr>
              <a:t>,</a:t>
            </a:r>
          </a:p>
          <a:p>
            <a:pPr>
              <a:spcAft>
                <a:spcPts val="1000"/>
              </a:spcAft>
            </a:pPr>
            <a:r>
              <a:rPr lang="en-US" sz="3200" b="1" u="sng" dirty="0">
                <a:solidFill>
                  <a:srgbClr val="0070C0"/>
                </a:solidFill>
                <a:ea typeface="Calibri" panose="020F0502020204030204" pitchFamily="34" charset="0"/>
                <a:cs typeface="Times New Roman" panose="02020603050405020304" pitchFamily="18" charset="0"/>
              </a:rPr>
              <a:t>2Peter 3:18</a:t>
            </a:r>
            <a:r>
              <a:rPr lang="en-US" sz="3200" b="1" dirty="0">
                <a:solidFill>
                  <a:srgbClr val="0070C0"/>
                </a:solidFill>
                <a:ea typeface="Calibri" panose="020F0502020204030204" pitchFamily="34" charset="0"/>
                <a:cs typeface="Times New Roman" panose="02020603050405020304" pitchFamily="18" charset="0"/>
              </a:rPr>
              <a:t>   </a:t>
            </a:r>
            <a:r>
              <a:rPr lang="en-US" sz="2500" dirty="0">
                <a:ea typeface="Calibri" panose="020F0502020204030204" pitchFamily="34" charset="0"/>
                <a:cs typeface="Times New Roman" panose="02020603050405020304" pitchFamily="18" charset="0"/>
              </a:rPr>
              <a:t>but grow in the grace and knowledge of our </a:t>
            </a:r>
            <a:r>
              <a:rPr lang="en-US" sz="2500" b="1" u="sng" dirty="0">
                <a:ea typeface="Calibri" panose="020F0502020204030204" pitchFamily="34" charset="0"/>
                <a:cs typeface="Times New Roman" panose="02020603050405020304" pitchFamily="18" charset="0"/>
              </a:rPr>
              <a:t>Lord and Savior </a:t>
            </a:r>
            <a:r>
              <a:rPr lang="en-US" sz="2500" dirty="0">
                <a:ea typeface="Calibri" panose="020F0502020204030204" pitchFamily="34" charset="0"/>
                <a:cs typeface="Times New Roman" panose="02020603050405020304" pitchFamily="18" charset="0"/>
              </a:rPr>
              <a:t>Jesus Christ. To Him be the glory both now and forever. Amen.</a:t>
            </a:r>
            <a:endParaRPr lang="en-US" sz="2500" dirty="0">
              <a:effectLst/>
              <a:ea typeface="Calibri" panose="020F0502020204030204" pitchFamily="34" charset="0"/>
              <a:cs typeface="Times New Roman" panose="02020603050405020304" pitchFamily="18" charset="0"/>
            </a:endParaRPr>
          </a:p>
        </p:txBody>
      </p:sp>
      <p:sp>
        <p:nvSpPr>
          <p:cNvPr id="3" name="TextBox 2"/>
          <p:cNvSpPr txBox="1"/>
          <p:nvPr/>
        </p:nvSpPr>
        <p:spPr>
          <a:xfrm>
            <a:off x="8562814" y="6393051"/>
            <a:ext cx="449450"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72216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860155"/>
            <a:ext cx="9144000" cy="1754326"/>
          </a:xfrm>
          <a:prstGeom prst="rect">
            <a:avLst/>
          </a:prstGeom>
          <a:noFill/>
        </p:spPr>
        <p:txBody>
          <a:bodyPr wrap="square" rtlCol="0">
            <a:spAutoFit/>
          </a:bodyPr>
          <a:lstStyle/>
          <a:p>
            <a:pPr algn="ctr"/>
            <a:r>
              <a:rPr lang="en-US" sz="3600" b="1" dirty="0">
                <a:solidFill>
                  <a:srgbClr val="002060"/>
                </a:solidFill>
              </a:rPr>
              <a:t>	</a:t>
            </a:r>
            <a:r>
              <a:rPr lang="en-US" sz="3600" b="1" dirty="0">
                <a:solidFill>
                  <a:schemeClr val="bg1"/>
                </a:solidFill>
              </a:rPr>
              <a:t>Mark 10:9 </a:t>
            </a:r>
          </a:p>
          <a:p>
            <a:pPr algn="ctr"/>
            <a:r>
              <a:rPr lang="en-US" sz="3600" b="1" dirty="0">
                <a:solidFill>
                  <a:schemeClr val="bg1"/>
                </a:solidFill>
              </a:rPr>
              <a:t>"Therefore what God has joined together, </a:t>
            </a:r>
          </a:p>
          <a:p>
            <a:pPr algn="ctr"/>
            <a:r>
              <a:rPr lang="en-US" sz="3600" b="1" dirty="0">
                <a:solidFill>
                  <a:schemeClr val="bg1"/>
                </a:solidFill>
              </a:rPr>
              <a:t>let not man separate."</a:t>
            </a:r>
          </a:p>
        </p:txBody>
      </p:sp>
      <p:sp>
        <p:nvSpPr>
          <p:cNvPr id="3" name="Rectangle 2"/>
          <p:cNvSpPr/>
          <p:nvPr/>
        </p:nvSpPr>
        <p:spPr>
          <a:xfrm>
            <a:off x="410705" y="2972063"/>
            <a:ext cx="8307091" cy="2047740"/>
          </a:xfrm>
          <a:prstGeom prst="rect">
            <a:avLst/>
          </a:prstGeom>
        </p:spPr>
        <p:txBody>
          <a:bodyPr wrap="square">
            <a:spAutoFit/>
          </a:bodyPr>
          <a:lstStyle/>
          <a:p>
            <a:pPr lvl="0">
              <a:lnSpc>
                <a:spcPct val="115000"/>
              </a:lnSpc>
              <a:spcAft>
                <a:spcPts val="1000"/>
              </a:spcAft>
            </a:pPr>
            <a:r>
              <a:rPr lang="en-US" sz="32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2 Peter 1:11</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Lord </a:t>
            </a:r>
            <a:r>
              <a:rPr lang="en-US" sz="32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and</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Savior Jesus Christ.</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n-US" sz="32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2 Peter 2:20</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Lord </a:t>
            </a:r>
            <a:r>
              <a:rPr lang="en-US" sz="32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and</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Savior Jesus Christ, </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n-US" sz="32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2 Peter 3:2</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Lord </a:t>
            </a:r>
            <a:r>
              <a:rPr lang="en-US" sz="32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and</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Savior,</a:t>
            </a:r>
          </a:p>
        </p:txBody>
      </p:sp>
      <p:sp>
        <p:nvSpPr>
          <p:cNvPr id="4" name="Rectangle 3"/>
          <p:cNvSpPr/>
          <p:nvPr/>
        </p:nvSpPr>
        <p:spPr>
          <a:xfrm>
            <a:off x="410705" y="4971208"/>
            <a:ext cx="8462075" cy="622222"/>
          </a:xfrm>
          <a:prstGeom prst="rect">
            <a:avLst/>
          </a:prstGeom>
        </p:spPr>
        <p:txBody>
          <a:bodyPr wrap="square">
            <a:spAutoFit/>
          </a:bodyPr>
          <a:lstStyle/>
          <a:p>
            <a:pPr lvl="0">
              <a:lnSpc>
                <a:spcPct val="115000"/>
              </a:lnSpc>
              <a:spcAft>
                <a:spcPts val="1000"/>
              </a:spcAft>
            </a:pPr>
            <a:r>
              <a:rPr lang="en-US" sz="32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2Peter 3:18</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Lord </a:t>
            </a:r>
            <a:r>
              <a:rPr lang="en-US" sz="32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and</a:t>
            </a: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Savior Jesus Christ</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8469824" y="6354305"/>
            <a:ext cx="526942" cy="369332"/>
          </a:xfrm>
          <a:prstGeom prst="rect">
            <a:avLst/>
          </a:prstGeom>
          <a:noFill/>
        </p:spPr>
        <p:txBody>
          <a:bodyPr wrap="square" rtlCol="0">
            <a:spAutoFit/>
          </a:bodyPr>
          <a:lstStyle/>
          <a:p>
            <a:r>
              <a:rPr lang="en-US" dirty="0">
                <a:solidFill>
                  <a:schemeClr val="bg1"/>
                </a:solidFill>
              </a:rPr>
              <a:t>7</a:t>
            </a:r>
          </a:p>
        </p:txBody>
      </p:sp>
    </p:spTree>
    <p:extLst>
      <p:ext uri="{BB962C8B-B14F-4D97-AF65-F5344CB8AC3E}">
        <p14:creationId xmlns:p14="http://schemas.microsoft.com/office/powerpoint/2010/main" val="41798478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940</TotalTime>
  <Words>653</Words>
  <Application>Microsoft Office PowerPoint</Application>
  <PresentationFormat>On-screen Show (4:3)</PresentationFormat>
  <Paragraphs>76</Paragraphs>
  <Slides>28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Arial Black</vt:lpstr>
      <vt:lpstr>Arial Unicode MS</vt:lpstr>
      <vt:lpstr>Calibri</vt:lpstr>
      <vt:lpstr>Calibri Light</vt:lpstr>
      <vt:lpstr>Ink Free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hastings</dc:creator>
  <cp:lastModifiedBy>ecurb hastings</cp:lastModifiedBy>
  <cp:revision>26</cp:revision>
  <dcterms:created xsi:type="dcterms:W3CDTF">2020-12-14T10:57:01Z</dcterms:created>
  <dcterms:modified xsi:type="dcterms:W3CDTF">2025-12-19T16:09:11Z</dcterms:modified>
</cp:coreProperties>
</file>