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3" r:id="rId6"/>
  </p:sldMasterIdLst>
  <p:sldIdLst>
    <p:sldId id="265" r:id="rId7"/>
    <p:sldId id="495" r:id="rId8"/>
    <p:sldId id="276" r:id="rId9"/>
    <p:sldId id="507" r:id="rId10"/>
    <p:sldId id="258" r:id="rId11"/>
    <p:sldId id="521" r:id="rId12"/>
    <p:sldId id="509" r:id="rId13"/>
    <p:sldId id="511" r:id="rId14"/>
    <p:sldId id="496" r:id="rId15"/>
    <p:sldId id="497" r:id="rId16"/>
    <p:sldId id="499" r:id="rId17"/>
    <p:sldId id="498" r:id="rId18"/>
    <p:sldId id="513" r:id="rId19"/>
    <p:sldId id="515" r:id="rId20"/>
    <p:sldId id="516" r:id="rId21"/>
    <p:sldId id="522" r:id="rId22"/>
    <p:sldId id="518" r:id="rId23"/>
    <p:sldId id="520" r:id="rId24"/>
    <p:sldId id="517" r:id="rId25"/>
    <p:sldId id="512" r:id="rId26"/>
    <p:sldId id="501" r:id="rId27"/>
    <p:sldId id="389" r:id="rId28"/>
    <p:sldId id="390" r:id="rId29"/>
    <p:sldId id="391" r:id="rId30"/>
    <p:sldId id="519" r:id="rId31"/>
    <p:sldId id="287" r:id="rId32"/>
    <p:sldId id="503" r:id="rId33"/>
    <p:sldId id="504" r:id="rId34"/>
    <p:sldId id="505" r:id="rId35"/>
    <p:sldId id="502" r:id="rId36"/>
    <p:sldId id="315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Jj5nlLnOUoippWGrsd+pA==" hashData="6qAyQZzEo5HrkAusOgfzsQlQcPO5mZpKL5h2YgxrGYDj9O3LDatO8RFibQppCfIntvgsC9u67O3nrEsPBiNG7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5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9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4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3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47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04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05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41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5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3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94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18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60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99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05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77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68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59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11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2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7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72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07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25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41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4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5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91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3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67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12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0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8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722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6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37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E1AB9-E503-4CC8-B45D-E8101C68C89A}" type="datetime1">
              <a:rPr lang="en-US" smtClean="0">
                <a:solidFill>
                  <a:srgbClr val="000000"/>
                </a:solidFill>
              </a:rPr>
              <a:t>10/24/2025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b hastings  newlebanoncoc.com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D8DE9-2316-4516-AB8E-6BB57E2D8C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910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738525-043C-4911-866E-1E930AC8587D}" type="datetime1">
              <a:rPr lang="en-US" smtClean="0">
                <a:solidFill>
                  <a:srgbClr val="000000"/>
                </a:solidFill>
              </a:rPr>
              <a:t>10/24/2025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b hastings  newlebanoncoc.com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6ED38-5EDC-461F-83AD-C4411BA77C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450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50FA00-ED9E-47C9-BC14-5F5065EA814C}" type="datetime1">
              <a:rPr lang="en-US" smtClean="0">
                <a:solidFill>
                  <a:srgbClr val="000000"/>
                </a:solidFill>
              </a:rPr>
              <a:t>10/24/2025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b hastings  newlebanoncoc.com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9A973-F012-4387-B460-05D79E32F3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861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CC2CEE-E1A8-4402-9AB0-81797568D79E}" type="datetime1">
              <a:rPr lang="en-US" smtClean="0">
                <a:solidFill>
                  <a:srgbClr val="000000"/>
                </a:solidFill>
              </a:rPr>
              <a:t>10/24/2025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b hastings  newlebanoncoc.com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2C6D7-9B80-43B6-BA3B-F3B4C23967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698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9AB05F-6517-4472-97E0-59B563768A45}" type="datetime1">
              <a:rPr lang="en-US" smtClean="0">
                <a:solidFill>
                  <a:srgbClr val="000000"/>
                </a:solidFill>
              </a:rPr>
              <a:t>10/24/2025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b hastings  newlebanoncoc.com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BC9E7-07D6-4CC3-8F1C-442CAAD393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365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9399A9-0907-4039-A146-40B85E9CDAFE}" type="datetime1">
              <a:rPr lang="en-US" smtClean="0">
                <a:solidFill>
                  <a:srgbClr val="000000"/>
                </a:solidFill>
              </a:rPr>
              <a:t>10/24/2025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b hastings  newlebanoncoc.com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37652-5837-464C-BF47-F24674F534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777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E7985E-C923-435A-A0A5-1628C642F6A7}" type="datetime1">
              <a:rPr lang="en-US" smtClean="0">
                <a:solidFill>
                  <a:srgbClr val="000000"/>
                </a:solidFill>
              </a:rPr>
              <a:t>10/24/2025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b hastings  newlebanoncoc.com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48456-BFEE-48A8-A848-11031A1510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718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F33BB-47C5-4FFB-B781-196FE8D7D699}" type="datetime1">
              <a:rPr lang="en-US" smtClean="0">
                <a:solidFill>
                  <a:srgbClr val="000000"/>
                </a:solidFill>
              </a:rPr>
              <a:t>10/24/2025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b hastings  newlebanoncoc.com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00484-AD64-468F-B2FA-4090839F48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697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73C9B-A252-45B5-99BA-A81C91295915}" type="datetime1">
              <a:rPr lang="en-US" smtClean="0">
                <a:solidFill>
                  <a:srgbClr val="000000"/>
                </a:solidFill>
              </a:rPr>
              <a:t>10/24/2025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b hastings  newlebanoncoc.com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26773-A850-4440-ACF9-825B76076E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742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83EEC-388B-45B6-883F-AC1C819A71F9}" type="datetime1">
              <a:rPr lang="en-US" smtClean="0">
                <a:solidFill>
                  <a:srgbClr val="000000"/>
                </a:solidFill>
              </a:rPr>
              <a:t>10/24/2025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b hastings  newlebanoncoc.com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1C5A8-59F0-44B5-90A3-8E676A0364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045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DC384-519B-49AE-A53B-A7D3B33CAA58}" type="datetime1">
              <a:rPr lang="en-US" smtClean="0">
                <a:solidFill>
                  <a:srgbClr val="000000"/>
                </a:solidFill>
              </a:rPr>
              <a:t>10/24/2025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b hastings  newlebanoncoc.com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7A84D-473E-42A3-AC8A-8564FBF718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531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D066B18-A89C-44A7-B9A8-383E49C2F98F}" type="datetime1">
              <a:rPr lang="en-US" smtClean="0">
                <a:solidFill>
                  <a:srgbClr val="000000"/>
                </a:solidFill>
              </a:rPr>
              <a:t>10/24/2025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b hastings  newlebanoncoc.com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CB9DD8-C054-4B14-BD90-A817B3A512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326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655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287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00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769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30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275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934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62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244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458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972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413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19672"/>
            <a:ext cx="8074152" cy="338328"/>
          </a:xfrm>
          <a:solidFill>
            <a:schemeClr val="bg1"/>
          </a:solidFill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074152" y="6519672"/>
            <a:ext cx="1069848" cy="338328"/>
          </a:xfrm>
          <a:solidFill>
            <a:schemeClr val="bg1"/>
          </a:solidFill>
        </p:spPr>
        <p:txBody>
          <a:bodyPr>
            <a:spAutoFit/>
          </a:bodyPr>
          <a:lstStyle>
            <a:lvl1pPr marL="342900" indent="-342900" algn="r">
              <a:spcBef>
                <a:spcPts val="0"/>
              </a:spcBef>
              <a:buFont typeface="+mj-lt"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spcBef>
                <a:spcPct val="20000"/>
              </a:spcBef>
            </a:pPr>
            <a:r>
              <a:rPr lang="en-US" dirty="0"/>
              <a:t>1:1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65760"/>
          </a:xfrm>
          <a:solidFill>
            <a:schemeClr val="bg1"/>
          </a:solidFill>
        </p:spPr>
        <p:txBody>
          <a:bodyPr anchor="t" anchorCtr="0">
            <a:sp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800" i="1" kern="1200" dirty="0">
                <a:solidFill>
                  <a:schemeClr val="tx1"/>
                </a:solidFill>
                <a:effectLst>
                  <a:glow rad="762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7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4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ABED5-DFFD-47C9-8E1A-6EEE62D3C275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408-B059-4BE3-9B18-E2EA024F5496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9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4AD4-9483-45BF-8C80-FA4B789FE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8B3F5-B970-4FFF-B5E3-2C890E1A68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7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3792-2440-40FD-9B76-92D5F06CAC8C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4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3B88B9C-C0FD-4F35-9603-29AE4AD24851}" type="datetime1">
              <a:rPr lang="en-US" smtClean="0">
                <a:solidFill>
                  <a:srgbClr val="000000"/>
                </a:solidFill>
              </a:rPr>
              <a:t>10/24/2025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b hastings  newlebanoncoc.com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101984-37E6-431B-8185-F35F945DBDA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4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4D1BB-344B-487A-9E16-E40ADDA73DFA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36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llrts.weebly.com/blog/monopoly-money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tailbuildinginspections.com.au/building-supervision-for-owner-builders-adelaide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63255F-A424-995D-D6C4-74B8EBCE7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0DE4111-B5FD-7FB5-60C1-BD61B110B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6642847" y="130506"/>
            <a:ext cx="1828800" cy="152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B3EADA-C38B-0A5F-945C-984091B187CD}"/>
              </a:ext>
            </a:extLst>
          </p:cNvPr>
          <p:cNvSpPr txBox="1"/>
          <p:nvPr/>
        </p:nvSpPr>
        <p:spPr>
          <a:xfrm>
            <a:off x="-1021977" y="36755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Why I Am A Member Of The                        </a:t>
            </a:r>
            <a:r>
              <a:rPr lang="en-US" sz="36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Church Of Christ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9B6683-43E4-3D3B-5D07-59ED55CD47A4}"/>
              </a:ext>
            </a:extLst>
          </p:cNvPr>
          <p:cNvSpPr txBox="1"/>
          <p:nvPr/>
        </p:nvSpPr>
        <p:spPr>
          <a:xfrm>
            <a:off x="475130" y="2115671"/>
            <a:ext cx="8337176" cy="4266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Was Founded at The Scriptural Time- The First Pentecost Following the Resurrection of Christ. 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Christ is the founder of only one church- His church.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is scriptural in name.</a:t>
            </a:r>
          </a:p>
        </p:txBody>
      </p:sp>
    </p:spTree>
    <p:extLst>
      <p:ext uri="{BB962C8B-B14F-4D97-AF65-F5344CB8AC3E}">
        <p14:creationId xmlns:p14="http://schemas.microsoft.com/office/powerpoint/2010/main" val="34636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CE3861-463B-BED2-8986-17F6DB173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BECF017-70AA-3932-09AB-E6C1FF184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6642847" y="130506"/>
            <a:ext cx="1828800" cy="152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5C508A-8D75-BEE7-86C1-C155B542BF82}"/>
              </a:ext>
            </a:extLst>
          </p:cNvPr>
          <p:cNvSpPr txBox="1"/>
          <p:nvPr/>
        </p:nvSpPr>
        <p:spPr>
          <a:xfrm>
            <a:off x="-1021977" y="36755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Why I Am A Member Of The                        </a:t>
            </a:r>
            <a:r>
              <a:rPr lang="en-US" sz="36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Church Of Christ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CA9691-5758-DC5F-BC27-11FBED0F4FCB}"/>
              </a:ext>
            </a:extLst>
          </p:cNvPr>
          <p:cNvSpPr txBox="1"/>
          <p:nvPr/>
        </p:nvSpPr>
        <p:spPr>
          <a:xfrm>
            <a:off x="645459" y="2169460"/>
            <a:ext cx="8077200" cy="4257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is scriptural in organization.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has the Bible as its only creed, no confession of faith or church manual.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believes all the Bible to be the inspired word of God.</a:t>
            </a:r>
          </a:p>
        </p:txBody>
      </p:sp>
    </p:spTree>
    <p:extLst>
      <p:ext uri="{BB962C8B-B14F-4D97-AF65-F5344CB8AC3E}">
        <p14:creationId xmlns:p14="http://schemas.microsoft.com/office/powerpoint/2010/main" val="387714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A49702-8A1D-5B77-8D65-262A6E20D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D9F94B1-8EF4-4EEC-4184-B1A5B60E9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6642847" y="130506"/>
            <a:ext cx="1828800" cy="152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8DE585-32EC-F973-D7F8-2DB3EC857832}"/>
              </a:ext>
            </a:extLst>
          </p:cNvPr>
          <p:cNvSpPr txBox="1"/>
          <p:nvPr/>
        </p:nvSpPr>
        <p:spPr>
          <a:xfrm>
            <a:off x="-1021977" y="36755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Why I Am A Member Of The                        </a:t>
            </a:r>
            <a:r>
              <a:rPr lang="en-US" sz="36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Church Of Christ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D5F82-5C6D-03B2-2F94-D2BB9E126E9D}"/>
              </a:ext>
            </a:extLst>
          </p:cNvPr>
          <p:cNvSpPr txBox="1"/>
          <p:nvPr/>
        </p:nvSpPr>
        <p:spPr>
          <a:xfrm>
            <a:off x="717176" y="2563904"/>
            <a:ext cx="7871012" cy="1518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believes the Bible is a book to be rightly divided. 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0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368B82-AE1E-7133-83B5-16D82F6DCB43}"/>
              </a:ext>
            </a:extLst>
          </p:cNvPr>
          <p:cNvSpPr txBox="1"/>
          <p:nvPr/>
        </p:nvSpPr>
        <p:spPr>
          <a:xfrm>
            <a:off x="448234" y="134471"/>
            <a:ext cx="8543365" cy="6299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it mean to rightly divide??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with a dividing the testaments. </a:t>
            </a:r>
          </a:p>
          <a:p>
            <a:pPr marR="0">
              <a:spcAft>
                <a:spcPts val="800"/>
              </a:spcAft>
            </a:pP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proper classification of the books makes Bible study easier. The Old Testament is composed of </a:t>
            </a:r>
            <a:r>
              <a:rPr lang="en-US" sz="2600" u="sng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</a:t>
            </a:r>
            <a:r>
              <a:rPr lang="en-US" sz="26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books</a:t>
            </a: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New contains </a:t>
            </a:r>
            <a:r>
              <a:rPr lang="en-US" sz="2600" u="sng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books.</a:t>
            </a:r>
          </a:p>
          <a:p>
            <a:pPr marR="0"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Old Testament we find books of </a:t>
            </a:r>
            <a:r>
              <a:rPr lang="en-US" sz="26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</a:t>
            </a: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poetry</a:t>
            </a: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6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prophecy</a:t>
            </a: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</a:t>
            </a:r>
            <a:r>
              <a:rPr lang="en-US" sz="2600" u="sng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6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books of the Bible </a:t>
            </a: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been called law, because they contain the law of Moses. </a:t>
            </a:r>
            <a:r>
              <a:rPr lang="en-US" sz="26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next </a:t>
            </a:r>
            <a:r>
              <a:rPr lang="en-US" sz="2600" u="sng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6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books are classed as history</a:t>
            </a: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And there are </a:t>
            </a:r>
            <a:r>
              <a:rPr lang="en-US" sz="26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600" u="sng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poetical books</a:t>
            </a: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Job, Psalms, Proverbs, Ecclesiastes, Song of Solomon and Lamentations. The other </a:t>
            </a:r>
            <a:r>
              <a:rPr lang="en-US" sz="26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26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books of the Old Testament are classed as prophecy</a:t>
            </a: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understand that the OT law was for the </a:t>
            </a:r>
            <a:r>
              <a:rPr lang="en-US" sz="2600" kern="1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JEWS</a:t>
            </a:r>
            <a:r>
              <a:rPr lang="en-US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1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42982A-1CD9-61FD-FB8D-0E46747F4219}"/>
              </a:ext>
            </a:extLst>
          </p:cNvPr>
          <p:cNvSpPr txBox="1"/>
          <p:nvPr/>
        </p:nvSpPr>
        <p:spPr>
          <a:xfrm>
            <a:off x="654424" y="735107"/>
            <a:ext cx="7772400" cy="4934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to rightly divide individual books and letters also.</a:t>
            </a:r>
          </a:p>
          <a:p>
            <a:pPr marL="0" marR="0">
              <a:spcAft>
                <a:spcPts val="800"/>
              </a:spcAft>
              <a:buNone/>
            </a:pP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use 1</a:t>
            </a:r>
            <a:r>
              <a:rPr lang="en-US" sz="36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Corinthians as an example. Why it was written?</a:t>
            </a:r>
          </a:p>
          <a:p>
            <a:pPr marL="0" marR="0">
              <a:spcAft>
                <a:spcPts val="800"/>
              </a:spcAft>
              <a:buNone/>
            </a:pP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1Cor. 7:1</a:t>
            </a:r>
            <a:r>
              <a:rPr lang="en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concerning the things of which you wrote to me: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3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3197AE-164D-E3AF-E5CB-84C8BAD4BDFB}"/>
              </a:ext>
            </a:extLst>
          </p:cNvPr>
          <p:cNvSpPr txBox="1"/>
          <p:nvPr/>
        </p:nvSpPr>
        <p:spPr>
          <a:xfrm>
            <a:off x="636494" y="464925"/>
            <a:ext cx="8077199" cy="916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n-US" sz="24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1Cor. 7:1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Now concerning</a:t>
            </a:r>
            <a:r>
              <a:rPr lang="en-US" sz="2400" u="sng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things of which you wrote to me:</a:t>
            </a:r>
            <a:r>
              <a:rPr lang="en-US" sz="2400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good for a man not to touch a woman.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2D100F-B950-4313-330C-A31CB6870FCE}"/>
              </a:ext>
            </a:extLst>
          </p:cNvPr>
          <p:cNvSpPr txBox="1"/>
          <p:nvPr/>
        </p:nvSpPr>
        <p:spPr>
          <a:xfrm>
            <a:off x="636494" y="1506071"/>
            <a:ext cx="8077198" cy="10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US" sz="24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1Cor. 7:25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concerning</a:t>
            </a:r>
            <a:r>
              <a:rPr lang="en-US" sz="24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virgins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  <a:r>
              <a:rPr lang="en-US" sz="24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1Cor. 8:1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concerning</a:t>
            </a:r>
            <a:r>
              <a:rPr lang="en-US" sz="24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things offered to idols: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59E628-EE20-49B1-575F-328AA320D1CF}"/>
              </a:ext>
            </a:extLst>
          </p:cNvPr>
          <p:cNvSpPr txBox="1"/>
          <p:nvPr/>
        </p:nvSpPr>
        <p:spPr>
          <a:xfrm>
            <a:off x="636494" y="2721531"/>
            <a:ext cx="7978588" cy="134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</a:t>
            </a:r>
            <a:r>
              <a:rPr lang="en-US" sz="24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1Cor. 8:4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 concerning</a:t>
            </a:r>
            <a:r>
              <a:rPr lang="en-US" sz="24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eating of things offered to idols, we know that an idol is nothing in the world, and that there is no other God but one.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04EF4F-A707-4F20-1C87-29BD01D3A96C}"/>
              </a:ext>
            </a:extLst>
          </p:cNvPr>
          <p:cNvSpPr txBox="1"/>
          <p:nvPr/>
        </p:nvSpPr>
        <p:spPr>
          <a:xfrm>
            <a:off x="708211" y="4332484"/>
            <a:ext cx="7978588" cy="2330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Cor. 11:17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begins addressing behavior in the </a:t>
            </a:r>
            <a:r>
              <a:rPr lang="en-US" sz="2400" b="1" u="sng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ASSEMBLY</a:t>
            </a:r>
          </a:p>
          <a:p>
            <a:pPr lvl="0"/>
            <a:r>
              <a:rPr lang="en-US" sz="2400" dirty="0"/>
              <a:t>When you come together</a:t>
            </a:r>
          </a:p>
          <a:p>
            <a:pPr lvl="0"/>
            <a:r>
              <a:rPr lang="en-US" sz="2400" dirty="0"/>
              <a:t>When you come together as a church</a:t>
            </a:r>
          </a:p>
          <a:p>
            <a:pPr lvl="0"/>
            <a:r>
              <a:rPr lang="en-US" sz="2400" dirty="0"/>
              <a:t>When you come together in one place</a:t>
            </a:r>
          </a:p>
          <a:p>
            <a:r>
              <a:rPr lang="en-US" sz="2400" b="1" u="sng" dirty="0">
                <a:latin typeface="Arial Black" panose="020B0A04020102020204" pitchFamily="34" charset="0"/>
              </a:rPr>
              <a:t>Draw a line in your Bible at 1Cor.11:17</a:t>
            </a:r>
            <a:endParaRPr lang="en-US" sz="2400" dirty="0">
              <a:latin typeface="Arial Black" panose="020B0A04020102020204" pitchFamily="34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2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01370E-E911-B553-1E85-47C9924E7D2E}"/>
              </a:ext>
            </a:extLst>
          </p:cNvPr>
          <p:cNvSpPr txBox="1"/>
          <p:nvPr/>
        </p:nvSpPr>
        <p:spPr>
          <a:xfrm>
            <a:off x="493060" y="277905"/>
            <a:ext cx="7897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Paul talks about </a:t>
            </a:r>
            <a:r>
              <a:rPr lang="en-US" sz="3200" u="sng" dirty="0"/>
              <a:t>customs and practices </a:t>
            </a:r>
            <a:r>
              <a:rPr lang="en-US" sz="3200" dirty="0"/>
              <a:t>which </a:t>
            </a:r>
            <a:r>
              <a:rPr lang="en-US" sz="3200" u="sng" dirty="0"/>
              <a:t>are not part of the church of Christ</a:t>
            </a:r>
            <a:r>
              <a:rPr lang="en-US" sz="3200" dirty="0"/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5FD84-E4CB-6326-5304-80CEBBEF0857}"/>
              </a:ext>
            </a:extLst>
          </p:cNvPr>
          <p:cNvSpPr txBox="1"/>
          <p:nvPr/>
        </p:nvSpPr>
        <p:spPr>
          <a:xfrm>
            <a:off x="546847" y="1613647"/>
            <a:ext cx="81309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1Cor. 11:16 But if anyone seems to be </a:t>
            </a:r>
            <a:r>
              <a:rPr lang="en-US" sz="3600" b="1" dirty="0">
                <a:solidFill>
                  <a:srgbClr val="FF0000"/>
                </a:solidFill>
              </a:rPr>
              <a:t>contentious, </a:t>
            </a:r>
            <a:r>
              <a:rPr lang="en-US" sz="3600" dirty="0"/>
              <a:t>we have </a:t>
            </a:r>
            <a:r>
              <a:rPr lang="en-US" sz="3600" b="1" u="sng" dirty="0"/>
              <a:t>no such </a:t>
            </a:r>
            <a:r>
              <a:rPr lang="en-US" sz="3600" b="1" u="sng" dirty="0">
                <a:latin typeface="Arial Black" panose="020B0A04020102020204" pitchFamily="34" charset="0"/>
              </a:rPr>
              <a:t>custom</a:t>
            </a:r>
            <a:r>
              <a:rPr lang="en-US" sz="3600" b="1" dirty="0"/>
              <a:t>, </a:t>
            </a:r>
            <a:r>
              <a:rPr lang="en-US" sz="3600" dirty="0"/>
              <a:t>nor do the churches of God. NKJV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AAE3F-DC0A-5AD5-8E66-8FA6D35CFAFD}"/>
              </a:ext>
            </a:extLst>
          </p:cNvPr>
          <p:cNvSpPr txBox="1"/>
          <p:nvPr/>
        </p:nvSpPr>
        <p:spPr>
          <a:xfrm>
            <a:off x="564778" y="3648638"/>
            <a:ext cx="80144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1Cor. 11:16 But if any man seem to be </a:t>
            </a:r>
            <a:r>
              <a:rPr lang="en-US" sz="3600" b="1" dirty="0"/>
              <a:t>contentious,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we have </a:t>
            </a:r>
            <a:r>
              <a:rPr lang="en-US" sz="3600" b="1" dirty="0"/>
              <a:t>no such </a:t>
            </a:r>
            <a:r>
              <a:rPr lang="en-US" sz="3600" b="1" dirty="0">
                <a:latin typeface="Arial Black" panose="020B0A04020102020204" pitchFamily="34" charset="0"/>
              </a:rPr>
              <a:t>custom</a:t>
            </a:r>
            <a:r>
              <a:rPr lang="en-US" sz="3600" dirty="0">
                <a:latin typeface="Arial Black" panose="020B0A04020102020204" pitchFamily="34" charset="0"/>
              </a:rPr>
              <a:t>, </a:t>
            </a:r>
            <a:r>
              <a:rPr lang="en-US" sz="3600" dirty="0">
                <a:solidFill>
                  <a:srgbClr val="FF0000"/>
                </a:solidFill>
              </a:rPr>
              <a:t>neither the churches of God</a:t>
            </a:r>
            <a:r>
              <a:rPr lang="en-US" sz="3600" dirty="0"/>
              <a:t>. KJV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77FF4E-A869-B747-FCD9-271DFB2B205D}"/>
              </a:ext>
            </a:extLst>
          </p:cNvPr>
          <p:cNvSpPr txBox="1"/>
          <p:nvPr/>
        </p:nvSpPr>
        <p:spPr>
          <a:xfrm>
            <a:off x="618565" y="5593977"/>
            <a:ext cx="8059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*</a:t>
            </a:r>
            <a:r>
              <a:rPr lang="en-US" sz="2800" dirty="0"/>
              <a:t> Remember Paul doesn’t start talking about assembly until v.17</a:t>
            </a:r>
          </a:p>
        </p:txBody>
      </p:sp>
    </p:spTree>
    <p:extLst>
      <p:ext uri="{BB962C8B-B14F-4D97-AF65-F5344CB8AC3E}">
        <p14:creationId xmlns:p14="http://schemas.microsoft.com/office/powerpoint/2010/main" val="310567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CA8D7-A8C7-3A1C-DD64-935DE21D4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FD3A19-0D13-0AE1-74B4-48BE6EFA49F6}"/>
              </a:ext>
            </a:extLst>
          </p:cNvPr>
          <p:cNvSpPr txBox="1"/>
          <p:nvPr/>
        </p:nvSpPr>
        <p:spPr>
          <a:xfrm>
            <a:off x="708212" y="457200"/>
            <a:ext cx="78261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36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can’t put anything previous to chapter 11 v17  in the assembly because Paul doesn’t start talking about the assembly until 11:17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88F63-797D-D1DE-4D68-B050BEB1E9D8}"/>
              </a:ext>
            </a:extLst>
          </p:cNvPr>
          <p:cNvSpPr txBox="1"/>
          <p:nvPr/>
        </p:nvSpPr>
        <p:spPr>
          <a:xfrm>
            <a:off x="824753" y="5678709"/>
            <a:ext cx="76917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14:23 </a:t>
            </a:r>
            <a:r>
              <a:rPr lang="en-US" sz="2400" dirty="0"/>
              <a:t>Therefore if </a:t>
            </a:r>
            <a:r>
              <a:rPr lang="en-US" sz="2400" u="sng" dirty="0"/>
              <a:t>the whole church comes together in one place,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03CC29-3B67-CE05-A258-0511DD73937F}"/>
              </a:ext>
            </a:extLst>
          </p:cNvPr>
          <p:cNvSpPr txBox="1"/>
          <p:nvPr/>
        </p:nvSpPr>
        <p:spPr>
          <a:xfrm>
            <a:off x="788894" y="3352801"/>
            <a:ext cx="77544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11:17</a:t>
            </a:r>
            <a:r>
              <a:rPr lang="en-US" sz="2400" dirty="0"/>
              <a:t> Now in giving these instructions I do not praise you, since </a:t>
            </a:r>
            <a:r>
              <a:rPr lang="en-US" sz="2400" u="sng" dirty="0"/>
              <a:t>you come together </a:t>
            </a:r>
            <a:r>
              <a:rPr lang="en-US" sz="2400" dirty="0"/>
              <a:t>not for the better but for the worse.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C00000"/>
                </a:solidFill>
              </a:rPr>
              <a:t>11:18</a:t>
            </a:r>
            <a:r>
              <a:rPr lang="en-US" sz="2400" dirty="0"/>
              <a:t> For </a:t>
            </a:r>
            <a:r>
              <a:rPr lang="en-US" sz="2400" u="sng" dirty="0"/>
              <a:t>first of all, when you come together as a church</a:t>
            </a:r>
            <a:r>
              <a:rPr lang="en-US" sz="2400" dirty="0"/>
              <a:t>,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C00000"/>
                </a:solidFill>
              </a:rPr>
              <a:t>11:20 </a:t>
            </a:r>
            <a:r>
              <a:rPr lang="en-US" sz="2400" dirty="0"/>
              <a:t>Therefore </a:t>
            </a:r>
            <a:r>
              <a:rPr lang="en-US" sz="2400" u="sng" dirty="0"/>
              <a:t>when you come together in one place</a:t>
            </a:r>
          </a:p>
        </p:txBody>
      </p:sp>
    </p:spTree>
    <p:extLst>
      <p:ext uri="{BB962C8B-B14F-4D97-AF65-F5344CB8AC3E}">
        <p14:creationId xmlns:p14="http://schemas.microsoft.com/office/powerpoint/2010/main" val="2808089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679986-E747-9517-41F4-46F2B6F6870A}"/>
              </a:ext>
            </a:extLst>
          </p:cNvPr>
          <p:cNvSpPr txBox="1"/>
          <p:nvPr/>
        </p:nvSpPr>
        <p:spPr>
          <a:xfrm>
            <a:off x="636493" y="224115"/>
            <a:ext cx="81130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/>
              <a:t>1Cor. 12 </a:t>
            </a:r>
            <a:r>
              <a:rPr lang="en-US" sz="2400" dirty="0">
                <a:latin typeface="Arial Black" panose="020B0A04020102020204" pitchFamily="34" charset="0"/>
              </a:rPr>
              <a:t>Now concerning spiritual gifts</a:t>
            </a:r>
            <a:r>
              <a:rPr lang="en-US" sz="2400" dirty="0"/>
              <a:t>, brethren, I do not want you to be ignorant:</a:t>
            </a:r>
          </a:p>
          <a:p>
            <a:r>
              <a:rPr lang="en-US" sz="2400" dirty="0"/>
              <a:t>	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Paul lists 9 spiritual gifs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0389D-B904-EC17-61AB-D87B4CA2A688}"/>
              </a:ext>
            </a:extLst>
          </p:cNvPr>
          <p:cNvSpPr txBox="1"/>
          <p:nvPr/>
        </p:nvSpPr>
        <p:spPr>
          <a:xfrm>
            <a:off x="618566" y="1954304"/>
            <a:ext cx="8247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1Cor.13 </a:t>
            </a:r>
            <a:r>
              <a:rPr lang="en-US" sz="2400" dirty="0"/>
              <a:t> But when that which is perfect has come, then that which is in part will be done away.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Paul gives duration of spiritual gifts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D4B615-8E49-486F-C5D8-A7973347D771}"/>
              </a:ext>
            </a:extLst>
          </p:cNvPr>
          <p:cNvSpPr txBox="1"/>
          <p:nvPr/>
        </p:nvSpPr>
        <p:spPr>
          <a:xfrm>
            <a:off x="699247" y="3621741"/>
            <a:ext cx="79337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1 Cor.14 </a:t>
            </a:r>
            <a:r>
              <a:rPr lang="en-US" sz="2400" dirty="0"/>
              <a:t>Therefore if the whole church comes together in one place, (14:23)</a:t>
            </a:r>
          </a:p>
          <a:p>
            <a:r>
              <a:rPr lang="en-US" sz="2400" dirty="0"/>
              <a:t>	</a:t>
            </a:r>
            <a:r>
              <a:rPr lang="en-US" sz="2400" b="1" dirty="0">
                <a:solidFill>
                  <a:srgbClr val="FF0000"/>
                </a:solidFill>
              </a:rPr>
              <a:t>Paul REGULATES spiritual gifts in the ASSEMBLY and 	 	confirms he it is still in context of the assembly he 	introduced back in chapter 11:17.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/>
              <a:t>Assembly is discussed from 11:17- through chapter 14</a:t>
            </a:r>
          </a:p>
        </p:txBody>
      </p:sp>
    </p:spTree>
    <p:extLst>
      <p:ext uri="{BB962C8B-B14F-4D97-AF65-F5344CB8AC3E}">
        <p14:creationId xmlns:p14="http://schemas.microsoft.com/office/powerpoint/2010/main" val="3526806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FDC89-099A-B154-BCC6-7EF33AFD3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AF0657-B21D-AB81-C1DE-A53AA69ECF8C}"/>
              </a:ext>
            </a:extLst>
          </p:cNvPr>
          <p:cNvSpPr txBox="1"/>
          <p:nvPr/>
        </p:nvSpPr>
        <p:spPr>
          <a:xfrm>
            <a:off x="259976" y="2259108"/>
            <a:ext cx="84985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 </a:t>
            </a:r>
            <a:r>
              <a:rPr lang="en-US" sz="4400" u="sng" dirty="0">
                <a:solidFill>
                  <a:srgbClr val="0070C0"/>
                </a:solidFill>
              </a:rPr>
              <a:t>RIGHTLY DIVIDE </a:t>
            </a:r>
            <a:r>
              <a:rPr lang="en-US" sz="4400" dirty="0"/>
              <a:t>God’s word </a:t>
            </a:r>
          </a:p>
          <a:p>
            <a:pPr algn="ctr"/>
            <a:r>
              <a:rPr lang="en-US" sz="4400" dirty="0"/>
              <a:t>we look at the </a:t>
            </a:r>
            <a:r>
              <a:rPr lang="en-US" sz="4400" dirty="0">
                <a:solidFill>
                  <a:srgbClr val="0070C0"/>
                </a:solidFill>
              </a:rPr>
              <a:t>context</a:t>
            </a:r>
            <a:r>
              <a:rPr lang="en-US" sz="4400" dirty="0"/>
              <a:t>, the </a:t>
            </a:r>
            <a:r>
              <a:rPr lang="en-US" sz="4400" dirty="0">
                <a:solidFill>
                  <a:srgbClr val="0070C0"/>
                </a:solidFill>
              </a:rPr>
              <a:t>setting</a:t>
            </a:r>
            <a:r>
              <a:rPr lang="en-US" sz="4400" dirty="0"/>
              <a:t>,                                     and </a:t>
            </a:r>
            <a:r>
              <a:rPr lang="en-US" sz="4400" dirty="0">
                <a:solidFill>
                  <a:srgbClr val="0070C0"/>
                </a:solidFill>
              </a:rPr>
              <a:t>all the verses on a subject </a:t>
            </a:r>
          </a:p>
          <a:p>
            <a:pPr algn="ctr"/>
            <a:r>
              <a:rPr lang="en-US" sz="4400" dirty="0"/>
              <a:t>Not just one verse,</a:t>
            </a:r>
          </a:p>
          <a:p>
            <a:pPr algn="ctr"/>
            <a:r>
              <a:rPr lang="en-US" sz="4400" dirty="0"/>
              <a:t>like </a:t>
            </a:r>
            <a:r>
              <a:rPr lang="en-US" sz="4400" u="sng" dirty="0"/>
              <a:t>our believe only </a:t>
            </a:r>
            <a:r>
              <a:rPr lang="en-US" sz="4400" dirty="0"/>
              <a:t>and </a:t>
            </a:r>
            <a:r>
              <a:rPr lang="en-US" sz="4400" u="sng" dirty="0"/>
              <a:t>faith only </a:t>
            </a:r>
            <a:r>
              <a:rPr lang="en-US" sz="4400" dirty="0"/>
              <a:t>friends.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31BD6-4636-FB81-DB65-6381A893E64D}"/>
              </a:ext>
            </a:extLst>
          </p:cNvPr>
          <p:cNvSpPr txBox="1"/>
          <p:nvPr/>
        </p:nvSpPr>
        <p:spPr>
          <a:xfrm>
            <a:off x="0" y="393170"/>
            <a:ext cx="9143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I Am A Member Of The Church Of Christ because we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2998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26B12CF-F85D-FCC8-FC1B-51B59A38A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2944906" y="3410352"/>
            <a:ext cx="3433482" cy="2868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3B97E0-ECB6-D7C2-964B-7BA854878D85}"/>
              </a:ext>
            </a:extLst>
          </p:cNvPr>
          <p:cNvSpPr/>
          <p:nvPr/>
        </p:nvSpPr>
        <p:spPr>
          <a:xfrm>
            <a:off x="242047" y="277906"/>
            <a:ext cx="8597153" cy="62932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E10E8A-34ED-5C0E-5E70-7D67ECA12B62}"/>
              </a:ext>
            </a:extLst>
          </p:cNvPr>
          <p:cNvSpPr txBox="1"/>
          <p:nvPr/>
        </p:nvSpPr>
        <p:spPr>
          <a:xfrm>
            <a:off x="304800" y="502022"/>
            <a:ext cx="84537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2Timothy 2:15 Be diligent to present yourself approved to God, a worker who does not need to be ashamed, </a:t>
            </a:r>
            <a:r>
              <a:rPr lang="en-US" sz="4000" u="sng" dirty="0">
                <a:solidFill>
                  <a:schemeClr val="bg1"/>
                </a:solidFill>
              </a:rPr>
              <a:t>rightly dividing the word of truth</a:t>
            </a:r>
            <a:r>
              <a:rPr lang="en-US" sz="4000" dirty="0">
                <a:solidFill>
                  <a:schemeClr val="bg1"/>
                </a:solidFill>
              </a:rPr>
              <a:t>.</a:t>
            </a:r>
          </a:p>
          <a:p>
            <a:r>
              <a:rPr lang="en-US" sz="4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1301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C9E9AD-19FB-2923-9096-880A1CE6F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18702A9-F5CA-693F-50E9-3B18B8DCA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6642847" y="130506"/>
            <a:ext cx="1828800" cy="152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F52584-858D-338E-8205-254E8E4F85F6}"/>
              </a:ext>
            </a:extLst>
          </p:cNvPr>
          <p:cNvSpPr txBox="1"/>
          <p:nvPr/>
        </p:nvSpPr>
        <p:spPr>
          <a:xfrm>
            <a:off x="-1021977" y="36755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Why I Am A Member Of The                        </a:t>
            </a:r>
            <a:r>
              <a:rPr lang="en-US" sz="36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Church Of Christ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BC1C5-6445-C974-1601-6632E4F049E3}"/>
              </a:ext>
            </a:extLst>
          </p:cNvPr>
          <p:cNvSpPr txBox="1"/>
          <p:nvPr/>
        </p:nvSpPr>
        <p:spPr>
          <a:xfrm>
            <a:off x="717176" y="2563904"/>
            <a:ext cx="7871012" cy="3703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believes the Bible is a book to be rightly divided. 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is undenominational.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is scriptural in doing missionary work.</a:t>
            </a:r>
          </a:p>
        </p:txBody>
      </p:sp>
    </p:spTree>
    <p:extLst>
      <p:ext uri="{BB962C8B-B14F-4D97-AF65-F5344CB8AC3E}">
        <p14:creationId xmlns:p14="http://schemas.microsoft.com/office/powerpoint/2010/main" val="155261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2C2E47-2A7F-4803-6CAA-8D2D0DED6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788145D-BC78-4118-E675-99B27D26D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6642847" y="130506"/>
            <a:ext cx="1828800" cy="152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F9AAB6-5EB1-800C-BDE1-A6FF23A6BAC7}"/>
              </a:ext>
            </a:extLst>
          </p:cNvPr>
          <p:cNvSpPr txBox="1"/>
          <p:nvPr/>
        </p:nvSpPr>
        <p:spPr>
          <a:xfrm>
            <a:off x="-1021977" y="36755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Why I Am A Member Of The                        </a:t>
            </a:r>
            <a:r>
              <a:rPr lang="en-US" sz="36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Church Of Christ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E8AE96-086D-B7AB-9C95-094683DA29ED}"/>
              </a:ext>
            </a:extLst>
          </p:cNvPr>
          <p:cNvSpPr txBox="1"/>
          <p:nvPr/>
        </p:nvSpPr>
        <p:spPr>
          <a:xfrm>
            <a:off x="609601" y="2581837"/>
            <a:ext cx="8364069" cy="241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teaches the kingdom has been established and Christ is now reigning........ </a:t>
            </a:r>
          </a:p>
          <a:p>
            <a:pPr marL="0" marR="0">
              <a:spcAft>
                <a:spcPts val="800"/>
              </a:spcAft>
              <a:buNone/>
            </a:pPr>
            <a:endParaRPr lang="en-US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44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029200"/>
            <a:ext cx="7772400" cy="1143000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br>
              <a:rPr lang="en-US" sz="2000" b="1" dirty="0">
                <a:solidFill>
                  <a:srgbClr val="003300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The</a:t>
            </a:r>
            <a:r>
              <a:rPr lang="en-US" sz="2000" b="1" dirty="0">
                <a:solidFill>
                  <a:srgbClr val="FFFF66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KINGDOM </a:t>
            </a:r>
            <a:r>
              <a:rPr lang="en-US" sz="2000" b="1" dirty="0">
                <a:solidFill>
                  <a:schemeClr val="tx1"/>
                </a:solidFill>
              </a:rPr>
              <a:t>would come with </a:t>
            </a:r>
            <a:r>
              <a:rPr lang="en-US" sz="2000" b="1" dirty="0">
                <a:solidFill>
                  <a:srgbClr val="FF0000"/>
                </a:solidFill>
              </a:rPr>
              <a:t>POWER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POWER</a:t>
            </a:r>
            <a:r>
              <a:rPr lang="en-US" sz="2000" b="1" dirty="0">
                <a:solidFill>
                  <a:schemeClr val="tx1"/>
                </a:solidFill>
              </a:rPr>
              <a:t> would come when the</a:t>
            </a:r>
            <a:r>
              <a:rPr lang="en-US" sz="2000" b="1" dirty="0">
                <a:solidFill>
                  <a:srgbClr val="003300"/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HOLY SPIRIT </a:t>
            </a:r>
            <a:r>
              <a:rPr lang="en-US" sz="2000" b="1" dirty="0">
                <a:solidFill>
                  <a:schemeClr val="tx1"/>
                </a:solidFill>
              </a:rPr>
              <a:t>came.</a:t>
            </a:r>
            <a:br>
              <a:rPr lang="en-US" sz="2000" b="1" dirty="0">
                <a:solidFill>
                  <a:srgbClr val="FFFF66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Therefore, the </a:t>
            </a:r>
            <a:r>
              <a:rPr lang="en-US" sz="2000" b="1" dirty="0">
                <a:solidFill>
                  <a:srgbClr val="0000FF"/>
                </a:solidFill>
              </a:rPr>
              <a:t>KINGDOM </a:t>
            </a:r>
            <a:r>
              <a:rPr lang="en-US" sz="2000" b="1" dirty="0">
                <a:solidFill>
                  <a:schemeClr val="tx1"/>
                </a:solidFill>
              </a:rPr>
              <a:t>came when 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HOLY SPIRIT </a:t>
            </a:r>
            <a:r>
              <a:rPr lang="en-US" sz="2000" b="1" dirty="0">
                <a:solidFill>
                  <a:schemeClr val="tx1"/>
                </a:solidFill>
              </a:rPr>
              <a:t>came.</a:t>
            </a:r>
            <a:br>
              <a:rPr lang="en-US" sz="2000" b="1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81200" y="533400"/>
            <a:ext cx="51816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HOW WE KNOW WHEN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THE KINGDOM CAME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5800" y="2971800"/>
            <a:ext cx="23241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Mark 9:1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“And he said unto them, Verily I say unto you, That there be some of them that stand here, which shall not taste of death, till they have seen the kingdom of God come with power. “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52800" y="2971800"/>
            <a:ext cx="24384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Acts 1:8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“But ye shall receive power, after that the Holy Ghost is come upon you: and ye shall be witnesses unto me both in Jerusalem, and in all Judaea, and in Samaria, and unto the uttermost part of the earth.”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0" y="2971800"/>
            <a:ext cx="23622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Acts 2:1-4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“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And when the day of Pentecost was fully come, they were all with one accord in one place.  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And suddenly there came a sound from heaven as of a rushing mighty wind, and it filled all the house where they were sitting.  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And there appeared unto them cloven tongues like as of fire, and it sat upon each of them. 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4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And they were all filled with the Holy Ghost, and began to speak with other tongues, as the Spirit gave them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utterance.”</a:t>
            </a:r>
          </a:p>
        </p:txBody>
      </p:sp>
      <p:cxnSp>
        <p:nvCxnSpPr>
          <p:cNvPr id="7" name="Straight Connector 6"/>
          <p:cNvCxnSpPr>
            <a:stCxn id="2" idx="2"/>
            <a:endCxn id="6" idx="0"/>
          </p:cNvCxnSpPr>
          <p:nvPr/>
        </p:nvCxnSpPr>
        <p:spPr>
          <a:xfrm>
            <a:off x="4572000" y="2209800"/>
            <a:ext cx="0" cy="76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828800" y="2819400"/>
            <a:ext cx="5448300" cy="381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8" idx="0"/>
          </p:cNvCxnSpPr>
          <p:nvPr/>
        </p:nvCxnSpPr>
        <p:spPr>
          <a:xfrm>
            <a:off x="7277100" y="2819400"/>
            <a:ext cx="0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28800" y="2819400"/>
            <a:ext cx="0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517900" y="4648200"/>
            <a:ext cx="444500" cy="114300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09600" y="914400"/>
            <a:ext cx="4343400" cy="3886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Mark 9:1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“And he said unto them, Verily I say unto you, That there be some of them that stand here, which shall not taste of death, till they have seen the kingdom of God come with power. “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E13976-179D-DE7F-FE7E-4BE4E214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 hastings  newlebanoncoc.com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6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4.07407E-6 C 0.00329 -0.00533 0.00919 -0.00973 0.00972 -0.01667 C 0.01145 -0.04375 -0.00174 -0.05116 -0.01806 -0.05556 C -0.01233 -0.05047 -0.01042 -0.03889 -0.00417 -0.03519 C 0.0026 -0.03125 0.01058 -0.03241 0.01805 -0.03148 C 0.0236 -0.02894 0.02586 -0.02685 0.02916 -0.02037 C 0.02968 -0.01783 0.03055 -0.01551 0.03055 -0.01297 C 0.03055 -0.0044 0.02794 0.0044 0.02916 0.01296 C 0.02951 0.01551 0.03211 0.00949 0.03333 0.0074 C 0.03645 0.00277 0.03836 -0.00301 0.04166 -0.00741 C 0.05416 -0.02408 0.05503 -0.02385 0.06944 -0.03148 C 0.06562 -0.04398 0.05919 -0.05185 0.05277 -0.06297 C 0.05017 -0.0676 0.04496 -0.06852 0.04166 -0.07223 C 0.03402 -0.08079 0.04131 -0.07662 0.02916 -0.08334 C 0.00451 -0.09699 0.03541 -0.07801 0.01388 -0.09074 C 0.00781 -0.09445 0.00225 -0.09792 -0.00417 -0.1 C -0.01251 -0.09931 -0.02084 -0.09954 -0.02917 -0.09815 C -0.0316 -0.09769 -0.03369 -0.09537 -0.03612 -0.09445 C -0.04358 -0.09167 -0.05209 -0.09005 -0.05973 -0.08889 C -0.07153 -0.08357 -0.06511 -0.08565 -0.07917 -0.08334 C -0.08594 -0.07986 -0.09185 -0.08033 -0.09584 -0.07223 C -0.09636 -0.05996 -0.09549 -0.04746 -0.09723 -0.03519 C -0.09758 -0.0331 -0.09983 -0.03102 -0.1014 -0.03148 C -0.10278 -0.03195 -0.10174 -0.03565 -0.10278 -0.03704 C -0.10383 -0.03843 -0.10556 -0.0382 -0.10695 -0.03889 C -0.10851 -0.03866 -0.1264 -0.03565 -0.1264 -0.02963 " pathEditMode="relative" ptsTypes="fffffffffffffffffffffffff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029200"/>
            <a:ext cx="7772400" cy="1143000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br>
              <a:rPr lang="en-US" sz="2000" b="1" dirty="0">
                <a:solidFill>
                  <a:srgbClr val="003300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The</a:t>
            </a:r>
            <a:r>
              <a:rPr lang="en-US" sz="2000" b="1" dirty="0">
                <a:solidFill>
                  <a:srgbClr val="FFFF66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KINGDOM </a:t>
            </a:r>
            <a:r>
              <a:rPr lang="en-US" sz="2000" b="1" dirty="0">
                <a:solidFill>
                  <a:schemeClr val="tx1"/>
                </a:solidFill>
              </a:rPr>
              <a:t>would come with </a:t>
            </a:r>
            <a:r>
              <a:rPr lang="en-US" sz="2000" b="1" dirty="0">
                <a:solidFill>
                  <a:srgbClr val="FF0000"/>
                </a:solidFill>
              </a:rPr>
              <a:t>POWER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POWER</a:t>
            </a:r>
            <a:r>
              <a:rPr lang="en-US" sz="2000" b="1" dirty="0">
                <a:solidFill>
                  <a:schemeClr val="tx1"/>
                </a:solidFill>
              </a:rPr>
              <a:t> would come when the</a:t>
            </a:r>
            <a:r>
              <a:rPr lang="en-US" sz="2000" b="1" dirty="0">
                <a:solidFill>
                  <a:srgbClr val="003300"/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HOLY SPIRIT </a:t>
            </a:r>
            <a:r>
              <a:rPr lang="en-US" sz="2000" b="1" dirty="0">
                <a:solidFill>
                  <a:schemeClr val="tx1"/>
                </a:solidFill>
              </a:rPr>
              <a:t>came.</a:t>
            </a:r>
            <a:br>
              <a:rPr lang="en-US" sz="2000" b="1" dirty="0">
                <a:solidFill>
                  <a:srgbClr val="FFFF66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Therefore, the </a:t>
            </a:r>
            <a:r>
              <a:rPr lang="en-US" sz="2000" b="1" dirty="0">
                <a:solidFill>
                  <a:srgbClr val="0000FF"/>
                </a:solidFill>
              </a:rPr>
              <a:t>KINGDOM </a:t>
            </a:r>
            <a:r>
              <a:rPr lang="en-US" sz="2000" b="1" dirty="0">
                <a:solidFill>
                  <a:schemeClr val="tx1"/>
                </a:solidFill>
              </a:rPr>
              <a:t>came when 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HOLY SPIRIT </a:t>
            </a:r>
            <a:r>
              <a:rPr lang="en-US" sz="2000" b="1" dirty="0">
                <a:solidFill>
                  <a:schemeClr val="tx1"/>
                </a:solidFill>
              </a:rPr>
              <a:t>came.</a:t>
            </a:r>
            <a:br>
              <a:rPr lang="en-US" sz="2000" b="1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81200" y="533400"/>
            <a:ext cx="51816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HOW WE KNOW WHEN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THE KINGDOM CAME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5800" y="2971800"/>
            <a:ext cx="23241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Mark 9:1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“And he said unto them, Verily I say unto you, That there be some of them that stand here, which shall not taste of death, till they have seen the kingdom of God come with power. “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52800" y="2971800"/>
            <a:ext cx="24384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Acts 1:8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“But ye shall receive power, after that the Holy Ghost is come upon you: and ye shall be witnesses unto me both in Jerusalem, and in all Judaea, and in Samaria, and unto the uttermost part of the earth.”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0" y="2971800"/>
            <a:ext cx="23622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Acts 2:1-4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“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And when the day of Pentecost was fully come, they were all with one accord in one place.  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And suddenly there came a sound from heaven as of a rushing mighty wind, and it filled all the house where they were sitting.  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And there appeared unto them cloven tongues like as of fire, and it sat upon each of them. 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4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And they were all filled with the Holy Ghost, and began to speak with other tongues, as the Spirit gave them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utterance.”</a:t>
            </a:r>
          </a:p>
        </p:txBody>
      </p:sp>
      <p:cxnSp>
        <p:nvCxnSpPr>
          <p:cNvPr id="7" name="Straight Connector 6"/>
          <p:cNvCxnSpPr>
            <a:stCxn id="2" idx="2"/>
            <a:endCxn id="6" idx="0"/>
          </p:cNvCxnSpPr>
          <p:nvPr/>
        </p:nvCxnSpPr>
        <p:spPr>
          <a:xfrm>
            <a:off x="4572000" y="2209800"/>
            <a:ext cx="0" cy="76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828800" y="2819400"/>
            <a:ext cx="5448300" cy="381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8" idx="0"/>
          </p:cNvCxnSpPr>
          <p:nvPr/>
        </p:nvCxnSpPr>
        <p:spPr>
          <a:xfrm>
            <a:off x="7277100" y="2819400"/>
            <a:ext cx="0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28800" y="2819400"/>
            <a:ext cx="0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8235950" y="5410200"/>
            <a:ext cx="444500" cy="114300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990600" y="914400"/>
            <a:ext cx="4953000" cy="3886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Acts 1:8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“But ye shall receive power, after that the Holy Ghost is come upon you: and ye shall be witnesses unto me both in Jerusalem, and in all Judaea, and in Samaria, and unto the uttermost part of the earth.”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1578B-131D-8D46-2E31-29EA4B39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 hastings  newlebanoncoc.com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46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C -0.00295 -0.00579 -0.00278 -0.0132 -0.00555 -0.01852 C -0.01146 -0.0294 -0.02066 -0.03495 -0.02916 -0.04074 C -0.03698 -0.04607 -0.04479 -0.05278 -0.05278 -0.05741 C -0.06059 -0.06181 -0.06962 -0.06296 -0.07778 -0.06667 C -0.09635 -0.06597 -0.11493 -0.06713 -0.13333 -0.06482 C -0.16319 -0.06088 -0.19409 -0.02315 -0.21389 0.00185 C -0.21892 0.01967 -0.22795 0.03287 -0.23611 0.04815 C -0.24097 0.05717 -0.24444 0.06898 -0.25139 0.07592 C -0.25885 0.08333 -0.26892 0.08588 -0.27778 0.08889 C -0.30937 0.0868 -0.30243 0.08912 -0.32361 0.07778 C -0.32847 0.0713 -0.33264 0.06389 -0.3375 0.05741 C -0.34236 0.0412 -0.34444 0.02662 -0.34583 0.00926 C -0.34496 -0.0007 -0.34496 -0.01088 -0.34305 -0.02037 C -0.33906 -0.04028 -0.32153 -0.04699 -0.30833 -0.05 C -0.30278 -0.06134 -0.30295 -0.07523 -0.29861 -0.08704 C -0.2967 -0.0919 -0.29444 -0.09653 -0.29305 -0.10185 C -0.29149 -0.10787 -0.28611 -0.11852 -0.28611 -0.11852 C -0.28559 -0.12107 -0.2842 -0.12361 -0.28472 -0.12593 C -0.28663 -0.1338 -0.30087 -0.12662 -0.30416 -0.12593 C -0.30555 -0.12477 -0.30677 -0.12315 -0.30833 -0.12222 C -0.31094 -0.1206 -0.31666 -0.11852 -0.31666 -0.11852 C -0.31857 -0.11111 -0.32153 -0.1081 -0.32639 -0.1037 C -0.32691 -0.10926 -0.32639 -0.11505 -0.32778 -0.12037 C -0.33003 -0.12847 -0.34982 -0.12778 -0.35139 -0.12778 " pathEditMode="relative" ptsTypes="ffffffffffffffffffffffff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029200"/>
            <a:ext cx="7772400" cy="1143000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br>
              <a:rPr lang="en-US" sz="2000" b="1" dirty="0">
                <a:solidFill>
                  <a:srgbClr val="003300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The</a:t>
            </a:r>
            <a:r>
              <a:rPr lang="en-US" sz="2000" b="1" dirty="0">
                <a:solidFill>
                  <a:srgbClr val="FFFF66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KINGDOM </a:t>
            </a:r>
            <a:r>
              <a:rPr lang="en-US" sz="2000" b="1" dirty="0">
                <a:solidFill>
                  <a:schemeClr val="tx1"/>
                </a:solidFill>
              </a:rPr>
              <a:t>would come with </a:t>
            </a:r>
            <a:r>
              <a:rPr lang="en-US" sz="2000" b="1" dirty="0">
                <a:solidFill>
                  <a:srgbClr val="FF0000"/>
                </a:solidFill>
              </a:rPr>
              <a:t>POWER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POWER</a:t>
            </a:r>
            <a:r>
              <a:rPr lang="en-US" sz="2000" b="1" dirty="0">
                <a:solidFill>
                  <a:schemeClr val="tx1"/>
                </a:solidFill>
              </a:rPr>
              <a:t> would come when the</a:t>
            </a:r>
            <a:r>
              <a:rPr lang="en-US" sz="2000" b="1" dirty="0">
                <a:solidFill>
                  <a:srgbClr val="003300"/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HOLY SPIRIT </a:t>
            </a:r>
            <a:r>
              <a:rPr lang="en-US" sz="2000" b="1" dirty="0">
                <a:solidFill>
                  <a:schemeClr val="tx1"/>
                </a:solidFill>
              </a:rPr>
              <a:t>came.</a:t>
            </a:r>
            <a:br>
              <a:rPr lang="en-US" sz="2000" b="1" dirty="0">
                <a:solidFill>
                  <a:srgbClr val="FFFF66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Therefore, the </a:t>
            </a:r>
            <a:r>
              <a:rPr lang="en-US" sz="2000" b="1" dirty="0">
                <a:solidFill>
                  <a:srgbClr val="0000FF"/>
                </a:solidFill>
              </a:rPr>
              <a:t>KINGDOM </a:t>
            </a:r>
            <a:r>
              <a:rPr lang="en-US" sz="2000" b="1" dirty="0">
                <a:solidFill>
                  <a:schemeClr val="tx1"/>
                </a:solidFill>
              </a:rPr>
              <a:t>came when 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HOLY SPIRIT </a:t>
            </a:r>
            <a:r>
              <a:rPr lang="en-US" sz="2000" b="1" dirty="0">
                <a:solidFill>
                  <a:schemeClr val="tx1"/>
                </a:solidFill>
              </a:rPr>
              <a:t>came.</a:t>
            </a:r>
            <a:br>
              <a:rPr lang="en-US" sz="2000" b="1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81200" y="533400"/>
            <a:ext cx="51816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HOW WE KNOW WHEN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2D2DB9">
                        <a:tint val="90000"/>
                        <a:satMod val="120000"/>
                      </a:srgbClr>
                    </a:gs>
                    <a:gs pos="25000">
                      <a:srgbClr val="2D2DB9">
                        <a:tint val="93000"/>
                        <a:satMod val="120000"/>
                      </a:srgbClr>
                    </a:gs>
                    <a:gs pos="50000">
                      <a:srgbClr val="2D2DB9">
                        <a:shade val="89000"/>
                        <a:satMod val="110000"/>
                      </a:srgbClr>
                    </a:gs>
                    <a:gs pos="75000">
                      <a:srgbClr val="2D2DB9">
                        <a:tint val="93000"/>
                        <a:satMod val="120000"/>
                      </a:srgbClr>
                    </a:gs>
                    <a:gs pos="100000">
                      <a:srgbClr val="2D2DB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THE KINGDOM CAME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5800" y="2971800"/>
            <a:ext cx="23241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Mark 9:1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“And he said unto them, Verily I say unto you, That there be some of them that stand here, which shall not taste of death, till they have seen the kingdom of God come with power. “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52800" y="2971800"/>
            <a:ext cx="24384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Acts 1:8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“But ye shall receive power, after that the Holy Ghost is come upon you: and ye shall be witnesses unto me both in Jerusalem, and in all Judaea, and in Samaria, and unto the uttermost part of the earth.”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0" y="2971800"/>
            <a:ext cx="23622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Acts 2:1-4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“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And when the day of Pentecost was fully come, they were all with one accord in one place.  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And suddenly there came a sound from heaven as of a rushing mighty wind, and it filled all the house where they were sitting.  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And there appeared unto them cloven tongues like as of fire, and it sat upon each of them. 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4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And they were all filled with the Holy Ghost, and began to speak with other tongues, as the Spirit gave them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utterance.”</a:t>
            </a:r>
          </a:p>
        </p:txBody>
      </p:sp>
      <p:cxnSp>
        <p:nvCxnSpPr>
          <p:cNvPr id="7" name="Straight Connector 6"/>
          <p:cNvCxnSpPr>
            <a:stCxn id="2" idx="2"/>
            <a:endCxn id="6" idx="0"/>
          </p:cNvCxnSpPr>
          <p:nvPr/>
        </p:nvCxnSpPr>
        <p:spPr>
          <a:xfrm>
            <a:off x="4572000" y="2209800"/>
            <a:ext cx="0" cy="76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828800" y="2819400"/>
            <a:ext cx="5448300" cy="381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8" idx="0"/>
          </p:cNvCxnSpPr>
          <p:nvPr/>
        </p:nvCxnSpPr>
        <p:spPr>
          <a:xfrm>
            <a:off x="7277100" y="2819400"/>
            <a:ext cx="0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28800" y="2819400"/>
            <a:ext cx="0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3581400" y="4514850"/>
            <a:ext cx="234950" cy="266700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771650" y="457200"/>
            <a:ext cx="6762750" cy="4445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Acts 2:1-4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“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And when the day of Pentecost was fully come, they were all with one accord in one place.  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And suddenly there came a sound from heaven as of a rushing mighty wind, and it filled all the house where they were sitting.  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And there appeared unto them cloven tongues like as of fire, and it sat upon each of them. 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And they were all filled with the Holy Ghost, and began to speak with other tongues, as the Spirit gave them utterance.”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6FCED1-8F8F-07BD-D076-05E233170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 hastings  newlebanoncoc.com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99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C 0.0014 -0.01597 0.00157 -0.03241 0.00418 -0.04815 C 0.00661 -0.06366 0.01425 -0.08495 0.01945 -0.1 C 0.02119 -0.10486 0.02206 -0.11088 0.02501 -0.11481 C 0.03161 -0.12361 0.03872 -0.13333 0.04723 -0.13889 C 0.05192 -0.14213 0.06251 -0.14444 0.06251 -0.14444 C 0.08525 -0.14329 0.09914 -0.14236 0.11945 -0.13889 C 0.12761 -0.13449 0.13595 -0.13241 0.14445 -0.12963 C 0.15105 -0.12083 0.15956 -0.11551 0.16668 -0.10741 C 0.18352 -0.08819 0.16164 -0.11065 0.17779 -0.09444 C 0.18352 -0.07523 0.1955 -0.05995 0.2014 -0.04074 C 0.21598 0.00695 0.20938 -0.01342 0.22084 0.02037 C 0.22865 0.04329 0.23317 0.06783 0.24029 0.09074 C 0.24098 0.09306 0.24029 0.0963 0.24168 0.09815 C 0.24341 0.10046 0.24619 0.10162 0.24862 0.10185 C 0.27084 0.10417 0.29306 0.1044 0.31529 0.10556 C 0.32275 0.10833 0.32987 0.11227 0.33751 0.11482 C 0.34254 0.11343 0.35296 0.11181 0.35834 0.10741 C 0.36928 0.09815 0.35435 0.10394 0.36945 0.1 C 0.37622 0.09398 0.38751 0.07778 0.38751 0.07778 C 0.39115 0.0581 0.38525 0.08611 0.39445 0.05926 C 0.39845 0.04722 0.39879 0.0294 0.40001 0.01667 C 0.39931 0.00671 0.39723 -0.00463 0.39723 -0.01481 " pathEditMode="relative" ptsTypes="ffffffffffffffffffffff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D5F9D5-C603-33BA-FFA0-27332C7D4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960136E-81C7-203D-1C86-130F609C1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6642847" y="130506"/>
            <a:ext cx="1828800" cy="152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381D5E-5577-9274-47FA-D06CE13B15C7}"/>
              </a:ext>
            </a:extLst>
          </p:cNvPr>
          <p:cNvSpPr txBox="1"/>
          <p:nvPr/>
        </p:nvSpPr>
        <p:spPr>
          <a:xfrm>
            <a:off x="-1021977" y="36755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Why I Am A Member Of The                        </a:t>
            </a:r>
            <a:r>
              <a:rPr lang="en-US" sz="36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Church Of Christ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9F5129-E2A0-03EB-7C08-91124030006A}"/>
              </a:ext>
            </a:extLst>
          </p:cNvPr>
          <p:cNvSpPr txBox="1"/>
          <p:nvPr/>
        </p:nvSpPr>
        <p:spPr>
          <a:xfrm>
            <a:off x="609601" y="2581837"/>
            <a:ext cx="8364069" cy="362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teaches the kingdom has been established and Christ is now reigning........ </a:t>
            </a:r>
          </a:p>
          <a:p>
            <a:pPr marL="0" marR="0">
              <a:spcAft>
                <a:spcPts val="800"/>
              </a:spcAft>
              <a:buNone/>
            </a:pPr>
            <a:endParaRPr lang="en-US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gives scriptural answers to the question-what must I do to be saved?</a:t>
            </a:r>
          </a:p>
        </p:txBody>
      </p:sp>
    </p:spTree>
    <p:extLst>
      <p:ext uri="{BB962C8B-B14F-4D97-AF65-F5344CB8AC3E}">
        <p14:creationId xmlns:p14="http://schemas.microsoft.com/office/powerpoint/2010/main" val="186071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CASE STUDIES OF CONVERSION</a:t>
            </a:r>
          </a:p>
        </p:txBody>
      </p:sp>
      <p:graphicFrame>
        <p:nvGraphicFramePr>
          <p:cNvPr id="143363" name="Group 3"/>
          <p:cNvGraphicFramePr>
            <a:graphicFrameLocks noGrp="1"/>
          </p:cNvGraphicFramePr>
          <p:nvPr/>
        </p:nvGraphicFramePr>
        <p:xfrm>
          <a:off x="762000" y="1218790"/>
          <a:ext cx="7619997" cy="5020466"/>
        </p:xfrm>
        <a:graphic>
          <a:graphicData uri="http://schemas.openxmlformats.org/drawingml/2006/table">
            <a:tbl>
              <a:tblPr/>
              <a:tblGrid>
                <a:gridCol w="1088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4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Preaching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Believed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Repented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Confessed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Baptized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Saved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2:22-41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Pentecost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vv.  37-38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vv.  38-41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Remission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Of Sins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8:12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Samaritans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Believed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8:13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Simon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 13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 13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8:35-39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Eunuch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vv.  36-37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37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Rejoiced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9:17-18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Saul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Sins Washed Away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10:34-48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Cornelius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43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48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Remission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Of Sins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16:13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Lydia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14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16:31-34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Jailer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 31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 33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Rejoiced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18:8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Corinthians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  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 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19:5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Ephesians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 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762000" y="1219200"/>
            <a:ext cx="1066800" cy="5029200"/>
          </a:xfrm>
          <a:prstGeom prst="rect">
            <a:avLst/>
          </a:prstGeom>
          <a:solidFill>
            <a:srgbClr val="1567AB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1219200"/>
            <a:ext cx="6553200" cy="457200"/>
          </a:xfrm>
          <a:prstGeom prst="rect">
            <a:avLst/>
          </a:prstGeom>
          <a:solidFill>
            <a:srgbClr val="1567AB">
              <a:alpha val="2117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1219200"/>
            <a:ext cx="7620000" cy="457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1676400"/>
            <a:ext cx="7620000" cy="4572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72200" y="1219200"/>
            <a:ext cx="1143000" cy="4572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Baptized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1219200"/>
            <a:ext cx="1066800" cy="5029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48400" y="1676400"/>
            <a:ext cx="1066800" cy="457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0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6DE61A-214D-0ADB-BDA8-B72B578F2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FE538E2-B48A-6D8D-0B39-70FA47034C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6642847" y="130506"/>
            <a:ext cx="1828800" cy="152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4FDF72-7DA4-51FA-3F11-A3D767B818A1}"/>
              </a:ext>
            </a:extLst>
          </p:cNvPr>
          <p:cNvSpPr txBox="1"/>
          <p:nvPr/>
        </p:nvSpPr>
        <p:spPr>
          <a:xfrm>
            <a:off x="-1021977" y="36755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Why I Am A Member Of The                        </a:t>
            </a:r>
            <a:r>
              <a:rPr lang="en-US" sz="36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Church Of Christ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25440-4AF8-184D-4D46-865ED0C65C8B}"/>
              </a:ext>
            </a:extLst>
          </p:cNvPr>
          <p:cNvSpPr txBox="1"/>
          <p:nvPr/>
        </p:nvSpPr>
        <p:spPr>
          <a:xfrm>
            <a:off x="430306" y="2110671"/>
            <a:ext cx="8292353" cy="4257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teaches that man is saved by faith, but not by faith only.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teaches that man is saved by the blood of Christ.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teaches that a change of heart is indispensable to man's salvation. </a:t>
            </a:r>
          </a:p>
        </p:txBody>
      </p:sp>
    </p:spTree>
    <p:extLst>
      <p:ext uri="{BB962C8B-B14F-4D97-AF65-F5344CB8AC3E}">
        <p14:creationId xmlns:p14="http://schemas.microsoft.com/office/powerpoint/2010/main" val="11948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D9E578-0805-D2AA-1A56-E73935304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91213E5-3841-2E3E-95E7-3A8663802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6642847" y="130506"/>
            <a:ext cx="1828800" cy="152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CB7EB1-2570-83B3-8505-D91B64248E5B}"/>
              </a:ext>
            </a:extLst>
          </p:cNvPr>
          <p:cNvSpPr txBox="1"/>
          <p:nvPr/>
        </p:nvSpPr>
        <p:spPr>
          <a:xfrm>
            <a:off x="-1021977" y="36755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Why I Am A Member Of The                        </a:t>
            </a:r>
            <a:r>
              <a:rPr lang="en-US" sz="36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Church Of Christ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E8C9D-F98B-576F-C7DA-BADCC22F5484}"/>
              </a:ext>
            </a:extLst>
          </p:cNvPr>
          <p:cNvSpPr txBox="1"/>
          <p:nvPr/>
        </p:nvSpPr>
        <p:spPr>
          <a:xfrm>
            <a:off x="484094" y="2286001"/>
            <a:ext cx="8399929" cy="4275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of its teaching and practice concerning prayer. 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teaches and administers scriptural baptism. 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teaches that a child of God can so sin as to be eternally lost. </a:t>
            </a:r>
          </a:p>
        </p:txBody>
      </p:sp>
    </p:spTree>
    <p:extLst>
      <p:ext uri="{BB962C8B-B14F-4D97-AF65-F5344CB8AC3E}">
        <p14:creationId xmlns:p14="http://schemas.microsoft.com/office/powerpoint/2010/main" val="21722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75363B-6B0A-A434-3B22-56410DC23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1FFE276-D6C5-B414-D195-6FF51E5E6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6642847" y="130506"/>
            <a:ext cx="1828800" cy="152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AB4FB6-673D-3951-7BFB-42AD950D44B2}"/>
              </a:ext>
            </a:extLst>
          </p:cNvPr>
          <p:cNvSpPr txBox="1"/>
          <p:nvPr/>
        </p:nvSpPr>
        <p:spPr>
          <a:xfrm>
            <a:off x="-1021977" y="36755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Why I Am A Member Of The                        </a:t>
            </a:r>
            <a:r>
              <a:rPr lang="en-US" sz="36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Church Of Christ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B4B138-BFC9-5229-E636-1DC92A0ED071}"/>
              </a:ext>
            </a:extLst>
          </p:cNvPr>
          <p:cNvSpPr txBox="1"/>
          <p:nvPr/>
        </p:nvSpPr>
        <p:spPr>
          <a:xfrm>
            <a:off x="484093" y="2124635"/>
            <a:ext cx="8301318" cy="4257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teaches that infants are born pure and innocent rather than depraved. 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teaches that the miraculous manifestations of the spirit have ceased. 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of its scriptural teaching and observance of the Lord's supper. </a:t>
            </a:r>
          </a:p>
        </p:txBody>
      </p:sp>
    </p:spTree>
    <p:extLst>
      <p:ext uri="{BB962C8B-B14F-4D97-AF65-F5344CB8AC3E}">
        <p14:creationId xmlns:p14="http://schemas.microsoft.com/office/powerpoint/2010/main" val="305859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6794" y="2133086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-22034" y="3152045"/>
            <a:ext cx="9166033" cy="286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475" y="3053616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32"/>
            <a:ext cx="9143999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Want to learn more about the Bible?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be glad to study the Bible with you.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2724" y="2179207"/>
            <a:ext cx="5867370" cy="184724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2"/>
            <a:ext cx="9166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8159" y="2123994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0969" y="2981897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1216" y="3478861"/>
            <a:ext cx="32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Lebanon, OH</a:t>
            </a:r>
          </a:p>
        </p:txBody>
      </p:sp>
    </p:spTree>
    <p:extLst>
      <p:ext uri="{BB962C8B-B14F-4D97-AF65-F5344CB8AC3E}">
        <p14:creationId xmlns:p14="http://schemas.microsoft.com/office/powerpoint/2010/main" val="3678384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45BB8D-21F0-3B43-0FF5-BCB27B2F6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8FC244-48B6-96A3-BEA1-07F267917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6642847" y="130506"/>
            <a:ext cx="1828800" cy="152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3306D4-6465-667A-54FF-0DBF7499EBEF}"/>
              </a:ext>
            </a:extLst>
          </p:cNvPr>
          <p:cNvSpPr txBox="1"/>
          <p:nvPr/>
        </p:nvSpPr>
        <p:spPr>
          <a:xfrm>
            <a:off x="-1021977" y="36755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Why I Am A Member Of The                        </a:t>
            </a:r>
            <a:r>
              <a:rPr lang="en-US" sz="32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Church Of Christ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A45021-1770-E62B-6ADA-ECCEFA494A45}"/>
              </a:ext>
            </a:extLst>
          </p:cNvPr>
          <p:cNvSpPr txBox="1"/>
          <p:nvPr/>
        </p:nvSpPr>
        <p:spPr>
          <a:xfrm>
            <a:off x="779929" y="2698376"/>
            <a:ext cx="7342094" cy="306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has scriptural music in the worship.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25. 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salvation is in Christ’s church. </a:t>
            </a:r>
          </a:p>
        </p:txBody>
      </p:sp>
    </p:spTree>
    <p:extLst>
      <p:ext uri="{BB962C8B-B14F-4D97-AF65-F5344CB8AC3E}">
        <p14:creationId xmlns:p14="http://schemas.microsoft.com/office/powerpoint/2010/main" val="353979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1405107"/>
            <a:ext cx="8229600" cy="499569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57200"/>
            <a:ext cx="8229600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 w="311150"/>
            <a:bevelB w="285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1143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The One Body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1219200"/>
            <a:ext cx="8229600" cy="18590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57200" y="1524000"/>
            <a:ext cx="406908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There Is One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2:14-16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4:4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Corinthians 12:12-13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Romans 12:4-5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549140" y="1524000"/>
            <a:ext cx="413766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The Body Is The Church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Colossians 1:18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1:23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5:23-25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Corinthians 12:12-13, 18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57200" y="4038600"/>
            <a:ext cx="409194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Salvation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The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2:14-16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Ephesians 5:23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John 5:11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4526281" y="4038600"/>
            <a:ext cx="4160519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Do We Enter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Body?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Acts 2:47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Corinthians 12:13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Romans 6:3-4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26281" y="1752600"/>
            <a:ext cx="45719" cy="449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3886200"/>
            <a:ext cx="7696199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89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3F91A9-496F-9AA6-65EA-0FD350135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C9548E-038A-9DEF-C6FB-D26E892B9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2106102" y="1697576"/>
            <a:ext cx="4931787" cy="4120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C305B8-6BAB-8FCC-AE04-4A955158A886}"/>
              </a:ext>
            </a:extLst>
          </p:cNvPr>
          <p:cNvSpPr txBox="1"/>
          <p:nvPr/>
        </p:nvSpPr>
        <p:spPr>
          <a:xfrm>
            <a:off x="0" y="896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Why I Am A Member 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13CB4-8B54-7E1A-040B-9DEF79E586C4}"/>
              </a:ext>
            </a:extLst>
          </p:cNvPr>
          <p:cNvSpPr txBox="1"/>
          <p:nvPr/>
        </p:nvSpPr>
        <p:spPr>
          <a:xfrm>
            <a:off x="1" y="581809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Lesson Two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A85387-3F5E-7619-470D-5C4F5B4DDAA8}"/>
              </a:ext>
            </a:extLst>
          </p:cNvPr>
          <p:cNvSpPr txBox="1"/>
          <p:nvPr/>
        </p:nvSpPr>
        <p:spPr>
          <a:xfrm>
            <a:off x="-4" y="69028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The Church Of Christ</a:t>
            </a:r>
          </a:p>
        </p:txBody>
      </p:sp>
    </p:spTree>
    <p:extLst>
      <p:ext uri="{BB962C8B-B14F-4D97-AF65-F5344CB8AC3E}">
        <p14:creationId xmlns:p14="http://schemas.microsoft.com/office/powerpoint/2010/main" val="145717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894656-0A48-6D60-D253-6A4DC7E3E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81812" cy="673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6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220C67-F41C-FAC4-BD18-4BEE510A2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94"/>
            <a:ext cx="9072282" cy="680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8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nopoly money - hellrts">
            <a:extLst>
              <a:ext uri="{FF2B5EF4-FFF2-40B4-BE49-F238E27FC236}">
                <a16:creationId xmlns:a16="http://schemas.microsoft.com/office/drawing/2014/main" id="{5A4DABA3-321B-D3D9-3999-E09BF33E2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94" y="1413733"/>
            <a:ext cx="7131426" cy="42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737A18-7E47-1377-6FCD-433229D64653}"/>
              </a:ext>
            </a:extLst>
          </p:cNvPr>
          <p:cNvSpPr txBox="1"/>
          <p:nvPr/>
        </p:nvSpPr>
        <p:spPr>
          <a:xfrm>
            <a:off x="627529" y="116541"/>
            <a:ext cx="7978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Is It Legitimate or are you playing with funny money?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EDA93-7093-1DC3-5667-BDF6D1AF7E1B}"/>
              </a:ext>
            </a:extLst>
          </p:cNvPr>
          <p:cNvSpPr txBox="1"/>
          <p:nvPr/>
        </p:nvSpPr>
        <p:spPr>
          <a:xfrm>
            <a:off x="3397627" y="5876490"/>
            <a:ext cx="4572000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ts val="900"/>
              </a:spcAft>
              <a:buNone/>
            </a:pPr>
            <a:r>
              <a:rPr lang="en-US" b="1" i="0" u="none" strike="noStrike" dirty="0">
                <a:solidFill>
                  <a:schemeClr val="bg1"/>
                </a:solidFill>
                <a:effectLst/>
                <a:latin typeface="DDG_Proxima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Monopoly money - </a:t>
            </a:r>
            <a:r>
              <a:rPr lang="en-US" b="1" i="0" u="none" strike="noStrike" dirty="0" err="1">
                <a:solidFill>
                  <a:schemeClr val="bg1"/>
                </a:solidFill>
                <a:effectLst/>
                <a:latin typeface="DDG_Proxima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hellrts</a:t>
            </a:r>
            <a:endParaRPr lang="en-US" b="1" i="0" u="none" strike="noStrike" dirty="0">
              <a:solidFill>
                <a:schemeClr val="bg1"/>
              </a:solidFill>
              <a:effectLst/>
              <a:latin typeface="DDG_ProximaNova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fontAlgn="base">
              <a:buNone/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inheri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hellrts.weebly.com</a:t>
            </a:r>
            <a:endParaRPr lang="en-US" b="0" i="0" dirty="0">
              <a:solidFill>
                <a:schemeClr val="bg1"/>
              </a:solidFill>
              <a:effectLst/>
              <a:latin typeface="DDG_ProximaNova"/>
            </a:endParaRPr>
          </a:p>
        </p:txBody>
      </p:sp>
    </p:spTree>
    <p:extLst>
      <p:ext uri="{BB962C8B-B14F-4D97-AF65-F5344CB8AC3E}">
        <p14:creationId xmlns:p14="http://schemas.microsoft.com/office/powerpoint/2010/main" val="68045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wner Builder Inspection Advice &amp; Report Adelaide">
            <a:extLst>
              <a:ext uri="{FF2B5EF4-FFF2-40B4-BE49-F238E27FC236}">
                <a16:creationId xmlns:a16="http://schemas.microsoft.com/office/drawing/2014/main" id="{FED3B5D1-7717-D37B-3C70-4F1AC0225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25"/>
            <a:ext cx="9144000" cy="61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3649ED-6CC4-8A07-A101-E975FE193357}"/>
              </a:ext>
            </a:extLst>
          </p:cNvPr>
          <p:cNvSpPr txBox="1"/>
          <p:nvPr/>
        </p:nvSpPr>
        <p:spPr>
          <a:xfrm>
            <a:off x="2962837" y="6395429"/>
            <a:ext cx="4634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effectLst/>
                <a:latin typeface="DDG_Proxima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detailbuildinginspections.com.au</a:t>
            </a:r>
            <a:endParaRPr lang="en-US" dirty="0"/>
          </a:p>
        </p:txBody>
      </p:sp>
      <p:pic>
        <p:nvPicPr>
          <p:cNvPr id="4" name="Picture 2" descr="Failed Inspection Tags: Safety Alert!">
            <a:extLst>
              <a:ext uri="{FF2B5EF4-FFF2-40B4-BE49-F238E27FC236}">
                <a16:creationId xmlns:a16="http://schemas.microsoft.com/office/drawing/2014/main" id="{04388389-892D-7048-2D02-455A0F732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b="24980"/>
          <a:stretch>
            <a:fillRect/>
          </a:stretch>
        </p:blipFill>
        <p:spPr bwMode="auto">
          <a:xfrm rot="20771423">
            <a:off x="4619067" y="449426"/>
            <a:ext cx="3189194" cy="169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906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F57636-7A88-13C4-9BEE-58164C2EB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4366AFA-4B3A-8FD8-E1A1-22D2BEC85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39279" r="43836"/>
          <a:stretch>
            <a:fillRect/>
          </a:stretch>
        </p:blipFill>
        <p:spPr bwMode="auto">
          <a:xfrm>
            <a:off x="6642847" y="130506"/>
            <a:ext cx="1828800" cy="152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1F1B4A-7169-7F3B-32EB-56CEA72C66A0}"/>
              </a:ext>
            </a:extLst>
          </p:cNvPr>
          <p:cNvSpPr txBox="1"/>
          <p:nvPr/>
        </p:nvSpPr>
        <p:spPr>
          <a:xfrm>
            <a:off x="-1021977" y="36755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Why I Am A Member Of The                        </a:t>
            </a:r>
            <a:r>
              <a:rPr lang="en-US" sz="3600" b="1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Church Of Christ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ECDE5-6268-61E0-0229-3693508DB8A9}"/>
              </a:ext>
            </a:extLst>
          </p:cNvPr>
          <p:cNvSpPr txBox="1"/>
          <p:nvPr/>
        </p:nvSpPr>
        <p:spPr>
          <a:xfrm>
            <a:off x="564775" y="2384613"/>
            <a:ext cx="8364071" cy="4257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Aft>
                <a:spcPts val="800"/>
              </a:spcAft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was founded by the scriptural builder – Christ</a:t>
            </a:r>
          </a:p>
          <a:p>
            <a:pPr marL="742950" marR="0" indent="-742950">
              <a:spcAft>
                <a:spcPts val="800"/>
              </a:spcAft>
              <a:buAutoNum type="arabicPeriod"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was founded on the scriptural foundation.</a:t>
            </a:r>
          </a:p>
          <a:p>
            <a:pPr marL="0" marR="0">
              <a:spcAft>
                <a:spcPts val="800"/>
              </a:spcAft>
              <a:buNone/>
            </a:pPr>
            <a:endParaRPr lang="en-US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was founded at the scriptural place- Jerusalem.</a:t>
            </a:r>
          </a:p>
        </p:txBody>
      </p:sp>
    </p:spTree>
    <p:extLst>
      <p:ext uri="{BB962C8B-B14F-4D97-AF65-F5344CB8AC3E}">
        <p14:creationId xmlns:p14="http://schemas.microsoft.com/office/powerpoint/2010/main" val="356078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655</TotalTime>
  <Words>2299</Words>
  <Application>Microsoft Office PowerPoint</Application>
  <PresentationFormat>On-screen Show (4:3)</PresentationFormat>
  <Paragraphs>244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Arial</vt:lpstr>
      <vt:lpstr>Arial Black</vt:lpstr>
      <vt:lpstr>Arial Unicode MS</vt:lpstr>
      <vt:lpstr>Calibri</vt:lpstr>
      <vt:lpstr>Calibri Light</vt:lpstr>
      <vt:lpstr>Calisto MT</vt:lpstr>
      <vt:lpstr>DDG_ProximaNova</vt:lpstr>
      <vt:lpstr>inherit</vt:lpstr>
      <vt:lpstr>Ink Free</vt:lpstr>
      <vt:lpstr>Times New Roman</vt:lpstr>
      <vt:lpstr>Office Theme</vt:lpstr>
      <vt:lpstr>1_Office Theme</vt:lpstr>
      <vt:lpstr>4_Office Theme</vt:lpstr>
      <vt:lpstr>2_Office Theme</vt:lpstr>
      <vt:lpstr>2_Default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 KINGDOM would come with POWER. The POWER would come when the HOLY SPIRIT came. Therefore, the KINGDOM came when the HOLY SPIRIT came. </vt:lpstr>
      <vt:lpstr> The KINGDOM would come with POWER. The POWER would come when the HOLY SPIRIT came. Therefore, the KINGDOM came when the HOLY SPIRIT came. </vt:lpstr>
      <vt:lpstr> The KINGDOM would come with POWER. The POWER would come when the HOLY SPIRIT came. Therefore, the KINGDOM came when the HOLY SPIRIT came. </vt:lpstr>
      <vt:lpstr>PowerPoint Presentation</vt:lpstr>
      <vt:lpstr>CASE STUDIES OF CONVERSION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ecurb hastings</dc:creator>
  <cp:lastModifiedBy>ecurb hastings</cp:lastModifiedBy>
  <cp:revision>23</cp:revision>
  <dcterms:created xsi:type="dcterms:W3CDTF">2025-08-19T19:05:23Z</dcterms:created>
  <dcterms:modified xsi:type="dcterms:W3CDTF">2025-10-24T12:54:18Z</dcterms:modified>
</cp:coreProperties>
</file>