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33" r:id="rId5"/>
  </p:sldMasterIdLst>
  <p:sldIdLst>
    <p:sldId id="265" r:id="rId6"/>
    <p:sldId id="495" r:id="rId7"/>
    <p:sldId id="276" r:id="rId8"/>
    <p:sldId id="507" r:id="rId9"/>
    <p:sldId id="258" r:id="rId10"/>
    <p:sldId id="521" r:id="rId11"/>
    <p:sldId id="509" r:id="rId12"/>
    <p:sldId id="511" r:id="rId13"/>
    <p:sldId id="523" r:id="rId14"/>
    <p:sldId id="524" r:id="rId15"/>
    <p:sldId id="525" r:id="rId16"/>
    <p:sldId id="526" r:id="rId17"/>
    <p:sldId id="528" r:id="rId18"/>
    <p:sldId id="530" r:id="rId19"/>
    <p:sldId id="503" r:id="rId20"/>
    <p:sldId id="504" r:id="rId21"/>
    <p:sldId id="505" r:id="rId22"/>
    <p:sldId id="531" r:id="rId23"/>
    <p:sldId id="532" r:id="rId24"/>
    <p:sldId id="305" r:id="rId25"/>
    <p:sldId id="534" r:id="rId26"/>
    <p:sldId id="520" r:id="rId27"/>
    <p:sldId id="535" r:id="rId28"/>
    <p:sldId id="1068" r:id="rId29"/>
    <p:sldId id="533" r:id="rId30"/>
    <p:sldId id="502" r:id="rId31"/>
    <p:sldId id="536" r:id="rId32"/>
    <p:sldId id="537" r:id="rId33"/>
    <p:sldId id="313" r:id="rId34"/>
    <p:sldId id="31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qjLpUN5ebVHo9B9fjurjg==" hashData="SbMWZBVHKidA3Z+YPbIKyvNtMtmBnbyp1AoSxDjxkk6siVwUG6euAA+lDlsK1Sg1djd0dBFWuW0f2YZt+GPkf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5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9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4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3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47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04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05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41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5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94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18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60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99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05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77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68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59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11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2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7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72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07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25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41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4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5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91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3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67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12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0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8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722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6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37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655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28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0038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30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2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365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934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622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24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45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972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413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19672"/>
            <a:ext cx="8074152" cy="338328"/>
          </a:xfrm>
          <a:solidFill>
            <a:schemeClr val="bg1"/>
          </a:solidFill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074152" y="6519672"/>
            <a:ext cx="1069848" cy="338328"/>
          </a:xfrm>
          <a:solidFill>
            <a:schemeClr val="bg1"/>
          </a:solidFill>
        </p:spPr>
        <p:txBody>
          <a:bodyPr>
            <a:spAutoFit/>
          </a:bodyPr>
          <a:lstStyle>
            <a:lvl1pPr marL="342900" indent="-342900" algn="r">
              <a:spcBef>
                <a:spcPts val="0"/>
              </a:spcBef>
              <a:buFont typeface="+mj-lt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spcBef>
                <a:spcPct val="20000"/>
              </a:spcBef>
            </a:pPr>
            <a:r>
              <a:rPr lang="en-US" dirty="0"/>
              <a:t>1:1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5760"/>
          </a:xfrm>
          <a:solidFill>
            <a:schemeClr val="bg1"/>
          </a:solidFill>
        </p:spPr>
        <p:txBody>
          <a:bodyPr anchor="t" anchorCtr="0">
            <a:sp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800" i="1" kern="1200" dirty="0">
                <a:solidFill>
                  <a:schemeClr val="tx1"/>
                </a:solidFill>
                <a:effectLst>
                  <a:glow rad="762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7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7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4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ABED5-DFFD-47C9-8E1A-6EEE62D3C27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9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7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3792-2440-40FD-9B76-92D5F06CAC8C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4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4D1BB-344B-487A-9E16-E40ADDA73DFA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36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llrts.weebly.com/blog/monopoly-money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tailbuildinginspections.com.au/building-supervision-for-owner-builders-adelaide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B5E908-87D6-1EE1-F416-D91AFFDEA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7065"/>
            <a:ext cx="9206753" cy="690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98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1DA398-9EEE-F345-A0FC-3526CF5C8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29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4C29A8-3B44-F4EC-3ABF-FC50D52A8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61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FE5665-A59C-79F4-0B38-DF4E43605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07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E8D6DF3-EDFD-239E-CD2D-495447ECF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A3C6C576-3953-A16A-98FD-28D87A3FB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CASE STUDIES OF CONVERSION</a:t>
            </a:r>
          </a:p>
        </p:txBody>
      </p:sp>
      <p:graphicFrame>
        <p:nvGraphicFramePr>
          <p:cNvPr id="143363" name="Group 3">
            <a:extLst>
              <a:ext uri="{FF2B5EF4-FFF2-40B4-BE49-F238E27FC236}">
                <a16:creationId xmlns:a16="http://schemas.microsoft.com/office/drawing/2014/main" id="{F18AF752-9205-CAB6-D1E5-38F1E436DEF0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1218790"/>
          <a:ext cx="7619997" cy="5020466"/>
        </p:xfrm>
        <a:graphic>
          <a:graphicData uri="http://schemas.openxmlformats.org/drawingml/2006/table">
            <a:tbl>
              <a:tblPr/>
              <a:tblGrid>
                <a:gridCol w="1088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4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Preaching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Believed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Repented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Confessed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Baptized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Saved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2:22-41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Pentecost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vv.  37-38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vv.  38-41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Remission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 Sins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8:12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Samaritans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Believed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8:13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Simon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 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 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8:35-39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Eunuch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vv.  36-37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37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Rejoiced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9:17-18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Saul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Sins Washed Away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10:34-48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Cornelius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43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48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Remission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 Sins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16:13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Lydia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14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16:31-34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Jailer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 31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 33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Rejoiced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18:8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Corinthians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  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 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19:5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Ephesians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 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F15AA5F9-5C28-403C-AE82-438588357050}"/>
              </a:ext>
            </a:extLst>
          </p:cNvPr>
          <p:cNvSpPr/>
          <p:nvPr/>
        </p:nvSpPr>
        <p:spPr>
          <a:xfrm>
            <a:off x="762000" y="1219200"/>
            <a:ext cx="1066800" cy="5029200"/>
          </a:xfrm>
          <a:prstGeom prst="rect">
            <a:avLst/>
          </a:prstGeom>
          <a:solidFill>
            <a:srgbClr val="1567AB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F49BD1-79FC-BBC5-0EC2-E41B3E5F26C8}"/>
              </a:ext>
            </a:extLst>
          </p:cNvPr>
          <p:cNvSpPr/>
          <p:nvPr/>
        </p:nvSpPr>
        <p:spPr>
          <a:xfrm>
            <a:off x="1828800" y="1219200"/>
            <a:ext cx="6553200" cy="457200"/>
          </a:xfrm>
          <a:prstGeom prst="rect">
            <a:avLst/>
          </a:prstGeom>
          <a:solidFill>
            <a:srgbClr val="1567AB">
              <a:alpha val="2117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1BBA23-D586-17FC-ED7D-4519034BEEDF}"/>
              </a:ext>
            </a:extLst>
          </p:cNvPr>
          <p:cNvSpPr/>
          <p:nvPr/>
        </p:nvSpPr>
        <p:spPr>
          <a:xfrm>
            <a:off x="762000" y="1219200"/>
            <a:ext cx="7620000" cy="457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354742-691A-4375-585E-D64054B5FFB5}"/>
              </a:ext>
            </a:extLst>
          </p:cNvPr>
          <p:cNvSpPr/>
          <p:nvPr/>
        </p:nvSpPr>
        <p:spPr>
          <a:xfrm>
            <a:off x="762000" y="1676400"/>
            <a:ext cx="7620000" cy="4572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3B51C9-099C-D5B3-6419-89833E58A8B8}"/>
              </a:ext>
            </a:extLst>
          </p:cNvPr>
          <p:cNvSpPr/>
          <p:nvPr/>
        </p:nvSpPr>
        <p:spPr>
          <a:xfrm>
            <a:off x="6172200" y="1219200"/>
            <a:ext cx="1143000" cy="4572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Baptized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A29DFB-DE7F-7FBB-A58F-3CB0135217DD}"/>
              </a:ext>
            </a:extLst>
          </p:cNvPr>
          <p:cNvSpPr/>
          <p:nvPr/>
        </p:nvSpPr>
        <p:spPr>
          <a:xfrm>
            <a:off x="762000" y="1219200"/>
            <a:ext cx="1066800" cy="5029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0449B6-5721-E09D-D5AF-24AFC2656055}"/>
              </a:ext>
            </a:extLst>
          </p:cNvPr>
          <p:cNvSpPr/>
          <p:nvPr/>
        </p:nvSpPr>
        <p:spPr>
          <a:xfrm>
            <a:off x="6248400" y="1676400"/>
            <a:ext cx="1066800" cy="457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93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6DE61A-214D-0ADB-BDA8-B72B578F2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FE538E2-B48A-6D8D-0B39-70FA47034C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4FDF72-7DA4-51FA-3F11-A3D767B818A1}"/>
              </a:ext>
            </a:extLst>
          </p:cNvPr>
          <p:cNvSpPr txBox="1"/>
          <p:nvPr/>
        </p:nvSpPr>
        <p:spPr>
          <a:xfrm>
            <a:off x="-1021977" y="36755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6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25440-4AF8-184D-4D46-865ED0C65C8B}"/>
              </a:ext>
            </a:extLst>
          </p:cNvPr>
          <p:cNvSpPr txBox="1"/>
          <p:nvPr/>
        </p:nvSpPr>
        <p:spPr>
          <a:xfrm>
            <a:off x="430306" y="2110671"/>
            <a:ext cx="8292353" cy="4257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that man is saved by faith, but not by faith only.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that man is saved by the blood of Christ.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that a change of heart is indispensable to man's salvation. </a:t>
            </a:r>
          </a:p>
        </p:txBody>
      </p:sp>
    </p:spTree>
    <p:extLst>
      <p:ext uri="{BB962C8B-B14F-4D97-AF65-F5344CB8AC3E}">
        <p14:creationId xmlns:p14="http://schemas.microsoft.com/office/powerpoint/2010/main" val="11948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D9E578-0805-D2AA-1A56-E73935304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91213E5-3841-2E3E-95E7-3A8663802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CB7EB1-2570-83B3-8505-D91B64248E5B}"/>
              </a:ext>
            </a:extLst>
          </p:cNvPr>
          <p:cNvSpPr txBox="1"/>
          <p:nvPr/>
        </p:nvSpPr>
        <p:spPr>
          <a:xfrm>
            <a:off x="-1021977" y="36755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6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E8C9D-F98B-576F-C7DA-BADCC22F5484}"/>
              </a:ext>
            </a:extLst>
          </p:cNvPr>
          <p:cNvSpPr txBox="1"/>
          <p:nvPr/>
        </p:nvSpPr>
        <p:spPr>
          <a:xfrm>
            <a:off x="484094" y="2286001"/>
            <a:ext cx="8399929" cy="4275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of its teaching and practice concerning prayer. 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and administers scriptural baptism. 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that a child of God can so sin as to be eternally lost. </a:t>
            </a:r>
          </a:p>
        </p:txBody>
      </p:sp>
    </p:spTree>
    <p:extLst>
      <p:ext uri="{BB962C8B-B14F-4D97-AF65-F5344CB8AC3E}">
        <p14:creationId xmlns:p14="http://schemas.microsoft.com/office/powerpoint/2010/main" val="21722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75363B-6B0A-A434-3B22-56410DC23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1FFE276-D6C5-B414-D195-6FF51E5E6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AB4FB6-673D-3951-7BFB-42AD950D44B2}"/>
              </a:ext>
            </a:extLst>
          </p:cNvPr>
          <p:cNvSpPr txBox="1"/>
          <p:nvPr/>
        </p:nvSpPr>
        <p:spPr>
          <a:xfrm>
            <a:off x="-1021977" y="36755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6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B4B138-BFC9-5229-E636-1DC92A0ED071}"/>
              </a:ext>
            </a:extLst>
          </p:cNvPr>
          <p:cNvSpPr txBox="1"/>
          <p:nvPr/>
        </p:nvSpPr>
        <p:spPr>
          <a:xfrm>
            <a:off x="484093" y="2124635"/>
            <a:ext cx="8301318" cy="1518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that infants are born pure and innocent rather than depraved. 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9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 hand burlap sack on hi-res stock photography and images - Alamy">
            <a:extLst>
              <a:ext uri="{FF2B5EF4-FFF2-40B4-BE49-F238E27FC236}">
                <a16:creationId xmlns:a16="http://schemas.microsoft.com/office/drawing/2014/main" id="{770A9631-5A19-25D1-D989-A16D5F3A5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34" y="1868907"/>
            <a:ext cx="5180738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4088E-9BA9-3C9A-9D1A-A4280B0C1162}"/>
              </a:ext>
            </a:extLst>
          </p:cNvPr>
          <p:cNvSpPr txBox="1"/>
          <p:nvPr/>
        </p:nvSpPr>
        <p:spPr>
          <a:xfrm>
            <a:off x="152401" y="385011"/>
            <a:ext cx="88953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Some see sin like potatoes that can be passed from one person to another.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2584C-2A0A-93CB-6F78-F4721A1B1B6C}"/>
              </a:ext>
            </a:extLst>
          </p:cNvPr>
          <p:cNvSpPr txBox="1"/>
          <p:nvPr/>
        </p:nvSpPr>
        <p:spPr>
          <a:xfrm>
            <a:off x="0" y="572703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(Like passing from an adult to a child.)</a:t>
            </a:r>
          </a:p>
        </p:txBody>
      </p:sp>
    </p:spTree>
    <p:extLst>
      <p:ext uri="{BB962C8B-B14F-4D97-AF65-F5344CB8AC3E}">
        <p14:creationId xmlns:p14="http://schemas.microsoft.com/office/powerpoint/2010/main" val="3023064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819B6A-6705-CDD4-2811-FB17934AFD1A}"/>
              </a:ext>
            </a:extLst>
          </p:cNvPr>
          <p:cNvSpPr txBox="1"/>
          <p:nvPr/>
        </p:nvSpPr>
        <p:spPr>
          <a:xfrm>
            <a:off x="649705" y="617621"/>
            <a:ext cx="767614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It is impossible for sin to be inherited:</a:t>
            </a:r>
          </a:p>
          <a:p>
            <a:r>
              <a:rPr lang="en-US" sz="2400" dirty="0"/>
              <a:t>Sin is </a:t>
            </a:r>
            <a:r>
              <a:rPr lang="en-US" sz="2400" u="sng" dirty="0"/>
              <a:t>a violation of God's law </a:t>
            </a:r>
            <a:r>
              <a:rPr lang="en-US" sz="2400" dirty="0"/>
              <a:t>by either </a:t>
            </a:r>
            <a:r>
              <a:rPr lang="en-US" sz="2400" u="sng" dirty="0"/>
              <a:t>commission or omission. Concerning commission: ''Whosoever committeth sin </a:t>
            </a:r>
            <a:r>
              <a:rPr lang="en-US" sz="2400" u="sng" dirty="0" err="1"/>
              <a:t>transgresseth</a:t>
            </a:r>
            <a:r>
              <a:rPr lang="en-US" sz="2400" u="sng" dirty="0"/>
              <a:t> also the law: for sin is the transgression of the law</a:t>
            </a:r>
            <a:r>
              <a:rPr lang="en-US" sz="2400" dirty="0"/>
              <a:t>" (1John 3:4, K.J.V.). </a:t>
            </a:r>
          </a:p>
          <a:p>
            <a:endParaRPr lang="en-US" sz="2400" dirty="0"/>
          </a:p>
          <a:p>
            <a:r>
              <a:rPr lang="en-US" sz="2400" dirty="0"/>
              <a:t>Relative to omission: "To him therefore that knows to do good, and does it not, to him it is sin" (Jas. 4:17). </a:t>
            </a:r>
          </a:p>
          <a:p>
            <a:endParaRPr lang="en-US" sz="2400" dirty="0"/>
          </a:p>
          <a:p>
            <a:r>
              <a:rPr lang="en-US" sz="2400" dirty="0"/>
              <a:t>Sin is either a transgression or omission of law. This being true, it is absolutely impossible for man to inherit it because it is not an inherent quality. </a:t>
            </a:r>
          </a:p>
          <a:p>
            <a:endParaRPr lang="en-US" sz="2400" dirty="0"/>
          </a:p>
          <a:p>
            <a:r>
              <a:rPr lang="en-US" sz="2400" dirty="0"/>
              <a:t>The fact that God has not given a plan for saving infants is certain proof that they are not lost, that they are not sinners. </a:t>
            </a:r>
          </a:p>
        </p:txBody>
      </p:sp>
    </p:spTree>
    <p:extLst>
      <p:ext uri="{BB962C8B-B14F-4D97-AF65-F5344CB8AC3E}">
        <p14:creationId xmlns:p14="http://schemas.microsoft.com/office/powerpoint/2010/main" val="81188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26B12CF-F85D-FCC8-FC1B-51B59A38A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2944906" y="3410352"/>
            <a:ext cx="3433482" cy="2868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3B97E0-ECB6-D7C2-964B-7BA854878D85}"/>
              </a:ext>
            </a:extLst>
          </p:cNvPr>
          <p:cNvSpPr/>
          <p:nvPr/>
        </p:nvSpPr>
        <p:spPr>
          <a:xfrm>
            <a:off x="242047" y="277906"/>
            <a:ext cx="8597153" cy="62932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C5B9A4-CD87-0EDF-48DB-879743EBE669}"/>
              </a:ext>
            </a:extLst>
          </p:cNvPr>
          <p:cNvSpPr txBox="1"/>
          <p:nvPr/>
        </p:nvSpPr>
        <p:spPr>
          <a:xfrm>
            <a:off x="663388" y="578970"/>
            <a:ext cx="78172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Matthew 16:18 "And I also say to you that you are Peter, and on this rock I will build My church, and the gates of Hades shall not prevail against it.</a:t>
            </a:r>
          </a:p>
        </p:txBody>
      </p:sp>
    </p:spTree>
    <p:extLst>
      <p:ext uri="{BB962C8B-B14F-4D97-AF65-F5344CB8AC3E}">
        <p14:creationId xmlns:p14="http://schemas.microsoft.com/office/powerpoint/2010/main" val="701301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E5758B-FE0A-4A50-A9D5-831F1914F0DC}"/>
              </a:ext>
            </a:extLst>
          </p:cNvPr>
          <p:cNvSpPr txBox="1"/>
          <p:nvPr/>
        </p:nvSpPr>
        <p:spPr>
          <a:xfrm>
            <a:off x="292100" y="195883"/>
            <a:ext cx="8445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16:15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when she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her household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were baptized, she begged us, saying, "If you have judged me to be faithful to the Lord, come to my house and stay." So she persuaded us.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74F460-DDDF-40D6-A184-650B5788C166}"/>
              </a:ext>
            </a:extLst>
          </p:cNvPr>
          <p:cNvSpPr txBox="1"/>
          <p:nvPr/>
        </p:nvSpPr>
        <p:spPr>
          <a:xfrm>
            <a:off x="201478" y="3510371"/>
            <a:ext cx="87797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a baby believe?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Mark 16:16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a baby repent ??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Acts 2:38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a baby be taught to observe all things???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Matt.28:20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a baby baptized by immersion ????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Acts 8:38-39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a baby have sin ?????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Ezekiel 18:20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infant baptism in the name of Jesus?????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Col.3:17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482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D2FD0-4AA3-D8BF-2B22-A60D4CD75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59AE75D-CDAC-4166-02E4-8D1C8E8B7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B0917B-22EB-8C8B-F25F-DEA4560B384A}"/>
              </a:ext>
            </a:extLst>
          </p:cNvPr>
          <p:cNvSpPr txBox="1"/>
          <p:nvPr/>
        </p:nvSpPr>
        <p:spPr>
          <a:xfrm>
            <a:off x="-1021977" y="36755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6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A85D7F-A6E1-82C1-32AA-ACBD172122B4}"/>
              </a:ext>
            </a:extLst>
          </p:cNvPr>
          <p:cNvSpPr txBox="1"/>
          <p:nvPr/>
        </p:nvSpPr>
        <p:spPr>
          <a:xfrm>
            <a:off x="484093" y="2124635"/>
            <a:ext cx="83013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that infants are born pure and innocent rather than depraved. 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that the miraculous manifestations of the spirit have ceased. 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6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679986-E747-9517-41F4-46F2B6F6870A}"/>
              </a:ext>
            </a:extLst>
          </p:cNvPr>
          <p:cNvSpPr txBox="1"/>
          <p:nvPr/>
        </p:nvSpPr>
        <p:spPr>
          <a:xfrm>
            <a:off x="636493" y="512871"/>
            <a:ext cx="81130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1Cor. 12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Now concerning spiritual gifts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brethren, I do not want you to be ignorant: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Paul lists 9 spiritual gifs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0389D-B904-EC17-61AB-D87B4CA2A688}"/>
              </a:ext>
            </a:extLst>
          </p:cNvPr>
          <p:cNvSpPr txBox="1"/>
          <p:nvPr/>
        </p:nvSpPr>
        <p:spPr>
          <a:xfrm>
            <a:off x="618566" y="2403480"/>
            <a:ext cx="8247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1Cor.13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But when that which is perfect has come, then that which is in part will be done away.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Paul gives duration of spiritual gifts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D4B615-8E49-486F-C5D8-A7973347D771}"/>
              </a:ext>
            </a:extLst>
          </p:cNvPr>
          <p:cNvSpPr txBox="1"/>
          <p:nvPr/>
        </p:nvSpPr>
        <p:spPr>
          <a:xfrm>
            <a:off x="691226" y="4111022"/>
            <a:ext cx="7933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Cor.14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Therefore if the whole church comes together in one place, (14:23)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 REGULATES spiritual gifts in the ASSEMBLY and 	 	confirms it is still in context of the assembly he 	introduced back in chapter 11:17.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806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4AC489-C64B-B59D-908C-7E1A0B68D0D6}"/>
              </a:ext>
            </a:extLst>
          </p:cNvPr>
          <p:cNvSpPr txBox="1"/>
          <p:nvPr/>
        </p:nvSpPr>
        <p:spPr>
          <a:xfrm>
            <a:off x="449179" y="288758"/>
            <a:ext cx="84381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1Cor.13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when 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neuter, not masculine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which is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perfect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(complete)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come </a:t>
            </a:r>
            <a:r>
              <a:rPr lang="en-US" sz="2600" dirty="0">
                <a:solidFill>
                  <a:prstClr val="black"/>
                </a:solidFill>
              </a:rPr>
              <a:t>then that which is in part will be done away. (Distinguishing between part and whole)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28153-1AD2-6B0A-8733-E62F22FA7F86}"/>
              </a:ext>
            </a:extLst>
          </p:cNvPr>
          <p:cNvSpPr txBox="1"/>
          <p:nvPr/>
        </p:nvSpPr>
        <p:spPr>
          <a:xfrm>
            <a:off x="561474" y="2158659"/>
            <a:ext cx="837397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James 1:25 </a:t>
            </a:r>
            <a:r>
              <a:rPr lang="en-US" sz="2600" dirty="0"/>
              <a:t>But he who looks into </a:t>
            </a:r>
            <a:r>
              <a:rPr lang="en-US" sz="2600" b="1" u="sng" dirty="0"/>
              <a:t>the perfect law of liberty </a:t>
            </a:r>
            <a:r>
              <a:rPr lang="en-US" sz="2600" dirty="0"/>
              <a:t>and continues in it, and is not a forgetful hearer </a:t>
            </a:r>
            <a:r>
              <a:rPr lang="en-US" sz="2600" b="1" dirty="0">
                <a:solidFill>
                  <a:srgbClr val="FF0000"/>
                </a:solidFill>
              </a:rPr>
              <a:t>(Romans 10:17 So then </a:t>
            </a:r>
            <a:r>
              <a:rPr lang="en-US" sz="2600" b="1" u="sng" dirty="0">
                <a:solidFill>
                  <a:srgbClr val="FF0000"/>
                </a:solidFill>
              </a:rPr>
              <a:t>faith comes by hearing</a:t>
            </a:r>
            <a:r>
              <a:rPr lang="en-US" sz="2600" b="1" dirty="0">
                <a:solidFill>
                  <a:srgbClr val="FF0000"/>
                </a:solidFill>
              </a:rPr>
              <a:t>, and </a:t>
            </a:r>
            <a:r>
              <a:rPr lang="en-US" sz="2600" b="1" u="sng" dirty="0">
                <a:solidFill>
                  <a:srgbClr val="FF0000"/>
                </a:solidFill>
              </a:rPr>
              <a:t>hearing by the word of God</a:t>
            </a:r>
            <a:r>
              <a:rPr lang="en-US" sz="2600" b="1" dirty="0">
                <a:solidFill>
                  <a:srgbClr val="FF0000"/>
                </a:solidFill>
              </a:rPr>
              <a:t>.) </a:t>
            </a:r>
            <a:r>
              <a:rPr lang="en-US" sz="2600" dirty="0"/>
              <a:t>but a doer of the work, this one will be blessed in what he does.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F6A92-8589-A8EC-5F9F-414D7066BCF9}"/>
              </a:ext>
            </a:extLst>
          </p:cNvPr>
          <p:cNvSpPr txBox="1"/>
          <p:nvPr/>
        </p:nvSpPr>
        <p:spPr>
          <a:xfrm>
            <a:off x="545433" y="4684295"/>
            <a:ext cx="7948862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Jude 1:3 </a:t>
            </a:r>
            <a:r>
              <a:rPr lang="en-US" sz="2600" dirty="0"/>
              <a:t>Beloved, while I was very diligent to write to you concerning our common salvation, I found it necessary to write to you exhorting you to </a:t>
            </a:r>
            <a:r>
              <a:rPr lang="en-US" sz="2600" u="sng" dirty="0"/>
              <a:t>contend earnestly </a:t>
            </a:r>
            <a:r>
              <a:rPr lang="en-US" sz="2600" dirty="0"/>
              <a:t>for the </a:t>
            </a:r>
            <a:r>
              <a:rPr lang="en-US" sz="2600" b="1" u="sng" dirty="0"/>
              <a:t>faith</a:t>
            </a:r>
            <a:r>
              <a:rPr lang="en-US" sz="2600" dirty="0"/>
              <a:t> </a:t>
            </a:r>
            <a:r>
              <a:rPr lang="en-US" sz="2600" u="sng" dirty="0"/>
              <a:t>which was once for all (time) delivered</a:t>
            </a:r>
            <a:r>
              <a:rPr lang="en-US" sz="2600" dirty="0"/>
              <a:t> to the saints.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4535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1E371D-5916-4CDB-B66E-9341CB5CE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93" t="32900" r="44915" b="27024"/>
          <a:stretch/>
        </p:blipFill>
        <p:spPr>
          <a:xfrm>
            <a:off x="85943" y="-65693"/>
            <a:ext cx="9058057" cy="692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33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2B1E5B-264D-8626-7D63-F43D257F8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71ED2CA-EDDE-02B3-E7E0-FE53120C4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6E1FDB-ED18-BF9E-81C3-5B88BCEAE7DF}"/>
              </a:ext>
            </a:extLst>
          </p:cNvPr>
          <p:cNvSpPr txBox="1"/>
          <p:nvPr/>
        </p:nvSpPr>
        <p:spPr>
          <a:xfrm>
            <a:off x="-1021977" y="36755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6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D580D2-2BB4-D2EB-D38A-87D88A365654}"/>
              </a:ext>
            </a:extLst>
          </p:cNvPr>
          <p:cNvSpPr txBox="1"/>
          <p:nvPr/>
        </p:nvSpPr>
        <p:spPr>
          <a:xfrm>
            <a:off x="484093" y="2124635"/>
            <a:ext cx="8301318" cy="4257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that infants are born pure and innocent rather than depraved. 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that the miraculous manifestations of the spirit have ceased. 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of its scriptural teaching and observance of the Lord's supper. </a:t>
            </a:r>
          </a:p>
        </p:txBody>
      </p:sp>
    </p:spTree>
    <p:extLst>
      <p:ext uri="{BB962C8B-B14F-4D97-AF65-F5344CB8AC3E}">
        <p14:creationId xmlns:p14="http://schemas.microsoft.com/office/powerpoint/2010/main" val="326296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45BB8D-21F0-3B43-0FF5-BCB27B2F6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8FC244-48B6-96A3-BEA1-07F267917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3306D4-6465-667A-54FF-0DBF7499EBEF}"/>
              </a:ext>
            </a:extLst>
          </p:cNvPr>
          <p:cNvSpPr txBox="1"/>
          <p:nvPr/>
        </p:nvSpPr>
        <p:spPr>
          <a:xfrm>
            <a:off x="-1021977" y="36755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2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45021-1770-E62B-6ADA-ECCEFA494A45}"/>
              </a:ext>
            </a:extLst>
          </p:cNvPr>
          <p:cNvSpPr txBox="1"/>
          <p:nvPr/>
        </p:nvSpPr>
        <p:spPr>
          <a:xfrm>
            <a:off x="779929" y="2698376"/>
            <a:ext cx="7342094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has scriptural music in the worship.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979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055482-F6AF-0A8D-3B4D-7941390E8C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943" t="43434" r="32758" b="9335"/>
          <a:stretch>
            <a:fillRect/>
          </a:stretch>
        </p:blipFill>
        <p:spPr>
          <a:xfrm>
            <a:off x="19782" y="0"/>
            <a:ext cx="9124218" cy="686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84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70F6D5-30AE-C389-7D89-F1CACD22D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280AC12-943C-22EA-A519-C0AB37BF5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A2B916-AB35-3EDD-05B0-A3B121A4F21A}"/>
              </a:ext>
            </a:extLst>
          </p:cNvPr>
          <p:cNvSpPr txBox="1"/>
          <p:nvPr/>
        </p:nvSpPr>
        <p:spPr>
          <a:xfrm>
            <a:off x="-1021977" y="36755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2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7388C-6F13-B545-FF58-50652AD84C9D}"/>
              </a:ext>
            </a:extLst>
          </p:cNvPr>
          <p:cNvSpPr txBox="1"/>
          <p:nvPr/>
        </p:nvSpPr>
        <p:spPr>
          <a:xfrm>
            <a:off x="779929" y="2698376"/>
            <a:ext cx="7342094" cy="306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has scriptural music in the worship.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25. 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salvation is in Christ’s church. </a:t>
            </a:r>
          </a:p>
        </p:txBody>
      </p:sp>
    </p:spTree>
    <p:extLst>
      <p:ext uri="{BB962C8B-B14F-4D97-AF65-F5344CB8AC3E}">
        <p14:creationId xmlns:p14="http://schemas.microsoft.com/office/powerpoint/2010/main" val="195727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8510A1-7DA9-4079-8224-8A59867A7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0" t="11639" r="36602" b="6030"/>
          <a:stretch/>
        </p:blipFill>
        <p:spPr>
          <a:xfrm>
            <a:off x="1100831" y="-5721"/>
            <a:ext cx="6878110" cy="686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6794" y="2133086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-22034" y="3152045"/>
            <a:ext cx="9166033" cy="286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475" y="3053616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32"/>
            <a:ext cx="9143999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 to learn more about the Bible?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be glad to study the Bible with you.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2724" y="2179207"/>
            <a:ext cx="5867370" cy="184724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2"/>
            <a:ext cx="9166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8159" y="2123994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0969" y="2981897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1216" y="3478861"/>
            <a:ext cx="32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Lebanon, OH</a:t>
            </a:r>
          </a:p>
        </p:txBody>
      </p:sp>
    </p:spTree>
    <p:extLst>
      <p:ext uri="{BB962C8B-B14F-4D97-AF65-F5344CB8AC3E}">
        <p14:creationId xmlns:p14="http://schemas.microsoft.com/office/powerpoint/2010/main" val="3678384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1405107"/>
            <a:ext cx="8229600" cy="499569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57200"/>
            <a:ext cx="8229600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 w="311150"/>
            <a:bevelB w="285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1143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The One Body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1219200"/>
            <a:ext cx="8229600" cy="18590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57200" y="1524000"/>
            <a:ext cx="406908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There Is One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2:14-16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4:4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Corinthians 12:12-13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Romans 12:4-5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549140" y="1524000"/>
            <a:ext cx="413766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The Body Is The Church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Colossians 1:18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1:23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5:23-25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Corinthians 12:12-13, 18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57200" y="4038600"/>
            <a:ext cx="409194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Salvation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The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2:14-16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5:23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John 5:11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526281" y="4038600"/>
            <a:ext cx="416051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Do We 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Body?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Acts 2:47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Corinthians 12:13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Romans 6:3-4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26281" y="1752600"/>
            <a:ext cx="45719" cy="449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3886200"/>
            <a:ext cx="7696199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89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3F91A9-496F-9AA6-65EA-0FD350135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C9548E-038A-9DEF-C6FB-D26E892B9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2106102" y="1697576"/>
            <a:ext cx="4931787" cy="4120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C305B8-6BAB-8FCC-AE04-4A955158A886}"/>
              </a:ext>
            </a:extLst>
          </p:cNvPr>
          <p:cNvSpPr txBox="1"/>
          <p:nvPr/>
        </p:nvSpPr>
        <p:spPr>
          <a:xfrm>
            <a:off x="0" y="896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Why I Am A Member 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13CB4-8B54-7E1A-040B-9DEF79E586C4}"/>
              </a:ext>
            </a:extLst>
          </p:cNvPr>
          <p:cNvSpPr txBox="1"/>
          <p:nvPr/>
        </p:nvSpPr>
        <p:spPr>
          <a:xfrm>
            <a:off x="1" y="581809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Lesson Three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A85387-3F5E-7619-470D-5C4F5B4DDAA8}"/>
              </a:ext>
            </a:extLst>
          </p:cNvPr>
          <p:cNvSpPr txBox="1"/>
          <p:nvPr/>
        </p:nvSpPr>
        <p:spPr>
          <a:xfrm>
            <a:off x="-4" y="69028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The Church Of Christ</a:t>
            </a:r>
          </a:p>
        </p:txBody>
      </p:sp>
    </p:spTree>
    <p:extLst>
      <p:ext uri="{BB962C8B-B14F-4D97-AF65-F5344CB8AC3E}">
        <p14:creationId xmlns:p14="http://schemas.microsoft.com/office/powerpoint/2010/main" val="145717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894656-0A48-6D60-D253-6A4DC7E3E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81812" cy="673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6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220C67-F41C-FAC4-BD18-4BEE510A2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94"/>
            <a:ext cx="9072282" cy="680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8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nopoly money - hellrts">
            <a:extLst>
              <a:ext uri="{FF2B5EF4-FFF2-40B4-BE49-F238E27FC236}">
                <a16:creationId xmlns:a16="http://schemas.microsoft.com/office/drawing/2014/main" id="{5A4DABA3-321B-D3D9-3999-E09BF33E2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94" y="1413733"/>
            <a:ext cx="7131426" cy="42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737A18-7E47-1377-6FCD-433229D64653}"/>
              </a:ext>
            </a:extLst>
          </p:cNvPr>
          <p:cNvSpPr txBox="1"/>
          <p:nvPr/>
        </p:nvSpPr>
        <p:spPr>
          <a:xfrm>
            <a:off x="627529" y="116541"/>
            <a:ext cx="7978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Is It Legitimate or are you playing with funny money?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EDA93-7093-1DC3-5667-BDF6D1AF7E1B}"/>
              </a:ext>
            </a:extLst>
          </p:cNvPr>
          <p:cNvSpPr txBox="1"/>
          <p:nvPr/>
        </p:nvSpPr>
        <p:spPr>
          <a:xfrm>
            <a:off x="3397627" y="5876490"/>
            <a:ext cx="4572000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900"/>
              </a:spcAft>
              <a:buNone/>
            </a:pPr>
            <a:r>
              <a:rPr lang="en-US" b="1" i="0" u="none" strike="noStrike" dirty="0">
                <a:solidFill>
                  <a:schemeClr val="bg1"/>
                </a:solidFill>
                <a:effectLst/>
                <a:latin typeface="DDG_Proxima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Monopoly money - </a:t>
            </a:r>
            <a:r>
              <a:rPr lang="en-US" b="1" i="0" u="none" strike="noStrike" dirty="0" err="1">
                <a:solidFill>
                  <a:schemeClr val="bg1"/>
                </a:solidFill>
                <a:effectLst/>
                <a:latin typeface="DDG_Proxima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hellrts</a:t>
            </a:r>
            <a:endParaRPr lang="en-US" b="1" i="0" u="none" strike="noStrike" dirty="0">
              <a:solidFill>
                <a:schemeClr val="bg1"/>
              </a:solidFill>
              <a:effectLst/>
              <a:latin typeface="DDG_ProximaNova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fontAlgn="base">
              <a:buNone/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inheri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hellrts.weebly.com</a:t>
            </a:r>
            <a:endParaRPr lang="en-US" b="0" i="0" dirty="0">
              <a:solidFill>
                <a:schemeClr val="bg1"/>
              </a:solidFill>
              <a:effectLst/>
              <a:latin typeface="DDG_ProximaNova"/>
            </a:endParaRPr>
          </a:p>
        </p:txBody>
      </p:sp>
    </p:spTree>
    <p:extLst>
      <p:ext uri="{BB962C8B-B14F-4D97-AF65-F5344CB8AC3E}">
        <p14:creationId xmlns:p14="http://schemas.microsoft.com/office/powerpoint/2010/main" val="68045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wner Builder Inspection Advice &amp; Report Adelaide">
            <a:extLst>
              <a:ext uri="{FF2B5EF4-FFF2-40B4-BE49-F238E27FC236}">
                <a16:creationId xmlns:a16="http://schemas.microsoft.com/office/drawing/2014/main" id="{FED3B5D1-7717-D37B-3C70-4F1AC0225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25"/>
            <a:ext cx="9144000" cy="61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3649ED-6CC4-8A07-A101-E975FE193357}"/>
              </a:ext>
            </a:extLst>
          </p:cNvPr>
          <p:cNvSpPr txBox="1"/>
          <p:nvPr/>
        </p:nvSpPr>
        <p:spPr>
          <a:xfrm>
            <a:off x="2962837" y="6395429"/>
            <a:ext cx="4634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effectLst/>
                <a:latin typeface="DDG_Proxima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detailbuildinginspections.com.au</a:t>
            </a:r>
            <a:endParaRPr lang="en-US" dirty="0"/>
          </a:p>
        </p:txBody>
      </p:sp>
      <p:pic>
        <p:nvPicPr>
          <p:cNvPr id="4" name="Picture 2" descr="Failed Inspection Tags: Safety Alert!">
            <a:extLst>
              <a:ext uri="{FF2B5EF4-FFF2-40B4-BE49-F238E27FC236}">
                <a16:creationId xmlns:a16="http://schemas.microsoft.com/office/drawing/2014/main" id="{04388389-892D-7048-2D02-455A0F732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b="24980"/>
          <a:stretch>
            <a:fillRect/>
          </a:stretch>
        </p:blipFill>
        <p:spPr bwMode="auto">
          <a:xfrm rot="20771423">
            <a:off x="4619067" y="449426"/>
            <a:ext cx="3189194" cy="169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906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D81FC3-736A-1D69-91F2-DBCEC0106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55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974</TotalTime>
  <Words>1111</Words>
  <Application>Microsoft Office PowerPoint</Application>
  <PresentationFormat>On-screen Show (4:3)</PresentationFormat>
  <Paragraphs>164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Arial</vt:lpstr>
      <vt:lpstr>Arial Black</vt:lpstr>
      <vt:lpstr>Arial Unicode MS</vt:lpstr>
      <vt:lpstr>Calibri</vt:lpstr>
      <vt:lpstr>Calibri Light</vt:lpstr>
      <vt:lpstr>Calisto MT</vt:lpstr>
      <vt:lpstr>DDG_ProximaNova</vt:lpstr>
      <vt:lpstr>inherit</vt:lpstr>
      <vt:lpstr>Ink Free</vt:lpstr>
      <vt:lpstr>Times New Roman</vt:lpstr>
      <vt:lpstr>Office Theme</vt:lpstr>
      <vt:lpstr>1_Office Theme</vt:lpstr>
      <vt:lpstr>4_Office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STUDIES OF CONVERSION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27</cp:revision>
  <dcterms:created xsi:type="dcterms:W3CDTF">2025-08-19T19:05:23Z</dcterms:created>
  <dcterms:modified xsi:type="dcterms:W3CDTF">2025-10-30T10:04:00Z</dcterms:modified>
</cp:coreProperties>
</file>