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Lst>
  <p:sldIdLst>
    <p:sldId id="265" r:id="rId5"/>
    <p:sldId id="503" r:id="rId6"/>
    <p:sldId id="498" r:id="rId7"/>
    <p:sldId id="276" r:id="rId8"/>
    <p:sldId id="258" r:id="rId9"/>
    <p:sldId id="499" r:id="rId10"/>
    <p:sldId id="500" r:id="rId11"/>
    <p:sldId id="501" r:id="rId12"/>
    <p:sldId id="502" r:id="rId13"/>
    <p:sldId id="313" r:id="rId14"/>
    <p:sldId id="31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h+ToEF6GbmvAdhOfHfXAg==" hashData="HPpaWQhxOxXmb0wj5AyjH6CzceQ/dOhgY01ttS+zCEj9AJ9oWj2qdWzm8z0oBJVn1J0FI6Osx4P2rl2azLKyQ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7" d="100"/>
          <a:sy n="107" d="100"/>
        </p:scale>
        <p:origin x="1716"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820256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75925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903776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9289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34442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97531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10/18/2025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26547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10/18/2025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85604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10/18/2025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20705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10/18/2025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53741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3965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03483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72994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43018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27260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DE4AD4-9483-45BF-8C80-FA4B789FE830}" type="datetimeFigureOut">
              <a:rPr lang="en-US" smtClean="0">
                <a:solidFill>
                  <a:prstClr val="black">
                    <a:tint val="75000"/>
                  </a:prstClr>
                </a:solidFill>
              </a:rPr>
              <a:pPr/>
              <a:t>10/18/2025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1799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DE4AD4-9483-45BF-8C80-FA4B789FE830}" type="datetimeFigureOut">
              <a:rPr lang="en-US" smtClean="0">
                <a:solidFill>
                  <a:prstClr val="black">
                    <a:tint val="75000"/>
                  </a:prstClr>
                </a:solidFill>
              </a:rPr>
              <a:pPr/>
              <a:t>10/18/2025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5305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4AD4-9483-45BF-8C80-FA4B789FE830}" type="datetimeFigureOut">
              <a:rPr lang="en-US" smtClean="0">
                <a:solidFill>
                  <a:prstClr val="black">
                    <a:tint val="75000"/>
                  </a:prstClr>
                </a:solidFill>
              </a:rPr>
              <a:pPr/>
              <a:t>10/18/2025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9377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DE4AD4-9483-45BF-8C80-FA4B789FE830}" type="datetimeFigureOut">
              <a:rPr lang="en-US" smtClean="0">
                <a:solidFill>
                  <a:prstClr val="black">
                    <a:tint val="75000"/>
                  </a:prstClr>
                </a:solidFill>
              </a:rPr>
              <a:pPr/>
              <a:t>10/18/2025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3668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DE4AD4-9483-45BF-8C80-FA4B789FE830}" type="datetimeFigureOut">
              <a:rPr lang="en-US" smtClean="0">
                <a:solidFill>
                  <a:prstClr val="black">
                    <a:tint val="75000"/>
                  </a:prstClr>
                </a:solidFill>
              </a:rPr>
              <a:pPr/>
              <a:t>10/18/2025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59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DE4AD4-9483-45BF-8C80-FA4B789FE830}" type="datetimeFigureOut">
              <a:rPr lang="en-US" smtClean="0">
                <a:solidFill>
                  <a:prstClr val="black">
                    <a:tint val="75000"/>
                  </a:prstClr>
                </a:solidFill>
              </a:rPr>
              <a:pPr/>
              <a:t>10/18/2025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1311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4AD4-9483-45BF-8C80-FA4B789FE830}" type="datetimeFigureOut">
              <a:rPr lang="en-US" smtClean="0">
                <a:solidFill>
                  <a:prstClr val="black">
                    <a:tint val="75000"/>
                  </a:prstClr>
                </a:solidFill>
              </a:rPr>
              <a:pPr/>
              <a:t>10/18/2025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112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DABED5-DFFD-47C9-8E1A-6EEE62D3C275}"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765107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4AD4-9483-45BF-8C80-FA4B789FE830}" type="datetimeFigureOut">
              <a:rPr lang="en-US" smtClean="0">
                <a:solidFill>
                  <a:prstClr val="black">
                    <a:tint val="75000"/>
                  </a:prstClr>
                </a:solidFill>
              </a:rPr>
              <a:pPr/>
              <a:t>10/18/2025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8872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4AD4-9483-45BF-8C80-FA4B789FE830}" type="datetimeFigureOut">
              <a:rPr lang="en-US" smtClean="0">
                <a:solidFill>
                  <a:prstClr val="black">
                    <a:tint val="75000"/>
                  </a:prstClr>
                </a:solidFill>
              </a:rPr>
              <a:pPr/>
              <a:t>10/18/2025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4207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DE4AD4-9483-45BF-8C80-FA4B789FE830}" type="datetimeFigureOut">
              <a:rPr lang="en-US" smtClean="0">
                <a:solidFill>
                  <a:prstClr val="black">
                    <a:tint val="75000"/>
                  </a:prstClr>
                </a:solidFill>
              </a:rPr>
              <a:pPr/>
              <a:t>10/18/2025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3425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DE4AD4-9483-45BF-8C80-FA4B789FE830}" type="datetimeFigureOut">
              <a:rPr lang="en-US" smtClean="0">
                <a:solidFill>
                  <a:prstClr val="black">
                    <a:tint val="75000"/>
                  </a:prstClr>
                </a:solidFill>
              </a:rPr>
              <a:pPr/>
              <a:t>10/18/2025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3641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6764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917056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C3792-2440-40FD-9B76-92D5F06CAC8C}" type="datetimeFigureOut">
              <a:rPr lang="en-US" smtClean="0"/>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123291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C3792-2440-40FD-9B76-92D5F06CAC8C}" type="datetimeFigureOut">
              <a:rPr lang="en-US" smtClean="0"/>
              <a:t>10/18/2025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152537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BC3792-2440-40FD-9B76-92D5F06CAC8C}" type="datetimeFigureOut">
              <a:rPr lang="en-US" smtClean="0"/>
              <a:t>10/18/2025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655677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BC3792-2440-40FD-9B76-92D5F06CAC8C}" type="datetimeFigureOut">
              <a:rPr lang="en-US" smtClean="0"/>
              <a:t>10/18/2025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1479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DABED5-DFFD-47C9-8E1A-6EEE62D3C275}" type="datetimeFigureOut">
              <a:rPr lang="en-US" smtClean="0"/>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2121912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C3792-2440-40FD-9B76-92D5F06CAC8C}" type="datetimeFigureOut">
              <a:rPr lang="en-US" smtClean="0"/>
              <a:t>10/18/2025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461103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10/18/2025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56188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10/18/2025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1526722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198060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387537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DABED5-DFFD-47C9-8E1A-6EEE62D3C275}" type="datetimeFigureOut">
              <a:rPr lang="en-US" smtClean="0"/>
              <a:t>10/18/2025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15453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DABED5-DFFD-47C9-8E1A-6EEE62D3C275}" type="datetimeFigureOut">
              <a:rPr lang="en-US" smtClean="0"/>
              <a:t>10/18/2025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58817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ABED5-DFFD-47C9-8E1A-6EEE62D3C275}" type="datetimeFigureOut">
              <a:rPr lang="en-US" smtClean="0"/>
              <a:t>10/18/2025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2436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77996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96114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ABED5-DFFD-47C9-8E1A-6EEE62D3C275}" type="datetimeFigureOut">
              <a:rPr lang="en-US" smtClean="0"/>
              <a:t>10/18/2025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3EE42-34CC-42C4-A54D-966296F9059B}" type="slidenum">
              <a:rPr lang="en-US" smtClean="0"/>
              <a:t>‹#›</a:t>
            </a:fld>
            <a:endParaRPr lang="en-US"/>
          </a:p>
        </p:txBody>
      </p:sp>
    </p:spTree>
    <p:extLst>
      <p:ext uri="{BB962C8B-B14F-4D97-AF65-F5344CB8AC3E}">
        <p14:creationId xmlns:p14="http://schemas.microsoft.com/office/powerpoint/2010/main" val="420333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10/18/2025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805592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4AD4-9483-45BF-8C80-FA4B789FE830}" type="datetimeFigureOut">
              <a:rPr lang="en-US" smtClean="0">
                <a:solidFill>
                  <a:prstClr val="black">
                    <a:tint val="75000"/>
                  </a:prstClr>
                </a:solidFill>
              </a:rPr>
              <a:pPr/>
              <a:t>10/18/2025</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8B3F5-B970-4FFF-B5E3-2C890E1A68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49752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C3792-2440-40FD-9B76-92D5F06CAC8C}" type="datetimeFigureOut">
              <a:rPr lang="en-US" smtClean="0"/>
              <a:t>10/18/2025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DB039-D147-4386-BC2D-5E6DB0D999C4}" type="slidenum">
              <a:rPr lang="en-US" smtClean="0"/>
              <a:t>‹#›</a:t>
            </a:fld>
            <a:endParaRPr lang="en-US" dirty="0"/>
          </a:p>
        </p:txBody>
      </p:sp>
    </p:spTree>
    <p:extLst>
      <p:ext uri="{BB962C8B-B14F-4D97-AF65-F5344CB8AC3E}">
        <p14:creationId xmlns:p14="http://schemas.microsoft.com/office/powerpoint/2010/main" val="17266449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026" name="Picture 2" descr="May be an image of 2 people, body of water and gra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401"/>
            <a:ext cx="2161998" cy="50217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47625" y="3238500"/>
            <a:ext cx="2922247" cy="3581400"/>
          </a:xfrm>
          <a:prstGeom prst="rect">
            <a:avLst/>
          </a:prstGeom>
        </p:spPr>
      </p:pic>
      <p:pic>
        <p:nvPicPr>
          <p:cNvPr id="3" name="Picture 2"/>
          <p:cNvPicPr>
            <a:picLocks noChangeAspect="1"/>
          </p:cNvPicPr>
          <p:nvPr/>
        </p:nvPicPr>
        <p:blipFill>
          <a:blip r:embed="rId4"/>
          <a:stretch>
            <a:fillRect/>
          </a:stretch>
        </p:blipFill>
        <p:spPr>
          <a:xfrm>
            <a:off x="2874622" y="2911420"/>
            <a:ext cx="6345578" cy="3908480"/>
          </a:xfrm>
          <a:prstGeom prst="rect">
            <a:avLst/>
          </a:prstGeom>
        </p:spPr>
      </p:pic>
      <p:pic>
        <p:nvPicPr>
          <p:cNvPr id="5" name="Picture 4"/>
          <p:cNvPicPr>
            <a:picLocks noChangeAspect="1"/>
          </p:cNvPicPr>
          <p:nvPr/>
        </p:nvPicPr>
        <p:blipFill rotWithShape="1">
          <a:blip r:embed="rId5"/>
          <a:srcRect r="10748"/>
          <a:stretch/>
        </p:blipFill>
        <p:spPr>
          <a:xfrm>
            <a:off x="6275179" y="7401"/>
            <a:ext cx="2940540" cy="2904019"/>
          </a:xfrm>
          <a:prstGeom prst="rect">
            <a:avLst/>
          </a:prstGeom>
        </p:spPr>
      </p:pic>
      <p:sp>
        <p:nvSpPr>
          <p:cNvPr id="6" name="Rectangle 5"/>
          <p:cNvSpPr/>
          <p:nvPr/>
        </p:nvSpPr>
        <p:spPr>
          <a:xfrm>
            <a:off x="1138517" y="7401"/>
            <a:ext cx="6445624" cy="54833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488141" y="484095"/>
            <a:ext cx="5782235" cy="45243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How do we get into the church? We are baptized into Christ and the Lord adds us to His church.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white"/>
                </a:solidFill>
                <a:effectLst/>
                <a:uLnTx/>
                <a:uFillTx/>
                <a:latin typeface="Calibri" panose="020F0502020204030204"/>
                <a:ea typeface="+mn-ea"/>
                <a:cs typeface="+mn-cs"/>
              </a:rPr>
              <a:t>Acts 2:47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praising God and having favor with all the people.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And the Lord added to the church daily those who were being saved.</a:t>
            </a:r>
          </a:p>
        </p:txBody>
      </p:sp>
    </p:spTree>
    <p:extLst>
      <p:ext uri="{BB962C8B-B14F-4D97-AF65-F5344CB8AC3E}">
        <p14:creationId xmlns:p14="http://schemas.microsoft.com/office/powerpoint/2010/main" val="3228431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457200" y="1405107"/>
            <a:ext cx="8229600" cy="4995694"/>
          </a:xfrm>
          <a:prstGeom prst="rect">
            <a:avLst/>
          </a:prstGeom>
          <a:solidFill>
            <a:schemeClr val="bg1"/>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457200" y="457200"/>
            <a:ext cx="8229600" cy="457200"/>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noFill/>
                </a:ln>
                <a:solidFill>
                  <a:prstClr val="white"/>
                </a:solidFill>
                <a:effectLst/>
                <a:uLnTx/>
                <a:uFillTx/>
                <a:latin typeface="Arial Black" panose="020B0A04020102020204" pitchFamily="34" charset="0"/>
                <a:ea typeface="+mn-ea"/>
                <a:cs typeface="Times New Roman" pitchFamily="18" charset="0"/>
              </a:rPr>
              <a:t>The One Body</a:t>
            </a:r>
          </a:p>
        </p:txBody>
      </p:sp>
      <p:sp>
        <p:nvSpPr>
          <p:cNvPr id="9" name="Rectangle 8"/>
          <p:cNvSpPr/>
          <p:nvPr/>
        </p:nvSpPr>
        <p:spPr>
          <a:xfrm>
            <a:off x="457200" y="1219200"/>
            <a:ext cx="8229600" cy="185906"/>
          </a:xfrm>
          <a:prstGeom prst="rect">
            <a:avLst/>
          </a:prstGeom>
          <a:solidFill>
            <a:srgbClr val="C00000"/>
          </a:solidFill>
          <a:ln w="38100" cap="flat" cmpd="sng" algn="ctr">
            <a:solidFill>
              <a:schemeClr val="tx1"/>
            </a:solidFill>
            <a:prstDash val="solid"/>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TextBox 7"/>
          <p:cNvSpPr txBox="1">
            <a:spLocks noChangeArrowheads="1"/>
          </p:cNvSpPr>
          <p:nvPr/>
        </p:nvSpPr>
        <p:spPr bwMode="auto">
          <a:xfrm>
            <a:off x="457200" y="1524000"/>
            <a:ext cx="406908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a:ea typeface="+mn-ea"/>
                <a:cs typeface="Times New Roman" panose="02020603050405020304" pitchFamily="18" charset="0"/>
              </a:rPr>
              <a:t>There Is One Body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Ephesians 2:14-16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Ephesians 4:4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Corinthians 12:12-13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Romans 12:4-5</a:t>
            </a:r>
          </a:p>
        </p:txBody>
      </p:sp>
      <p:sp>
        <p:nvSpPr>
          <p:cNvPr id="11" name="TextBox 8"/>
          <p:cNvSpPr txBox="1">
            <a:spLocks noChangeArrowheads="1"/>
          </p:cNvSpPr>
          <p:nvPr/>
        </p:nvSpPr>
        <p:spPr bwMode="auto">
          <a:xfrm>
            <a:off x="4549140" y="1524000"/>
            <a:ext cx="413766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a:ea typeface="+mn-ea"/>
                <a:cs typeface="Times New Roman" panose="02020603050405020304" pitchFamily="18" charset="0"/>
              </a:rPr>
              <a:t>The Body Is The Church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Colossians 1:18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Ephesians 1:23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Ephesians 5:23-25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Corinthians 12:12-13, 18</a:t>
            </a:r>
          </a:p>
        </p:txBody>
      </p:sp>
      <p:sp>
        <p:nvSpPr>
          <p:cNvPr id="12" name="TextBox 9"/>
          <p:cNvSpPr txBox="1">
            <a:spLocks noChangeArrowheads="1"/>
          </p:cNvSpPr>
          <p:nvPr/>
        </p:nvSpPr>
        <p:spPr bwMode="auto">
          <a:xfrm>
            <a:off x="457200" y="4038600"/>
            <a:ext cx="409194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a:ea typeface="+mn-ea"/>
                <a:cs typeface="Times New Roman" panose="02020603050405020304" pitchFamily="18" charset="0"/>
              </a:rPr>
              <a:t>Salvation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a:ea typeface="+mn-ea"/>
                <a:cs typeface="Times New Roman" panose="02020603050405020304" pitchFamily="18" charset="0"/>
              </a:rPr>
              <a:t>The Body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Ephesians 2:14-16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Ephesians 5:23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John 5:11</a:t>
            </a:r>
          </a:p>
        </p:txBody>
      </p:sp>
      <p:sp>
        <p:nvSpPr>
          <p:cNvPr id="13" name="TextBox 10"/>
          <p:cNvSpPr txBox="1">
            <a:spLocks noChangeArrowheads="1"/>
          </p:cNvSpPr>
          <p:nvPr/>
        </p:nvSpPr>
        <p:spPr bwMode="auto">
          <a:xfrm>
            <a:off x="4526281" y="4038600"/>
            <a:ext cx="4160519"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How Do We Enter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The Body?</a:t>
            </a:r>
            <a:endPar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Acts 2:47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Corinthians 12:13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Romans 6:3-4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Rectangle 16"/>
          <p:cNvSpPr/>
          <p:nvPr/>
        </p:nvSpPr>
        <p:spPr>
          <a:xfrm>
            <a:off x="4526281" y="1752600"/>
            <a:ext cx="45719" cy="449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p:cNvSpPr/>
          <p:nvPr/>
        </p:nvSpPr>
        <p:spPr>
          <a:xfrm>
            <a:off x="762000" y="3886200"/>
            <a:ext cx="7696199"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53893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0383B-EEBF-5C73-64E5-678FDB090F6A}"/>
            </a:ext>
          </a:extLst>
        </p:cNvPr>
        <p:cNvGrpSpPr/>
        <p:nvPr/>
      </p:nvGrpSpPr>
      <p:grpSpPr>
        <a:xfrm>
          <a:off x="0" y="0"/>
          <a:ext cx="0" cy="0"/>
          <a:chOff x="0" y="0"/>
          <a:chExt cx="0" cy="0"/>
        </a:xfrm>
      </p:grpSpPr>
      <p:pic>
        <p:nvPicPr>
          <p:cNvPr id="4098" name="Picture 2" descr="black and white, white, photography, sheep, mammal, monochrome, fauna, vertebrate, sheeps, monochrome photography">
            <a:extLst>
              <a:ext uri="{FF2B5EF4-FFF2-40B4-BE49-F238E27FC236}">
                <a16:creationId xmlns:a16="http://schemas.microsoft.com/office/drawing/2014/main" id="{2B5D47EA-6010-3BB2-C400-4ADD6C22B8A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9314" t="30553" r="30491"/>
          <a:stretch>
            <a:fillRect/>
          </a:stretch>
        </p:blipFill>
        <p:spPr bwMode="auto">
          <a:xfrm>
            <a:off x="2414016" y="1123237"/>
            <a:ext cx="4055833" cy="3123482"/>
          </a:xfrm>
          <a:prstGeom prst="rect">
            <a:avLst/>
          </a:prstGeom>
          <a:noFill/>
          <a:effectLst>
            <a:reflection stA="0" endPos="65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1F2DDC3-955A-147D-48B2-8CD6A699878B}"/>
              </a:ext>
            </a:extLst>
          </p:cNvPr>
          <p:cNvSpPr txBox="1"/>
          <p:nvPr/>
        </p:nvSpPr>
        <p:spPr>
          <a:xfrm>
            <a:off x="1" y="107574"/>
            <a:ext cx="9144000" cy="1015663"/>
          </a:xfrm>
          <a:prstGeom prst="rect">
            <a:avLst/>
          </a:prstGeom>
          <a:noFill/>
        </p:spPr>
        <p:txBody>
          <a:bodyPr wrap="square" rtlCol="0">
            <a:spAutoFit/>
          </a:bodyPr>
          <a:lstStyle/>
          <a:p>
            <a:pPr algn="ctr"/>
            <a:r>
              <a:rPr lang="en-US" sz="6000" dirty="0">
                <a:solidFill>
                  <a:schemeClr val="bg1"/>
                </a:solidFill>
              </a:rPr>
              <a:t>Why Are So Many Lost?</a:t>
            </a:r>
          </a:p>
        </p:txBody>
      </p:sp>
      <p:sp>
        <p:nvSpPr>
          <p:cNvPr id="5" name="TextBox 4">
            <a:extLst>
              <a:ext uri="{FF2B5EF4-FFF2-40B4-BE49-F238E27FC236}">
                <a16:creationId xmlns:a16="http://schemas.microsoft.com/office/drawing/2014/main" id="{02919955-54FA-5E89-78B4-DB38ECE8A80D}"/>
              </a:ext>
            </a:extLst>
          </p:cNvPr>
          <p:cNvSpPr txBox="1"/>
          <p:nvPr/>
        </p:nvSpPr>
        <p:spPr>
          <a:xfrm>
            <a:off x="438912" y="4284625"/>
            <a:ext cx="8439912" cy="2246769"/>
          </a:xfrm>
          <a:prstGeom prst="rect">
            <a:avLst/>
          </a:prstGeom>
          <a:noFill/>
        </p:spPr>
        <p:txBody>
          <a:bodyPr wrap="square">
            <a:spAutoFit/>
          </a:bodyPr>
          <a:lstStyle/>
          <a:p>
            <a:r>
              <a:rPr lang="en-US" sz="2800" dirty="0">
                <a:solidFill>
                  <a:schemeClr val="bg1"/>
                </a:solidFill>
              </a:rPr>
              <a:t>Matthew 13:15 For the hearts of this people have grown dull. Their ears are hard of hearing, And their eyes they have closed, Lest they should see with their eyes and hear with their  ears, Lest they should understand with their hearts and turn, So that I should heal them.</a:t>
            </a:r>
            <a:r>
              <a:rPr lang="en-US" sz="2800" dirty="0"/>
              <a:t>.'</a:t>
            </a:r>
          </a:p>
        </p:txBody>
      </p:sp>
    </p:spTree>
    <p:extLst>
      <p:ext uri="{BB962C8B-B14F-4D97-AF65-F5344CB8AC3E}">
        <p14:creationId xmlns:p14="http://schemas.microsoft.com/office/powerpoint/2010/main" val="1141992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black and white, white, photography, sheep, mammal, monochrome, fauna, vertebrate, sheeps, monochrome photography">
            <a:extLst>
              <a:ext uri="{FF2B5EF4-FFF2-40B4-BE49-F238E27FC236}">
                <a16:creationId xmlns:a16="http://schemas.microsoft.com/office/drawing/2014/main" id="{B749F7B5-938E-4E2F-20ED-788CE90762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14" t="30553" r="30491"/>
          <a:stretch>
            <a:fillRect/>
          </a:stretch>
        </p:blipFill>
        <p:spPr bwMode="auto">
          <a:xfrm>
            <a:off x="1135796" y="1147201"/>
            <a:ext cx="6872403" cy="52925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C40C22-404A-4E81-F1D5-9A9F81E388BA}"/>
              </a:ext>
            </a:extLst>
          </p:cNvPr>
          <p:cNvSpPr txBox="1"/>
          <p:nvPr/>
        </p:nvSpPr>
        <p:spPr>
          <a:xfrm>
            <a:off x="1" y="107574"/>
            <a:ext cx="9144000" cy="1015663"/>
          </a:xfrm>
          <a:prstGeom prst="rect">
            <a:avLst/>
          </a:prstGeom>
          <a:noFill/>
        </p:spPr>
        <p:txBody>
          <a:bodyPr wrap="square" rtlCol="0">
            <a:spAutoFit/>
          </a:bodyPr>
          <a:lstStyle/>
          <a:p>
            <a:pPr algn="ctr"/>
            <a:r>
              <a:rPr lang="en-US" sz="6000" dirty="0">
                <a:solidFill>
                  <a:schemeClr val="bg1"/>
                </a:solidFill>
              </a:rPr>
              <a:t>Why Are So Many Lost?</a:t>
            </a:r>
          </a:p>
        </p:txBody>
      </p:sp>
      <p:sp>
        <p:nvSpPr>
          <p:cNvPr id="3" name="TextBox 2">
            <a:extLst>
              <a:ext uri="{FF2B5EF4-FFF2-40B4-BE49-F238E27FC236}">
                <a16:creationId xmlns:a16="http://schemas.microsoft.com/office/drawing/2014/main" id="{D081E2CA-4397-825C-A3B8-7AA4EDE07E9F}"/>
              </a:ext>
            </a:extLst>
          </p:cNvPr>
          <p:cNvSpPr txBox="1"/>
          <p:nvPr/>
        </p:nvSpPr>
        <p:spPr>
          <a:xfrm>
            <a:off x="0" y="6024284"/>
            <a:ext cx="9143997" cy="830997"/>
          </a:xfrm>
          <a:prstGeom prst="rect">
            <a:avLst/>
          </a:prstGeom>
          <a:noFill/>
        </p:spPr>
        <p:txBody>
          <a:bodyPr wrap="square" rtlCol="0">
            <a:spAutoFit/>
          </a:bodyPr>
          <a:lstStyle/>
          <a:p>
            <a:pPr algn="ctr"/>
            <a:r>
              <a:rPr lang="en-US" sz="4800" dirty="0">
                <a:solidFill>
                  <a:schemeClr val="bg1"/>
                </a:solidFill>
              </a:rPr>
              <a:t>Matthew  13:15  </a:t>
            </a:r>
          </a:p>
        </p:txBody>
      </p:sp>
    </p:spTree>
    <p:extLst>
      <p:ext uri="{BB962C8B-B14F-4D97-AF65-F5344CB8AC3E}">
        <p14:creationId xmlns:p14="http://schemas.microsoft.com/office/powerpoint/2010/main" val="376166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6794" y="2133086"/>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pic>
        <p:nvPicPr>
          <p:cNvPr id="7" name="Picture 6"/>
          <p:cNvPicPr>
            <a:picLocks noChangeAspect="1"/>
          </p:cNvPicPr>
          <p:nvPr/>
        </p:nvPicPr>
        <p:blipFill rotWithShape="1">
          <a:blip r:embed="rId2"/>
          <a:srcRect l="23112" t="21263" r="23729" b="49217"/>
          <a:stretch/>
        </p:blipFill>
        <p:spPr>
          <a:xfrm>
            <a:off x="-22034" y="3152045"/>
            <a:ext cx="9166033" cy="2863273"/>
          </a:xfrm>
          <a:prstGeom prst="rect">
            <a:avLst/>
          </a:prstGeom>
        </p:spPr>
      </p:pic>
      <p:sp>
        <p:nvSpPr>
          <p:cNvPr id="4" name="TextBox 3"/>
          <p:cNvSpPr txBox="1"/>
          <p:nvPr/>
        </p:nvSpPr>
        <p:spPr>
          <a:xfrm>
            <a:off x="1786475" y="3053616"/>
            <a:ext cx="38489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6" name="TextBox 5"/>
          <p:cNvSpPr txBox="1"/>
          <p:nvPr/>
        </p:nvSpPr>
        <p:spPr>
          <a:xfrm>
            <a:off x="0" y="17932"/>
            <a:ext cx="9143999" cy="209288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Arial"/>
                <a:ea typeface="+mn-ea"/>
                <a:cs typeface="+mn-cs"/>
              </a:rPr>
              <a:t>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n-ea"/>
                <a:cs typeface="+mn-cs"/>
              </a:rPr>
              <a:t>Want to learn more about the Bible?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a:ea typeface="+mn-ea"/>
                <a:cs typeface="+mn-cs"/>
              </a:rPr>
              <a:t>We will be glad to study the Bible with you.</a:t>
            </a:r>
          </a:p>
        </p:txBody>
      </p:sp>
      <p:sp>
        <p:nvSpPr>
          <p:cNvPr id="2" name="Rectangle 1"/>
          <p:cNvSpPr/>
          <p:nvPr/>
        </p:nvSpPr>
        <p:spPr>
          <a:xfrm>
            <a:off x="1602724" y="2179207"/>
            <a:ext cx="5867370" cy="1847248"/>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0" y="5943602"/>
            <a:ext cx="916603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newlebanoncoc@gmail.com</a:t>
            </a:r>
          </a:p>
        </p:txBody>
      </p:sp>
      <p:sp>
        <p:nvSpPr>
          <p:cNvPr id="9" name="TextBox 8"/>
          <p:cNvSpPr txBox="1"/>
          <p:nvPr/>
        </p:nvSpPr>
        <p:spPr>
          <a:xfrm>
            <a:off x="1618159" y="2123994"/>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sp>
        <p:nvSpPr>
          <p:cNvPr id="10" name="TextBox 9"/>
          <p:cNvSpPr txBox="1"/>
          <p:nvPr/>
        </p:nvSpPr>
        <p:spPr>
          <a:xfrm>
            <a:off x="1660969" y="2981897"/>
            <a:ext cx="38489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11" name="TextBox 10"/>
          <p:cNvSpPr txBox="1"/>
          <p:nvPr/>
        </p:nvSpPr>
        <p:spPr>
          <a:xfrm>
            <a:off x="4591216" y="3478861"/>
            <a:ext cx="32641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New Lebanon, OH</a:t>
            </a:r>
          </a:p>
        </p:txBody>
      </p:sp>
    </p:spTree>
    <p:extLst>
      <p:ext uri="{BB962C8B-B14F-4D97-AF65-F5344CB8AC3E}">
        <p14:creationId xmlns:p14="http://schemas.microsoft.com/office/powerpoint/2010/main" val="3678384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894656-0A48-6D60-D253-6A4DC7E3E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8981812" cy="6736359"/>
          </a:xfrm>
          <a:prstGeom prst="rect">
            <a:avLst/>
          </a:prstGeom>
        </p:spPr>
      </p:pic>
    </p:spTree>
    <p:extLst>
      <p:ext uri="{BB962C8B-B14F-4D97-AF65-F5344CB8AC3E}">
        <p14:creationId xmlns:p14="http://schemas.microsoft.com/office/powerpoint/2010/main" val="3777765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3DAC3B5-83BC-74D0-6907-924A1F24BE9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3578411-C1B8-5339-D44C-A3970494D454}"/>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E374E515-C734-C44E-8DB9-E377F282F853}"/>
              </a:ext>
            </a:extLst>
          </p:cNvPr>
          <p:cNvSpPr txBox="1"/>
          <p:nvPr/>
        </p:nvSpPr>
        <p:spPr>
          <a:xfrm>
            <a:off x="0" y="224115"/>
            <a:ext cx="9144000" cy="584775"/>
          </a:xfrm>
          <a:prstGeom prst="rect">
            <a:avLst/>
          </a:prstGeom>
          <a:solidFill>
            <a:schemeClr val="tx1"/>
          </a:solidFill>
        </p:spPr>
        <p:txBody>
          <a:bodyPr wrap="square" rtlCol="0">
            <a:spAutoFit/>
          </a:bodyPr>
          <a:lstStyle/>
          <a:p>
            <a:pPr algn="ctr"/>
            <a:r>
              <a:rPr lang="en-US" sz="3200" dirty="0">
                <a:solidFill>
                  <a:srgbClr val="FFFF00"/>
                </a:solidFill>
              </a:rPr>
              <a:t>Why Are So Many Lost?</a:t>
            </a:r>
          </a:p>
        </p:txBody>
      </p:sp>
      <p:pic>
        <p:nvPicPr>
          <p:cNvPr id="4" name="Picture 2" descr="nature, meadow, sweet, animal, cute, fur, portrait, pasture, grazing, livestock, sheep, clean, mammal, agriculture, wool, fauna, lamb, grassland, ears, head, vertebrate, sheeps, curious, animal world, passover, animal portrait, young animal, sch fchen, cow goat family, clean closeup">
            <a:extLst>
              <a:ext uri="{FF2B5EF4-FFF2-40B4-BE49-F238E27FC236}">
                <a16:creationId xmlns:a16="http://schemas.microsoft.com/office/drawing/2014/main" id="{35028780-88EF-17F8-3E62-5AB52029F5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777" y="4679576"/>
            <a:ext cx="3139888" cy="20932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D2A079C-D147-7C90-B5F1-2E7D625DA6D0}"/>
              </a:ext>
            </a:extLst>
          </p:cNvPr>
          <p:cNvSpPr txBox="1"/>
          <p:nvPr/>
        </p:nvSpPr>
        <p:spPr>
          <a:xfrm>
            <a:off x="519953" y="1048872"/>
            <a:ext cx="7808259" cy="4632935"/>
          </a:xfrm>
          <a:prstGeom prst="rect">
            <a:avLst/>
          </a:prstGeom>
          <a:noFill/>
        </p:spPr>
        <p:txBody>
          <a:bodyPr wrap="square">
            <a:spAutoFit/>
          </a:bodyPr>
          <a:lstStyle/>
          <a:p>
            <a:pPr marR="0">
              <a:lnSpc>
                <a:spcPct val="115000"/>
              </a:lnSpc>
              <a:spcAft>
                <a:spcPts val="1000"/>
              </a:spcAft>
            </a:pPr>
            <a:r>
              <a:rPr lang="en-US" sz="4000" b="1" dirty="0">
                <a:solidFill>
                  <a:srgbClr val="FFFF00"/>
                </a:solidFill>
                <a:effectLst/>
                <a:latin typeface="Calisto MT" panose="02040603050505030304" pitchFamily="18" charset="0"/>
                <a:ea typeface="Calibri" panose="020F0502020204030204" pitchFamily="34" charset="0"/>
                <a:cs typeface="Calibri" panose="020F0502020204030204" pitchFamily="34" charset="0"/>
              </a:rPr>
              <a:t>1.</a:t>
            </a:r>
            <a:r>
              <a:rPr lang="en-US" sz="4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Because Many are not saved.</a:t>
            </a:r>
          </a:p>
          <a:p>
            <a:pPr marL="742950" marR="0" indent="-742950">
              <a:lnSpc>
                <a:spcPct val="115000"/>
              </a:lnSpc>
              <a:spcAft>
                <a:spcPts val="1000"/>
              </a:spcAft>
              <a:buAutoNum type="arabicPeriod"/>
            </a:pPr>
            <a:endPar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spcAft>
                <a:spcPts val="1000"/>
              </a:spcAft>
            </a:pPr>
            <a:r>
              <a:rPr lang="en-US" sz="4000" b="1" dirty="0">
                <a:solidFill>
                  <a:srgbClr val="FFFF00"/>
                </a:solidFill>
                <a:latin typeface="Calisto MT" panose="02040603050505030304" pitchFamily="18" charset="0"/>
              </a:rPr>
              <a:t>2.</a:t>
            </a:r>
            <a:r>
              <a:rPr lang="en-US" sz="4000" dirty="0">
                <a:solidFill>
                  <a:schemeClr val="bg1"/>
                </a:solidFill>
              </a:rPr>
              <a:t> Many do not believe sin separates    them from God. </a:t>
            </a:r>
          </a:p>
          <a:p>
            <a:pPr>
              <a:spcAft>
                <a:spcPts val="1000"/>
              </a:spcAft>
            </a:pPr>
            <a:endParaRPr lang="en-US" sz="1600" dirty="0">
              <a:solidFill>
                <a:schemeClr val="bg1"/>
              </a:solidFill>
            </a:endParaRPr>
          </a:p>
          <a:p>
            <a:pPr marL="0" marR="0">
              <a:spcAft>
                <a:spcPts val="1000"/>
              </a:spcAft>
              <a:buNone/>
            </a:pPr>
            <a:r>
              <a:rPr lang="en-US" sz="4000" b="1" dirty="0">
                <a:solidFill>
                  <a:srgbClr val="FFFF00"/>
                </a:solidFill>
                <a:effectLst/>
                <a:latin typeface="Calisto MT" panose="02040603050505030304" pitchFamily="18" charset="0"/>
                <a:ea typeface="Calibri" panose="020F0502020204030204" pitchFamily="34" charset="0"/>
                <a:cs typeface="Calibri" panose="020F0502020204030204" pitchFamily="34" charset="0"/>
              </a:rPr>
              <a:t>3.</a:t>
            </a:r>
            <a:r>
              <a:rPr lang="en-US" sz="4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Many do not think or believe that they are lost. </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15000"/>
              </a:lnSpc>
              <a:spcAft>
                <a:spcPts val="1000"/>
              </a:spcAft>
              <a:buAutoNum type="arabicPeriod"/>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44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DC3D56A-D153-DE53-BFAA-6E3009DBD6B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3791F73-90F2-65D9-1DD8-22D6E2751D62}"/>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181CE871-63C3-9A12-9FBC-C79AE05B720F}"/>
              </a:ext>
            </a:extLst>
          </p:cNvPr>
          <p:cNvSpPr txBox="1"/>
          <p:nvPr/>
        </p:nvSpPr>
        <p:spPr>
          <a:xfrm>
            <a:off x="0" y="224114"/>
            <a:ext cx="9144000" cy="584775"/>
          </a:xfrm>
          <a:prstGeom prst="rect">
            <a:avLst/>
          </a:prstGeom>
          <a:solidFill>
            <a:schemeClr val="tx1"/>
          </a:solidFill>
        </p:spPr>
        <p:txBody>
          <a:bodyPr wrap="square" rtlCol="0">
            <a:spAutoFit/>
          </a:bodyPr>
          <a:lstStyle/>
          <a:p>
            <a:pPr algn="ctr"/>
            <a:r>
              <a:rPr lang="en-US" sz="3200" dirty="0">
                <a:solidFill>
                  <a:srgbClr val="FFFF00"/>
                </a:solidFill>
              </a:rPr>
              <a:t>Why Are So Many Lost?</a:t>
            </a:r>
          </a:p>
        </p:txBody>
      </p:sp>
      <p:pic>
        <p:nvPicPr>
          <p:cNvPr id="4" name="Picture 2" descr="animal, goat, pasture, grazing, sheep, mammal, fauna, goats, vertebrate, sheeps, ireland, cattle like mammal, cow goat family">
            <a:extLst>
              <a:ext uri="{FF2B5EF4-FFF2-40B4-BE49-F238E27FC236}">
                <a16:creationId xmlns:a16="http://schemas.microsoft.com/office/drawing/2014/main" id="{3BF443D1-34EF-B55F-FB96-7A3B777FA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9128" y="4669119"/>
            <a:ext cx="3155578" cy="21037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A6A393F-E9E7-96CF-DFAD-AFF5707BC562}"/>
              </a:ext>
            </a:extLst>
          </p:cNvPr>
          <p:cNvSpPr txBox="1"/>
          <p:nvPr/>
        </p:nvSpPr>
        <p:spPr>
          <a:xfrm>
            <a:off x="806824" y="1281953"/>
            <a:ext cx="7826188" cy="2472472"/>
          </a:xfrm>
          <a:prstGeom prst="rect">
            <a:avLst/>
          </a:prstGeom>
          <a:noFill/>
        </p:spPr>
        <p:txBody>
          <a:bodyPr wrap="square">
            <a:spAutoFit/>
          </a:bodyPr>
          <a:lstStyle/>
          <a:p>
            <a:pPr marL="0" marR="0">
              <a:spcAft>
                <a:spcPts val="1000"/>
              </a:spcAft>
              <a:buNone/>
            </a:pPr>
            <a:r>
              <a:rPr lang="en-US" sz="4000" b="1" dirty="0">
                <a:solidFill>
                  <a:srgbClr val="FFFF00"/>
                </a:solidFill>
                <a:effectLst/>
                <a:latin typeface="Calisto MT" panose="02040603050505030304" pitchFamily="18" charset="0"/>
                <a:ea typeface="Calibri" panose="020F0502020204030204" pitchFamily="34" charset="0"/>
                <a:cs typeface="Calibri" panose="020F0502020204030204" pitchFamily="34" charset="0"/>
              </a:rPr>
              <a:t>4.</a:t>
            </a:r>
            <a:r>
              <a:rPr lang="en-US" sz="4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Many are trusting in </a:t>
            </a:r>
            <a:r>
              <a:rPr lang="en-US" sz="40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faith only</a:t>
            </a:r>
            <a:r>
              <a:rPr lang="en-US" sz="4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a:spcAft>
                <a:spcPts val="1000"/>
              </a:spcAft>
            </a:pPr>
            <a:r>
              <a:rPr lang="en-US" dirty="0"/>
              <a:t>5.  Many are trusting in </a:t>
            </a:r>
            <a:r>
              <a:rPr lang="en-US" u="sng" dirty="0"/>
              <a:t>feelings</a:t>
            </a:r>
            <a:r>
              <a:rPr lang="en-US" dirty="0"/>
              <a:t> to assure them of salvation</a:t>
            </a:r>
          </a:p>
          <a:p>
            <a:pPr marL="0" marR="0">
              <a:spcAft>
                <a:spcPts val="1000"/>
              </a:spcAft>
              <a:buNone/>
            </a:pPr>
            <a:r>
              <a:rPr lang="en-US" sz="4000" b="1" dirty="0">
                <a:solidFill>
                  <a:srgbClr val="FFFF00"/>
                </a:solidFill>
                <a:effectLst/>
                <a:latin typeface="Calisto MT" panose="02040603050505030304" pitchFamily="18" charset="0"/>
                <a:ea typeface="Calibri" panose="020F0502020204030204" pitchFamily="34" charset="0"/>
                <a:cs typeface="Calibri" panose="020F0502020204030204" pitchFamily="34" charset="0"/>
              </a:rPr>
              <a:t>5.</a:t>
            </a:r>
            <a:r>
              <a:rPr lang="en-US" sz="4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Many are trusting in </a:t>
            </a:r>
            <a:r>
              <a:rPr lang="en-US" sz="40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feelings</a:t>
            </a:r>
            <a:r>
              <a:rPr lang="en-US" sz="4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to assure them of salvation.</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53B156B-220D-1F19-4C02-90E24AB70AB6}"/>
              </a:ext>
            </a:extLst>
          </p:cNvPr>
          <p:cNvSpPr txBox="1"/>
          <p:nvPr/>
        </p:nvSpPr>
        <p:spPr>
          <a:xfrm>
            <a:off x="860612" y="4338918"/>
            <a:ext cx="4572000" cy="1323439"/>
          </a:xfrm>
          <a:prstGeom prst="rect">
            <a:avLst/>
          </a:prstGeom>
          <a:noFill/>
        </p:spPr>
        <p:txBody>
          <a:bodyPr wrap="square" rtlCol="0">
            <a:spAutoFit/>
          </a:bodyPr>
          <a:lstStyle/>
          <a:p>
            <a:r>
              <a:rPr lang="en-US" sz="4000" b="1" dirty="0">
                <a:solidFill>
                  <a:srgbClr val="FFFF00"/>
                </a:solidFill>
                <a:latin typeface="Calisto MT" panose="02040603050505030304" pitchFamily="18" charset="0"/>
              </a:rPr>
              <a:t>6.</a:t>
            </a:r>
            <a:r>
              <a:rPr lang="en-US" sz="4000" dirty="0">
                <a:solidFill>
                  <a:schemeClr val="bg1"/>
                </a:solidFill>
              </a:rPr>
              <a:t> Many are trusting in </a:t>
            </a:r>
            <a:r>
              <a:rPr lang="en-US" sz="4000" u="sng" dirty="0">
                <a:solidFill>
                  <a:schemeClr val="bg1"/>
                </a:solidFill>
              </a:rPr>
              <a:t>moral goodness</a:t>
            </a:r>
            <a:r>
              <a:rPr lang="en-US" sz="4000" dirty="0">
                <a:solidFill>
                  <a:schemeClr val="bg1"/>
                </a:solidFill>
              </a:rPr>
              <a:t>.</a:t>
            </a:r>
          </a:p>
        </p:txBody>
      </p:sp>
    </p:spTree>
    <p:extLst>
      <p:ext uri="{BB962C8B-B14F-4D97-AF65-F5344CB8AC3E}">
        <p14:creationId xmlns:p14="http://schemas.microsoft.com/office/powerpoint/2010/main" val="66266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CF61C57-C299-011F-1BE4-FD2AA11F299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2371C4D-00F6-F984-70F7-4E1C91B59B7B}"/>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BD31A6FB-58B4-0A40-FF70-BBB2AF9F7C8A}"/>
              </a:ext>
            </a:extLst>
          </p:cNvPr>
          <p:cNvSpPr txBox="1"/>
          <p:nvPr/>
        </p:nvSpPr>
        <p:spPr>
          <a:xfrm>
            <a:off x="0" y="242042"/>
            <a:ext cx="9144000" cy="584775"/>
          </a:xfrm>
          <a:prstGeom prst="rect">
            <a:avLst/>
          </a:prstGeom>
          <a:solidFill>
            <a:schemeClr val="tx1"/>
          </a:solidFill>
        </p:spPr>
        <p:txBody>
          <a:bodyPr wrap="square" rtlCol="0">
            <a:spAutoFit/>
          </a:bodyPr>
          <a:lstStyle/>
          <a:p>
            <a:pPr algn="ctr"/>
            <a:r>
              <a:rPr lang="en-US" sz="3200" dirty="0">
                <a:solidFill>
                  <a:srgbClr val="FFFF00"/>
                </a:solidFill>
              </a:rPr>
              <a:t>Why Are So Many Lost?</a:t>
            </a:r>
          </a:p>
        </p:txBody>
      </p:sp>
      <p:pic>
        <p:nvPicPr>
          <p:cNvPr id="4" name="Picture 2" descr="nature, wildlife, zoo, grazing, sheep, mammal, fauna, mountain goat, vertebrate, sheeps, scotland, ayrshire, loudounhill, irvinevalley, bighorn">
            <a:extLst>
              <a:ext uri="{FF2B5EF4-FFF2-40B4-BE49-F238E27FC236}">
                <a16:creationId xmlns:a16="http://schemas.microsoft.com/office/drawing/2014/main" id="{411E1CBB-A4C6-AC2F-CA3A-FC551AB65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481" y="4468048"/>
            <a:ext cx="3334871" cy="22151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765F89A-495D-0107-532E-AF0476AC1AE7}"/>
              </a:ext>
            </a:extLst>
          </p:cNvPr>
          <p:cNvSpPr txBox="1"/>
          <p:nvPr/>
        </p:nvSpPr>
        <p:spPr>
          <a:xfrm>
            <a:off x="457200" y="968189"/>
            <a:ext cx="8480613" cy="1323439"/>
          </a:xfrm>
          <a:prstGeom prst="rect">
            <a:avLst/>
          </a:prstGeom>
          <a:noFill/>
        </p:spPr>
        <p:txBody>
          <a:bodyPr wrap="square">
            <a:spAutoFit/>
          </a:bodyPr>
          <a:lstStyle/>
          <a:p>
            <a:pPr marL="0" marR="0">
              <a:spcAft>
                <a:spcPts val="1000"/>
              </a:spcAft>
              <a:buNone/>
            </a:pPr>
            <a:r>
              <a:rPr lang="en-US" sz="4000" b="1" dirty="0">
                <a:solidFill>
                  <a:srgbClr val="FFFF00"/>
                </a:solidFill>
                <a:effectLst/>
                <a:latin typeface="Calisto MT" panose="02040603050505030304" pitchFamily="18" charset="0"/>
                <a:ea typeface="Calibri" panose="020F0502020204030204" pitchFamily="34" charset="0"/>
                <a:cs typeface="Calibri" panose="020F0502020204030204" pitchFamily="34" charset="0"/>
              </a:rPr>
              <a:t>7.</a:t>
            </a:r>
            <a:r>
              <a:rPr lang="en-US" sz="40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en-US" sz="4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Many will not give up the religion of their parents.</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52BD67C-920C-5CA1-A5D6-ABF104FA165C}"/>
              </a:ext>
            </a:extLst>
          </p:cNvPr>
          <p:cNvSpPr txBox="1"/>
          <p:nvPr/>
        </p:nvSpPr>
        <p:spPr>
          <a:xfrm>
            <a:off x="475128" y="2507674"/>
            <a:ext cx="8157882" cy="1323439"/>
          </a:xfrm>
          <a:prstGeom prst="rect">
            <a:avLst/>
          </a:prstGeom>
          <a:noFill/>
        </p:spPr>
        <p:txBody>
          <a:bodyPr wrap="square">
            <a:spAutoFit/>
          </a:bodyPr>
          <a:lstStyle/>
          <a:p>
            <a:pPr marL="0" marR="0">
              <a:spcAft>
                <a:spcPts val="1000"/>
              </a:spcAft>
              <a:buNone/>
            </a:pPr>
            <a:r>
              <a:rPr lang="en-US" sz="4000" b="1" dirty="0">
                <a:solidFill>
                  <a:srgbClr val="FFFF00"/>
                </a:solidFill>
                <a:effectLst/>
                <a:latin typeface="Calisto MT" panose="02040603050505030304" pitchFamily="18" charset="0"/>
                <a:ea typeface="Calibri" panose="020F0502020204030204" pitchFamily="34" charset="0"/>
                <a:cs typeface="Calibri" panose="020F0502020204030204" pitchFamily="34" charset="0"/>
              </a:rPr>
              <a:t>8.</a:t>
            </a:r>
            <a:r>
              <a:rPr lang="en-US" sz="40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en-US" sz="4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Many are biased and they will not read and investigate the Bible.</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94BCF28-6E3E-EF24-7330-DC29E63AB2E8}"/>
              </a:ext>
            </a:extLst>
          </p:cNvPr>
          <p:cNvSpPr txBox="1"/>
          <p:nvPr/>
        </p:nvSpPr>
        <p:spPr>
          <a:xfrm>
            <a:off x="528917" y="3947244"/>
            <a:ext cx="4572000" cy="758669"/>
          </a:xfrm>
          <a:prstGeom prst="rect">
            <a:avLst/>
          </a:prstGeom>
          <a:noFill/>
        </p:spPr>
        <p:txBody>
          <a:bodyPr wrap="square">
            <a:spAutoFit/>
          </a:bodyPr>
          <a:lstStyle/>
          <a:p>
            <a:pPr marL="0" marR="0">
              <a:lnSpc>
                <a:spcPct val="115000"/>
              </a:lnSpc>
              <a:spcAft>
                <a:spcPts val="1000"/>
              </a:spcAft>
              <a:buNone/>
            </a:pPr>
            <a:r>
              <a:rPr lang="en-US" sz="4000" b="1" dirty="0">
                <a:solidFill>
                  <a:srgbClr val="FFFF00"/>
                </a:solidFill>
                <a:effectLst/>
                <a:latin typeface="Calisto MT" panose="02040603050505030304" pitchFamily="18" charset="0"/>
                <a:ea typeface="Calibri" panose="020F0502020204030204" pitchFamily="34" charset="0"/>
                <a:cs typeface="Calibri" panose="020F0502020204030204" pitchFamily="34" charset="0"/>
              </a:rPr>
              <a:t>9</a:t>
            </a:r>
            <a:r>
              <a:rPr lang="en-US" sz="4000" i="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t>
            </a:r>
            <a:r>
              <a:rPr lang="en-US" sz="40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4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They love sin.</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0FEF744-1618-576C-EA6C-C1E77B4EDD94}"/>
              </a:ext>
            </a:extLst>
          </p:cNvPr>
          <p:cNvSpPr txBox="1"/>
          <p:nvPr/>
        </p:nvSpPr>
        <p:spPr>
          <a:xfrm>
            <a:off x="493052" y="5110350"/>
            <a:ext cx="4912661" cy="1323439"/>
          </a:xfrm>
          <a:prstGeom prst="rect">
            <a:avLst/>
          </a:prstGeom>
          <a:noFill/>
        </p:spPr>
        <p:txBody>
          <a:bodyPr wrap="square">
            <a:spAutoFit/>
          </a:bodyPr>
          <a:lstStyle/>
          <a:p>
            <a:pPr marL="0" marR="0">
              <a:spcAft>
                <a:spcPts val="1000"/>
              </a:spcAft>
              <a:buNone/>
            </a:pPr>
            <a:r>
              <a:rPr lang="en-US" sz="4000" b="1" dirty="0">
                <a:solidFill>
                  <a:srgbClr val="FFFF00"/>
                </a:solidFill>
                <a:effectLst/>
                <a:latin typeface="Calisto MT" panose="02040603050505030304" pitchFamily="18" charset="0"/>
                <a:ea typeface="Calibri" panose="020F0502020204030204" pitchFamily="34" charset="0"/>
                <a:cs typeface="Calibri" panose="020F0502020204030204" pitchFamily="34" charset="0"/>
              </a:rPr>
              <a:t>10.</a:t>
            </a:r>
            <a:r>
              <a:rPr lang="en-US" sz="40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en-US" sz="4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They have become hardened.</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355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4ADCB3A-F2FB-DF21-4631-89AD7832DC8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A7ACE26-ABF1-1C22-4E60-C5EC70C64D53}"/>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39433F99-35F5-3FCA-9781-66E0367F79A6}"/>
              </a:ext>
            </a:extLst>
          </p:cNvPr>
          <p:cNvSpPr txBox="1"/>
          <p:nvPr/>
        </p:nvSpPr>
        <p:spPr>
          <a:xfrm>
            <a:off x="0" y="242043"/>
            <a:ext cx="9144000" cy="584775"/>
          </a:xfrm>
          <a:prstGeom prst="rect">
            <a:avLst/>
          </a:prstGeom>
          <a:solidFill>
            <a:schemeClr val="tx1"/>
          </a:solidFill>
        </p:spPr>
        <p:txBody>
          <a:bodyPr wrap="square" rtlCol="0">
            <a:spAutoFit/>
          </a:bodyPr>
          <a:lstStyle/>
          <a:p>
            <a:pPr algn="ctr"/>
            <a:r>
              <a:rPr lang="en-US" sz="3200" dirty="0">
                <a:solidFill>
                  <a:srgbClr val="FFFF00"/>
                </a:solidFill>
              </a:rPr>
              <a:t>Why Are So Many Lost?</a:t>
            </a:r>
          </a:p>
        </p:txBody>
      </p:sp>
      <p:pic>
        <p:nvPicPr>
          <p:cNvPr id="4" name="Picture 2" descr="black and white, white, photography, sheep, mammal, monochrome, fauna, vertebrate, sheeps, monochrome photography">
            <a:extLst>
              <a:ext uri="{FF2B5EF4-FFF2-40B4-BE49-F238E27FC236}">
                <a16:creationId xmlns:a16="http://schemas.microsoft.com/office/drawing/2014/main" id="{D8AA2EA5-FCE5-7F2B-E8F5-0D3EDC8341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14" t="30553" r="30491"/>
          <a:stretch>
            <a:fillRect/>
          </a:stretch>
        </p:blipFill>
        <p:spPr bwMode="auto">
          <a:xfrm>
            <a:off x="5761517" y="4343274"/>
            <a:ext cx="3176296" cy="24461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900BEE6-0BF6-678E-7580-714F521A7D0E}"/>
              </a:ext>
            </a:extLst>
          </p:cNvPr>
          <p:cNvSpPr txBox="1"/>
          <p:nvPr/>
        </p:nvSpPr>
        <p:spPr>
          <a:xfrm>
            <a:off x="705878" y="1463040"/>
            <a:ext cx="7362354" cy="758669"/>
          </a:xfrm>
          <a:prstGeom prst="rect">
            <a:avLst/>
          </a:prstGeom>
          <a:noFill/>
        </p:spPr>
        <p:txBody>
          <a:bodyPr wrap="square">
            <a:spAutoFit/>
          </a:bodyPr>
          <a:lstStyle/>
          <a:p>
            <a:pPr marL="0" marR="0">
              <a:lnSpc>
                <a:spcPct val="115000"/>
              </a:lnSpc>
              <a:spcAft>
                <a:spcPts val="1000"/>
              </a:spcAft>
              <a:buNone/>
            </a:pPr>
            <a:r>
              <a:rPr lang="en-US" sz="4000" b="1" dirty="0">
                <a:solidFill>
                  <a:srgbClr val="FFFF00"/>
                </a:solidFill>
                <a:effectLst/>
                <a:latin typeface="Calisto MT" panose="02040603050505030304" pitchFamily="18" charset="0"/>
                <a:ea typeface="Calibri" panose="020F0502020204030204" pitchFamily="34" charset="0"/>
                <a:cs typeface="Calibri" panose="020F0502020204030204" pitchFamily="34" charset="0"/>
              </a:rPr>
              <a:t>11.</a:t>
            </a:r>
            <a:r>
              <a:rPr lang="en-US" sz="4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They become unfaithful.                                                                                  </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6CE7019-23DE-32C0-19E4-F9339D42CFFB}"/>
              </a:ext>
            </a:extLst>
          </p:cNvPr>
          <p:cNvSpPr txBox="1"/>
          <p:nvPr/>
        </p:nvSpPr>
        <p:spPr>
          <a:xfrm>
            <a:off x="705878" y="2514726"/>
            <a:ext cx="6062472" cy="758669"/>
          </a:xfrm>
          <a:prstGeom prst="rect">
            <a:avLst/>
          </a:prstGeom>
          <a:noFill/>
        </p:spPr>
        <p:txBody>
          <a:bodyPr wrap="square">
            <a:spAutoFit/>
          </a:bodyPr>
          <a:lstStyle/>
          <a:p>
            <a:pPr marL="0" marR="0">
              <a:lnSpc>
                <a:spcPct val="115000"/>
              </a:lnSpc>
              <a:spcAft>
                <a:spcPts val="1000"/>
              </a:spcAft>
              <a:buNone/>
            </a:pPr>
            <a:r>
              <a:rPr lang="en-US" sz="4000" b="1" dirty="0">
                <a:solidFill>
                  <a:srgbClr val="FFFF00"/>
                </a:solidFill>
                <a:effectLst/>
                <a:latin typeface="Calisto MT" panose="02040603050505030304" pitchFamily="18" charset="0"/>
                <a:ea typeface="Calibri" panose="020F0502020204030204" pitchFamily="34" charset="0"/>
                <a:cs typeface="Calibri" panose="020F0502020204030204" pitchFamily="34" charset="0"/>
              </a:rPr>
              <a:t>12.</a:t>
            </a:r>
            <a:r>
              <a:rPr lang="en-US" sz="4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They will not repent.</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302343C8-86BE-B8B4-7CF0-3E44BBE7FBBD}"/>
              </a:ext>
            </a:extLst>
          </p:cNvPr>
          <p:cNvSpPr txBox="1"/>
          <p:nvPr/>
        </p:nvSpPr>
        <p:spPr>
          <a:xfrm>
            <a:off x="732772" y="3646366"/>
            <a:ext cx="7425107" cy="1466555"/>
          </a:xfrm>
          <a:prstGeom prst="rect">
            <a:avLst/>
          </a:prstGeom>
          <a:noFill/>
        </p:spPr>
        <p:txBody>
          <a:bodyPr wrap="square">
            <a:spAutoFit/>
          </a:bodyPr>
          <a:lstStyle/>
          <a:p>
            <a:pPr marL="0" marR="0">
              <a:lnSpc>
                <a:spcPct val="115000"/>
              </a:lnSpc>
              <a:spcAft>
                <a:spcPts val="1000"/>
              </a:spcAft>
              <a:buNone/>
            </a:pPr>
            <a:r>
              <a:rPr lang="en-US" sz="4000" b="1" dirty="0">
                <a:solidFill>
                  <a:srgbClr val="FFFF00"/>
                </a:solidFill>
                <a:effectLst/>
                <a:latin typeface="Calisto MT" panose="02040603050505030304" pitchFamily="18" charset="0"/>
                <a:ea typeface="Calibri" panose="020F0502020204030204" pitchFamily="34" charset="0"/>
                <a:cs typeface="Times New Roman" panose="02020603050405020304" pitchFamily="18" charset="0"/>
              </a:rPr>
              <a:t>13.</a:t>
            </a: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Many are LOST because we do not go and teach them.</a:t>
            </a:r>
          </a:p>
        </p:txBody>
      </p:sp>
    </p:spTree>
    <p:extLst>
      <p:ext uri="{BB962C8B-B14F-4D97-AF65-F5344CB8AC3E}">
        <p14:creationId xmlns:p14="http://schemas.microsoft.com/office/powerpoint/2010/main" val="153651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242</TotalTime>
  <Words>441</Words>
  <Application>Microsoft Office PowerPoint</Application>
  <PresentationFormat>On-screen Show (4:3)</PresentationFormat>
  <Paragraphs>72</Paragraphs>
  <Slides>11</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11</vt:i4>
      </vt:variant>
    </vt:vector>
  </HeadingPairs>
  <TitlesOfParts>
    <vt:vector size="23" baseType="lpstr">
      <vt:lpstr>Arial</vt:lpstr>
      <vt:lpstr>Arial Black</vt:lpstr>
      <vt:lpstr>Arial Unicode MS</vt:lpstr>
      <vt:lpstr>Calibri</vt:lpstr>
      <vt:lpstr>Calibri Light</vt:lpstr>
      <vt:lpstr>Calisto MT</vt:lpstr>
      <vt:lpstr>Ink Free</vt:lpstr>
      <vt:lpstr>Times New Roman</vt:lpstr>
      <vt:lpstr>Office Theme</vt:lpstr>
      <vt:lpstr>1_Office Theme</vt:lpstr>
      <vt:lpstr>4_Office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16</cp:revision>
  <dcterms:created xsi:type="dcterms:W3CDTF">2025-08-19T19:05:23Z</dcterms:created>
  <dcterms:modified xsi:type="dcterms:W3CDTF">2025-10-18T21:35:12Z</dcterms:modified>
</cp:coreProperties>
</file>