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Lst>
  <p:sldIdLst>
    <p:sldId id="265" r:id="rId6"/>
    <p:sldId id="276" r:id="rId7"/>
    <p:sldId id="512" r:id="rId8"/>
    <p:sldId id="257" r:id="rId9"/>
    <p:sldId id="502" r:id="rId10"/>
    <p:sldId id="491" r:id="rId11"/>
    <p:sldId id="511" r:id="rId12"/>
    <p:sldId id="495" r:id="rId13"/>
    <p:sldId id="510" r:id="rId14"/>
    <p:sldId id="492" r:id="rId15"/>
    <p:sldId id="504" r:id="rId16"/>
    <p:sldId id="496" r:id="rId17"/>
    <p:sldId id="505" r:id="rId18"/>
    <p:sldId id="494" r:id="rId19"/>
    <p:sldId id="506" r:id="rId20"/>
    <p:sldId id="493" r:id="rId21"/>
    <p:sldId id="507" r:id="rId22"/>
    <p:sldId id="498" r:id="rId23"/>
    <p:sldId id="508" r:id="rId24"/>
    <p:sldId id="499" r:id="rId25"/>
    <p:sldId id="509" r:id="rId26"/>
    <p:sldId id="500" r:id="rId27"/>
    <p:sldId id="513" r:id="rId28"/>
    <p:sldId id="315" r:id="rId29"/>
    <p:sldId id="49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60J5nqMZfocoR3badLxPA==" hashData="I++PbfPsoOsLcauVcAph3KBU8J+SBw99zx81XoX7/4NzsfgFc4FdD8teBJSYqquX5icPUTTULz2qKmZAB4vsd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60"/>
  </p:normalViewPr>
  <p:slideViewPr>
    <p:cSldViewPr snapToGrid="0">
      <p:cViewPr varScale="1">
        <p:scale>
          <a:sx n="107" d="100"/>
          <a:sy n="107" d="100"/>
        </p:scale>
        <p:origin x="1716" y="11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382025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3759251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90377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792896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834442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97531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426547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85604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20705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453741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73965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ABED5-DFFD-47C9-8E1A-6EEE62D3C275}"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403483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97299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43018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127260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1799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5305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9377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3668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459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1311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112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ABED5-DFFD-47C9-8E1A-6EEE62D3C275}"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765107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8872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4207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3425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3641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76764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91705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4123291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15253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765567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41479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DABED5-DFFD-47C9-8E1A-6EEE62D3C275}"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2121912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446110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5618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152672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19806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387537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6811027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84227727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348736497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9673641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8470028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DABED5-DFFD-47C9-8E1A-6EEE62D3C275}"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1154536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83997831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86405452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80412508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76498596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406594296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147381635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DABED5-DFFD-47C9-8E1A-6EEE62D3C275}"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358817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ABED5-DFFD-47C9-8E1A-6EEE62D3C275}"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42436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ABED5-DFFD-47C9-8E1A-6EEE62D3C275}"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377996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ABED5-DFFD-47C9-8E1A-6EEE62D3C275}"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3EE42-34CC-42C4-A54D-966296F9059B}" type="slidenum">
              <a:rPr lang="en-US" smtClean="0"/>
              <a:t>‹#›</a:t>
            </a:fld>
            <a:endParaRPr lang="en-US"/>
          </a:p>
        </p:txBody>
      </p:sp>
    </p:spTree>
    <p:extLst>
      <p:ext uri="{BB962C8B-B14F-4D97-AF65-F5344CB8AC3E}">
        <p14:creationId xmlns:p14="http://schemas.microsoft.com/office/powerpoint/2010/main" val="1961145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ABED5-DFFD-47C9-8E1A-6EEE62D3C275}" type="datetimeFigureOut">
              <a:rPr lang="en-US" smtClean="0"/>
              <a:t>9/6/2025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3EE42-34CC-42C4-A54D-966296F9059B}" type="slidenum">
              <a:rPr lang="en-US" smtClean="0"/>
              <a:t>‹#›</a:t>
            </a:fld>
            <a:endParaRPr lang="en-US"/>
          </a:p>
        </p:txBody>
      </p:sp>
    </p:spTree>
    <p:extLst>
      <p:ext uri="{BB962C8B-B14F-4D97-AF65-F5344CB8AC3E}">
        <p14:creationId xmlns:p14="http://schemas.microsoft.com/office/powerpoint/2010/main" val="420333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9/6/2025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18055921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E4AD4-9483-45BF-8C80-FA4B789FE830}" type="datetimeFigureOut">
              <a:rPr lang="en-US" smtClean="0">
                <a:solidFill>
                  <a:prstClr val="black">
                    <a:tint val="75000"/>
                  </a:prstClr>
                </a:solidFill>
              </a:rPr>
              <a:pPr/>
              <a:t>9/6/2025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49752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C3792-2440-40FD-9B76-92D5F06CAC8C}" type="datetimeFigureOut">
              <a:rPr lang="en-US" smtClean="0"/>
              <a:t>9/6/2025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DB039-D147-4386-BC2D-5E6DB0D999C4}" type="slidenum">
              <a:rPr lang="en-US" smtClean="0"/>
              <a:t>‹#›</a:t>
            </a:fld>
            <a:endParaRPr lang="en-US" dirty="0"/>
          </a:p>
        </p:txBody>
      </p:sp>
    </p:spTree>
    <p:extLst>
      <p:ext uri="{BB962C8B-B14F-4D97-AF65-F5344CB8AC3E}">
        <p14:creationId xmlns:p14="http://schemas.microsoft.com/office/powerpoint/2010/main" val="17266449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AB7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9/6/2025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extLst>
      <p:ext uri="{BB962C8B-B14F-4D97-AF65-F5344CB8AC3E}">
        <p14:creationId xmlns:p14="http://schemas.microsoft.com/office/powerpoint/2010/main" val="22475887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hyperlink" Target="https://ref.ly/logosres/ws-57d66b392b694fff8a5101b669f92a2f?ref=Page.p+6&amp;off=660&amp;ctx=re+me+(Ps.+51%3a2%E2%80%933).%0a~Out+of+love%2c+a+forgi"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ref.ly/logosres/ws-57d66b392b694fff8a5101b669f92a2f?ref=Page.p+6&amp;off=869&amp;ctx=ves+little+(v.+47).%0a~The+Parable+of+the+P"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ref.ly/logosres/ws-57d66b392b694fff8a5101b669f92a2f?ref=Page.p+6&amp;off=1082&amp;ctx=kissed+him+(v.+20).%0a~A+tax+collector+beg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hyperlink" Target="https://ref.ly/logosres/ws-57d66b392b694fff8a5101b669f92a2f?ref=Page.p+6&amp;off=90&amp;ctx=rs+of+estrangement.%0a~Genesis+25%3a19%E2%80%9334%3b+27"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ref.ly/logosres/ws-57d66b392b694fff8a5101b669f92a2f?ref=Page.p+6&amp;off=501&amp;ctx=ery+with+Bathsheba.%0a~2+Samuel+11%3a1%E2%80%9312%3a25%3b"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12827-0AE0-816E-23BE-A58EA23B86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CADB52-1C06-C71B-8D44-38CEFA3AB0C4}"/>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C9C5F89F-61B2-8C0F-3555-4208469F5354}"/>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dirty="0">
                <a:solidFill>
                  <a:schemeClr val="bg1"/>
                </a:solidFill>
              </a:rPr>
              <a:t>What Does Forgiveness Look Like?</a:t>
            </a:r>
          </a:p>
        </p:txBody>
      </p:sp>
      <p:sp>
        <p:nvSpPr>
          <p:cNvPr id="6" name="TextBox 5">
            <a:extLst>
              <a:ext uri="{FF2B5EF4-FFF2-40B4-BE49-F238E27FC236}">
                <a16:creationId xmlns:a16="http://schemas.microsoft.com/office/drawing/2014/main" id="{A0BDAB8E-4B77-B67C-DF9E-97617DBA90C4}"/>
              </a:ext>
            </a:extLst>
          </p:cNvPr>
          <p:cNvSpPr txBox="1"/>
          <p:nvPr/>
        </p:nvSpPr>
        <p:spPr>
          <a:xfrm>
            <a:off x="0" y="977152"/>
            <a:ext cx="9143999" cy="1477328"/>
          </a:xfrm>
          <a:prstGeom prst="rect">
            <a:avLst/>
          </a:prstGeom>
          <a:noFill/>
        </p:spPr>
        <p:txBody>
          <a:bodyPr wrap="square">
            <a:spAutoFit/>
          </a:bodyPr>
          <a:lstStyle/>
          <a:p>
            <a:pPr algn="ctr"/>
            <a:r>
              <a:rPr lang="en-US" sz="3600" dirty="0">
                <a:solidFill>
                  <a:srgbClr val="0070C0"/>
                </a:solidFill>
                <a:latin typeface="Franklin Gothic Medium" panose="020B0603020102020204" pitchFamily="34" charset="0"/>
              </a:rPr>
              <a:t>Out of love, a forgiven woman anointed </a:t>
            </a:r>
          </a:p>
          <a:p>
            <a:pPr algn="ctr"/>
            <a:r>
              <a:rPr lang="en-US" sz="3600" dirty="0">
                <a:solidFill>
                  <a:srgbClr val="0070C0"/>
                </a:solidFill>
                <a:latin typeface="Franklin Gothic Medium" panose="020B0603020102020204" pitchFamily="34" charset="0"/>
              </a:rPr>
              <a:t>Jesus’ feet.</a:t>
            </a:r>
          </a:p>
          <a:p>
            <a:pPr lvl="1"/>
            <a:r>
              <a:rPr lang="en-US" dirty="0"/>
              <a:t>  </a:t>
            </a:r>
            <a:endParaRPr lang="en-US" b="0" i="0" u="none" strike="noStrike" baseline="0" dirty="0">
              <a:solidFill>
                <a:srgbClr val="0000FF"/>
              </a:solidFill>
              <a:hlinkClick r:id="rId2"/>
            </a:endParaRPr>
          </a:p>
        </p:txBody>
      </p:sp>
      <p:sp>
        <p:nvSpPr>
          <p:cNvPr id="10" name="TextBox 9">
            <a:extLst>
              <a:ext uri="{FF2B5EF4-FFF2-40B4-BE49-F238E27FC236}">
                <a16:creationId xmlns:a16="http://schemas.microsoft.com/office/drawing/2014/main" id="{499E373F-80B6-2E4E-A1D9-A7992E355F0B}"/>
              </a:ext>
            </a:extLst>
          </p:cNvPr>
          <p:cNvSpPr txBox="1"/>
          <p:nvPr/>
        </p:nvSpPr>
        <p:spPr>
          <a:xfrm>
            <a:off x="1" y="2788022"/>
            <a:ext cx="9143998" cy="646331"/>
          </a:xfrm>
          <a:prstGeom prst="rect">
            <a:avLst/>
          </a:prstGeom>
          <a:noFill/>
        </p:spPr>
        <p:txBody>
          <a:bodyPr wrap="square">
            <a:spAutoFit/>
          </a:bodyPr>
          <a:lstStyle/>
          <a:p>
            <a:pPr algn="ctr"/>
            <a:r>
              <a:rPr lang="en-US" sz="3600" dirty="0">
                <a:latin typeface="Franklin Gothic Medium" panose="020B0603020102020204" pitchFamily="34" charset="0"/>
              </a:rPr>
              <a:t>Luke 7:36–50</a:t>
            </a:r>
          </a:p>
        </p:txBody>
      </p:sp>
      <p:sp>
        <p:nvSpPr>
          <p:cNvPr id="14" name="TextBox 13">
            <a:extLst>
              <a:ext uri="{FF2B5EF4-FFF2-40B4-BE49-F238E27FC236}">
                <a16:creationId xmlns:a16="http://schemas.microsoft.com/office/drawing/2014/main" id="{4E9A3C5C-3C68-B060-AFB3-2967603EB152}"/>
              </a:ext>
            </a:extLst>
          </p:cNvPr>
          <p:cNvSpPr txBox="1"/>
          <p:nvPr/>
        </p:nvSpPr>
        <p:spPr>
          <a:xfrm>
            <a:off x="645459" y="4008148"/>
            <a:ext cx="8095129" cy="2339102"/>
          </a:xfrm>
          <a:prstGeom prst="rect">
            <a:avLst/>
          </a:prstGeom>
          <a:noFill/>
          <a:ln w="38100">
            <a:solidFill>
              <a:schemeClr val="tx1"/>
            </a:solidFill>
          </a:ln>
        </p:spPr>
        <p:txBody>
          <a:bodyPr wrap="square">
            <a:spAutoFit/>
          </a:bodyPr>
          <a:lstStyle/>
          <a:p>
            <a:r>
              <a:rPr lang="en-US" sz="3200" b="1" dirty="0"/>
              <a:t>Luke 7:47  </a:t>
            </a:r>
            <a:r>
              <a:rPr lang="en-US" sz="3200" dirty="0"/>
              <a:t>Therefore I say to you, her sins, which are many, are forgiven, for she loved much. But to whom little is forgiven, the same loves little."</a:t>
            </a:r>
          </a:p>
          <a:p>
            <a:r>
              <a:rPr lang="en-US" dirty="0"/>
              <a:t> </a:t>
            </a:r>
          </a:p>
        </p:txBody>
      </p:sp>
    </p:spTree>
    <p:extLst>
      <p:ext uri="{BB962C8B-B14F-4D97-AF65-F5344CB8AC3E}">
        <p14:creationId xmlns:p14="http://schemas.microsoft.com/office/powerpoint/2010/main" val="422375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3A09DB-2D7E-C488-07B1-A6DD2DCCBAEA}"/>
              </a:ext>
            </a:extLst>
          </p:cNvPr>
          <p:cNvPicPr>
            <a:picLocks noChangeAspect="1"/>
          </p:cNvPicPr>
          <p:nvPr/>
        </p:nvPicPr>
        <p:blipFill>
          <a:blip r:embed="rId2"/>
          <a:srcRect l="7254" t="11970" r="8138" b="4127"/>
          <a:stretch>
            <a:fillRect/>
          </a:stretch>
        </p:blipFill>
        <p:spPr>
          <a:xfrm>
            <a:off x="-5298" y="1264025"/>
            <a:ext cx="9149298" cy="4876800"/>
          </a:xfrm>
          <a:prstGeom prst="rect">
            <a:avLst/>
          </a:prstGeom>
        </p:spPr>
      </p:pic>
      <p:sp>
        <p:nvSpPr>
          <p:cNvPr id="4" name="TextBox 3">
            <a:extLst>
              <a:ext uri="{FF2B5EF4-FFF2-40B4-BE49-F238E27FC236}">
                <a16:creationId xmlns:a16="http://schemas.microsoft.com/office/drawing/2014/main" id="{6C9E2376-5FBE-F2E4-A9DE-D3644BD4CF61}"/>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247478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BC47-E549-1853-0E95-0AFDAAF0CE9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350637-04D9-6B02-82A9-FB6B269C849C}"/>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EE70CB84-873D-ADD4-753E-762B8CEE8275}"/>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dirty="0">
                <a:solidFill>
                  <a:schemeClr val="bg1"/>
                </a:solidFill>
              </a:rPr>
              <a:t>What Does Forgiveness Look Like?</a:t>
            </a:r>
          </a:p>
        </p:txBody>
      </p:sp>
      <p:sp>
        <p:nvSpPr>
          <p:cNvPr id="5" name="TextBox 4">
            <a:extLst>
              <a:ext uri="{FF2B5EF4-FFF2-40B4-BE49-F238E27FC236}">
                <a16:creationId xmlns:a16="http://schemas.microsoft.com/office/drawing/2014/main" id="{EC075E54-2ADB-7D85-5E7B-D72167777B71}"/>
              </a:ext>
            </a:extLst>
          </p:cNvPr>
          <p:cNvSpPr txBox="1"/>
          <p:nvPr/>
        </p:nvSpPr>
        <p:spPr>
          <a:xfrm>
            <a:off x="0" y="968185"/>
            <a:ext cx="9143999" cy="1323439"/>
          </a:xfrm>
          <a:prstGeom prst="rect">
            <a:avLst/>
          </a:prstGeom>
          <a:noFill/>
        </p:spPr>
        <p:txBody>
          <a:bodyPr wrap="square">
            <a:spAutoFit/>
          </a:bodyPr>
          <a:lstStyle/>
          <a:p>
            <a:pPr algn="ctr"/>
            <a:r>
              <a:rPr lang="en-US" sz="4000" dirty="0">
                <a:solidFill>
                  <a:srgbClr val="0070C0"/>
                </a:solidFill>
                <a:latin typeface="Franklin Gothic Medium Cond" panose="020B0606030402020204" pitchFamily="34" charset="0"/>
              </a:rPr>
              <a:t>The Parable of the Prodigal Son</a:t>
            </a:r>
          </a:p>
          <a:p>
            <a:pPr lvl="1"/>
            <a:r>
              <a:rPr lang="en-US" sz="4000" dirty="0">
                <a:latin typeface="Franklin Gothic Medium Cond" panose="020B0606030402020204" pitchFamily="34" charset="0"/>
              </a:rPr>
              <a:t> </a:t>
            </a:r>
            <a:endParaRPr lang="en-US" sz="4000" b="0" i="0" u="none" strike="noStrike" baseline="0" dirty="0">
              <a:solidFill>
                <a:srgbClr val="0000FF"/>
              </a:solidFill>
              <a:latin typeface="Franklin Gothic Medium Cond" panose="020B0606030402020204" pitchFamily="34" charset="0"/>
              <a:hlinkClick r:id="rId2"/>
            </a:endParaRPr>
          </a:p>
        </p:txBody>
      </p:sp>
      <p:sp>
        <p:nvSpPr>
          <p:cNvPr id="7" name="TextBox 6">
            <a:extLst>
              <a:ext uri="{FF2B5EF4-FFF2-40B4-BE49-F238E27FC236}">
                <a16:creationId xmlns:a16="http://schemas.microsoft.com/office/drawing/2014/main" id="{7024C64F-1475-E823-BD9E-B388A53E2419}"/>
              </a:ext>
            </a:extLst>
          </p:cNvPr>
          <p:cNvSpPr txBox="1"/>
          <p:nvPr/>
        </p:nvSpPr>
        <p:spPr>
          <a:xfrm>
            <a:off x="1" y="2537009"/>
            <a:ext cx="9144000" cy="646331"/>
          </a:xfrm>
          <a:prstGeom prst="rect">
            <a:avLst/>
          </a:prstGeom>
          <a:noFill/>
        </p:spPr>
        <p:txBody>
          <a:bodyPr wrap="square">
            <a:spAutoFit/>
          </a:bodyPr>
          <a:lstStyle/>
          <a:p>
            <a:pPr algn="ctr"/>
            <a:r>
              <a:rPr lang="en-US" sz="3600" dirty="0">
                <a:latin typeface="Franklin Gothic Medium" panose="020B0603020102020204" pitchFamily="34" charset="0"/>
              </a:rPr>
              <a:t>Luke 15:11–32</a:t>
            </a:r>
          </a:p>
        </p:txBody>
      </p:sp>
      <p:sp>
        <p:nvSpPr>
          <p:cNvPr id="11" name="TextBox 10">
            <a:extLst>
              <a:ext uri="{FF2B5EF4-FFF2-40B4-BE49-F238E27FC236}">
                <a16:creationId xmlns:a16="http://schemas.microsoft.com/office/drawing/2014/main" id="{817C6D31-E510-AE07-6806-A52D7081382D}"/>
              </a:ext>
            </a:extLst>
          </p:cNvPr>
          <p:cNvSpPr txBox="1"/>
          <p:nvPr/>
        </p:nvSpPr>
        <p:spPr>
          <a:xfrm>
            <a:off x="663388" y="3988406"/>
            <a:ext cx="7844118" cy="2062103"/>
          </a:xfrm>
          <a:prstGeom prst="rect">
            <a:avLst/>
          </a:prstGeom>
          <a:noFill/>
          <a:ln w="38100">
            <a:solidFill>
              <a:schemeClr val="tx1"/>
            </a:solidFill>
          </a:ln>
        </p:spPr>
        <p:txBody>
          <a:bodyPr wrap="square">
            <a:spAutoFit/>
          </a:bodyPr>
          <a:lstStyle/>
          <a:p>
            <a:r>
              <a:rPr lang="en-US" sz="3200" b="1" dirty="0"/>
              <a:t>Luke 15:20 </a:t>
            </a:r>
            <a:r>
              <a:rPr lang="en-US" sz="3200" dirty="0"/>
              <a:t>"And he arose and came to his father. But when he was still a great way off, his father saw him and had compassion, and ran and fell on his neck and kissed him.</a:t>
            </a:r>
          </a:p>
        </p:txBody>
      </p:sp>
    </p:spTree>
    <p:extLst>
      <p:ext uri="{BB962C8B-B14F-4D97-AF65-F5344CB8AC3E}">
        <p14:creationId xmlns:p14="http://schemas.microsoft.com/office/powerpoint/2010/main" val="2950654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1FA60-8E63-648D-E406-A91B589B6742}"/>
              </a:ext>
            </a:extLst>
          </p:cNvPr>
          <p:cNvPicPr>
            <a:picLocks noChangeAspect="1"/>
          </p:cNvPicPr>
          <p:nvPr/>
        </p:nvPicPr>
        <p:blipFill>
          <a:blip r:embed="rId2"/>
          <a:srcRect l="7647" t="12517" r="8040" b="3762"/>
          <a:stretch>
            <a:fillRect/>
          </a:stretch>
        </p:blipFill>
        <p:spPr>
          <a:xfrm>
            <a:off x="0" y="1274646"/>
            <a:ext cx="9147942" cy="4882449"/>
          </a:xfrm>
          <a:prstGeom prst="rect">
            <a:avLst/>
          </a:prstGeom>
        </p:spPr>
      </p:pic>
      <p:sp>
        <p:nvSpPr>
          <p:cNvPr id="4" name="TextBox 3">
            <a:extLst>
              <a:ext uri="{FF2B5EF4-FFF2-40B4-BE49-F238E27FC236}">
                <a16:creationId xmlns:a16="http://schemas.microsoft.com/office/drawing/2014/main" id="{2724D56E-78A6-3E80-9CBB-ECAC9B8327BC}"/>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127593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BDAA-AECB-4B3D-9C56-45DFBF7ED5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B9DBDD-AA31-B9AB-CECD-B53873169F4E}"/>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6A807995-14D9-CD91-1A51-6866C4D1639D}"/>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dirty="0">
                <a:solidFill>
                  <a:schemeClr val="bg1"/>
                </a:solidFill>
              </a:rPr>
              <a:t>What Does Forgiveness Look Like?</a:t>
            </a:r>
          </a:p>
        </p:txBody>
      </p:sp>
      <p:sp>
        <p:nvSpPr>
          <p:cNvPr id="5" name="TextBox 4">
            <a:extLst>
              <a:ext uri="{FF2B5EF4-FFF2-40B4-BE49-F238E27FC236}">
                <a16:creationId xmlns:a16="http://schemas.microsoft.com/office/drawing/2014/main" id="{49C87576-F3E4-90D7-0458-BBA42E8E8EC0}"/>
              </a:ext>
            </a:extLst>
          </p:cNvPr>
          <p:cNvSpPr txBox="1"/>
          <p:nvPr/>
        </p:nvSpPr>
        <p:spPr>
          <a:xfrm>
            <a:off x="0" y="963538"/>
            <a:ext cx="9144000" cy="2031325"/>
          </a:xfrm>
          <a:prstGeom prst="rect">
            <a:avLst/>
          </a:prstGeom>
          <a:noFill/>
        </p:spPr>
        <p:txBody>
          <a:bodyPr wrap="square">
            <a:spAutoFit/>
          </a:bodyPr>
          <a:lstStyle/>
          <a:p>
            <a:pPr algn="ctr"/>
            <a:r>
              <a:rPr lang="en-US" sz="3600" dirty="0">
                <a:solidFill>
                  <a:srgbClr val="0070C0"/>
                </a:solidFill>
                <a:latin typeface="Franklin Gothic Medium" panose="020B0603020102020204" pitchFamily="34" charset="0"/>
              </a:rPr>
              <a:t>A tax collector begged for mercy while a Pharisee failed to see his own need for forgiveness.</a:t>
            </a:r>
          </a:p>
          <a:p>
            <a:pPr lvl="1"/>
            <a:r>
              <a:rPr lang="en-US" dirty="0"/>
              <a:t>  </a:t>
            </a:r>
            <a:endParaRPr lang="en-US" b="0" i="0" u="none" strike="noStrike" baseline="0" dirty="0">
              <a:solidFill>
                <a:srgbClr val="0000FF"/>
              </a:solidFill>
              <a:hlinkClick r:id="rId2"/>
            </a:endParaRPr>
          </a:p>
        </p:txBody>
      </p:sp>
      <p:sp>
        <p:nvSpPr>
          <p:cNvPr id="7" name="TextBox 6">
            <a:extLst>
              <a:ext uri="{FF2B5EF4-FFF2-40B4-BE49-F238E27FC236}">
                <a16:creationId xmlns:a16="http://schemas.microsoft.com/office/drawing/2014/main" id="{1ABD0BBF-6BA8-344E-1880-53F4B7DB30B8}"/>
              </a:ext>
            </a:extLst>
          </p:cNvPr>
          <p:cNvSpPr txBox="1"/>
          <p:nvPr/>
        </p:nvSpPr>
        <p:spPr>
          <a:xfrm>
            <a:off x="0" y="3029185"/>
            <a:ext cx="9144000" cy="584775"/>
          </a:xfrm>
          <a:prstGeom prst="rect">
            <a:avLst/>
          </a:prstGeom>
          <a:noFill/>
        </p:spPr>
        <p:txBody>
          <a:bodyPr wrap="square">
            <a:spAutoFit/>
          </a:bodyPr>
          <a:lstStyle/>
          <a:p>
            <a:pPr algn="ctr"/>
            <a:r>
              <a:rPr lang="en-US" sz="3200" dirty="0">
                <a:latin typeface="Franklin Gothic Medium" panose="020B0603020102020204" pitchFamily="34" charset="0"/>
              </a:rPr>
              <a:t>Luke 18:9–14</a:t>
            </a:r>
          </a:p>
        </p:txBody>
      </p:sp>
      <p:sp>
        <p:nvSpPr>
          <p:cNvPr id="11" name="TextBox 10">
            <a:extLst>
              <a:ext uri="{FF2B5EF4-FFF2-40B4-BE49-F238E27FC236}">
                <a16:creationId xmlns:a16="http://schemas.microsoft.com/office/drawing/2014/main" id="{61392BA0-05BB-6D3B-22E0-15CE63B8B561}"/>
              </a:ext>
            </a:extLst>
          </p:cNvPr>
          <p:cNvSpPr txBox="1"/>
          <p:nvPr/>
        </p:nvSpPr>
        <p:spPr>
          <a:xfrm>
            <a:off x="654425" y="4231341"/>
            <a:ext cx="7817224" cy="2062103"/>
          </a:xfrm>
          <a:prstGeom prst="rect">
            <a:avLst/>
          </a:prstGeom>
          <a:noFill/>
          <a:ln w="38100">
            <a:solidFill>
              <a:schemeClr val="tx1"/>
            </a:solidFill>
          </a:ln>
        </p:spPr>
        <p:txBody>
          <a:bodyPr wrap="square">
            <a:spAutoFit/>
          </a:bodyPr>
          <a:lstStyle/>
          <a:p>
            <a:r>
              <a:rPr lang="en-US" sz="3200" b="1" dirty="0"/>
              <a:t>Luke 18:13 </a:t>
            </a:r>
            <a:r>
              <a:rPr lang="en-US" sz="3200" dirty="0"/>
              <a:t>"And the tax collector, standing afar off, would not so much as raise his eyes to heaven, but beat his breast, saying, 'God, be merciful to me a sinner!'</a:t>
            </a:r>
          </a:p>
        </p:txBody>
      </p:sp>
    </p:spTree>
    <p:extLst>
      <p:ext uri="{BB962C8B-B14F-4D97-AF65-F5344CB8AC3E}">
        <p14:creationId xmlns:p14="http://schemas.microsoft.com/office/powerpoint/2010/main" val="392960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4DE98-3EFD-DFE2-1E31-1B45A1DAA8EE}"/>
              </a:ext>
            </a:extLst>
          </p:cNvPr>
          <p:cNvPicPr>
            <a:picLocks noChangeAspect="1"/>
          </p:cNvPicPr>
          <p:nvPr/>
        </p:nvPicPr>
        <p:blipFill>
          <a:blip r:embed="rId2"/>
          <a:srcRect l="7451" t="12335" r="9020" b="4492"/>
          <a:stretch>
            <a:fillRect/>
          </a:stretch>
        </p:blipFill>
        <p:spPr>
          <a:xfrm>
            <a:off x="-22176" y="1308847"/>
            <a:ext cx="9162164" cy="4903694"/>
          </a:xfrm>
          <a:prstGeom prst="rect">
            <a:avLst/>
          </a:prstGeom>
        </p:spPr>
      </p:pic>
      <p:sp>
        <p:nvSpPr>
          <p:cNvPr id="4" name="TextBox 3">
            <a:extLst>
              <a:ext uri="{FF2B5EF4-FFF2-40B4-BE49-F238E27FC236}">
                <a16:creationId xmlns:a16="http://schemas.microsoft.com/office/drawing/2014/main" id="{D9951F4E-4031-CCD0-3081-7B6796C418EA}"/>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145288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451F8-A797-7BDA-368F-54FF8BDD8C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7BCC84A-EEF3-3112-248A-DA8AA207437F}"/>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20B266EA-8A60-1340-3F66-064985AEBD7D}"/>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a:solidFill>
                  <a:schemeClr val="bg1"/>
                </a:solidFill>
              </a:rPr>
              <a:t>What Does Forgiveness Look Like?</a:t>
            </a:r>
            <a:endParaRPr lang="en-US" sz="3200" dirty="0">
              <a:solidFill>
                <a:schemeClr val="bg1"/>
              </a:solidFill>
            </a:endParaRPr>
          </a:p>
        </p:txBody>
      </p:sp>
      <p:sp>
        <p:nvSpPr>
          <p:cNvPr id="5" name="TextBox 4">
            <a:extLst>
              <a:ext uri="{FF2B5EF4-FFF2-40B4-BE49-F238E27FC236}">
                <a16:creationId xmlns:a16="http://schemas.microsoft.com/office/drawing/2014/main" id="{401B3F0D-6AE7-6B2F-9E8C-5E8AE0DC8A0F}"/>
              </a:ext>
            </a:extLst>
          </p:cNvPr>
          <p:cNvSpPr txBox="1"/>
          <p:nvPr/>
        </p:nvSpPr>
        <p:spPr>
          <a:xfrm>
            <a:off x="0" y="1066800"/>
            <a:ext cx="9143999" cy="1200329"/>
          </a:xfrm>
          <a:prstGeom prst="rect">
            <a:avLst/>
          </a:prstGeom>
          <a:noFill/>
        </p:spPr>
        <p:txBody>
          <a:bodyPr wrap="square">
            <a:spAutoFit/>
          </a:bodyPr>
          <a:lstStyle/>
          <a:p>
            <a:pPr algn="ctr"/>
            <a:r>
              <a:rPr lang="en-US" sz="3600" dirty="0">
                <a:solidFill>
                  <a:srgbClr val="0070C0"/>
                </a:solidFill>
                <a:latin typeface="Franklin Gothic Medium" panose="020B0603020102020204" pitchFamily="34" charset="0"/>
              </a:rPr>
              <a:t>Jesus did not condemn a woman caught in adultery.</a:t>
            </a:r>
          </a:p>
        </p:txBody>
      </p:sp>
      <p:sp>
        <p:nvSpPr>
          <p:cNvPr id="7" name="TextBox 6">
            <a:extLst>
              <a:ext uri="{FF2B5EF4-FFF2-40B4-BE49-F238E27FC236}">
                <a16:creationId xmlns:a16="http://schemas.microsoft.com/office/drawing/2014/main" id="{4C6E39DB-3764-76DE-4881-93BE7D21AEAE}"/>
              </a:ext>
            </a:extLst>
          </p:cNvPr>
          <p:cNvSpPr txBox="1"/>
          <p:nvPr/>
        </p:nvSpPr>
        <p:spPr>
          <a:xfrm>
            <a:off x="0" y="2599767"/>
            <a:ext cx="9143999" cy="584775"/>
          </a:xfrm>
          <a:prstGeom prst="rect">
            <a:avLst/>
          </a:prstGeom>
          <a:noFill/>
        </p:spPr>
        <p:txBody>
          <a:bodyPr wrap="square">
            <a:spAutoFit/>
          </a:bodyPr>
          <a:lstStyle/>
          <a:p>
            <a:pPr algn="ctr"/>
            <a:r>
              <a:rPr lang="en-US" sz="3200" dirty="0">
                <a:latin typeface="Franklin Gothic Medium" panose="020B0603020102020204" pitchFamily="34" charset="0"/>
              </a:rPr>
              <a:t>John 8:1–11</a:t>
            </a:r>
          </a:p>
        </p:txBody>
      </p:sp>
      <p:sp>
        <p:nvSpPr>
          <p:cNvPr id="11" name="TextBox 10">
            <a:extLst>
              <a:ext uri="{FF2B5EF4-FFF2-40B4-BE49-F238E27FC236}">
                <a16:creationId xmlns:a16="http://schemas.microsoft.com/office/drawing/2014/main" id="{A9B8E5C7-00BE-449C-E0AB-B736EA4E9405}"/>
              </a:ext>
            </a:extLst>
          </p:cNvPr>
          <p:cNvSpPr txBox="1"/>
          <p:nvPr/>
        </p:nvSpPr>
        <p:spPr>
          <a:xfrm>
            <a:off x="636495" y="3693459"/>
            <a:ext cx="7960658" cy="2677656"/>
          </a:xfrm>
          <a:prstGeom prst="rect">
            <a:avLst/>
          </a:prstGeom>
          <a:noFill/>
          <a:ln w="38100">
            <a:solidFill>
              <a:schemeClr val="tx1"/>
            </a:solidFill>
          </a:ln>
        </p:spPr>
        <p:txBody>
          <a:bodyPr wrap="square">
            <a:spAutoFit/>
          </a:bodyPr>
          <a:lstStyle/>
          <a:p>
            <a:r>
              <a:rPr lang="en-US" sz="2800" dirty="0"/>
              <a:t>John 8:10 When Jesus had raised Himself up and saw no one but the woman, He said to her, "Woman, where are those accusers of yours? Has no one condemned you?" 11 She said, "No one, Lord." And Jesus said to her, "Neither do I condemn you; go and sin no more."</a:t>
            </a:r>
          </a:p>
        </p:txBody>
      </p:sp>
    </p:spTree>
    <p:extLst>
      <p:ext uri="{BB962C8B-B14F-4D97-AF65-F5344CB8AC3E}">
        <p14:creationId xmlns:p14="http://schemas.microsoft.com/office/powerpoint/2010/main" val="432800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2FFD6-AD67-3CE5-CBB0-594D8CB14176}"/>
              </a:ext>
            </a:extLst>
          </p:cNvPr>
          <p:cNvPicPr>
            <a:picLocks noChangeAspect="1"/>
          </p:cNvPicPr>
          <p:nvPr/>
        </p:nvPicPr>
        <p:blipFill>
          <a:blip r:embed="rId2"/>
          <a:srcRect l="7451" t="11970" r="7940" b="3762"/>
          <a:stretch>
            <a:fillRect/>
          </a:stretch>
        </p:blipFill>
        <p:spPr>
          <a:xfrm>
            <a:off x="0" y="1452282"/>
            <a:ext cx="9159930" cy="4903695"/>
          </a:xfrm>
          <a:prstGeom prst="rect">
            <a:avLst/>
          </a:prstGeom>
        </p:spPr>
      </p:pic>
      <p:sp>
        <p:nvSpPr>
          <p:cNvPr id="4" name="TextBox 3">
            <a:extLst>
              <a:ext uri="{FF2B5EF4-FFF2-40B4-BE49-F238E27FC236}">
                <a16:creationId xmlns:a16="http://schemas.microsoft.com/office/drawing/2014/main" id="{EF4E1DB5-8566-D951-0828-A27BD4B2F305}"/>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126191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DC5E-6724-7C90-8DD7-5948DE4A69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2801D5-33B9-4447-1BEB-FD7E2B9B57EA}"/>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B110B9DA-37B6-D118-17FD-5759B60F7BB9}"/>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a:solidFill>
                  <a:schemeClr val="bg1"/>
                </a:solidFill>
              </a:rPr>
              <a:t>What Does Forgiveness Look Like?</a:t>
            </a:r>
            <a:endParaRPr lang="en-US" sz="3200" dirty="0">
              <a:solidFill>
                <a:schemeClr val="bg1"/>
              </a:solidFill>
            </a:endParaRPr>
          </a:p>
        </p:txBody>
      </p:sp>
      <p:sp>
        <p:nvSpPr>
          <p:cNvPr id="5" name="TextBox 4">
            <a:extLst>
              <a:ext uri="{FF2B5EF4-FFF2-40B4-BE49-F238E27FC236}">
                <a16:creationId xmlns:a16="http://schemas.microsoft.com/office/drawing/2014/main" id="{58821B8E-DE5A-BEFC-A791-A8EDEAF89FCE}"/>
              </a:ext>
            </a:extLst>
          </p:cNvPr>
          <p:cNvSpPr txBox="1"/>
          <p:nvPr/>
        </p:nvSpPr>
        <p:spPr>
          <a:xfrm>
            <a:off x="0" y="972975"/>
            <a:ext cx="9144000" cy="1200329"/>
          </a:xfrm>
          <a:prstGeom prst="rect">
            <a:avLst/>
          </a:prstGeom>
          <a:noFill/>
        </p:spPr>
        <p:txBody>
          <a:bodyPr wrap="square">
            <a:spAutoFit/>
          </a:bodyPr>
          <a:lstStyle/>
          <a:p>
            <a:pPr algn="ctr"/>
            <a:r>
              <a:rPr lang="en-US" sz="3600" dirty="0">
                <a:solidFill>
                  <a:srgbClr val="0070C0"/>
                </a:solidFill>
                <a:latin typeface="Franklin Gothic Medium" panose="020B0603020102020204" pitchFamily="34" charset="0"/>
              </a:rPr>
              <a:t>Jesus asked the Father to forgive those     who crucified him.</a:t>
            </a:r>
          </a:p>
        </p:txBody>
      </p:sp>
      <p:sp>
        <p:nvSpPr>
          <p:cNvPr id="7" name="TextBox 6">
            <a:extLst>
              <a:ext uri="{FF2B5EF4-FFF2-40B4-BE49-F238E27FC236}">
                <a16:creationId xmlns:a16="http://schemas.microsoft.com/office/drawing/2014/main" id="{0EEAF138-463A-C06E-7A29-AC3F41A10465}"/>
              </a:ext>
            </a:extLst>
          </p:cNvPr>
          <p:cNvSpPr txBox="1"/>
          <p:nvPr/>
        </p:nvSpPr>
        <p:spPr>
          <a:xfrm>
            <a:off x="0" y="2967768"/>
            <a:ext cx="9144000" cy="584775"/>
          </a:xfrm>
          <a:prstGeom prst="rect">
            <a:avLst/>
          </a:prstGeom>
          <a:noFill/>
        </p:spPr>
        <p:txBody>
          <a:bodyPr wrap="square">
            <a:spAutoFit/>
          </a:bodyPr>
          <a:lstStyle/>
          <a:p>
            <a:pPr algn="ctr"/>
            <a:r>
              <a:rPr lang="en-US" sz="3200" dirty="0">
                <a:latin typeface="Franklin Gothic Medium" panose="020B0603020102020204" pitchFamily="34" charset="0"/>
              </a:rPr>
              <a:t>Luke 23:32–43</a:t>
            </a:r>
          </a:p>
        </p:txBody>
      </p:sp>
      <p:sp>
        <p:nvSpPr>
          <p:cNvPr id="11" name="TextBox 10">
            <a:extLst>
              <a:ext uri="{FF2B5EF4-FFF2-40B4-BE49-F238E27FC236}">
                <a16:creationId xmlns:a16="http://schemas.microsoft.com/office/drawing/2014/main" id="{6CF15D41-1815-6DE7-C617-4410648586E2}"/>
              </a:ext>
            </a:extLst>
          </p:cNvPr>
          <p:cNvSpPr txBox="1"/>
          <p:nvPr/>
        </p:nvSpPr>
        <p:spPr>
          <a:xfrm>
            <a:off x="833717" y="4482354"/>
            <a:ext cx="7790329" cy="1569660"/>
          </a:xfrm>
          <a:prstGeom prst="rect">
            <a:avLst/>
          </a:prstGeom>
          <a:noFill/>
          <a:ln w="38100">
            <a:solidFill>
              <a:schemeClr val="tx1"/>
            </a:solidFill>
          </a:ln>
        </p:spPr>
        <p:txBody>
          <a:bodyPr wrap="square">
            <a:spAutoFit/>
          </a:bodyPr>
          <a:lstStyle/>
          <a:p>
            <a:r>
              <a:rPr lang="en-US" sz="3200" b="1" dirty="0"/>
              <a:t>Luke 23:34 </a:t>
            </a:r>
            <a:r>
              <a:rPr lang="en-US" sz="3200" dirty="0"/>
              <a:t>Then Jesus said, "Father, forgive them, for they do not know what they do." And they divided His garments and cast lots.</a:t>
            </a:r>
          </a:p>
        </p:txBody>
      </p:sp>
    </p:spTree>
    <p:extLst>
      <p:ext uri="{BB962C8B-B14F-4D97-AF65-F5344CB8AC3E}">
        <p14:creationId xmlns:p14="http://schemas.microsoft.com/office/powerpoint/2010/main" val="336080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A598A5-9154-440C-9AF0-AA81D58DD3B3}"/>
              </a:ext>
            </a:extLst>
          </p:cNvPr>
          <p:cNvPicPr>
            <a:picLocks noChangeAspect="1"/>
          </p:cNvPicPr>
          <p:nvPr/>
        </p:nvPicPr>
        <p:blipFill>
          <a:blip r:embed="rId2"/>
          <a:srcRect l="7255" t="11787" r="8039" b="3945"/>
          <a:stretch>
            <a:fillRect/>
          </a:stretch>
        </p:blipFill>
        <p:spPr>
          <a:xfrm>
            <a:off x="-4890" y="1380562"/>
            <a:ext cx="9153780" cy="4894729"/>
          </a:xfrm>
          <a:prstGeom prst="rect">
            <a:avLst/>
          </a:prstGeom>
        </p:spPr>
      </p:pic>
      <p:sp>
        <p:nvSpPr>
          <p:cNvPr id="4" name="TextBox 3">
            <a:extLst>
              <a:ext uri="{FF2B5EF4-FFF2-40B4-BE49-F238E27FC236}">
                <a16:creationId xmlns:a16="http://schemas.microsoft.com/office/drawing/2014/main" id="{ABA92674-B8A9-B060-9EBF-8CA014C628A5}"/>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72837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6794" y="2133086"/>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pic>
        <p:nvPicPr>
          <p:cNvPr id="7" name="Picture 6"/>
          <p:cNvPicPr>
            <a:picLocks noChangeAspect="1"/>
          </p:cNvPicPr>
          <p:nvPr/>
        </p:nvPicPr>
        <p:blipFill rotWithShape="1">
          <a:blip r:embed="rId2"/>
          <a:srcRect l="23112" t="21263" r="23729" b="49217"/>
          <a:stretch/>
        </p:blipFill>
        <p:spPr>
          <a:xfrm>
            <a:off x="-22034" y="3152045"/>
            <a:ext cx="9166033" cy="2863273"/>
          </a:xfrm>
          <a:prstGeom prst="rect">
            <a:avLst/>
          </a:prstGeom>
        </p:spPr>
      </p:pic>
      <p:sp>
        <p:nvSpPr>
          <p:cNvPr id="4" name="TextBox 3"/>
          <p:cNvSpPr txBox="1"/>
          <p:nvPr/>
        </p:nvSpPr>
        <p:spPr>
          <a:xfrm>
            <a:off x="1786475" y="3053616"/>
            <a:ext cx="38489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6" name="TextBox 5"/>
          <p:cNvSpPr txBox="1"/>
          <p:nvPr/>
        </p:nvSpPr>
        <p:spPr>
          <a:xfrm>
            <a:off x="0" y="17932"/>
            <a:ext cx="9143999" cy="209288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Want to learn more about the Bible?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We will be glad to study the Bible with you.</a:t>
            </a:r>
          </a:p>
        </p:txBody>
      </p:sp>
      <p:sp>
        <p:nvSpPr>
          <p:cNvPr id="2" name="Rectangle 1"/>
          <p:cNvSpPr/>
          <p:nvPr/>
        </p:nvSpPr>
        <p:spPr>
          <a:xfrm>
            <a:off x="1602724" y="2179207"/>
            <a:ext cx="5867370" cy="1847248"/>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0" y="5943602"/>
            <a:ext cx="91660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newlebanoncoc@gmail.com</a:t>
            </a:r>
          </a:p>
        </p:txBody>
      </p:sp>
      <p:sp>
        <p:nvSpPr>
          <p:cNvPr id="9" name="TextBox 8"/>
          <p:cNvSpPr txBox="1"/>
          <p:nvPr/>
        </p:nvSpPr>
        <p:spPr>
          <a:xfrm>
            <a:off x="1618159" y="2123994"/>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sp>
        <p:nvSpPr>
          <p:cNvPr id="10" name="TextBox 9"/>
          <p:cNvSpPr txBox="1"/>
          <p:nvPr/>
        </p:nvSpPr>
        <p:spPr>
          <a:xfrm>
            <a:off x="1660969" y="2981897"/>
            <a:ext cx="3848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11" name="TextBox 10"/>
          <p:cNvSpPr txBox="1"/>
          <p:nvPr/>
        </p:nvSpPr>
        <p:spPr>
          <a:xfrm>
            <a:off x="4591216" y="3478861"/>
            <a:ext cx="32641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New Lebanon, OH</a:t>
            </a:r>
          </a:p>
        </p:txBody>
      </p:sp>
    </p:spTree>
    <p:extLst>
      <p:ext uri="{BB962C8B-B14F-4D97-AF65-F5344CB8AC3E}">
        <p14:creationId xmlns:p14="http://schemas.microsoft.com/office/powerpoint/2010/main" val="3678384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265A-540F-58C7-6472-8ACFD5E10B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FED8F0-2B2F-E63F-A30B-307B186099DD}"/>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137CA714-1D46-9FAF-7061-7CEBC113ED0B}"/>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dirty="0">
                <a:solidFill>
                  <a:schemeClr val="bg1"/>
                </a:solidFill>
              </a:rPr>
              <a:t>What Does Forgiveness Look Like?</a:t>
            </a:r>
          </a:p>
        </p:txBody>
      </p:sp>
      <p:sp>
        <p:nvSpPr>
          <p:cNvPr id="5" name="TextBox 4">
            <a:extLst>
              <a:ext uri="{FF2B5EF4-FFF2-40B4-BE49-F238E27FC236}">
                <a16:creationId xmlns:a16="http://schemas.microsoft.com/office/drawing/2014/main" id="{AE7C2C80-22C9-5BF4-17C7-77328E325328}"/>
              </a:ext>
            </a:extLst>
          </p:cNvPr>
          <p:cNvSpPr txBox="1"/>
          <p:nvPr/>
        </p:nvSpPr>
        <p:spPr>
          <a:xfrm>
            <a:off x="-17923" y="963266"/>
            <a:ext cx="9143999" cy="1200329"/>
          </a:xfrm>
          <a:prstGeom prst="rect">
            <a:avLst/>
          </a:prstGeom>
          <a:noFill/>
        </p:spPr>
        <p:txBody>
          <a:bodyPr wrap="square">
            <a:spAutoFit/>
          </a:bodyPr>
          <a:lstStyle/>
          <a:p>
            <a:pPr algn="ctr"/>
            <a:r>
              <a:rPr lang="en-US" sz="3600" dirty="0">
                <a:solidFill>
                  <a:srgbClr val="0070C0"/>
                </a:solidFill>
                <a:latin typeface="Franklin Gothic Medium" panose="020B0603020102020204" pitchFamily="34" charset="0"/>
              </a:rPr>
              <a:t>Jesus restored Peter who had denied him three times.</a:t>
            </a:r>
          </a:p>
        </p:txBody>
      </p:sp>
      <p:sp>
        <p:nvSpPr>
          <p:cNvPr id="7" name="TextBox 6">
            <a:extLst>
              <a:ext uri="{FF2B5EF4-FFF2-40B4-BE49-F238E27FC236}">
                <a16:creationId xmlns:a16="http://schemas.microsoft.com/office/drawing/2014/main" id="{66A31175-A5D2-8B61-114F-5527B2CA9DCC}"/>
              </a:ext>
            </a:extLst>
          </p:cNvPr>
          <p:cNvSpPr txBox="1"/>
          <p:nvPr/>
        </p:nvSpPr>
        <p:spPr>
          <a:xfrm>
            <a:off x="-17923" y="2752165"/>
            <a:ext cx="9143999" cy="584775"/>
          </a:xfrm>
          <a:prstGeom prst="rect">
            <a:avLst/>
          </a:prstGeom>
          <a:noFill/>
        </p:spPr>
        <p:txBody>
          <a:bodyPr wrap="square">
            <a:spAutoFit/>
          </a:bodyPr>
          <a:lstStyle/>
          <a:p>
            <a:pPr algn="ctr"/>
            <a:r>
              <a:rPr lang="en-US" sz="3200" dirty="0">
                <a:latin typeface="Franklin Gothic Medium" panose="020B0603020102020204" pitchFamily="34" charset="0"/>
              </a:rPr>
              <a:t>John 13:31–38;   18:15–27;   21:15–19</a:t>
            </a:r>
          </a:p>
        </p:txBody>
      </p:sp>
      <p:sp>
        <p:nvSpPr>
          <p:cNvPr id="11" name="TextBox 10">
            <a:extLst>
              <a:ext uri="{FF2B5EF4-FFF2-40B4-BE49-F238E27FC236}">
                <a16:creationId xmlns:a16="http://schemas.microsoft.com/office/drawing/2014/main" id="{9F21A830-9D46-004B-0934-004955D2330D}"/>
              </a:ext>
            </a:extLst>
          </p:cNvPr>
          <p:cNvSpPr txBox="1"/>
          <p:nvPr/>
        </p:nvSpPr>
        <p:spPr>
          <a:xfrm>
            <a:off x="582705" y="3996190"/>
            <a:ext cx="8086165" cy="2246769"/>
          </a:xfrm>
          <a:prstGeom prst="rect">
            <a:avLst/>
          </a:prstGeom>
          <a:noFill/>
          <a:ln w="38100">
            <a:solidFill>
              <a:schemeClr val="tx1"/>
            </a:solidFill>
          </a:ln>
        </p:spPr>
        <p:txBody>
          <a:bodyPr wrap="square">
            <a:spAutoFit/>
          </a:bodyPr>
          <a:lstStyle/>
          <a:p>
            <a:r>
              <a:rPr lang="en-US" sz="2800" b="1" dirty="0"/>
              <a:t>John 21:17 </a:t>
            </a:r>
            <a:r>
              <a:rPr lang="en-US" sz="2800" dirty="0"/>
              <a:t>He said to him the third time, "Simon, son of Jonah, do you love Me?" Peter was grieved because He said to him the third time, "Do you love Me?" And he said to Him, "Lord, You know all things; You know that I love You." Jesus said to him, "Feed My sheep.</a:t>
            </a:r>
          </a:p>
        </p:txBody>
      </p:sp>
    </p:spTree>
    <p:extLst>
      <p:ext uri="{BB962C8B-B14F-4D97-AF65-F5344CB8AC3E}">
        <p14:creationId xmlns:p14="http://schemas.microsoft.com/office/powerpoint/2010/main" val="393602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55CE7-23D2-DC5C-23FA-9F25FCBDAF3D}"/>
              </a:ext>
            </a:extLst>
          </p:cNvPr>
          <p:cNvPicPr>
            <a:picLocks noChangeAspect="1"/>
          </p:cNvPicPr>
          <p:nvPr/>
        </p:nvPicPr>
        <p:blipFill>
          <a:blip r:embed="rId2"/>
          <a:srcRect l="30392" t="11970" r="31079"/>
          <a:stretch>
            <a:fillRect/>
          </a:stretch>
        </p:blipFill>
        <p:spPr>
          <a:xfrm>
            <a:off x="2407024" y="1476481"/>
            <a:ext cx="4329952" cy="5317411"/>
          </a:xfrm>
          <a:prstGeom prst="rect">
            <a:avLst/>
          </a:prstGeom>
        </p:spPr>
      </p:pic>
      <p:sp>
        <p:nvSpPr>
          <p:cNvPr id="4" name="TextBox 3">
            <a:extLst>
              <a:ext uri="{FF2B5EF4-FFF2-40B4-BE49-F238E27FC236}">
                <a16:creationId xmlns:a16="http://schemas.microsoft.com/office/drawing/2014/main" id="{933E2BDC-13E5-A277-2A66-3B638615E828}"/>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3993695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CC83F-4327-7AD3-6257-6D5526D448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841FBD-4A2F-D7FC-368E-561BF17DB163}"/>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35496974-BE5E-811A-CCD5-C1CDE990F319}"/>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a:solidFill>
                  <a:schemeClr val="bg1"/>
                </a:solidFill>
              </a:rPr>
              <a:t>What Does Forgiveness Look Like?</a:t>
            </a:r>
            <a:endParaRPr lang="en-US" sz="3200" dirty="0">
              <a:solidFill>
                <a:schemeClr val="bg1"/>
              </a:solidFill>
            </a:endParaRPr>
          </a:p>
        </p:txBody>
      </p:sp>
      <p:sp>
        <p:nvSpPr>
          <p:cNvPr id="5" name="TextBox 4">
            <a:extLst>
              <a:ext uri="{FF2B5EF4-FFF2-40B4-BE49-F238E27FC236}">
                <a16:creationId xmlns:a16="http://schemas.microsoft.com/office/drawing/2014/main" id="{CD030BB5-1F84-9EE0-216C-4BC025EC8F58}"/>
              </a:ext>
            </a:extLst>
          </p:cNvPr>
          <p:cNvSpPr txBox="1"/>
          <p:nvPr/>
        </p:nvSpPr>
        <p:spPr>
          <a:xfrm>
            <a:off x="0" y="968189"/>
            <a:ext cx="9144000" cy="1200329"/>
          </a:xfrm>
          <a:prstGeom prst="rect">
            <a:avLst/>
          </a:prstGeom>
          <a:noFill/>
        </p:spPr>
        <p:txBody>
          <a:bodyPr wrap="square">
            <a:spAutoFit/>
          </a:bodyPr>
          <a:lstStyle/>
          <a:p>
            <a:pPr algn="ctr"/>
            <a:r>
              <a:rPr lang="en-US" sz="3600" dirty="0">
                <a:solidFill>
                  <a:srgbClr val="0070C0"/>
                </a:solidFill>
                <a:latin typeface="Franklin Gothic Medium" panose="020B0603020102020204" pitchFamily="34" charset="0"/>
              </a:rPr>
              <a:t>Stephen asked God to forgive those who  were stoning him.</a:t>
            </a:r>
          </a:p>
        </p:txBody>
      </p:sp>
      <p:sp>
        <p:nvSpPr>
          <p:cNvPr id="7" name="TextBox 6">
            <a:extLst>
              <a:ext uri="{FF2B5EF4-FFF2-40B4-BE49-F238E27FC236}">
                <a16:creationId xmlns:a16="http://schemas.microsoft.com/office/drawing/2014/main" id="{79676A86-F0DF-F672-4C2E-96BA831CCDD6}"/>
              </a:ext>
            </a:extLst>
          </p:cNvPr>
          <p:cNvSpPr txBox="1"/>
          <p:nvPr/>
        </p:nvSpPr>
        <p:spPr>
          <a:xfrm>
            <a:off x="0" y="2896050"/>
            <a:ext cx="9144000" cy="584775"/>
          </a:xfrm>
          <a:prstGeom prst="rect">
            <a:avLst/>
          </a:prstGeom>
          <a:noFill/>
        </p:spPr>
        <p:txBody>
          <a:bodyPr wrap="square">
            <a:spAutoFit/>
          </a:bodyPr>
          <a:lstStyle/>
          <a:p>
            <a:pPr algn="ctr"/>
            <a:r>
              <a:rPr lang="en-US" sz="3200" dirty="0">
                <a:latin typeface="Franklin Gothic Medium" panose="020B0603020102020204" pitchFamily="34" charset="0"/>
              </a:rPr>
              <a:t>Acts 7:54–60</a:t>
            </a:r>
          </a:p>
        </p:txBody>
      </p:sp>
      <p:sp>
        <p:nvSpPr>
          <p:cNvPr id="11" name="TextBox 10">
            <a:extLst>
              <a:ext uri="{FF2B5EF4-FFF2-40B4-BE49-F238E27FC236}">
                <a16:creationId xmlns:a16="http://schemas.microsoft.com/office/drawing/2014/main" id="{6DF03840-2D18-3F8D-F3EF-3405983147C0}"/>
              </a:ext>
            </a:extLst>
          </p:cNvPr>
          <p:cNvSpPr txBox="1"/>
          <p:nvPr/>
        </p:nvSpPr>
        <p:spPr>
          <a:xfrm>
            <a:off x="770965" y="4148143"/>
            <a:ext cx="7664823" cy="2062103"/>
          </a:xfrm>
          <a:prstGeom prst="rect">
            <a:avLst/>
          </a:prstGeom>
          <a:noFill/>
          <a:ln w="38100">
            <a:solidFill>
              <a:schemeClr val="tx1"/>
            </a:solidFill>
          </a:ln>
        </p:spPr>
        <p:txBody>
          <a:bodyPr wrap="square">
            <a:spAutoFit/>
          </a:bodyPr>
          <a:lstStyle/>
          <a:p>
            <a:r>
              <a:rPr lang="en-US" sz="3200" b="1" dirty="0"/>
              <a:t>Acts 7:60 </a:t>
            </a:r>
            <a:r>
              <a:rPr lang="en-US" sz="3200" dirty="0"/>
              <a:t>Then he knelt down and cried out with a loud voice, "Lord, do not charge them with this sin." And when he had said this, he fell asleep.</a:t>
            </a:r>
          </a:p>
        </p:txBody>
      </p:sp>
    </p:spTree>
    <p:extLst>
      <p:ext uri="{BB962C8B-B14F-4D97-AF65-F5344CB8AC3E}">
        <p14:creationId xmlns:p14="http://schemas.microsoft.com/office/powerpoint/2010/main" val="154350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AE4EA-350B-D73A-9E13-AA545773DF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D57930-4449-9BDE-75C0-4BFA728A0AE8}"/>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5147552D-FAA0-69F1-BE26-8A446FE90BC8}"/>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a:solidFill>
                  <a:schemeClr val="bg1"/>
                </a:solidFill>
              </a:rPr>
              <a:t>What Does Forgiveness Look Like?</a:t>
            </a:r>
            <a:endParaRPr lang="en-US" sz="3200" dirty="0">
              <a:solidFill>
                <a:schemeClr val="bg1"/>
              </a:solidFill>
            </a:endParaRPr>
          </a:p>
        </p:txBody>
      </p:sp>
      <p:sp>
        <p:nvSpPr>
          <p:cNvPr id="6" name="TextBox 5">
            <a:extLst>
              <a:ext uri="{FF2B5EF4-FFF2-40B4-BE49-F238E27FC236}">
                <a16:creationId xmlns:a16="http://schemas.microsoft.com/office/drawing/2014/main" id="{C6257352-8277-F29D-994B-ADAC73D83384}"/>
              </a:ext>
            </a:extLst>
          </p:cNvPr>
          <p:cNvSpPr txBox="1"/>
          <p:nvPr/>
        </p:nvSpPr>
        <p:spPr>
          <a:xfrm>
            <a:off x="995082" y="1882589"/>
            <a:ext cx="7467599" cy="4031873"/>
          </a:xfrm>
          <a:prstGeom prst="rect">
            <a:avLst/>
          </a:prstGeom>
          <a:noFill/>
          <a:ln w="76200">
            <a:solidFill>
              <a:srgbClr val="0070C0"/>
            </a:solidFill>
          </a:ln>
        </p:spPr>
        <p:txBody>
          <a:bodyPr wrap="square">
            <a:spAutoFit/>
          </a:bodyPr>
          <a:lstStyle/>
          <a:p>
            <a:r>
              <a:rPr lang="en-US" sz="4000" b="1" dirty="0">
                <a:solidFill>
                  <a:srgbClr val="0070C0"/>
                </a:solidFill>
              </a:rPr>
              <a:t>Matt. 6:14 </a:t>
            </a:r>
            <a:r>
              <a:rPr lang="en-US" sz="3600" dirty="0"/>
              <a:t>"For </a:t>
            </a:r>
            <a:r>
              <a:rPr lang="en-US" sz="3600" u="sng" dirty="0"/>
              <a:t>if you forgive men </a:t>
            </a:r>
            <a:r>
              <a:rPr lang="en-US" sz="3600" dirty="0"/>
              <a:t>their trespasses, your heavenly Father will also forgive you.</a:t>
            </a:r>
          </a:p>
          <a:p>
            <a:endParaRPr lang="en-US" sz="3600" dirty="0"/>
          </a:p>
          <a:p>
            <a:r>
              <a:rPr lang="en-US" sz="3600" dirty="0"/>
              <a:t>15 "But if you do not forgive men their trespasses, neither will your Father forgive your trespasses.</a:t>
            </a:r>
          </a:p>
        </p:txBody>
      </p:sp>
    </p:spTree>
    <p:extLst>
      <p:ext uri="{BB962C8B-B14F-4D97-AF65-F5344CB8AC3E}">
        <p14:creationId xmlns:p14="http://schemas.microsoft.com/office/powerpoint/2010/main" val="756925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457200" y="1405107"/>
            <a:ext cx="8229600" cy="4995694"/>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Rectangle 6"/>
          <p:cNvSpPr/>
          <p:nvPr/>
        </p:nvSpPr>
        <p:spPr>
          <a:xfrm>
            <a:off x="457200" y="457200"/>
            <a:ext cx="8229600"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noFill/>
                </a:ln>
                <a:solidFill>
                  <a:prstClr val="white"/>
                </a:solidFill>
                <a:effectLst/>
                <a:uLnTx/>
                <a:uFillTx/>
                <a:latin typeface="Arial Black" panose="020B0A04020102020204" pitchFamily="34" charset="0"/>
                <a:ea typeface="+mn-ea"/>
                <a:cs typeface="Times New Roman" pitchFamily="18" charset="0"/>
              </a:rPr>
              <a:t>The One Body</a:t>
            </a:r>
          </a:p>
        </p:txBody>
      </p:sp>
      <p:sp>
        <p:nvSpPr>
          <p:cNvPr id="9" name="Rectangle 8"/>
          <p:cNvSpPr/>
          <p:nvPr/>
        </p:nvSpPr>
        <p:spPr>
          <a:xfrm>
            <a:off x="457200" y="1219200"/>
            <a:ext cx="8229600" cy="185906"/>
          </a:xfrm>
          <a:prstGeom prst="rect">
            <a:avLst/>
          </a:prstGeom>
          <a:solidFill>
            <a:srgbClr val="C00000"/>
          </a:solidFill>
          <a:ln w="38100" cap="flat" cmpd="sng" algn="ctr">
            <a:solidFill>
              <a:schemeClr val="tx1"/>
            </a:solidFill>
            <a:prstDash val="solid"/>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extBox 7"/>
          <p:cNvSpPr txBox="1">
            <a:spLocks noChangeArrowheads="1"/>
          </p:cNvSpPr>
          <p:nvPr/>
        </p:nvSpPr>
        <p:spPr bwMode="auto">
          <a:xfrm>
            <a:off x="457200" y="1524000"/>
            <a:ext cx="406908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n-ea"/>
                <a:cs typeface="Times New Roman" panose="02020603050405020304" pitchFamily="18" charset="0"/>
              </a:rPr>
              <a:t>There Is One Body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Ephesians 2:14-16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Ephesians 4:4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Corinthians 12:12-13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Romans 12:4-5</a:t>
            </a:r>
          </a:p>
        </p:txBody>
      </p:sp>
      <p:sp>
        <p:nvSpPr>
          <p:cNvPr id="11" name="TextBox 8"/>
          <p:cNvSpPr txBox="1">
            <a:spLocks noChangeArrowheads="1"/>
          </p:cNvSpPr>
          <p:nvPr/>
        </p:nvSpPr>
        <p:spPr bwMode="auto">
          <a:xfrm>
            <a:off x="4549140" y="1524000"/>
            <a:ext cx="413766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n-ea"/>
                <a:cs typeface="Times New Roman" panose="02020603050405020304" pitchFamily="18" charset="0"/>
              </a:rPr>
              <a:t>The Body Is The Church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Colossians 1:18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Ephesians 1:23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Ephesians 5:23-25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Corinthians 12:12-13, 18</a:t>
            </a:r>
          </a:p>
        </p:txBody>
      </p:sp>
      <p:sp>
        <p:nvSpPr>
          <p:cNvPr id="12" name="TextBox 9"/>
          <p:cNvSpPr txBox="1">
            <a:spLocks noChangeArrowheads="1"/>
          </p:cNvSpPr>
          <p:nvPr/>
        </p:nvSpPr>
        <p:spPr bwMode="auto">
          <a:xfrm>
            <a:off x="457200" y="4038600"/>
            <a:ext cx="409194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n-ea"/>
                <a:cs typeface="Times New Roman" panose="02020603050405020304" pitchFamily="18" charset="0"/>
              </a:rPr>
              <a:t>Salvation 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a:ea typeface="+mn-ea"/>
                <a:cs typeface="Times New Roman" panose="02020603050405020304" pitchFamily="18" charset="0"/>
              </a:rPr>
              <a:t>The Body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Ephesians 2:14-16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Ephesians 5:23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John 5:11</a:t>
            </a:r>
          </a:p>
        </p:txBody>
      </p:sp>
      <p:sp>
        <p:nvSpPr>
          <p:cNvPr id="13" name="TextBox 10"/>
          <p:cNvSpPr txBox="1">
            <a:spLocks noChangeArrowheads="1"/>
          </p:cNvSpPr>
          <p:nvPr/>
        </p:nvSpPr>
        <p:spPr bwMode="auto">
          <a:xfrm>
            <a:off x="4526281" y="4038600"/>
            <a:ext cx="416051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How Do We 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The Body?</a:t>
            </a: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Acts 2:47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Corinthians 12:13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Romans 6:3-4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4526281" y="1752600"/>
            <a:ext cx="45719" cy="449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p:cNvSpPr/>
          <p:nvPr/>
        </p:nvSpPr>
        <p:spPr>
          <a:xfrm>
            <a:off x="762000" y="3886200"/>
            <a:ext cx="7696199"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53893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438307" y="226711"/>
            <a:ext cx="8244714" cy="6378129"/>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89AAADB-BBB0-9CF3-FC18-91851C371FE9}"/>
              </a:ext>
            </a:extLst>
          </p:cNvPr>
          <p:cNvSpPr/>
          <p:nvPr/>
        </p:nvSpPr>
        <p:spPr>
          <a:xfrm>
            <a:off x="460979" y="253160"/>
            <a:ext cx="8222042" cy="62987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B2DF8874-B05A-D6CB-235E-FBFE81E64869}"/>
              </a:ext>
            </a:extLst>
          </p:cNvPr>
          <p:cNvSpPr txBox="1"/>
          <p:nvPr/>
        </p:nvSpPr>
        <p:spPr>
          <a:xfrm>
            <a:off x="0" y="1023966"/>
            <a:ext cx="9072282"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70C0"/>
                </a:solidFill>
                <a:effectLst/>
                <a:uLnTx/>
                <a:uFillTx/>
                <a:latin typeface="Arial"/>
                <a:ea typeface="+mn-ea"/>
                <a:cs typeface="+mn-cs"/>
              </a:rPr>
              <a:t>Jesus is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70C0"/>
                </a:solidFill>
                <a:effectLst/>
                <a:uLnTx/>
                <a:uFillTx/>
                <a:latin typeface="Arial"/>
                <a:ea typeface="+mn-ea"/>
                <a:cs typeface="+mn-cs"/>
              </a:rPr>
              <a:t>coming.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70C0"/>
                </a:solidFill>
                <a:effectLst/>
                <a:uLnTx/>
                <a:uFillTx/>
                <a:latin typeface="Arial"/>
                <a:ea typeface="+mn-ea"/>
                <a:cs typeface="+mn-cs"/>
              </a:rPr>
              <a:t>Are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70C0"/>
                </a:solidFill>
                <a:effectLst/>
                <a:uLnTx/>
                <a:uFillTx/>
                <a:latin typeface="Arial"/>
                <a:ea typeface="+mn-ea"/>
                <a:cs typeface="+mn-cs"/>
              </a:rPr>
              <a:t> ready?</a:t>
            </a:r>
          </a:p>
        </p:txBody>
      </p:sp>
    </p:spTree>
    <p:extLst>
      <p:ext uri="{BB962C8B-B14F-4D97-AF65-F5344CB8AC3E}">
        <p14:creationId xmlns:p14="http://schemas.microsoft.com/office/powerpoint/2010/main" val="15216408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Jacob Meets Esau">
            <a:extLst>
              <a:ext uri="{FF2B5EF4-FFF2-40B4-BE49-F238E27FC236}">
                <a16:creationId xmlns:a16="http://schemas.microsoft.com/office/drawing/2014/main" id="{01A38471-5B29-2BE9-6035-A2E0A9A3B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573"/>
            <a:ext cx="9144000" cy="4813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A41DD2-0B6B-C8AB-376A-35B4C6F653F1}"/>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370703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77FEC1-0D51-8842-2698-1D70F77017C1}"/>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CC5D0BA4-0168-7976-D9A6-6393B365F96D}"/>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dirty="0">
                <a:solidFill>
                  <a:schemeClr val="bg1"/>
                </a:solidFill>
              </a:rPr>
              <a:t>What Does Forgiveness Look Like?</a:t>
            </a:r>
          </a:p>
        </p:txBody>
      </p:sp>
      <p:sp>
        <p:nvSpPr>
          <p:cNvPr id="5" name="TextBox 4">
            <a:extLst>
              <a:ext uri="{FF2B5EF4-FFF2-40B4-BE49-F238E27FC236}">
                <a16:creationId xmlns:a16="http://schemas.microsoft.com/office/drawing/2014/main" id="{084908DD-50E6-CE3E-4B94-AE6960FF3DFB}"/>
              </a:ext>
            </a:extLst>
          </p:cNvPr>
          <p:cNvSpPr txBox="1"/>
          <p:nvPr/>
        </p:nvSpPr>
        <p:spPr>
          <a:xfrm>
            <a:off x="0" y="968190"/>
            <a:ext cx="9143999" cy="1200329"/>
          </a:xfrm>
          <a:prstGeom prst="rect">
            <a:avLst/>
          </a:prstGeom>
          <a:noFill/>
        </p:spPr>
        <p:txBody>
          <a:bodyPr wrap="square">
            <a:spAutoFit/>
          </a:bodyPr>
          <a:lstStyle/>
          <a:p>
            <a:pPr algn="ctr"/>
            <a:r>
              <a:rPr lang="en-US" sz="3600" b="0" i="0" dirty="0">
                <a:solidFill>
                  <a:srgbClr val="0070C0"/>
                </a:solidFill>
                <a:effectLst/>
                <a:latin typeface="Franklin Gothic Medium" panose="020B0603020102020204" pitchFamily="34" charset="0"/>
                <a:cs typeface="Aharoni" panose="02010803020104030203" pitchFamily="2" charset="-79"/>
              </a:rPr>
              <a:t>Esau forgave his brother Jacob after years    of estrangement.</a:t>
            </a:r>
            <a:endParaRPr lang="en-US" sz="3600" dirty="0">
              <a:solidFill>
                <a:srgbClr val="0070C0"/>
              </a:solidFill>
              <a:latin typeface="Franklin Gothic Medium" panose="020B0603020102020204" pitchFamily="34" charset="0"/>
              <a:cs typeface="Aharoni" panose="02010803020104030203" pitchFamily="2" charset="-79"/>
            </a:endParaRPr>
          </a:p>
        </p:txBody>
      </p:sp>
      <p:sp>
        <p:nvSpPr>
          <p:cNvPr id="8" name="TextBox 7">
            <a:extLst>
              <a:ext uri="{FF2B5EF4-FFF2-40B4-BE49-F238E27FC236}">
                <a16:creationId xmlns:a16="http://schemas.microsoft.com/office/drawing/2014/main" id="{B7C5FBB9-9B33-ACB2-8F9B-34B1B0064BC2}"/>
              </a:ext>
            </a:extLst>
          </p:cNvPr>
          <p:cNvSpPr txBox="1"/>
          <p:nvPr/>
        </p:nvSpPr>
        <p:spPr>
          <a:xfrm>
            <a:off x="0" y="2447360"/>
            <a:ext cx="9143999" cy="923330"/>
          </a:xfrm>
          <a:prstGeom prst="rect">
            <a:avLst/>
          </a:prstGeom>
          <a:noFill/>
        </p:spPr>
        <p:txBody>
          <a:bodyPr wrap="square">
            <a:spAutoFit/>
          </a:bodyPr>
          <a:lstStyle/>
          <a:p>
            <a:pPr algn="ctr"/>
            <a:r>
              <a:rPr lang="en-US" sz="3600" dirty="0">
                <a:latin typeface="Franklin Gothic Medium Cond" panose="020B0606030402020204" pitchFamily="34" charset="0"/>
                <a:ea typeface="Cascadia Mono" panose="020B0609020000020004" pitchFamily="49" charset="0"/>
                <a:cs typeface="Cascadia Mono" panose="020B0609020000020004" pitchFamily="49" charset="0"/>
              </a:rPr>
              <a:t>Genesis 25-33</a:t>
            </a:r>
          </a:p>
          <a:p>
            <a:pPr lvl="1"/>
            <a:endParaRPr lang="en-US" b="0" i="0" u="none" strike="noStrike" baseline="0" dirty="0">
              <a:solidFill>
                <a:srgbClr val="0000FF"/>
              </a:solidFill>
              <a:hlinkClick r:id="rId2"/>
            </a:endParaRPr>
          </a:p>
        </p:txBody>
      </p:sp>
      <p:sp>
        <p:nvSpPr>
          <p:cNvPr id="9" name="TextBox 8">
            <a:extLst>
              <a:ext uri="{FF2B5EF4-FFF2-40B4-BE49-F238E27FC236}">
                <a16:creationId xmlns:a16="http://schemas.microsoft.com/office/drawing/2014/main" id="{BF9E465E-B125-47F7-4BEF-9297791FF9CD}"/>
              </a:ext>
            </a:extLst>
          </p:cNvPr>
          <p:cNvSpPr txBox="1"/>
          <p:nvPr/>
        </p:nvSpPr>
        <p:spPr>
          <a:xfrm>
            <a:off x="1353671" y="4034118"/>
            <a:ext cx="6373905" cy="2062103"/>
          </a:xfrm>
          <a:prstGeom prst="rect">
            <a:avLst/>
          </a:prstGeom>
          <a:noFill/>
          <a:ln w="38100">
            <a:solidFill>
              <a:schemeClr val="tx1"/>
            </a:solidFill>
          </a:ln>
        </p:spPr>
        <p:txBody>
          <a:bodyPr wrap="square" rtlCol="0">
            <a:spAutoFit/>
          </a:bodyPr>
          <a:lstStyle/>
          <a:p>
            <a:r>
              <a:rPr lang="en-US" sz="3200" b="1" dirty="0"/>
              <a:t>Genesis 33:4 </a:t>
            </a:r>
            <a:r>
              <a:rPr lang="en-US" sz="3200" dirty="0"/>
              <a:t>But Esau ran to meet him, and embraced him, and fell on his neck and kissed him, and they wept. </a:t>
            </a:r>
          </a:p>
        </p:txBody>
      </p:sp>
      <p:sp>
        <p:nvSpPr>
          <p:cNvPr id="4" name="TextBox 3">
            <a:extLst>
              <a:ext uri="{FF2B5EF4-FFF2-40B4-BE49-F238E27FC236}">
                <a16:creationId xmlns:a16="http://schemas.microsoft.com/office/drawing/2014/main" id="{9D2DBC6B-9CA1-5411-64B8-E0B0071EC9FB}"/>
              </a:ext>
            </a:extLst>
          </p:cNvPr>
          <p:cNvSpPr txBox="1"/>
          <p:nvPr/>
        </p:nvSpPr>
        <p:spPr>
          <a:xfrm>
            <a:off x="0" y="3169022"/>
            <a:ext cx="9143999" cy="584775"/>
          </a:xfrm>
          <a:prstGeom prst="rect">
            <a:avLst/>
          </a:prstGeom>
          <a:noFill/>
        </p:spPr>
        <p:txBody>
          <a:bodyPr wrap="square" rtlCol="0">
            <a:spAutoFit/>
          </a:bodyPr>
          <a:lstStyle/>
          <a:p>
            <a:pPr algn="ctr"/>
            <a:r>
              <a:rPr lang="en-US" sz="3200" dirty="0"/>
              <a:t>Gen.27:41-46,  Gen. 33</a:t>
            </a:r>
          </a:p>
        </p:txBody>
      </p:sp>
    </p:spTree>
    <p:extLst>
      <p:ext uri="{BB962C8B-B14F-4D97-AF65-F5344CB8AC3E}">
        <p14:creationId xmlns:p14="http://schemas.microsoft.com/office/powerpoint/2010/main" val="1169923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99908-75F6-A015-C7B1-AD508696EAC9}"/>
              </a:ext>
            </a:extLst>
          </p:cNvPr>
          <p:cNvPicPr>
            <a:picLocks noChangeAspect="1"/>
          </p:cNvPicPr>
          <p:nvPr/>
        </p:nvPicPr>
        <p:blipFill>
          <a:blip r:embed="rId2"/>
          <a:srcRect l="7353" t="12699" r="7941" b="4491"/>
          <a:stretch>
            <a:fillRect/>
          </a:stretch>
        </p:blipFill>
        <p:spPr>
          <a:xfrm>
            <a:off x="-10070" y="1393452"/>
            <a:ext cx="9154070" cy="4810124"/>
          </a:xfrm>
          <a:prstGeom prst="rect">
            <a:avLst/>
          </a:prstGeom>
        </p:spPr>
      </p:pic>
      <p:sp>
        <p:nvSpPr>
          <p:cNvPr id="4" name="TextBox 3">
            <a:extLst>
              <a:ext uri="{FF2B5EF4-FFF2-40B4-BE49-F238E27FC236}">
                <a16:creationId xmlns:a16="http://schemas.microsoft.com/office/drawing/2014/main" id="{7D5C137C-0B12-2F9D-7D65-E5597ADCB104}"/>
              </a:ext>
            </a:extLst>
          </p:cNvPr>
          <p:cNvSpPr txBox="1"/>
          <p:nvPr/>
        </p:nvSpPr>
        <p:spPr>
          <a:xfrm>
            <a:off x="0" y="242044"/>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175198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91848-AEE0-7790-2308-C015113C53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431E36-EF92-7677-554A-21E79C37075C}"/>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E2987B13-E495-7227-4754-261BBB58C7EE}"/>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dirty="0">
                <a:solidFill>
                  <a:schemeClr val="bg1"/>
                </a:solidFill>
              </a:rPr>
              <a:t>What Does Forgiveness Look Like?</a:t>
            </a:r>
          </a:p>
        </p:txBody>
      </p:sp>
      <p:sp>
        <p:nvSpPr>
          <p:cNvPr id="5" name="TextBox 4">
            <a:extLst>
              <a:ext uri="{FF2B5EF4-FFF2-40B4-BE49-F238E27FC236}">
                <a16:creationId xmlns:a16="http://schemas.microsoft.com/office/drawing/2014/main" id="{CC79F776-EB4A-0864-CCE4-249E331DF1C2}"/>
              </a:ext>
            </a:extLst>
          </p:cNvPr>
          <p:cNvSpPr txBox="1"/>
          <p:nvPr/>
        </p:nvSpPr>
        <p:spPr>
          <a:xfrm>
            <a:off x="0" y="977154"/>
            <a:ext cx="9144000" cy="1200329"/>
          </a:xfrm>
          <a:prstGeom prst="rect">
            <a:avLst/>
          </a:prstGeom>
          <a:noFill/>
        </p:spPr>
        <p:txBody>
          <a:bodyPr wrap="square">
            <a:spAutoFit/>
          </a:bodyPr>
          <a:lstStyle/>
          <a:p>
            <a:pPr algn="ctr"/>
            <a:r>
              <a:rPr lang="en-US" sz="3600" dirty="0">
                <a:solidFill>
                  <a:srgbClr val="0070C0"/>
                </a:solidFill>
                <a:latin typeface="Franklin Gothic Medium" panose="020B0603020102020204" pitchFamily="34" charset="0"/>
              </a:rPr>
              <a:t>Joseph forgave his brothers who          betrayed him.</a:t>
            </a:r>
          </a:p>
        </p:txBody>
      </p:sp>
      <p:sp>
        <p:nvSpPr>
          <p:cNvPr id="7" name="TextBox 6">
            <a:extLst>
              <a:ext uri="{FF2B5EF4-FFF2-40B4-BE49-F238E27FC236}">
                <a16:creationId xmlns:a16="http://schemas.microsoft.com/office/drawing/2014/main" id="{B649C142-D077-D4DA-B3B8-49FA33D88B89}"/>
              </a:ext>
            </a:extLst>
          </p:cNvPr>
          <p:cNvSpPr txBox="1"/>
          <p:nvPr/>
        </p:nvSpPr>
        <p:spPr>
          <a:xfrm>
            <a:off x="0" y="2447368"/>
            <a:ext cx="9144000" cy="646331"/>
          </a:xfrm>
          <a:prstGeom prst="rect">
            <a:avLst/>
          </a:prstGeom>
          <a:noFill/>
        </p:spPr>
        <p:txBody>
          <a:bodyPr wrap="square">
            <a:spAutoFit/>
          </a:bodyPr>
          <a:lstStyle/>
          <a:p>
            <a:pPr algn="ctr"/>
            <a:r>
              <a:rPr lang="en-US" sz="3600" dirty="0">
                <a:latin typeface="Franklin Gothic Medium Cond" panose="020B0606030402020204" pitchFamily="34" charset="0"/>
              </a:rPr>
              <a:t>Genesis 37–50</a:t>
            </a:r>
          </a:p>
        </p:txBody>
      </p:sp>
      <p:sp>
        <p:nvSpPr>
          <p:cNvPr id="11" name="TextBox 10">
            <a:extLst>
              <a:ext uri="{FF2B5EF4-FFF2-40B4-BE49-F238E27FC236}">
                <a16:creationId xmlns:a16="http://schemas.microsoft.com/office/drawing/2014/main" id="{186698A4-107D-7CEA-CE57-25359BB68EB2}"/>
              </a:ext>
            </a:extLst>
          </p:cNvPr>
          <p:cNvSpPr txBox="1"/>
          <p:nvPr/>
        </p:nvSpPr>
        <p:spPr>
          <a:xfrm>
            <a:off x="690283" y="4083896"/>
            <a:ext cx="7960658" cy="2062103"/>
          </a:xfrm>
          <a:prstGeom prst="rect">
            <a:avLst/>
          </a:prstGeom>
          <a:noFill/>
          <a:ln w="38100">
            <a:solidFill>
              <a:schemeClr val="tx1"/>
            </a:solidFill>
          </a:ln>
        </p:spPr>
        <p:txBody>
          <a:bodyPr wrap="square">
            <a:spAutoFit/>
          </a:bodyPr>
          <a:lstStyle/>
          <a:p>
            <a:r>
              <a:rPr lang="en-US" sz="3200" b="1" dirty="0"/>
              <a:t>Genesis 50:20 </a:t>
            </a:r>
            <a:r>
              <a:rPr lang="en-US" sz="3200" dirty="0"/>
              <a:t>But as for you, you meant evil against me; but God meant it for good, in order to bring it about as it is this day, to save many people alive.</a:t>
            </a:r>
          </a:p>
        </p:txBody>
      </p:sp>
      <p:sp>
        <p:nvSpPr>
          <p:cNvPr id="4" name="TextBox 3">
            <a:extLst>
              <a:ext uri="{FF2B5EF4-FFF2-40B4-BE49-F238E27FC236}">
                <a16:creationId xmlns:a16="http://schemas.microsoft.com/office/drawing/2014/main" id="{800036A8-C31A-595F-4A1A-6461649033F0}"/>
              </a:ext>
            </a:extLst>
          </p:cNvPr>
          <p:cNvSpPr txBox="1"/>
          <p:nvPr/>
        </p:nvSpPr>
        <p:spPr>
          <a:xfrm>
            <a:off x="0" y="3155579"/>
            <a:ext cx="9144000" cy="584775"/>
          </a:xfrm>
          <a:prstGeom prst="rect">
            <a:avLst/>
          </a:prstGeom>
          <a:noFill/>
        </p:spPr>
        <p:txBody>
          <a:bodyPr wrap="square" rtlCol="0">
            <a:spAutoFit/>
          </a:bodyPr>
          <a:lstStyle/>
          <a:p>
            <a:pPr algn="ctr"/>
            <a:r>
              <a:rPr lang="en-US" sz="3200" dirty="0"/>
              <a:t>Genesis 50:15-21</a:t>
            </a:r>
          </a:p>
        </p:txBody>
      </p:sp>
    </p:spTree>
    <p:extLst>
      <p:ext uri="{BB962C8B-B14F-4D97-AF65-F5344CB8AC3E}">
        <p14:creationId xmlns:p14="http://schemas.microsoft.com/office/powerpoint/2010/main" val="148224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rouble in David's House — Watchtower ONLINE LIBRARY">
            <a:extLst>
              <a:ext uri="{FF2B5EF4-FFF2-40B4-BE49-F238E27FC236}">
                <a16:creationId xmlns:a16="http://schemas.microsoft.com/office/drawing/2014/main" id="{94AA63D1-70C9-4FCC-1FF2-88F9AF7AD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464"/>
            <a:ext cx="9152963" cy="45764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EC731B-0CAD-E095-EF24-09DA5D88767B}"/>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3204967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8697E-A357-E6A8-3535-0EB3901346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96E1B1-C1AA-2C82-F525-A11957F53CEC}"/>
              </a:ext>
            </a:extLst>
          </p:cNvPr>
          <p:cNvSpPr txBox="1"/>
          <p:nvPr/>
        </p:nvSpPr>
        <p:spPr>
          <a:xfrm>
            <a:off x="2286000" y="6498523"/>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newlebanoncoc.com</a:t>
            </a:r>
          </a:p>
        </p:txBody>
      </p:sp>
      <p:sp>
        <p:nvSpPr>
          <p:cNvPr id="3" name="TextBox 2">
            <a:extLst>
              <a:ext uri="{FF2B5EF4-FFF2-40B4-BE49-F238E27FC236}">
                <a16:creationId xmlns:a16="http://schemas.microsoft.com/office/drawing/2014/main" id="{D6E1FF87-3271-3A50-FF44-480F7755A2AC}"/>
              </a:ext>
            </a:extLst>
          </p:cNvPr>
          <p:cNvSpPr txBox="1"/>
          <p:nvPr/>
        </p:nvSpPr>
        <p:spPr>
          <a:xfrm>
            <a:off x="0" y="-8968"/>
            <a:ext cx="9144000" cy="584775"/>
          </a:xfrm>
          <a:prstGeom prst="rect">
            <a:avLst/>
          </a:prstGeom>
          <a:solidFill>
            <a:schemeClr val="tx1"/>
          </a:solidFill>
        </p:spPr>
        <p:txBody>
          <a:bodyPr wrap="square" rtlCol="0">
            <a:spAutoFit/>
          </a:bodyPr>
          <a:lstStyle/>
          <a:p>
            <a:pPr algn="ctr"/>
            <a:r>
              <a:rPr lang="en-US" sz="3200" dirty="0">
                <a:solidFill>
                  <a:schemeClr val="bg1"/>
                </a:solidFill>
              </a:rPr>
              <a:t>What Does Forgiveness Look Like?</a:t>
            </a:r>
          </a:p>
        </p:txBody>
      </p:sp>
      <p:sp>
        <p:nvSpPr>
          <p:cNvPr id="5" name="TextBox 4">
            <a:extLst>
              <a:ext uri="{FF2B5EF4-FFF2-40B4-BE49-F238E27FC236}">
                <a16:creationId xmlns:a16="http://schemas.microsoft.com/office/drawing/2014/main" id="{D09ED70C-B344-FA12-F05C-A7C39A388095}"/>
              </a:ext>
            </a:extLst>
          </p:cNvPr>
          <p:cNvSpPr txBox="1"/>
          <p:nvPr/>
        </p:nvSpPr>
        <p:spPr>
          <a:xfrm>
            <a:off x="0" y="950259"/>
            <a:ext cx="9144000" cy="1200329"/>
          </a:xfrm>
          <a:prstGeom prst="rect">
            <a:avLst/>
          </a:prstGeom>
          <a:noFill/>
        </p:spPr>
        <p:txBody>
          <a:bodyPr wrap="square">
            <a:spAutoFit/>
          </a:bodyPr>
          <a:lstStyle/>
          <a:p>
            <a:pPr algn="ctr"/>
            <a:r>
              <a:rPr lang="en-US" sz="3600" dirty="0">
                <a:solidFill>
                  <a:srgbClr val="0070C0"/>
                </a:solidFill>
                <a:latin typeface="Franklin Gothic Medium Cond" panose="020B0606030402020204" pitchFamily="34" charset="0"/>
              </a:rPr>
              <a:t>David asked for God’s forgiveness for his adultery with Bathsheba.</a:t>
            </a:r>
          </a:p>
        </p:txBody>
      </p:sp>
      <p:sp>
        <p:nvSpPr>
          <p:cNvPr id="7" name="TextBox 6">
            <a:extLst>
              <a:ext uri="{FF2B5EF4-FFF2-40B4-BE49-F238E27FC236}">
                <a16:creationId xmlns:a16="http://schemas.microsoft.com/office/drawing/2014/main" id="{23A295CE-EF4A-4931-F34A-F36DCE676DA4}"/>
              </a:ext>
            </a:extLst>
          </p:cNvPr>
          <p:cNvSpPr txBox="1"/>
          <p:nvPr/>
        </p:nvSpPr>
        <p:spPr>
          <a:xfrm>
            <a:off x="1" y="2689413"/>
            <a:ext cx="9144000" cy="923330"/>
          </a:xfrm>
          <a:prstGeom prst="rect">
            <a:avLst/>
          </a:prstGeom>
          <a:noFill/>
        </p:spPr>
        <p:txBody>
          <a:bodyPr wrap="square">
            <a:spAutoFit/>
          </a:bodyPr>
          <a:lstStyle/>
          <a:p>
            <a:pPr algn="ctr"/>
            <a:r>
              <a:rPr lang="nn-NO" sz="3600" dirty="0">
                <a:latin typeface="Franklin Gothic Medium" panose="020B0603020102020204" pitchFamily="34" charset="0"/>
              </a:rPr>
              <a:t>2 Samuel 11:1–12:25; Psalm 51</a:t>
            </a:r>
          </a:p>
          <a:p>
            <a:pPr lvl="1"/>
            <a:endParaRPr lang="en-US" b="0" i="0" u="none" strike="noStrike" baseline="0" dirty="0">
              <a:solidFill>
                <a:srgbClr val="0000FF"/>
              </a:solidFill>
              <a:hlinkClick r:id="rId2"/>
            </a:endParaRPr>
          </a:p>
        </p:txBody>
      </p:sp>
      <p:sp>
        <p:nvSpPr>
          <p:cNvPr id="11" name="TextBox 10">
            <a:extLst>
              <a:ext uri="{FF2B5EF4-FFF2-40B4-BE49-F238E27FC236}">
                <a16:creationId xmlns:a16="http://schemas.microsoft.com/office/drawing/2014/main" id="{F223BEF1-BBA3-781D-20F7-B2210F60317C}"/>
              </a:ext>
            </a:extLst>
          </p:cNvPr>
          <p:cNvSpPr txBox="1"/>
          <p:nvPr/>
        </p:nvSpPr>
        <p:spPr>
          <a:xfrm>
            <a:off x="779929" y="4057001"/>
            <a:ext cx="7736541" cy="2062103"/>
          </a:xfrm>
          <a:prstGeom prst="rect">
            <a:avLst/>
          </a:prstGeom>
          <a:noFill/>
          <a:ln w="38100">
            <a:solidFill>
              <a:schemeClr val="tx1"/>
            </a:solidFill>
          </a:ln>
        </p:spPr>
        <p:txBody>
          <a:bodyPr wrap="square">
            <a:spAutoFit/>
          </a:bodyPr>
          <a:lstStyle/>
          <a:p>
            <a:r>
              <a:rPr lang="en-US" sz="3200" b="1" dirty="0"/>
              <a:t>Psalm 51:2 </a:t>
            </a:r>
            <a:r>
              <a:rPr lang="en-US" sz="3200" dirty="0"/>
              <a:t>Wash me thoroughly from my iniquity, And cleanse me from my sin. 3 For I acknowledge my transgressions, And my sin is always before me.</a:t>
            </a:r>
          </a:p>
        </p:txBody>
      </p:sp>
    </p:spTree>
    <p:extLst>
      <p:ext uri="{BB962C8B-B14F-4D97-AF65-F5344CB8AC3E}">
        <p14:creationId xmlns:p14="http://schemas.microsoft.com/office/powerpoint/2010/main" val="183235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The Anointing of the Feet of Jesus">
            <a:extLst>
              <a:ext uri="{FF2B5EF4-FFF2-40B4-BE49-F238E27FC236}">
                <a16:creationId xmlns:a16="http://schemas.microsoft.com/office/drawing/2014/main" id="{66485681-A6D1-84AA-78CA-9CD27A487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5640"/>
            <a:ext cx="9144000" cy="51450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0A48C5-1414-8C43-0CB4-2CE3F27A0EB5}"/>
              </a:ext>
            </a:extLst>
          </p:cNvPr>
          <p:cNvSpPr txBox="1"/>
          <p:nvPr/>
        </p:nvSpPr>
        <p:spPr>
          <a:xfrm>
            <a:off x="0" y="224115"/>
            <a:ext cx="9144000" cy="769441"/>
          </a:xfrm>
          <a:prstGeom prst="rect">
            <a:avLst/>
          </a:prstGeom>
          <a:solidFill>
            <a:schemeClr val="tx1"/>
          </a:solidFill>
        </p:spPr>
        <p:txBody>
          <a:bodyPr wrap="square" rtlCol="0">
            <a:spAutoFit/>
          </a:bodyPr>
          <a:lstStyle/>
          <a:p>
            <a:pPr algn="ctr"/>
            <a:r>
              <a:rPr lang="en-US" sz="4400" dirty="0">
                <a:solidFill>
                  <a:schemeClr val="bg1"/>
                </a:solidFill>
              </a:rPr>
              <a:t>What Does Forgiveness Look Like?</a:t>
            </a:r>
          </a:p>
        </p:txBody>
      </p:sp>
    </p:spTree>
    <p:extLst>
      <p:ext uri="{BB962C8B-B14F-4D97-AF65-F5344CB8AC3E}">
        <p14:creationId xmlns:p14="http://schemas.microsoft.com/office/powerpoint/2010/main" val="31085952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436</TotalTime>
  <Words>912</Words>
  <Application>Microsoft Office PowerPoint</Application>
  <PresentationFormat>On-screen Show (4:3)</PresentationFormat>
  <Paragraphs>117</Paragraphs>
  <Slides>25</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Arial</vt:lpstr>
      <vt:lpstr>Arial Black</vt:lpstr>
      <vt:lpstr>Arial Unicode MS</vt:lpstr>
      <vt:lpstr>Calibri</vt:lpstr>
      <vt:lpstr>Calibri Light</vt:lpstr>
      <vt:lpstr>Franklin Gothic Medium</vt:lpstr>
      <vt:lpstr>Franklin Gothic Medium Cond</vt:lpstr>
      <vt:lpstr>Ink Free</vt:lpstr>
      <vt:lpstr>Times New Roman</vt:lpstr>
      <vt:lpstr>Office Theme</vt:lpstr>
      <vt:lpstr>1_Office Theme</vt:lpstr>
      <vt:lpstr>4_Office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ecurb hastings</dc:creator>
  <cp:lastModifiedBy>ecurb hastings</cp:lastModifiedBy>
  <cp:revision>9</cp:revision>
  <dcterms:created xsi:type="dcterms:W3CDTF">2025-08-19T19:05:23Z</dcterms:created>
  <dcterms:modified xsi:type="dcterms:W3CDTF">2025-09-06T19:49:06Z</dcterms:modified>
</cp:coreProperties>
</file>