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310" r:id="rId4"/>
    <p:sldId id="498" r:id="rId5"/>
    <p:sldId id="276" r:id="rId6"/>
    <p:sldId id="503" r:id="rId7"/>
    <p:sldId id="286" r:id="rId8"/>
    <p:sldId id="287" r:id="rId9"/>
    <p:sldId id="288" r:id="rId10"/>
    <p:sldId id="302" r:id="rId11"/>
    <p:sldId id="303" r:id="rId12"/>
    <p:sldId id="304" r:id="rId13"/>
    <p:sldId id="500" r:id="rId14"/>
    <p:sldId id="501" r:id="rId15"/>
    <p:sldId id="306" r:id="rId16"/>
    <p:sldId id="307" r:id="rId17"/>
    <p:sldId id="293" r:id="rId18"/>
    <p:sldId id="289" r:id="rId19"/>
    <p:sldId id="292" r:id="rId20"/>
    <p:sldId id="291" r:id="rId21"/>
    <p:sldId id="294" r:id="rId22"/>
    <p:sldId id="295" r:id="rId23"/>
    <p:sldId id="296" r:id="rId24"/>
    <p:sldId id="308" r:id="rId25"/>
    <p:sldId id="297" r:id="rId26"/>
    <p:sldId id="298" r:id="rId27"/>
    <p:sldId id="499" r:id="rId28"/>
    <p:sldId id="50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45gab15zbR8P5tZK0U+nA==" hashData="hCJQ+qt6d2adDyWog6E6rkTPKjWIGRhwzp6yRkOvKboO6z64WKNOtUiZFbESDDBNFmtQDZqjArfedQb2oYeeE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E2E2"/>
    <a:srgbClr val="99FF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1950" y="3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CEC92C-1721-47EB-BD39-B6A3915308F9}"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171EF-DD72-4DB8-BFC9-382E0A6598CD}" type="slidenum">
              <a:rPr lang="en-US" smtClean="0"/>
              <a:t>‹#›</a:t>
            </a:fld>
            <a:endParaRPr lang="en-US"/>
          </a:p>
        </p:txBody>
      </p:sp>
    </p:spTree>
    <p:extLst>
      <p:ext uri="{BB962C8B-B14F-4D97-AF65-F5344CB8AC3E}">
        <p14:creationId xmlns:p14="http://schemas.microsoft.com/office/powerpoint/2010/main" val="367467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CEC92C-1721-47EB-BD39-B6A3915308F9}"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171EF-DD72-4DB8-BFC9-382E0A6598CD}" type="slidenum">
              <a:rPr lang="en-US" smtClean="0"/>
              <a:t>‹#›</a:t>
            </a:fld>
            <a:endParaRPr lang="en-US"/>
          </a:p>
        </p:txBody>
      </p:sp>
    </p:spTree>
    <p:extLst>
      <p:ext uri="{BB962C8B-B14F-4D97-AF65-F5344CB8AC3E}">
        <p14:creationId xmlns:p14="http://schemas.microsoft.com/office/powerpoint/2010/main" val="137343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CEC92C-1721-47EB-BD39-B6A3915308F9}"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171EF-DD72-4DB8-BFC9-382E0A6598CD}" type="slidenum">
              <a:rPr lang="en-US" smtClean="0"/>
              <a:t>‹#›</a:t>
            </a:fld>
            <a:endParaRPr lang="en-US"/>
          </a:p>
        </p:txBody>
      </p:sp>
    </p:spTree>
    <p:extLst>
      <p:ext uri="{BB962C8B-B14F-4D97-AF65-F5344CB8AC3E}">
        <p14:creationId xmlns:p14="http://schemas.microsoft.com/office/powerpoint/2010/main" val="2355205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354382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895766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807786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528671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9/13/2025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13148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9/13/2025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903477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9/13/2025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867272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46244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CEC92C-1721-47EB-BD39-B6A3915308F9}"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171EF-DD72-4DB8-BFC9-382E0A6598CD}" type="slidenum">
              <a:rPr lang="en-US" smtClean="0"/>
              <a:t>‹#›</a:t>
            </a:fld>
            <a:endParaRPr lang="en-US"/>
          </a:p>
        </p:txBody>
      </p:sp>
    </p:spTree>
    <p:extLst>
      <p:ext uri="{BB962C8B-B14F-4D97-AF65-F5344CB8AC3E}">
        <p14:creationId xmlns:p14="http://schemas.microsoft.com/office/powerpoint/2010/main" val="409200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176577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274789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262242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0806006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6618536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21760674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pPr/>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65443823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pPr/>
              <a:t>9/13/2025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04782948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pPr/>
              <a:t>9/13/2025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89412891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pPr/>
              <a:t>9/13/2025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3087755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CEC92C-1721-47EB-BD39-B6A3915308F9}"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171EF-DD72-4DB8-BFC9-382E0A6598CD}" type="slidenum">
              <a:rPr lang="en-US" smtClean="0"/>
              <a:t>‹#›</a:t>
            </a:fld>
            <a:endParaRPr lang="en-US"/>
          </a:p>
        </p:txBody>
      </p:sp>
    </p:spTree>
    <p:extLst>
      <p:ext uri="{BB962C8B-B14F-4D97-AF65-F5344CB8AC3E}">
        <p14:creationId xmlns:p14="http://schemas.microsoft.com/office/powerpoint/2010/main" val="2298075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61384394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1686442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9330944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71883255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CEC92C-1721-47EB-BD39-B6A3915308F9}" type="datetimeFigureOut">
              <a:rPr lang="en-US" smtClean="0"/>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171EF-DD72-4DB8-BFC9-382E0A6598CD}" type="slidenum">
              <a:rPr lang="en-US" smtClean="0"/>
              <a:t>‹#›</a:t>
            </a:fld>
            <a:endParaRPr lang="en-US"/>
          </a:p>
        </p:txBody>
      </p:sp>
    </p:spTree>
    <p:extLst>
      <p:ext uri="{BB962C8B-B14F-4D97-AF65-F5344CB8AC3E}">
        <p14:creationId xmlns:p14="http://schemas.microsoft.com/office/powerpoint/2010/main" val="145147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CEC92C-1721-47EB-BD39-B6A3915308F9}" type="datetimeFigureOut">
              <a:rPr lang="en-US" smtClean="0"/>
              <a:t>9/13/2025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171EF-DD72-4DB8-BFC9-382E0A6598CD}" type="slidenum">
              <a:rPr lang="en-US" smtClean="0"/>
              <a:t>‹#›</a:t>
            </a:fld>
            <a:endParaRPr lang="en-US"/>
          </a:p>
        </p:txBody>
      </p:sp>
    </p:spTree>
    <p:extLst>
      <p:ext uri="{BB962C8B-B14F-4D97-AF65-F5344CB8AC3E}">
        <p14:creationId xmlns:p14="http://schemas.microsoft.com/office/powerpoint/2010/main" val="15370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CEC92C-1721-47EB-BD39-B6A3915308F9}" type="datetimeFigureOut">
              <a:rPr lang="en-US" smtClean="0"/>
              <a:t>9/13/2025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171EF-DD72-4DB8-BFC9-382E0A6598CD}" type="slidenum">
              <a:rPr lang="en-US" smtClean="0"/>
              <a:t>‹#›</a:t>
            </a:fld>
            <a:endParaRPr lang="en-US"/>
          </a:p>
        </p:txBody>
      </p:sp>
    </p:spTree>
    <p:extLst>
      <p:ext uri="{BB962C8B-B14F-4D97-AF65-F5344CB8AC3E}">
        <p14:creationId xmlns:p14="http://schemas.microsoft.com/office/powerpoint/2010/main" val="359634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EC92C-1721-47EB-BD39-B6A3915308F9}" type="datetimeFigureOut">
              <a:rPr lang="en-US" smtClean="0"/>
              <a:t>9/13/2025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171EF-DD72-4DB8-BFC9-382E0A6598CD}" type="slidenum">
              <a:rPr lang="en-US" smtClean="0"/>
              <a:t>‹#›</a:t>
            </a:fld>
            <a:endParaRPr lang="en-US"/>
          </a:p>
        </p:txBody>
      </p:sp>
    </p:spTree>
    <p:extLst>
      <p:ext uri="{BB962C8B-B14F-4D97-AF65-F5344CB8AC3E}">
        <p14:creationId xmlns:p14="http://schemas.microsoft.com/office/powerpoint/2010/main" val="1315062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CEC92C-1721-47EB-BD39-B6A3915308F9}" type="datetimeFigureOut">
              <a:rPr lang="en-US" smtClean="0"/>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171EF-DD72-4DB8-BFC9-382E0A6598CD}" type="slidenum">
              <a:rPr lang="en-US" smtClean="0"/>
              <a:t>‹#›</a:t>
            </a:fld>
            <a:endParaRPr lang="en-US"/>
          </a:p>
        </p:txBody>
      </p:sp>
    </p:spTree>
    <p:extLst>
      <p:ext uri="{BB962C8B-B14F-4D97-AF65-F5344CB8AC3E}">
        <p14:creationId xmlns:p14="http://schemas.microsoft.com/office/powerpoint/2010/main" val="278419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CEC92C-1721-47EB-BD39-B6A3915308F9}" type="datetimeFigureOut">
              <a:rPr lang="en-US" smtClean="0"/>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171EF-DD72-4DB8-BFC9-382E0A6598CD}" type="slidenum">
              <a:rPr lang="en-US" smtClean="0"/>
              <a:t>‹#›</a:t>
            </a:fld>
            <a:endParaRPr lang="en-US"/>
          </a:p>
        </p:txBody>
      </p:sp>
    </p:spTree>
    <p:extLst>
      <p:ext uri="{BB962C8B-B14F-4D97-AF65-F5344CB8AC3E}">
        <p14:creationId xmlns:p14="http://schemas.microsoft.com/office/powerpoint/2010/main" val="1679102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EC92C-1721-47EB-BD39-B6A3915308F9}" type="datetimeFigureOut">
              <a:rPr lang="en-US" smtClean="0"/>
              <a:t>9/13/2025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171EF-DD72-4DB8-BFC9-382E0A6598CD}" type="slidenum">
              <a:rPr lang="en-US" smtClean="0"/>
              <a:t>‹#›</a:t>
            </a:fld>
            <a:endParaRPr lang="en-US"/>
          </a:p>
        </p:txBody>
      </p:sp>
    </p:spTree>
    <p:extLst>
      <p:ext uri="{BB962C8B-B14F-4D97-AF65-F5344CB8AC3E}">
        <p14:creationId xmlns:p14="http://schemas.microsoft.com/office/powerpoint/2010/main" val="3416913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9/13/2025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3779528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AB7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pPr/>
              <a:t>9/13/2025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1403096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305505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660399" y="1109133"/>
            <a:ext cx="8144933" cy="5755422"/>
          </a:xfrm>
          <a:prstGeom prst="rect">
            <a:avLst/>
          </a:prstGeom>
          <a:noFill/>
        </p:spPr>
        <p:txBody>
          <a:bodyPr wrap="square" rtlCol="0">
            <a:spAutoFit/>
          </a:bodyPr>
          <a:lstStyle/>
          <a:p>
            <a:r>
              <a:rPr lang="en-US" sz="3000" b="1" dirty="0"/>
              <a:t>All the dead shall be raised to life. </a:t>
            </a:r>
            <a:r>
              <a:rPr lang="en-US" sz="3000" dirty="0"/>
              <a:t>(John 5:24–29).</a:t>
            </a:r>
          </a:p>
          <a:p>
            <a:endParaRPr lang="en-US" sz="2000" dirty="0"/>
          </a:p>
          <a:p>
            <a:r>
              <a:rPr lang="en-US" sz="3000" b="1" dirty="0">
                <a:solidFill>
                  <a:srgbClr val="FF0000"/>
                </a:solidFill>
              </a:rPr>
              <a:t>The judgment will occur. </a:t>
            </a:r>
            <a:r>
              <a:rPr lang="en-US" sz="3000" dirty="0">
                <a:solidFill>
                  <a:srgbClr val="FF0000"/>
                </a:solidFill>
              </a:rPr>
              <a:t>(John 5:25–29)</a:t>
            </a:r>
          </a:p>
          <a:p>
            <a:endParaRPr lang="en-US" sz="2000" dirty="0">
              <a:solidFill>
                <a:srgbClr val="FF0000"/>
              </a:solidFill>
            </a:endParaRPr>
          </a:p>
          <a:p>
            <a:r>
              <a:rPr lang="en-US" sz="3000" b="1" dirty="0">
                <a:solidFill>
                  <a:schemeClr val="accent5">
                    <a:lumMod val="75000"/>
                  </a:schemeClr>
                </a:solidFill>
              </a:rPr>
              <a:t>The wicked shall be destroyed and the righteous rewarded </a:t>
            </a:r>
            <a:r>
              <a:rPr lang="en-US" sz="3000" dirty="0">
                <a:solidFill>
                  <a:schemeClr val="accent5">
                    <a:lumMod val="75000"/>
                  </a:schemeClr>
                </a:solidFill>
              </a:rPr>
              <a:t>(2 Thess. 1:7–10). </a:t>
            </a:r>
          </a:p>
          <a:p>
            <a:endParaRPr lang="en-US" sz="2000" dirty="0">
              <a:solidFill>
                <a:schemeClr val="accent5">
                  <a:lumMod val="75000"/>
                </a:schemeClr>
              </a:solidFill>
            </a:endParaRPr>
          </a:p>
          <a:p>
            <a:r>
              <a:rPr lang="en-US" sz="3000" b="1" dirty="0"/>
              <a:t>The crown of life shall be given to the faithful.        </a:t>
            </a:r>
            <a:r>
              <a:rPr lang="en-US" sz="3000" dirty="0"/>
              <a:t>(2 Tim. 4:7, 8). </a:t>
            </a:r>
          </a:p>
          <a:p>
            <a:endParaRPr lang="en-US" sz="2000" dirty="0"/>
          </a:p>
          <a:p>
            <a:r>
              <a:rPr lang="en-US" sz="3000" b="1" dirty="0">
                <a:solidFill>
                  <a:srgbClr val="FF0000"/>
                </a:solidFill>
              </a:rPr>
              <a:t>Christ will stop reigning, delivering up the kingdom to God. </a:t>
            </a:r>
            <a:r>
              <a:rPr lang="en-US" sz="3000" dirty="0">
                <a:solidFill>
                  <a:srgbClr val="FF0000"/>
                </a:solidFill>
              </a:rPr>
              <a:t>(1 Cor. 15:28).</a:t>
            </a:r>
          </a:p>
          <a:p>
            <a:br>
              <a:rPr lang="en-US" sz="2400" dirty="0"/>
            </a:br>
            <a:endParaRPr lang="en-US" sz="2400" dirty="0"/>
          </a:p>
        </p:txBody>
      </p:sp>
      <p:sp>
        <p:nvSpPr>
          <p:cNvPr id="2" name="TextBox 1">
            <a:extLst>
              <a:ext uri="{FF2B5EF4-FFF2-40B4-BE49-F238E27FC236}">
                <a16:creationId xmlns:a16="http://schemas.microsoft.com/office/drawing/2014/main" id="{9DFC7C31-713C-CF0B-3B64-8EB0C1B57260}"/>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sp>
        <p:nvSpPr>
          <p:cNvPr id="3" name="Rectangle 2">
            <a:extLst>
              <a:ext uri="{FF2B5EF4-FFF2-40B4-BE49-F238E27FC236}">
                <a16:creationId xmlns:a16="http://schemas.microsoft.com/office/drawing/2014/main" id="{EDDEBEA6-E2A7-E33E-EE9B-214B06FCA342}"/>
              </a:ext>
            </a:extLst>
          </p:cNvPr>
          <p:cNvSpPr/>
          <p:nvPr/>
        </p:nvSpPr>
        <p:spPr>
          <a:xfrm>
            <a:off x="499533" y="1016001"/>
            <a:ext cx="8373534" cy="5562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89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EFA213-D8CD-7031-5CF5-D92CB0175B0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3387B13-0566-59F1-BFB3-16D1D7A7D6EE}"/>
              </a:ext>
            </a:extLst>
          </p:cNvPr>
          <p:cNvSpPr txBox="1"/>
          <p:nvPr/>
        </p:nvSpPr>
        <p:spPr>
          <a:xfrm>
            <a:off x="660399" y="1109133"/>
            <a:ext cx="8144933" cy="1908215"/>
          </a:xfrm>
          <a:prstGeom prst="rect">
            <a:avLst/>
          </a:prstGeom>
          <a:noFill/>
        </p:spPr>
        <p:txBody>
          <a:bodyPr wrap="square" rtlCol="0">
            <a:spAutoFit/>
          </a:bodyPr>
          <a:lstStyle/>
          <a:p>
            <a:r>
              <a:rPr lang="en-US" sz="3000" b="1"/>
              <a:t>All the dead shall be raised to life. </a:t>
            </a:r>
            <a:r>
              <a:rPr lang="en-US" sz="3000"/>
              <a:t>(John 5:24–29).</a:t>
            </a:r>
          </a:p>
          <a:p>
            <a:endParaRPr lang="en-US" sz="2000"/>
          </a:p>
          <a:p>
            <a:endParaRPr lang="en-US" sz="2000"/>
          </a:p>
          <a:p>
            <a:br>
              <a:rPr lang="en-US" sz="2400"/>
            </a:br>
            <a:endParaRPr lang="en-US" sz="2400" dirty="0"/>
          </a:p>
        </p:txBody>
      </p:sp>
      <p:sp>
        <p:nvSpPr>
          <p:cNvPr id="2" name="TextBox 1">
            <a:extLst>
              <a:ext uri="{FF2B5EF4-FFF2-40B4-BE49-F238E27FC236}">
                <a16:creationId xmlns:a16="http://schemas.microsoft.com/office/drawing/2014/main" id="{D635A350-F993-F716-6028-140F36FF74B0}"/>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sp>
        <p:nvSpPr>
          <p:cNvPr id="3" name="Rectangle 2">
            <a:extLst>
              <a:ext uri="{FF2B5EF4-FFF2-40B4-BE49-F238E27FC236}">
                <a16:creationId xmlns:a16="http://schemas.microsoft.com/office/drawing/2014/main" id="{A8D7F566-C2F1-A410-4A15-E3000007ED07}"/>
              </a:ext>
            </a:extLst>
          </p:cNvPr>
          <p:cNvSpPr/>
          <p:nvPr/>
        </p:nvSpPr>
        <p:spPr>
          <a:xfrm>
            <a:off x="499533" y="1016001"/>
            <a:ext cx="8373534" cy="5562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2C0A48-A55A-5D4B-127A-3F6975908650}"/>
              </a:ext>
            </a:extLst>
          </p:cNvPr>
          <p:cNvSpPr txBox="1"/>
          <p:nvPr/>
        </p:nvSpPr>
        <p:spPr>
          <a:xfrm>
            <a:off x="736598" y="1859909"/>
            <a:ext cx="7814733" cy="4524315"/>
          </a:xfrm>
          <a:prstGeom prst="rect">
            <a:avLst/>
          </a:prstGeom>
          <a:noFill/>
        </p:spPr>
        <p:txBody>
          <a:bodyPr wrap="square">
            <a:spAutoFit/>
          </a:bodyPr>
          <a:lstStyle/>
          <a:p>
            <a:r>
              <a:rPr lang="en-US" sz="2400" b="1" dirty="0"/>
              <a:t>John 5:25 </a:t>
            </a:r>
            <a:r>
              <a:rPr lang="en-US" sz="2400" dirty="0"/>
              <a:t>"Most assuredly, I say to you, the hour is coming, and now is, when the dead will hear the voice of the Son of God; and those who hear will live.</a:t>
            </a:r>
          </a:p>
          <a:p>
            <a:r>
              <a:rPr lang="en-US" sz="2400" dirty="0"/>
              <a:t> 26 "For as the Father has life in Himself, so He has granted the Son to have life in Himself,</a:t>
            </a:r>
          </a:p>
          <a:p>
            <a:r>
              <a:rPr lang="en-US" sz="2400" dirty="0"/>
              <a:t> 27 "and has given Him authority to execute judgment also, because He is the Son of Man.</a:t>
            </a:r>
          </a:p>
          <a:p>
            <a:r>
              <a:rPr lang="en-US" sz="2400" dirty="0"/>
              <a:t> 28 "Do not marvel at this; for the hour is coming in which </a:t>
            </a:r>
            <a:r>
              <a:rPr lang="en-US" sz="2400" u="sng" dirty="0"/>
              <a:t>all who are in the graves will hear His voice</a:t>
            </a:r>
          </a:p>
          <a:p>
            <a:r>
              <a:rPr lang="en-US" sz="2400" u="sng" dirty="0"/>
              <a:t> 29 "and come forth-</a:t>
            </a:r>
            <a:r>
              <a:rPr lang="en-US" sz="2400" dirty="0"/>
              <a:t>-those who have done good, to the resurrection of life, and those who have done evil, to the resurrection of condemnation.</a:t>
            </a:r>
          </a:p>
        </p:txBody>
      </p:sp>
    </p:spTree>
    <p:extLst>
      <p:ext uri="{BB962C8B-B14F-4D97-AF65-F5344CB8AC3E}">
        <p14:creationId xmlns:p14="http://schemas.microsoft.com/office/powerpoint/2010/main" val="25939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E25AB9-7980-E628-9B33-B87A585545A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FAFAE12-8DFC-215A-2A71-B4FFA537A199}"/>
              </a:ext>
            </a:extLst>
          </p:cNvPr>
          <p:cNvSpPr txBox="1"/>
          <p:nvPr/>
        </p:nvSpPr>
        <p:spPr>
          <a:xfrm>
            <a:off x="660399" y="1109133"/>
            <a:ext cx="8144933" cy="1323439"/>
          </a:xfrm>
          <a:prstGeom prst="rect">
            <a:avLst/>
          </a:prstGeom>
          <a:noFill/>
        </p:spPr>
        <p:txBody>
          <a:bodyPr wrap="square" rtlCol="0">
            <a:spAutoFit/>
          </a:bodyPr>
          <a:lstStyle/>
          <a:p>
            <a:endParaRPr lang="en-US" sz="2000" dirty="0"/>
          </a:p>
          <a:p>
            <a:r>
              <a:rPr lang="en-US" sz="3000" b="1" dirty="0">
                <a:solidFill>
                  <a:srgbClr val="FF0000"/>
                </a:solidFill>
              </a:rPr>
              <a:t>Christ will stop reigning, delivering up the kingdom to God. </a:t>
            </a:r>
            <a:r>
              <a:rPr lang="en-US" sz="3000" dirty="0">
                <a:solidFill>
                  <a:srgbClr val="FF0000"/>
                </a:solidFill>
              </a:rPr>
              <a:t>(1 Cor. 15:28).</a:t>
            </a:r>
          </a:p>
        </p:txBody>
      </p:sp>
      <p:sp>
        <p:nvSpPr>
          <p:cNvPr id="2" name="TextBox 1">
            <a:extLst>
              <a:ext uri="{FF2B5EF4-FFF2-40B4-BE49-F238E27FC236}">
                <a16:creationId xmlns:a16="http://schemas.microsoft.com/office/drawing/2014/main" id="{586CB04D-C1F7-087F-FB13-AFE6A990D181}"/>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sp>
        <p:nvSpPr>
          <p:cNvPr id="3" name="Rectangle 2">
            <a:extLst>
              <a:ext uri="{FF2B5EF4-FFF2-40B4-BE49-F238E27FC236}">
                <a16:creationId xmlns:a16="http://schemas.microsoft.com/office/drawing/2014/main" id="{B7B194B6-BEEC-C7A5-8566-C3576688FC15}"/>
              </a:ext>
            </a:extLst>
          </p:cNvPr>
          <p:cNvSpPr/>
          <p:nvPr/>
        </p:nvSpPr>
        <p:spPr>
          <a:xfrm>
            <a:off x="499533" y="1329267"/>
            <a:ext cx="8373534" cy="4893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5518D8-1CAD-FE06-85B1-FD74C0496216}"/>
              </a:ext>
            </a:extLst>
          </p:cNvPr>
          <p:cNvSpPr txBox="1"/>
          <p:nvPr/>
        </p:nvSpPr>
        <p:spPr>
          <a:xfrm>
            <a:off x="728133" y="2647941"/>
            <a:ext cx="7645399" cy="3416320"/>
          </a:xfrm>
          <a:prstGeom prst="rect">
            <a:avLst/>
          </a:prstGeom>
          <a:noFill/>
        </p:spPr>
        <p:txBody>
          <a:bodyPr wrap="square">
            <a:spAutoFit/>
          </a:bodyPr>
          <a:lstStyle/>
          <a:p>
            <a:r>
              <a:rPr lang="en-US" sz="2400" b="1" dirty="0"/>
              <a:t>1Corinthians 15:25 </a:t>
            </a:r>
            <a:r>
              <a:rPr lang="en-US" sz="2400" dirty="0"/>
              <a:t>For He </a:t>
            </a:r>
            <a:r>
              <a:rPr lang="en-US" sz="2400" u="sng" dirty="0"/>
              <a:t>must reign till He has put all enemies under His feet.</a:t>
            </a:r>
          </a:p>
          <a:p>
            <a:r>
              <a:rPr lang="en-US" sz="2400" dirty="0"/>
              <a:t> 26 The </a:t>
            </a:r>
            <a:r>
              <a:rPr lang="en-US" sz="2400" u="sng" dirty="0"/>
              <a:t>last enemy that will be destroyed is death</a:t>
            </a:r>
            <a:r>
              <a:rPr lang="en-US" sz="2400" dirty="0"/>
              <a:t>.</a:t>
            </a:r>
          </a:p>
          <a:p>
            <a:r>
              <a:rPr lang="en-US" sz="2400" dirty="0"/>
              <a:t> 27 For "He has put all things under His feet." But when He says "all things are put under Him," it is evident that He who put all things under Him is excepted.</a:t>
            </a:r>
          </a:p>
          <a:p>
            <a:r>
              <a:rPr lang="en-US" sz="2400" dirty="0"/>
              <a:t> 28 Now when all things are made subject to Him, then the Son Himself will also be subject to Him who put all things under Him, that God may be all in all.</a:t>
            </a:r>
          </a:p>
        </p:txBody>
      </p:sp>
    </p:spTree>
    <p:extLst>
      <p:ext uri="{BB962C8B-B14F-4D97-AF65-F5344CB8AC3E}">
        <p14:creationId xmlns:p14="http://schemas.microsoft.com/office/powerpoint/2010/main" val="2240827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508000" y="1246093"/>
            <a:ext cx="8128000" cy="6278642"/>
          </a:xfrm>
          <a:prstGeom prst="rect">
            <a:avLst/>
          </a:prstGeom>
          <a:noFill/>
        </p:spPr>
        <p:txBody>
          <a:bodyPr wrap="square" rtlCol="0">
            <a:spAutoFit/>
          </a:bodyPr>
          <a:lstStyle/>
          <a:p>
            <a:endParaRPr lang="en-US" sz="2400" dirty="0"/>
          </a:p>
          <a:p>
            <a:r>
              <a:rPr lang="en-US" sz="2600" dirty="0"/>
              <a:t>He </a:t>
            </a:r>
            <a:r>
              <a:rPr lang="en-US" sz="2600" b="1" u="sng" dirty="0"/>
              <a:t>will not </a:t>
            </a:r>
            <a:r>
              <a:rPr lang="en-US" sz="2600" dirty="0"/>
              <a:t>offer himself a second time for the sins of the world (Heb. 9:26–28). </a:t>
            </a:r>
          </a:p>
          <a:p>
            <a:pPr marL="457200" indent="-457200">
              <a:buAutoNum type="alphaUcPeriod"/>
            </a:pPr>
            <a:endParaRPr lang="en-US" sz="1600" dirty="0"/>
          </a:p>
          <a:p>
            <a:r>
              <a:rPr lang="en-US" sz="2600" dirty="0">
                <a:solidFill>
                  <a:srgbClr val="FF0000"/>
                </a:solidFill>
              </a:rPr>
              <a:t>He </a:t>
            </a:r>
            <a:r>
              <a:rPr lang="en-US" sz="2600" b="1" u="sng" dirty="0">
                <a:solidFill>
                  <a:srgbClr val="FF0000"/>
                </a:solidFill>
              </a:rPr>
              <a:t>will not </a:t>
            </a:r>
            <a:r>
              <a:rPr lang="en-US" sz="2600" dirty="0">
                <a:solidFill>
                  <a:srgbClr val="FF0000"/>
                </a:solidFill>
              </a:rPr>
              <a:t>restore national Israel. The Scripture makes it  clear that race is nothing with God today (Gal. 3:27). </a:t>
            </a:r>
          </a:p>
          <a:p>
            <a:pPr marL="457200" indent="-457200">
              <a:buAutoNum type="alphaUcPeriod"/>
            </a:pPr>
            <a:endParaRPr lang="en-US" sz="1400" dirty="0">
              <a:solidFill>
                <a:srgbClr val="FF0000"/>
              </a:solidFill>
            </a:endParaRPr>
          </a:p>
          <a:p>
            <a:r>
              <a:rPr lang="en-US" sz="2600" dirty="0">
                <a:solidFill>
                  <a:srgbClr val="0070C0"/>
                </a:solidFill>
              </a:rPr>
              <a:t>He </a:t>
            </a:r>
            <a:r>
              <a:rPr lang="en-US" sz="2600" b="1" u="sng" dirty="0">
                <a:solidFill>
                  <a:srgbClr val="0070C0"/>
                </a:solidFill>
              </a:rPr>
              <a:t>will not </a:t>
            </a:r>
            <a:r>
              <a:rPr lang="en-US" sz="2600" dirty="0">
                <a:solidFill>
                  <a:srgbClr val="0070C0"/>
                </a:solidFill>
              </a:rPr>
              <a:t>set up a kingdom, having already done that, the church being his kingdom. It has existed continuously since the first Pentecost after the resurrection, and wherever the Lord’s Supper is, there is the kingdom (Luke 22:30). </a:t>
            </a:r>
          </a:p>
          <a:p>
            <a:pPr marL="457200" indent="-457200">
              <a:buAutoNum type="alphaUcPeriod"/>
            </a:pPr>
            <a:endParaRPr lang="en-US" sz="1600" dirty="0">
              <a:solidFill>
                <a:srgbClr val="0070C0"/>
              </a:solidFill>
            </a:endParaRPr>
          </a:p>
          <a:p>
            <a:r>
              <a:rPr lang="en-US" sz="2600" dirty="0"/>
              <a:t>He </a:t>
            </a:r>
            <a:r>
              <a:rPr lang="en-US" sz="2600" b="1" u="sng" dirty="0"/>
              <a:t>will not </a:t>
            </a:r>
            <a:r>
              <a:rPr lang="en-US" sz="2600" dirty="0"/>
              <a:t>extend a second chance for unbelievers to repent (Heb. 9:27)</a:t>
            </a:r>
          </a:p>
          <a:p>
            <a:br>
              <a:rPr lang="en-US" sz="2400" dirty="0"/>
            </a:br>
            <a:br>
              <a:rPr lang="en-US" sz="2400" dirty="0"/>
            </a:br>
            <a:endParaRPr lang="en-US" sz="2400" dirty="0"/>
          </a:p>
        </p:txBody>
      </p:sp>
      <p:sp>
        <p:nvSpPr>
          <p:cNvPr id="2" name="TextBox 1">
            <a:extLst>
              <a:ext uri="{FF2B5EF4-FFF2-40B4-BE49-F238E27FC236}">
                <a16:creationId xmlns:a16="http://schemas.microsoft.com/office/drawing/2014/main" id="{5795993A-10E2-D793-A5F8-39A0941FEAAA}"/>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sp>
        <p:nvSpPr>
          <p:cNvPr id="4" name="TextBox 3">
            <a:extLst>
              <a:ext uri="{FF2B5EF4-FFF2-40B4-BE49-F238E27FC236}">
                <a16:creationId xmlns:a16="http://schemas.microsoft.com/office/drawing/2014/main" id="{B773A857-DC3D-AC71-DAE9-308FB815FFA0}"/>
              </a:ext>
            </a:extLst>
          </p:cNvPr>
          <p:cNvSpPr txBox="1"/>
          <p:nvPr/>
        </p:nvSpPr>
        <p:spPr>
          <a:xfrm>
            <a:off x="0" y="772059"/>
            <a:ext cx="9144000" cy="646331"/>
          </a:xfrm>
          <a:prstGeom prst="rect">
            <a:avLst/>
          </a:prstGeom>
          <a:noFill/>
        </p:spPr>
        <p:txBody>
          <a:bodyPr wrap="square">
            <a:spAutoFit/>
          </a:bodyPr>
          <a:lstStyle/>
          <a:p>
            <a:pPr algn="ctr"/>
            <a:r>
              <a:rPr lang="en-US" sz="3600" dirty="0"/>
              <a:t>What Christ will NOT do.</a:t>
            </a:r>
          </a:p>
        </p:txBody>
      </p:sp>
      <p:sp>
        <p:nvSpPr>
          <p:cNvPr id="7" name="Rectangle 6">
            <a:extLst>
              <a:ext uri="{FF2B5EF4-FFF2-40B4-BE49-F238E27FC236}">
                <a16:creationId xmlns:a16="http://schemas.microsoft.com/office/drawing/2014/main" id="{EEA16554-BE23-B2F4-97A0-A5E2719560B7}"/>
              </a:ext>
            </a:extLst>
          </p:cNvPr>
          <p:cNvSpPr/>
          <p:nvPr/>
        </p:nvSpPr>
        <p:spPr>
          <a:xfrm>
            <a:off x="381000" y="1515533"/>
            <a:ext cx="8382000" cy="5130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72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591392"/>
            <a:ext cx="9143999" cy="758669"/>
          </a:xfrm>
          <a:prstGeom prst="rect">
            <a:avLst/>
          </a:prstGeom>
        </p:spPr>
        <p:txBody>
          <a:bodyPr wrap="square">
            <a:spAutoFit/>
          </a:bodyPr>
          <a:lstStyle/>
          <a:p>
            <a:pPr lvl="0" algn="ctr">
              <a:lnSpc>
                <a:spcPct val="115000"/>
              </a:lnSpc>
            </a:pPr>
            <a:r>
              <a:rPr lang="en-US" sz="40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The Prepared Place.</a:t>
            </a:r>
          </a:p>
        </p:txBody>
      </p:sp>
      <p:sp>
        <p:nvSpPr>
          <p:cNvPr id="4" name="TextBox 3"/>
          <p:cNvSpPr txBox="1"/>
          <p:nvPr/>
        </p:nvSpPr>
        <p:spPr>
          <a:xfrm>
            <a:off x="573742" y="1416420"/>
            <a:ext cx="8157882" cy="6001643"/>
          </a:xfrm>
          <a:prstGeom prst="rect">
            <a:avLst/>
          </a:prstGeom>
          <a:noFill/>
        </p:spPr>
        <p:txBody>
          <a:bodyPr wrap="square" rtlCol="0">
            <a:spAutoFit/>
          </a:bodyPr>
          <a:lstStyle/>
          <a:p>
            <a:r>
              <a:rPr lang="en-US" sz="2200" b="1" dirty="0"/>
              <a:t>	1 Thess. 4:</a:t>
            </a:r>
            <a:r>
              <a:rPr lang="en-US" sz="2200" dirty="0"/>
              <a:t>13 But I do not want you to be ignorant, brethren, concerning those who have fallen asleep, lest you sorrow as others who have no hope. 14 For if we believe that Jesus died and rose again, even so God will bring with Him those who sleep in Jesus. </a:t>
            </a:r>
          </a:p>
          <a:p>
            <a:endParaRPr lang="en-US" sz="2200" dirty="0"/>
          </a:p>
          <a:p>
            <a:r>
              <a:rPr lang="en-US" sz="2200" dirty="0"/>
              <a:t>15 For this we say to you ﻿by the word of the Lord, that ﻿we who are alive and remain until the coming of the Lord will by no means precede those who are ﻿asleep. 16 </a:t>
            </a:r>
            <a:r>
              <a:rPr lang="en-US" sz="2200" u="sng" dirty="0"/>
              <a:t>For ﻿the Lord Himself will descend from heaven with a shout, with the voice of an archangel, and with ﻿the trumpet of God. ﻿And the dead in Christ will rise first.</a:t>
            </a:r>
          </a:p>
          <a:p>
            <a:endParaRPr lang="en-US" sz="2200" dirty="0"/>
          </a:p>
          <a:p>
            <a:r>
              <a:rPr lang="en-US" sz="2200" dirty="0"/>
              <a:t> 17 ﻿</a:t>
            </a:r>
            <a:r>
              <a:rPr lang="en-US" sz="2200" b="1" dirty="0"/>
              <a:t>Then we who are alive and remain shall be caught up together with them ﻿in the clouds to meet the Lord in the air. And thus ﻿we shall always be with the Lord. 18 ﻿Therefore comfort one another with these 	words.</a:t>
            </a:r>
          </a:p>
          <a:p>
            <a:endParaRPr lang="en-US" b="1" dirty="0"/>
          </a:p>
          <a:p>
            <a:endParaRPr lang="en-US" b="1" dirty="0"/>
          </a:p>
          <a:p>
            <a:endParaRPr lang="en-US" dirty="0"/>
          </a:p>
        </p:txBody>
      </p:sp>
      <p:sp>
        <p:nvSpPr>
          <p:cNvPr id="5" name="TextBox 4">
            <a:extLst>
              <a:ext uri="{FF2B5EF4-FFF2-40B4-BE49-F238E27FC236}">
                <a16:creationId xmlns:a16="http://schemas.microsoft.com/office/drawing/2014/main" id="{6A454A4B-C02C-9A1E-9FAD-3F4427C01541}"/>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sp>
        <p:nvSpPr>
          <p:cNvPr id="6" name="Rectangle 5">
            <a:extLst>
              <a:ext uri="{FF2B5EF4-FFF2-40B4-BE49-F238E27FC236}">
                <a16:creationId xmlns:a16="http://schemas.microsoft.com/office/drawing/2014/main" id="{A9133946-13F0-2368-AACB-3C372A27F227}"/>
              </a:ext>
            </a:extLst>
          </p:cNvPr>
          <p:cNvSpPr/>
          <p:nvPr/>
        </p:nvSpPr>
        <p:spPr>
          <a:xfrm>
            <a:off x="412376" y="1392396"/>
            <a:ext cx="8418357" cy="5253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198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729422"/>
            <a:ext cx="9143999" cy="758669"/>
          </a:xfrm>
          <a:prstGeom prst="rect">
            <a:avLst/>
          </a:prstGeom>
        </p:spPr>
        <p:txBody>
          <a:bodyPr wrap="square">
            <a:spAutoFit/>
          </a:bodyPr>
          <a:lstStyle/>
          <a:p>
            <a:pPr lvl="0" algn="ctr">
              <a:lnSpc>
                <a:spcPct val="115000"/>
              </a:lnSpc>
            </a:pPr>
            <a:r>
              <a:rPr lang="en-US" sz="40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The Prepared Place.</a:t>
            </a:r>
          </a:p>
        </p:txBody>
      </p:sp>
      <p:sp>
        <p:nvSpPr>
          <p:cNvPr id="4" name="TextBox 3"/>
          <p:cNvSpPr txBox="1"/>
          <p:nvPr/>
        </p:nvSpPr>
        <p:spPr>
          <a:xfrm>
            <a:off x="596465" y="1169579"/>
            <a:ext cx="7920214" cy="5878532"/>
          </a:xfrm>
          <a:prstGeom prst="rect">
            <a:avLst/>
          </a:prstGeom>
          <a:noFill/>
        </p:spPr>
        <p:txBody>
          <a:bodyPr wrap="square" rtlCol="0">
            <a:spAutoFit/>
          </a:bodyPr>
          <a:lstStyle/>
          <a:p>
            <a:endParaRPr lang="en-US" b="1" dirty="0"/>
          </a:p>
          <a:p>
            <a:endParaRPr lang="en-US" b="1" dirty="0"/>
          </a:p>
          <a:p>
            <a:r>
              <a:rPr lang="en-US" b="1" dirty="0">
                <a:latin typeface="Arial" panose="020B0604020202020204" pitchFamily="34" charset="0"/>
                <a:ea typeface="Times New Roman" panose="02020603050405020304" pitchFamily="18" charset="0"/>
              </a:rPr>
              <a:t>	Let’s look again -  1 Cor. 15:20-28</a:t>
            </a:r>
          </a:p>
          <a:p>
            <a:endParaRPr lang="en-US" sz="800" dirty="0"/>
          </a:p>
          <a:p>
            <a:r>
              <a:rPr lang="en-US" dirty="0"/>
              <a:t> 20 But now Christ is risen from the dead, and has become the </a:t>
            </a:r>
            <a:r>
              <a:rPr lang="en-US" dirty="0" err="1"/>
              <a:t>firstfruits</a:t>
            </a:r>
            <a:r>
              <a:rPr lang="en-US" dirty="0"/>
              <a:t> of those who have fallen asleep. 21 For since by man came death, by Man also came the resurrection of the dead. 22 For as in Adam all die, even so in Christ all shall be made alive. 23 But each one in his own order: Christ the </a:t>
            </a:r>
            <a:r>
              <a:rPr lang="en-US" dirty="0" err="1"/>
              <a:t>firstfruits</a:t>
            </a:r>
            <a:r>
              <a:rPr lang="en-US" dirty="0"/>
              <a:t>, afterward those who are Christ’s at His coming. </a:t>
            </a:r>
          </a:p>
          <a:p>
            <a:endParaRPr lang="en-US" dirty="0"/>
          </a:p>
          <a:p>
            <a:r>
              <a:rPr lang="en-US" sz="2000" b="1" dirty="0"/>
              <a:t>24 Then comes the end, when He delivers the </a:t>
            </a:r>
            <a:r>
              <a:rPr lang="en-US" sz="2000" b="1" u="sng" dirty="0">
                <a:latin typeface="Arial Black" panose="020B0A04020102020204" pitchFamily="34" charset="0"/>
              </a:rPr>
              <a:t>kingdom</a:t>
            </a:r>
            <a:r>
              <a:rPr lang="en-US" sz="2000" b="1" dirty="0"/>
              <a:t> to God the Father, when He puts an end to all rule and all authority and power. 25 For He must reign till He has put all enemies under His feet. 26 The last enemy that will be destroyed is death. </a:t>
            </a:r>
          </a:p>
          <a:p>
            <a:endParaRPr lang="en-US" dirty="0"/>
          </a:p>
          <a:p>
            <a:r>
              <a:rPr lang="en-US" dirty="0"/>
              <a:t>27 For “He has put all things under His feet.” But when He says “all things are put under Him,” it is evident that He who put all things under Him is excepted. 28 Now when all things are made subject to Him, then the Son Himself will also be subject to Him who put all things under Him, that God may be all in all.</a:t>
            </a:r>
          </a:p>
          <a:p>
            <a:br>
              <a:rPr lang="en-US" dirty="0"/>
            </a:br>
            <a:endParaRPr lang="en-US" dirty="0"/>
          </a:p>
        </p:txBody>
      </p:sp>
      <p:sp>
        <p:nvSpPr>
          <p:cNvPr id="2" name="TextBox 1">
            <a:extLst>
              <a:ext uri="{FF2B5EF4-FFF2-40B4-BE49-F238E27FC236}">
                <a16:creationId xmlns:a16="http://schemas.microsoft.com/office/drawing/2014/main" id="{B3E151B9-681C-6FE5-244A-26F5FC012977}"/>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sp>
        <p:nvSpPr>
          <p:cNvPr id="6" name="Rectangle 5">
            <a:extLst>
              <a:ext uri="{FF2B5EF4-FFF2-40B4-BE49-F238E27FC236}">
                <a16:creationId xmlns:a16="http://schemas.microsoft.com/office/drawing/2014/main" id="{495EF296-3208-303B-2427-A2464C049239}"/>
              </a:ext>
            </a:extLst>
          </p:cNvPr>
          <p:cNvSpPr/>
          <p:nvPr/>
        </p:nvSpPr>
        <p:spPr>
          <a:xfrm>
            <a:off x="330200" y="1566333"/>
            <a:ext cx="8466667" cy="5054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1482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665433"/>
            <a:ext cx="9143999" cy="740011"/>
          </a:xfrm>
          <a:prstGeom prst="rect">
            <a:avLst/>
          </a:prstGeom>
        </p:spPr>
        <p:txBody>
          <a:bodyPr wrap="square">
            <a:spAutoFit/>
          </a:bodyPr>
          <a:lstStyle/>
          <a:p>
            <a:pPr lvl="0" algn="ctr">
              <a:lnSpc>
                <a:spcPct val="115000"/>
              </a:lnSpc>
            </a:pPr>
            <a:r>
              <a:rPr lang="en-US" sz="40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The Prepared Place.</a:t>
            </a:r>
          </a:p>
        </p:txBody>
      </p:sp>
      <p:sp>
        <p:nvSpPr>
          <p:cNvPr id="5" name="Rectangle 4"/>
          <p:cNvSpPr/>
          <p:nvPr/>
        </p:nvSpPr>
        <p:spPr>
          <a:xfrm>
            <a:off x="380411" y="1608647"/>
            <a:ext cx="8133073" cy="4708981"/>
          </a:xfrm>
          <a:prstGeom prst="rect">
            <a:avLst/>
          </a:prstGeom>
          <a:ln w="38100">
            <a:solidFill>
              <a:schemeClr val="tx1"/>
            </a:solidFill>
          </a:ln>
        </p:spPr>
        <p:txBody>
          <a:bodyPr wrap="square">
            <a:spAutoFit/>
          </a:bodyPr>
          <a:lstStyle/>
          <a:p>
            <a:pPr lvl="0"/>
            <a:r>
              <a:rPr lang="en-US" sz="3000" dirty="0">
                <a:solidFill>
                  <a:prstClr val="black"/>
                </a:solidFill>
                <a:ea typeface="Times New Roman" panose="02020603050405020304" pitchFamily="18" charset="0"/>
                <a:cs typeface="Times New Roman" panose="02020603050405020304" pitchFamily="18" charset="0"/>
              </a:rPr>
              <a:t>“I go to prepare a place for you.” </a:t>
            </a:r>
            <a:r>
              <a:rPr lang="en-US" sz="3000" u="sng" dirty="0">
                <a:solidFill>
                  <a:srgbClr val="0070C0"/>
                </a:solidFill>
                <a:ea typeface="Times New Roman" panose="02020603050405020304" pitchFamily="18" charset="0"/>
                <a:cs typeface="Times New Roman" panose="02020603050405020304" pitchFamily="18" charset="0"/>
              </a:rPr>
              <a:t>He went to </a:t>
            </a:r>
            <a:r>
              <a:rPr lang="en-US" sz="3000" b="1" u="sng" dirty="0">
                <a:solidFill>
                  <a:srgbClr val="0070C0"/>
                </a:solidFill>
                <a:ea typeface="Times New Roman" panose="02020603050405020304" pitchFamily="18" charset="0"/>
                <a:cs typeface="Times New Roman" panose="02020603050405020304" pitchFamily="18" charset="0"/>
              </a:rPr>
              <a:t>the</a:t>
            </a:r>
            <a:r>
              <a:rPr lang="en-US" sz="3000" u="sng" dirty="0">
                <a:solidFill>
                  <a:srgbClr val="0070C0"/>
                </a:solidFill>
                <a:ea typeface="Times New Roman" panose="02020603050405020304" pitchFamily="18" charset="0"/>
                <a:cs typeface="Times New Roman" panose="02020603050405020304" pitchFamily="18" charset="0"/>
              </a:rPr>
              <a:t> </a:t>
            </a:r>
            <a:r>
              <a:rPr lang="en-US" sz="3000" b="1" u="sng" dirty="0">
                <a:latin typeface="Arial Black" panose="020B0A04020102020204" pitchFamily="34" charset="0"/>
                <a:ea typeface="Times New Roman" panose="02020603050405020304" pitchFamily="18" charset="0"/>
                <a:cs typeface="Times New Roman" panose="02020603050405020304" pitchFamily="18" charset="0"/>
              </a:rPr>
              <a:t>Cross</a:t>
            </a:r>
            <a:r>
              <a:rPr lang="en-US" sz="3000" u="sng" dirty="0">
                <a:solidFill>
                  <a:srgbClr val="0070C0"/>
                </a:solidFill>
                <a:ea typeface="Times New Roman" panose="02020603050405020304" pitchFamily="18" charset="0"/>
                <a:cs typeface="Times New Roman" panose="02020603050405020304" pitchFamily="18" charset="0"/>
              </a:rPr>
              <a:t> and </a:t>
            </a:r>
            <a:r>
              <a:rPr lang="en-US" sz="3000" b="1" u="sng" dirty="0">
                <a:latin typeface="Arial Black" panose="020B0A04020102020204" pitchFamily="34" charset="0"/>
                <a:ea typeface="Times New Roman" panose="02020603050405020304" pitchFamily="18" charset="0"/>
                <a:cs typeface="Times New Roman" panose="02020603050405020304" pitchFamily="18" charset="0"/>
              </a:rPr>
              <a:t>the grave </a:t>
            </a:r>
            <a:r>
              <a:rPr lang="en-US" sz="3000" u="sng" dirty="0">
                <a:solidFill>
                  <a:srgbClr val="0070C0"/>
                </a:solidFill>
                <a:ea typeface="Times New Roman" panose="02020603050405020304" pitchFamily="18" charset="0"/>
                <a:cs typeface="Times New Roman" panose="02020603050405020304" pitchFamily="18" charset="0"/>
              </a:rPr>
              <a:t>to prepare salvation for us. He came out of the grave, rising from the dead that He might prepare eternal life for us</a:t>
            </a:r>
            <a:r>
              <a:rPr lang="en-US" sz="3000" dirty="0">
                <a:solidFill>
                  <a:srgbClr val="0070C0"/>
                </a:solidFill>
                <a:ea typeface="Times New Roman" panose="02020603050405020304" pitchFamily="18" charset="0"/>
                <a:cs typeface="Times New Roman" panose="02020603050405020304" pitchFamily="18" charset="0"/>
              </a:rPr>
              <a:t>.</a:t>
            </a:r>
            <a:r>
              <a:rPr lang="en-US" sz="3000" dirty="0">
                <a:solidFill>
                  <a:prstClr val="black"/>
                </a:solidFill>
                <a:ea typeface="Times New Roman" panose="02020603050405020304" pitchFamily="18" charset="0"/>
                <a:cs typeface="Times New Roman" panose="02020603050405020304" pitchFamily="18" charset="0"/>
              </a:rPr>
              <a:t> </a:t>
            </a:r>
            <a:endParaRPr lang="en-US" sz="3000" dirty="0">
              <a:solidFill>
                <a:prstClr val="black"/>
              </a:solidFill>
              <a:ea typeface="Calibri" panose="020F0502020204030204" pitchFamily="34" charset="0"/>
              <a:cs typeface="Times New Roman" panose="02020603050405020304" pitchFamily="18" charset="0"/>
            </a:endParaRPr>
          </a:p>
          <a:p>
            <a:pPr lvl="0"/>
            <a:r>
              <a:rPr lang="en-US" sz="3000" dirty="0">
                <a:solidFill>
                  <a:prstClr val="black"/>
                </a:solidFill>
                <a:ea typeface="Times New Roman" panose="02020603050405020304" pitchFamily="18" charset="0"/>
                <a:cs typeface="Times New Roman" panose="02020603050405020304" pitchFamily="18" charset="0"/>
              </a:rPr>
              <a:t> </a:t>
            </a:r>
            <a:endParaRPr lang="en-US" sz="3000" dirty="0">
              <a:solidFill>
                <a:prstClr val="black"/>
              </a:solidFill>
              <a:ea typeface="Calibri" panose="020F0502020204030204" pitchFamily="34" charset="0"/>
              <a:cs typeface="Times New Roman" panose="02020603050405020304" pitchFamily="18" charset="0"/>
            </a:endParaRPr>
          </a:p>
          <a:p>
            <a:pPr lvl="0"/>
            <a:r>
              <a:rPr lang="en-US" sz="3000" u="sng" dirty="0">
                <a:solidFill>
                  <a:prstClr val="black"/>
                </a:solidFill>
                <a:ea typeface="Times New Roman" panose="02020603050405020304" pitchFamily="18" charset="0"/>
                <a:cs typeface="Times New Roman" panose="02020603050405020304" pitchFamily="18" charset="0"/>
              </a:rPr>
              <a:t>He ascended into Heaven that He might prepare a home for us</a:t>
            </a:r>
            <a:r>
              <a:rPr lang="en-US" sz="3000" dirty="0">
                <a:solidFill>
                  <a:prstClr val="black"/>
                </a:solidFill>
                <a:ea typeface="Times New Roman" panose="02020603050405020304" pitchFamily="18" charset="0"/>
                <a:cs typeface="Times New Roman" panose="02020603050405020304" pitchFamily="18" charset="0"/>
              </a:rPr>
              <a:t>. The prepared place will        correspond with the preparations                             of the soul here, by the work we do                         as servants in the vineyard. </a:t>
            </a:r>
            <a:endParaRPr lang="en-US" sz="3000" dirty="0">
              <a:solidFill>
                <a:prstClr val="black"/>
              </a:solidFill>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EA935C9-B230-C3E4-6E33-4C77C263CA8B}"/>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pic>
        <p:nvPicPr>
          <p:cNvPr id="6" name="Picture 5">
            <a:extLst>
              <a:ext uri="{FF2B5EF4-FFF2-40B4-BE49-F238E27FC236}">
                <a16:creationId xmlns:a16="http://schemas.microsoft.com/office/drawing/2014/main" id="{91420958-E2BB-B02E-2134-C7D6F02096C6}"/>
              </a:ext>
            </a:extLst>
          </p:cNvPr>
          <p:cNvPicPr>
            <a:picLocks noChangeAspect="1"/>
          </p:cNvPicPr>
          <p:nvPr/>
        </p:nvPicPr>
        <p:blipFill>
          <a:blip r:embed="rId2"/>
          <a:stretch>
            <a:fillRect/>
          </a:stretch>
        </p:blipFill>
        <p:spPr>
          <a:xfrm>
            <a:off x="6474058" y="4619330"/>
            <a:ext cx="2469094" cy="2085013"/>
          </a:xfrm>
          <a:prstGeom prst="rect">
            <a:avLst/>
          </a:prstGeom>
        </p:spPr>
      </p:pic>
    </p:spTree>
    <p:extLst>
      <p:ext uri="{BB962C8B-B14F-4D97-AF65-F5344CB8AC3E}">
        <p14:creationId xmlns:p14="http://schemas.microsoft.com/office/powerpoint/2010/main" val="3814128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715439"/>
            <a:ext cx="9143999" cy="740011"/>
          </a:xfrm>
          <a:prstGeom prst="rect">
            <a:avLst/>
          </a:prstGeom>
        </p:spPr>
        <p:txBody>
          <a:bodyPr wrap="square">
            <a:spAutoFit/>
          </a:bodyPr>
          <a:lstStyle/>
          <a:p>
            <a:pPr lvl="0" algn="ctr">
              <a:lnSpc>
                <a:spcPct val="115000"/>
              </a:lnSpc>
            </a:pPr>
            <a:r>
              <a:rPr lang="en-US" sz="40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The Prepared Place.</a:t>
            </a:r>
          </a:p>
        </p:txBody>
      </p:sp>
      <p:sp>
        <p:nvSpPr>
          <p:cNvPr id="6" name="Rectangle 5"/>
          <p:cNvSpPr/>
          <p:nvPr/>
        </p:nvSpPr>
        <p:spPr>
          <a:xfrm>
            <a:off x="382773" y="1650185"/>
            <a:ext cx="8026122" cy="5016758"/>
          </a:xfrm>
          <a:prstGeom prst="rect">
            <a:avLst/>
          </a:prstGeom>
          <a:ln w="38100">
            <a:solidFill>
              <a:schemeClr val="tx1"/>
            </a:solidFill>
          </a:ln>
        </p:spPr>
        <p:txBody>
          <a:bodyPr wrap="square">
            <a:spAutoFit/>
          </a:bodyPr>
          <a:lstStyle/>
          <a:p>
            <a:pPr lvl="0"/>
            <a:r>
              <a:rPr lang="en-US" sz="3200" dirty="0">
                <a:solidFill>
                  <a:prstClr val="black"/>
                </a:solidFill>
                <a:ea typeface="Times New Roman" panose="02020603050405020304" pitchFamily="18" charset="0"/>
                <a:cs typeface="Times New Roman" panose="02020603050405020304" pitchFamily="18" charset="0"/>
              </a:rPr>
              <a:t>The measure of enjoyment of the Kingdom of Heaven is what we have been preparing for each day God gives us to live this side of eternity. </a:t>
            </a:r>
          </a:p>
          <a:p>
            <a:pPr lvl="0"/>
            <a:r>
              <a:rPr lang="en-US" sz="3200" dirty="0">
                <a:solidFill>
                  <a:prstClr val="black"/>
                </a:solidFill>
                <a:ea typeface="Times New Roman" panose="02020603050405020304" pitchFamily="18" charset="0"/>
                <a:cs typeface="Times New Roman" panose="02020603050405020304" pitchFamily="18" charset="0"/>
              </a:rPr>
              <a:t>Therefore, the importance of growing in grace now, and in the knowledge of God. Let not your heart be troubled, the place                   prepared for you will be in every                     way exactly suitable for you to                   worship God eternally.</a:t>
            </a:r>
            <a:endParaRPr lang="en-US" sz="3200" dirty="0">
              <a:solidFill>
                <a:prstClr val="black"/>
              </a:solidFill>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70ED38D-34CB-263D-8E0B-3374BC4A9CC3}"/>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pic>
        <p:nvPicPr>
          <p:cNvPr id="5" name="Picture 4">
            <a:extLst>
              <a:ext uri="{FF2B5EF4-FFF2-40B4-BE49-F238E27FC236}">
                <a16:creationId xmlns:a16="http://schemas.microsoft.com/office/drawing/2014/main" id="{B06CB506-B08E-2004-75EF-880578C136A3}"/>
              </a:ext>
            </a:extLst>
          </p:cNvPr>
          <p:cNvPicPr>
            <a:picLocks noChangeAspect="1"/>
          </p:cNvPicPr>
          <p:nvPr/>
        </p:nvPicPr>
        <p:blipFill>
          <a:blip r:embed="rId2"/>
          <a:stretch>
            <a:fillRect/>
          </a:stretch>
        </p:blipFill>
        <p:spPr>
          <a:xfrm>
            <a:off x="6495322" y="4651228"/>
            <a:ext cx="2469094" cy="2085013"/>
          </a:xfrm>
          <a:prstGeom prst="rect">
            <a:avLst/>
          </a:prstGeom>
        </p:spPr>
      </p:pic>
    </p:spTree>
    <p:extLst>
      <p:ext uri="{BB962C8B-B14F-4D97-AF65-F5344CB8AC3E}">
        <p14:creationId xmlns:p14="http://schemas.microsoft.com/office/powerpoint/2010/main" val="2187496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729414"/>
            <a:ext cx="9143999" cy="740011"/>
          </a:xfrm>
          <a:prstGeom prst="rect">
            <a:avLst/>
          </a:prstGeom>
        </p:spPr>
        <p:txBody>
          <a:bodyPr wrap="square">
            <a:spAutoFit/>
          </a:bodyPr>
          <a:lstStyle/>
          <a:p>
            <a:pPr lvl="0" algn="ctr">
              <a:lnSpc>
                <a:spcPct val="115000"/>
              </a:lnSpc>
            </a:pPr>
            <a:r>
              <a:rPr lang="en-US" sz="40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The Great Reception.</a:t>
            </a:r>
          </a:p>
        </p:txBody>
      </p:sp>
      <p:sp>
        <p:nvSpPr>
          <p:cNvPr id="4" name="Rectangle 3"/>
          <p:cNvSpPr/>
          <p:nvPr/>
        </p:nvSpPr>
        <p:spPr>
          <a:xfrm>
            <a:off x="500033" y="1571464"/>
            <a:ext cx="8104093" cy="5128712"/>
          </a:xfrm>
          <a:prstGeom prst="rect">
            <a:avLst/>
          </a:prstGeom>
          <a:ln w="38100">
            <a:solidFill>
              <a:schemeClr val="tx1"/>
            </a:solidFill>
          </a:ln>
        </p:spPr>
        <p:txBody>
          <a:bodyPr wrap="square">
            <a:spAutoFit/>
          </a:bodyPr>
          <a:lstStyle/>
          <a:p>
            <a:pPr>
              <a:lnSpc>
                <a:spcPct val="115000"/>
              </a:lnSpc>
            </a:pPr>
            <a:r>
              <a:rPr lang="en-US" sz="2200" dirty="0">
                <a:latin typeface="Arial" panose="020B0604020202020204" pitchFamily="34" charset="0"/>
                <a:ea typeface="Times New Roman" panose="02020603050405020304" pitchFamily="18" charset="0"/>
                <a:cs typeface="Times New Roman" panose="02020603050405020304" pitchFamily="18" charset="0"/>
              </a:rPr>
              <a:t>“I will come again and receive you unto Myself; </a:t>
            </a:r>
            <a:r>
              <a:rPr lang="en-US" sz="2200" u="sng" dirty="0">
                <a:latin typeface="Arial" panose="020B0604020202020204" pitchFamily="34" charset="0"/>
                <a:ea typeface="Times New Roman" panose="02020603050405020304" pitchFamily="18" charset="0"/>
                <a:cs typeface="Times New Roman" panose="02020603050405020304" pitchFamily="18" charset="0"/>
              </a:rPr>
              <a:t>that where I am </a:t>
            </a:r>
            <a:r>
              <a:rPr lang="en-US" sz="2200" dirty="0">
                <a:latin typeface="Arial" panose="020B0604020202020204" pitchFamily="34" charset="0"/>
                <a:ea typeface="Times New Roman" panose="02020603050405020304" pitchFamily="18" charset="0"/>
                <a:cs typeface="Times New Roman" panose="02020603050405020304" pitchFamily="18" charset="0"/>
              </a:rPr>
              <a:t>there ye may be also.” To be received by Him is to have the honor of the Father and of the Kingdom conferred upon us. His prayer on our behalf will then have its perfect fulfilment, “Father, I will that they also, whom Thou hast given Me, be with Me where I am: that they may behold My glory”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22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en-US" sz="2200" dirty="0">
                <a:latin typeface="Arial" panose="020B0604020202020204" pitchFamily="34" charset="0"/>
                <a:ea typeface="Times New Roman" panose="02020603050405020304" pitchFamily="18" charset="0"/>
                <a:cs typeface="Times New Roman" panose="02020603050405020304" pitchFamily="18" charset="0"/>
              </a:rPr>
              <a:t>(</a:t>
            </a:r>
            <a:r>
              <a:rPr lang="en-US" sz="2200" b="1" dirty="0">
                <a:latin typeface="Arial" panose="020B0604020202020204" pitchFamily="34" charset="0"/>
                <a:ea typeface="Times New Roman" panose="02020603050405020304" pitchFamily="18" charset="0"/>
                <a:cs typeface="Times New Roman" panose="02020603050405020304" pitchFamily="18" charset="0"/>
              </a:rPr>
              <a:t>John 17:24</a:t>
            </a:r>
            <a:r>
              <a:rPr lang="en-US" sz="2200" dirty="0">
                <a:latin typeface="Arial" panose="020B0604020202020204" pitchFamily="34" charset="0"/>
                <a:ea typeface="Times New Roman" panose="02020603050405020304" pitchFamily="18" charset="0"/>
                <a:cs typeface="Times New Roman" panose="02020603050405020304" pitchFamily="18" charset="0"/>
              </a:rPr>
              <a:t>). “If any man serve Me … where                              I am, there shall also My servant be.” Let not                                 your heart be troubled although the world                                           despise and reject you, there is a glorious                                      reception awaiting you at the Coming of the                          Lord.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5359C7D-7D9F-BD54-57FA-506652E4B4B7}"/>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pic>
        <p:nvPicPr>
          <p:cNvPr id="6" name="Picture 5">
            <a:extLst>
              <a:ext uri="{FF2B5EF4-FFF2-40B4-BE49-F238E27FC236}">
                <a16:creationId xmlns:a16="http://schemas.microsoft.com/office/drawing/2014/main" id="{136FBF76-27CF-BE97-7C61-341906235172}"/>
              </a:ext>
            </a:extLst>
          </p:cNvPr>
          <p:cNvPicPr>
            <a:picLocks noChangeAspect="1"/>
          </p:cNvPicPr>
          <p:nvPr/>
        </p:nvPicPr>
        <p:blipFill>
          <a:blip r:embed="rId2"/>
          <a:stretch>
            <a:fillRect/>
          </a:stretch>
        </p:blipFill>
        <p:spPr>
          <a:xfrm>
            <a:off x="6487738" y="4661860"/>
            <a:ext cx="2462997" cy="2085013"/>
          </a:xfrm>
          <a:prstGeom prst="rect">
            <a:avLst/>
          </a:prstGeom>
        </p:spPr>
      </p:pic>
    </p:spTree>
    <p:extLst>
      <p:ext uri="{BB962C8B-B14F-4D97-AF65-F5344CB8AC3E}">
        <p14:creationId xmlns:p14="http://schemas.microsoft.com/office/powerpoint/2010/main" val="2128170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726270"/>
            <a:ext cx="9143999" cy="740011"/>
          </a:xfrm>
          <a:prstGeom prst="rect">
            <a:avLst/>
          </a:prstGeom>
        </p:spPr>
        <p:txBody>
          <a:bodyPr wrap="square">
            <a:spAutoFit/>
          </a:bodyPr>
          <a:lstStyle/>
          <a:p>
            <a:pPr lvl="0" algn="ctr">
              <a:lnSpc>
                <a:spcPct val="115000"/>
              </a:lnSpc>
            </a:pPr>
            <a:r>
              <a:rPr lang="en-US" sz="40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The Eternal Home.</a:t>
            </a:r>
          </a:p>
        </p:txBody>
      </p:sp>
      <p:sp>
        <p:nvSpPr>
          <p:cNvPr id="5" name="Rectangle 4"/>
          <p:cNvSpPr/>
          <p:nvPr/>
        </p:nvSpPr>
        <p:spPr>
          <a:xfrm>
            <a:off x="477120" y="1719934"/>
            <a:ext cx="8390965" cy="4832092"/>
          </a:xfrm>
          <a:prstGeom prst="rect">
            <a:avLst/>
          </a:prstGeom>
          <a:ln w="38100">
            <a:solidFill>
              <a:schemeClr val="tx1"/>
            </a:solidFill>
          </a:ln>
        </p:spPr>
        <p:txBody>
          <a:bodyPr wrap="square">
            <a:spAutoFit/>
          </a:bodyPr>
          <a:lstStyle/>
          <a:p>
            <a:pPr lvl="0"/>
            <a:r>
              <a:rPr lang="en-US" sz="2800" dirty="0">
                <a:solidFill>
                  <a:prstClr val="black"/>
                </a:solidFill>
                <a:ea typeface="Times New Roman" panose="02020603050405020304" pitchFamily="18" charset="0"/>
                <a:cs typeface="Times New Roman" panose="02020603050405020304" pitchFamily="18" charset="0"/>
              </a:rPr>
              <a:t>“</a:t>
            </a:r>
            <a:r>
              <a:rPr lang="en-US" sz="2800" u="sng" dirty="0">
                <a:solidFill>
                  <a:prstClr val="black"/>
                </a:solidFill>
                <a:ea typeface="Times New Roman" panose="02020603050405020304" pitchFamily="18" charset="0"/>
                <a:cs typeface="Times New Roman" panose="02020603050405020304" pitchFamily="18" charset="0"/>
              </a:rPr>
              <a:t>Where I am, there ye may be also</a:t>
            </a:r>
            <a:r>
              <a:rPr lang="en-US" sz="2800" dirty="0">
                <a:solidFill>
                  <a:prstClr val="black"/>
                </a:solidFill>
                <a:ea typeface="Times New Roman" panose="02020603050405020304" pitchFamily="18" charset="0"/>
                <a:cs typeface="Times New Roman" panose="02020603050405020304" pitchFamily="18" charset="0"/>
              </a:rPr>
              <a:t>.” Meanwhile the temporary things of earth partly blinds our eyes to the glories of that place where He is. God has exalted Him far above all principalities and powers, and given Him a Name that is above every name. </a:t>
            </a:r>
          </a:p>
          <a:p>
            <a:pPr lvl="0"/>
            <a:endParaRPr lang="en-US" sz="2800" dirty="0">
              <a:solidFill>
                <a:prstClr val="black"/>
              </a:solidFill>
              <a:ea typeface="Times New Roman" panose="02020603050405020304" pitchFamily="18" charset="0"/>
              <a:cs typeface="Times New Roman" panose="02020603050405020304" pitchFamily="18" charset="0"/>
            </a:endParaRPr>
          </a:p>
          <a:p>
            <a:pPr lvl="0"/>
            <a:r>
              <a:rPr lang="en-US" sz="2800" dirty="0">
                <a:solidFill>
                  <a:prstClr val="black"/>
                </a:solidFill>
                <a:ea typeface="Times New Roman" panose="02020603050405020304" pitchFamily="18" charset="0"/>
                <a:cs typeface="Times New Roman" panose="02020603050405020304" pitchFamily="18" charset="0"/>
              </a:rPr>
              <a:t>He is seated at the right hand of God,                          crowned with glory and honor; and                               where He is, there His beloved bride                             shall be, to behold His glory -                                                       and to glory in beholding it. (Eph. 5)</a:t>
            </a:r>
            <a:endParaRPr lang="en-US" sz="2800" dirty="0">
              <a:solidFill>
                <a:prstClr val="black"/>
              </a:solidFill>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94348BF-CC60-20F0-9566-83DE4FFF7EFE}"/>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pic>
        <p:nvPicPr>
          <p:cNvPr id="7" name="Picture 6">
            <a:extLst>
              <a:ext uri="{FF2B5EF4-FFF2-40B4-BE49-F238E27FC236}">
                <a16:creationId xmlns:a16="http://schemas.microsoft.com/office/drawing/2014/main" id="{E081D8AB-5279-B590-DCB1-39E930EF2957}"/>
              </a:ext>
            </a:extLst>
          </p:cNvPr>
          <p:cNvPicPr>
            <a:picLocks noChangeAspect="1"/>
          </p:cNvPicPr>
          <p:nvPr/>
        </p:nvPicPr>
        <p:blipFill>
          <a:blip r:embed="rId2"/>
          <a:stretch>
            <a:fillRect/>
          </a:stretch>
        </p:blipFill>
        <p:spPr>
          <a:xfrm>
            <a:off x="6530268" y="4661860"/>
            <a:ext cx="2462997" cy="2085013"/>
          </a:xfrm>
          <a:prstGeom prst="rect">
            <a:avLst/>
          </a:prstGeom>
        </p:spPr>
      </p:pic>
    </p:spTree>
    <p:extLst>
      <p:ext uri="{BB962C8B-B14F-4D97-AF65-F5344CB8AC3E}">
        <p14:creationId xmlns:p14="http://schemas.microsoft.com/office/powerpoint/2010/main" val="23780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Users\sheila\Desktop\ULTIMATE Royality Free\4-Bib Pics-Misc\Bible MSS\Scriptures\10 Commandments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6" name="Rectangle 5"/>
          <p:cNvSpPr/>
          <p:nvPr/>
        </p:nvSpPr>
        <p:spPr>
          <a:xfrm>
            <a:off x="37338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248400" y="76200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1148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62357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2484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130300" y="7239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1143000" y="685800"/>
            <a:ext cx="6858000" cy="5486400"/>
          </a:xfrm>
          <a:prstGeom prst="rect">
            <a:avLst/>
          </a:prstGeom>
          <a:noFill/>
          <a:ln w="76200">
            <a:solidFill>
              <a:srgbClr val="2F23CB"/>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4BAF3FD6-5683-FC25-D46B-273CB936382B}"/>
              </a:ext>
            </a:extLst>
          </p:cNvPr>
          <p:cNvSpPr txBox="1"/>
          <p:nvPr/>
        </p:nvSpPr>
        <p:spPr>
          <a:xfrm>
            <a:off x="1371599" y="1451220"/>
            <a:ext cx="6400801" cy="5047536"/>
          </a:xfrm>
          <a:prstGeom prst="rect">
            <a:avLst/>
          </a:prstGeom>
          <a:noFill/>
        </p:spPr>
        <p:txBody>
          <a:bodyPr wrap="square" rtlCol="0">
            <a:spAutoFit/>
          </a:bodyPr>
          <a:lstStyle/>
          <a:p>
            <a:r>
              <a:rPr lang="en-US" sz="2600" dirty="0">
                <a:latin typeface="Franklin Gothic Book" panose="020B0503020102020204" pitchFamily="34" charset="0"/>
              </a:rPr>
              <a:t>1 “</a:t>
            </a:r>
            <a:r>
              <a:rPr lang="en-US" sz="2600" b="1" dirty="0">
                <a:solidFill>
                  <a:srgbClr val="0070C0"/>
                </a:solidFill>
                <a:latin typeface="Franklin Gothic Book" panose="020B0503020102020204" pitchFamily="34" charset="0"/>
              </a:rPr>
              <a:t>Let not your heart be troubled</a:t>
            </a:r>
            <a:r>
              <a:rPr lang="en-US" sz="2600" dirty="0">
                <a:latin typeface="Franklin Gothic Book" panose="020B0503020102020204" pitchFamily="34" charset="0"/>
              </a:rPr>
              <a:t>; you believe in God, believe also in Me. 2 In My Father’s house are many mansions; if it were not so, I would have told you. I go to prepare a place for you. 3 And if I go and prepare a place for you, I will come again and receive you to Myself;                           that where I am, there you                              may be also.4 And where                                      I go you know, and the way                             you know.”</a:t>
            </a:r>
          </a:p>
          <a:p>
            <a:br>
              <a:rPr lang="en-US" dirty="0"/>
            </a:br>
            <a:endParaRPr lang="en-US" dirty="0"/>
          </a:p>
        </p:txBody>
      </p:sp>
      <p:pic>
        <p:nvPicPr>
          <p:cNvPr id="12" name="Picture 11">
            <a:extLst>
              <a:ext uri="{FF2B5EF4-FFF2-40B4-BE49-F238E27FC236}">
                <a16:creationId xmlns:a16="http://schemas.microsoft.com/office/drawing/2014/main" id="{AD24FD71-6C52-CDB1-505D-03E454AAB6FE}"/>
              </a:ext>
            </a:extLst>
          </p:cNvPr>
          <p:cNvPicPr>
            <a:picLocks noChangeAspect="1"/>
          </p:cNvPicPr>
          <p:nvPr/>
        </p:nvPicPr>
        <p:blipFill>
          <a:blip r:embed="rId4"/>
          <a:stretch>
            <a:fillRect/>
          </a:stretch>
        </p:blipFill>
        <p:spPr>
          <a:xfrm>
            <a:off x="5250692" y="3850831"/>
            <a:ext cx="2469094" cy="2091109"/>
          </a:xfrm>
          <a:prstGeom prst="rect">
            <a:avLst/>
          </a:prstGeom>
        </p:spPr>
      </p:pic>
      <p:sp>
        <p:nvSpPr>
          <p:cNvPr id="13" name="TextBox 12">
            <a:extLst>
              <a:ext uri="{FF2B5EF4-FFF2-40B4-BE49-F238E27FC236}">
                <a16:creationId xmlns:a16="http://schemas.microsoft.com/office/drawing/2014/main" id="{E82FDF2E-777E-9DA9-072B-CD570AE22EB0}"/>
              </a:ext>
            </a:extLst>
          </p:cNvPr>
          <p:cNvSpPr txBox="1"/>
          <p:nvPr/>
        </p:nvSpPr>
        <p:spPr>
          <a:xfrm>
            <a:off x="1143000" y="785322"/>
            <a:ext cx="6802021" cy="707886"/>
          </a:xfrm>
          <a:prstGeom prst="rect">
            <a:avLst/>
          </a:prstGeom>
          <a:noFill/>
        </p:spPr>
        <p:txBody>
          <a:bodyPr wrap="square" rtlCol="0">
            <a:spAutoFit/>
          </a:bodyPr>
          <a:lstStyle/>
          <a:p>
            <a:pPr algn="ctr"/>
            <a:r>
              <a:rPr lang="en-US" sz="4000" b="1" dirty="0">
                <a:solidFill>
                  <a:srgbClr val="0070C0"/>
                </a:solidFill>
              </a:rPr>
              <a:t>John 14:1-4</a:t>
            </a:r>
          </a:p>
        </p:txBody>
      </p:sp>
    </p:spTree>
    <p:extLst>
      <p:ext uri="{BB962C8B-B14F-4D97-AF65-F5344CB8AC3E}">
        <p14:creationId xmlns:p14="http://schemas.microsoft.com/office/powerpoint/2010/main" val="25763552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814476"/>
            <a:ext cx="9143999" cy="740011"/>
          </a:xfrm>
          <a:prstGeom prst="rect">
            <a:avLst/>
          </a:prstGeom>
        </p:spPr>
        <p:txBody>
          <a:bodyPr wrap="square">
            <a:spAutoFit/>
          </a:bodyPr>
          <a:lstStyle/>
          <a:p>
            <a:pPr lvl="0" algn="ctr">
              <a:lnSpc>
                <a:spcPct val="115000"/>
              </a:lnSpc>
            </a:pPr>
            <a:r>
              <a:rPr lang="en-US" sz="40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The Eternal Home.</a:t>
            </a:r>
          </a:p>
        </p:txBody>
      </p:sp>
      <p:sp>
        <p:nvSpPr>
          <p:cNvPr id="5" name="Rectangle 4"/>
          <p:cNvSpPr/>
          <p:nvPr/>
        </p:nvSpPr>
        <p:spPr>
          <a:xfrm>
            <a:off x="448734" y="1856040"/>
            <a:ext cx="8282392" cy="4524315"/>
          </a:xfrm>
          <a:prstGeom prst="rect">
            <a:avLst/>
          </a:prstGeom>
          <a:ln w="38100">
            <a:solidFill>
              <a:schemeClr val="tx1"/>
            </a:solidFill>
          </a:ln>
        </p:spPr>
        <p:txBody>
          <a:bodyPr wrap="square">
            <a:spAutoFit/>
          </a:bodyPr>
          <a:lstStyle/>
          <a:p>
            <a:pPr lvl="0"/>
            <a:r>
              <a:rPr lang="en-US" sz="3200" dirty="0">
                <a:solidFill>
                  <a:prstClr val="black"/>
                </a:solidFill>
                <a:ea typeface="Times New Roman" panose="02020603050405020304" pitchFamily="18" charset="0"/>
                <a:cs typeface="Times New Roman" panose="02020603050405020304" pitchFamily="18" charset="0"/>
              </a:rPr>
              <a:t>The place of honor purchased by the Lord Jesus Christ, as the Redeemer, is to be shared by the redeemed. </a:t>
            </a:r>
          </a:p>
          <a:p>
            <a:pPr lvl="0"/>
            <a:endParaRPr lang="en-US" sz="3200" dirty="0">
              <a:solidFill>
                <a:prstClr val="black"/>
              </a:solidFill>
              <a:ea typeface="Times New Roman" panose="02020603050405020304" pitchFamily="18" charset="0"/>
              <a:cs typeface="Times New Roman" panose="02020603050405020304" pitchFamily="18" charset="0"/>
            </a:endParaRPr>
          </a:p>
          <a:p>
            <a:pPr lvl="0"/>
            <a:r>
              <a:rPr lang="en-US" sz="3200" dirty="0">
                <a:solidFill>
                  <a:prstClr val="black"/>
                </a:solidFill>
                <a:ea typeface="Times New Roman" panose="02020603050405020304" pitchFamily="18" charset="0"/>
                <a:cs typeface="Times New Roman" panose="02020603050405020304" pitchFamily="18" charset="0"/>
              </a:rPr>
              <a:t>Let not your heart be troubled although your circumstances here may be mingled                 with trials and sorrows, all tears will                      be wiped away when at home with                         Him where He is. </a:t>
            </a:r>
            <a:endParaRPr lang="en-US" sz="3200" dirty="0">
              <a:solidFill>
                <a:prstClr val="black"/>
              </a:solidFill>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C6C7CA2-8C90-FB6C-FD99-283CE48B6ABE}"/>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pic>
        <p:nvPicPr>
          <p:cNvPr id="7" name="Picture 2" descr="The Broken Heart Free Stock Photo - Public Domain Pictures">
            <a:extLst>
              <a:ext uri="{FF2B5EF4-FFF2-40B4-BE49-F238E27FC236}">
                <a16:creationId xmlns:a16="http://schemas.microsoft.com/office/drawing/2014/main" id="{2F3F70F7-D014-5F13-FDE7-292E42337E4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21" t="11688" r="15343"/>
          <a:stretch>
            <a:fillRect/>
          </a:stretch>
        </p:blipFill>
        <p:spPr bwMode="auto">
          <a:xfrm>
            <a:off x="6657006" y="4752754"/>
            <a:ext cx="2338138" cy="1965522"/>
          </a:xfrm>
          <a:prstGeom prst="rect">
            <a:avLst/>
          </a:prstGeom>
          <a:noFill/>
          <a:ln w="571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287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878275"/>
            <a:ext cx="9143999" cy="758669"/>
          </a:xfrm>
          <a:prstGeom prst="rect">
            <a:avLst/>
          </a:prstGeom>
        </p:spPr>
        <p:txBody>
          <a:bodyPr wrap="square">
            <a:spAutoFit/>
          </a:bodyPr>
          <a:lstStyle/>
          <a:p>
            <a:pPr lvl="0" algn="ctr">
              <a:lnSpc>
                <a:spcPct val="115000"/>
              </a:lnSpc>
            </a:pPr>
            <a:r>
              <a:rPr lang="en-US" sz="40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The Blessed Assurance.</a:t>
            </a:r>
          </a:p>
        </p:txBody>
      </p:sp>
      <p:sp>
        <p:nvSpPr>
          <p:cNvPr id="4" name="Rectangle 3"/>
          <p:cNvSpPr/>
          <p:nvPr/>
        </p:nvSpPr>
        <p:spPr>
          <a:xfrm>
            <a:off x="703232" y="2162449"/>
            <a:ext cx="7817223" cy="4056495"/>
          </a:xfrm>
          <a:prstGeom prst="rect">
            <a:avLst/>
          </a:prstGeom>
          <a:ln w="38100">
            <a:solidFill>
              <a:schemeClr val="tx1"/>
            </a:solidFill>
          </a:ln>
        </p:spPr>
        <p:txBody>
          <a:bodyPr wrap="square">
            <a:spAutoFit/>
          </a:bodyPr>
          <a:lstStyle/>
          <a:p>
            <a:pPr lvl="0">
              <a:lnSpc>
                <a:spcPct val="115000"/>
              </a:lnSpc>
            </a:pPr>
            <a:r>
              <a:rPr lang="en-US" sz="3200" dirty="0">
                <a:solidFill>
                  <a:prstClr val="black"/>
                </a:solidFill>
                <a:ea typeface="Times New Roman" panose="02020603050405020304" pitchFamily="18" charset="0"/>
                <a:cs typeface="Times New Roman" panose="02020603050405020304" pitchFamily="18" charset="0"/>
              </a:rPr>
              <a:t>“Whither I go you know, and the way you know” </a:t>
            </a:r>
            <a:r>
              <a:rPr lang="en-US" sz="3200" b="1" dirty="0">
                <a:solidFill>
                  <a:prstClr val="black"/>
                </a:solidFill>
                <a:ea typeface="Times New Roman" panose="02020603050405020304" pitchFamily="18" charset="0"/>
                <a:cs typeface="Times New Roman" panose="02020603050405020304" pitchFamily="18" charset="0"/>
              </a:rPr>
              <a:t>(v. 4).</a:t>
            </a:r>
            <a:r>
              <a:rPr lang="en-US" sz="3200" dirty="0">
                <a:solidFill>
                  <a:prstClr val="black"/>
                </a:solidFill>
                <a:ea typeface="Times New Roman" panose="02020603050405020304" pitchFamily="18" charset="0"/>
                <a:cs typeface="Times New Roman" panose="02020603050405020304" pitchFamily="18" charset="0"/>
              </a:rPr>
              <a:t> </a:t>
            </a:r>
          </a:p>
          <a:p>
            <a:pPr lvl="0">
              <a:lnSpc>
                <a:spcPct val="115000"/>
              </a:lnSpc>
            </a:pPr>
            <a:r>
              <a:rPr lang="en-US" sz="3200" dirty="0">
                <a:solidFill>
                  <a:prstClr val="black"/>
                </a:solidFill>
                <a:ea typeface="Times New Roman" panose="02020603050405020304" pitchFamily="18" charset="0"/>
                <a:cs typeface="Times New Roman" panose="02020603050405020304" pitchFamily="18" charset="0"/>
              </a:rPr>
              <a:t>Blessed be His Name, we know where He is gone, and also the way into His presence. He is gone to prepare a place for us,                   and He Himself is the Way (</a:t>
            </a:r>
            <a:r>
              <a:rPr lang="en-US" sz="3200" b="1" dirty="0">
                <a:solidFill>
                  <a:prstClr val="black"/>
                </a:solidFill>
                <a:ea typeface="Times New Roman" panose="02020603050405020304" pitchFamily="18" charset="0"/>
                <a:cs typeface="Times New Roman" panose="02020603050405020304" pitchFamily="18" charset="0"/>
              </a:rPr>
              <a:t>v. 6</a:t>
            </a:r>
            <a:r>
              <a:rPr lang="en-US" sz="3200" dirty="0">
                <a:solidFill>
                  <a:prstClr val="black"/>
                </a:solidFill>
                <a:ea typeface="Times New Roman" panose="02020603050405020304" pitchFamily="18" charset="0"/>
                <a:cs typeface="Times New Roman" panose="02020603050405020304" pitchFamily="18" charset="0"/>
              </a:rPr>
              <a:t>). </a:t>
            </a:r>
            <a:endParaRPr lang="en-US" sz="3200" dirty="0">
              <a:solidFill>
                <a:prstClr val="black"/>
              </a:solidFill>
              <a:ea typeface="Calibri" panose="020F0502020204030204" pitchFamily="34" charset="0"/>
              <a:cs typeface="Times New Roman" panose="02020603050405020304" pitchFamily="18" charset="0"/>
            </a:endParaRPr>
          </a:p>
          <a:p>
            <a:pPr lvl="0">
              <a:lnSpc>
                <a:spcPct val="115000"/>
              </a:lnSpc>
            </a:pPr>
            <a:r>
              <a:rPr lang="en-US" sz="3200" dirty="0">
                <a:solidFill>
                  <a:prstClr val="black"/>
                </a:solidFill>
                <a:ea typeface="Times New Roman" panose="02020603050405020304" pitchFamily="18" charset="0"/>
                <a:cs typeface="Times New Roman" panose="02020603050405020304" pitchFamily="18" charset="0"/>
              </a:rPr>
              <a:t> </a:t>
            </a:r>
            <a:endParaRPr lang="en-US" sz="3200" dirty="0">
              <a:solidFill>
                <a:prstClr val="black"/>
              </a:solidFill>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5935861-8918-E84B-DC89-3B1248E1561E}"/>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pic>
        <p:nvPicPr>
          <p:cNvPr id="6" name="Picture 5">
            <a:extLst>
              <a:ext uri="{FF2B5EF4-FFF2-40B4-BE49-F238E27FC236}">
                <a16:creationId xmlns:a16="http://schemas.microsoft.com/office/drawing/2014/main" id="{93C86B32-06E8-F83F-993F-4319C2563E99}"/>
              </a:ext>
            </a:extLst>
          </p:cNvPr>
          <p:cNvPicPr>
            <a:picLocks noChangeAspect="1"/>
          </p:cNvPicPr>
          <p:nvPr/>
        </p:nvPicPr>
        <p:blipFill>
          <a:blip r:embed="rId2"/>
          <a:stretch>
            <a:fillRect/>
          </a:stretch>
        </p:blipFill>
        <p:spPr>
          <a:xfrm>
            <a:off x="6519636" y="4587432"/>
            <a:ext cx="2462997" cy="2085013"/>
          </a:xfrm>
          <a:prstGeom prst="rect">
            <a:avLst/>
          </a:prstGeom>
        </p:spPr>
      </p:pic>
    </p:spTree>
    <p:extLst>
      <p:ext uri="{BB962C8B-B14F-4D97-AF65-F5344CB8AC3E}">
        <p14:creationId xmlns:p14="http://schemas.microsoft.com/office/powerpoint/2010/main" val="186350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793218"/>
            <a:ext cx="9143999" cy="758669"/>
          </a:xfrm>
          <a:prstGeom prst="rect">
            <a:avLst/>
          </a:prstGeom>
        </p:spPr>
        <p:txBody>
          <a:bodyPr wrap="square">
            <a:spAutoFit/>
          </a:bodyPr>
          <a:lstStyle/>
          <a:p>
            <a:pPr lvl="0" algn="ctr">
              <a:lnSpc>
                <a:spcPct val="115000"/>
              </a:lnSpc>
            </a:pPr>
            <a:r>
              <a:rPr lang="en-US" sz="40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The Blessed Assurance.</a:t>
            </a:r>
          </a:p>
        </p:txBody>
      </p:sp>
      <p:sp>
        <p:nvSpPr>
          <p:cNvPr id="4" name="Rectangle 3"/>
          <p:cNvSpPr/>
          <p:nvPr/>
        </p:nvSpPr>
        <p:spPr>
          <a:xfrm>
            <a:off x="252885" y="1636230"/>
            <a:ext cx="7817223" cy="5816977"/>
          </a:xfrm>
          <a:prstGeom prst="rect">
            <a:avLst/>
          </a:prstGeom>
        </p:spPr>
        <p:txBody>
          <a:bodyPr wrap="square">
            <a:spAutoFit/>
          </a:bodyPr>
          <a:lstStyle/>
          <a:p>
            <a:r>
              <a:rPr lang="en-US" sz="4400" dirty="0">
                <a:latin typeface="Franklin Gothic Book" panose="020B0503020102020204" pitchFamily="34" charset="0"/>
              </a:rPr>
              <a:t>v6 Jesus said to him, </a:t>
            </a:r>
          </a:p>
          <a:p>
            <a:r>
              <a:rPr lang="en-US" sz="4400" dirty="0">
                <a:latin typeface="Franklin Gothic Book" panose="020B0503020102020204" pitchFamily="34" charset="0"/>
              </a:rPr>
              <a:t>“I am ﻿the way,</a:t>
            </a:r>
          </a:p>
          <a:p>
            <a:r>
              <a:rPr lang="en-US" sz="4400" dirty="0">
                <a:latin typeface="Franklin Gothic Book" panose="020B0503020102020204" pitchFamily="34" charset="0"/>
              </a:rPr>
              <a:t>﻿the truth,</a:t>
            </a:r>
          </a:p>
          <a:p>
            <a:r>
              <a:rPr lang="en-US" sz="4400" dirty="0">
                <a:latin typeface="Franklin Gothic Book" panose="020B0503020102020204" pitchFamily="34" charset="0"/>
              </a:rPr>
              <a:t>and ﻿the life.</a:t>
            </a:r>
          </a:p>
          <a:p>
            <a:r>
              <a:rPr lang="en-US" sz="4400" dirty="0">
                <a:latin typeface="Franklin Gothic Book" panose="020B0503020102020204" pitchFamily="34" charset="0"/>
              </a:rPr>
              <a:t>﻿No one </a:t>
            </a:r>
          </a:p>
          <a:p>
            <a:r>
              <a:rPr lang="en-US" sz="4400" dirty="0">
                <a:latin typeface="Franklin Gothic Book" panose="020B0503020102020204" pitchFamily="34" charset="0"/>
              </a:rPr>
              <a:t>comes to the Father </a:t>
            </a:r>
          </a:p>
          <a:p>
            <a:r>
              <a:rPr lang="en-US" sz="4400" dirty="0">
                <a:latin typeface="Franklin Gothic Book" panose="020B0503020102020204" pitchFamily="34" charset="0"/>
              </a:rPr>
              <a:t>﻿</a:t>
            </a:r>
            <a:r>
              <a:rPr lang="en-US" sz="4400" u="sng" dirty="0">
                <a:latin typeface="Franklin Gothic Book" panose="020B0503020102020204" pitchFamily="34" charset="0"/>
              </a:rPr>
              <a:t>except through Me.</a:t>
            </a:r>
          </a:p>
          <a:p>
            <a:br>
              <a:rPr lang="en-US" sz="3200" u="sng" dirty="0">
                <a:latin typeface="Arial Black" panose="020B0A04020102020204" pitchFamily="34" charset="0"/>
              </a:rPr>
            </a:br>
            <a:r>
              <a:rPr lang="en-US" sz="3200" dirty="0">
                <a:solidFill>
                  <a:prstClr val="black"/>
                </a:solidFill>
                <a:ea typeface="Times New Roman" panose="02020603050405020304" pitchFamily="18" charset="0"/>
                <a:cs typeface="Times New Roman" panose="02020603050405020304" pitchFamily="18" charset="0"/>
              </a:rPr>
              <a:t> </a:t>
            </a:r>
            <a:endParaRPr lang="en-US" sz="3200" dirty="0">
              <a:solidFill>
                <a:prstClr val="black"/>
              </a:solidFill>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F25F11A-2206-057F-E8F0-F8D970792F2E}"/>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pic>
        <p:nvPicPr>
          <p:cNvPr id="6" name="Picture 5">
            <a:extLst>
              <a:ext uri="{FF2B5EF4-FFF2-40B4-BE49-F238E27FC236}">
                <a16:creationId xmlns:a16="http://schemas.microsoft.com/office/drawing/2014/main" id="{808103CF-A9AB-E953-1297-3C7DA7D23C7B}"/>
              </a:ext>
            </a:extLst>
          </p:cNvPr>
          <p:cNvPicPr>
            <a:picLocks noChangeAspect="1"/>
          </p:cNvPicPr>
          <p:nvPr/>
        </p:nvPicPr>
        <p:blipFill>
          <a:blip r:embed="rId2"/>
          <a:stretch>
            <a:fillRect/>
          </a:stretch>
        </p:blipFill>
        <p:spPr>
          <a:xfrm>
            <a:off x="6562166" y="4640595"/>
            <a:ext cx="2462997" cy="2085013"/>
          </a:xfrm>
          <a:prstGeom prst="rect">
            <a:avLst/>
          </a:prstGeom>
        </p:spPr>
      </p:pic>
    </p:spTree>
    <p:extLst>
      <p:ext uri="{BB962C8B-B14F-4D97-AF65-F5344CB8AC3E}">
        <p14:creationId xmlns:p14="http://schemas.microsoft.com/office/powerpoint/2010/main" val="3098810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2" y="1296694"/>
            <a:ext cx="9144001" cy="991875"/>
          </a:xfrm>
          <a:prstGeom prst="rect">
            <a:avLst/>
          </a:prstGeom>
        </p:spPr>
        <p:txBody>
          <a:bodyPr wrap="square">
            <a:spAutoFit/>
          </a:bodyPr>
          <a:lstStyle/>
          <a:p>
            <a:pPr lvl="0" algn="ctr">
              <a:lnSpc>
                <a:spcPct val="115000"/>
              </a:lnSpc>
            </a:pPr>
            <a:r>
              <a:rPr lang="en-US" sz="5400" b="1" dirty="0">
                <a:solidFill>
                  <a:prstClr val="black"/>
                </a:solidFill>
                <a:ea typeface="Times New Roman" panose="02020603050405020304" pitchFamily="18" charset="0"/>
                <a:cs typeface="Times New Roman" panose="02020603050405020304" pitchFamily="18" charset="0"/>
              </a:rPr>
              <a:t> </a:t>
            </a:r>
            <a:endParaRPr lang="en-US" sz="5400" dirty="0">
              <a:solidFill>
                <a:prstClr val="black"/>
              </a:solidFill>
              <a:ea typeface="Calibri" panose="020F0502020204030204" pitchFamily="34" charset="0"/>
              <a:cs typeface="Times New Roman" panose="02020603050405020304" pitchFamily="18" charset="0"/>
            </a:endParaRPr>
          </a:p>
        </p:txBody>
      </p:sp>
      <p:sp>
        <p:nvSpPr>
          <p:cNvPr id="3" name="Rectangle 2"/>
          <p:cNvSpPr/>
          <p:nvPr/>
        </p:nvSpPr>
        <p:spPr>
          <a:xfrm>
            <a:off x="-2" y="1306053"/>
            <a:ext cx="9144002" cy="991875"/>
          </a:xfrm>
          <a:prstGeom prst="rect">
            <a:avLst/>
          </a:prstGeom>
        </p:spPr>
        <p:txBody>
          <a:bodyPr wrap="square">
            <a:spAutoFit/>
          </a:bodyPr>
          <a:lstStyle/>
          <a:p>
            <a:pPr lvl="0" algn="ctr">
              <a:lnSpc>
                <a:spcPct val="115000"/>
              </a:lnSpc>
            </a:pPr>
            <a:r>
              <a:rPr lang="en-US" sz="5400" b="1" dirty="0">
                <a:solidFill>
                  <a:prstClr val="black"/>
                </a:solidFill>
              </a:rPr>
              <a:t> </a:t>
            </a:r>
            <a:endParaRPr lang="en-US" sz="5400" dirty="0">
              <a:solidFill>
                <a:prstClr val="black"/>
              </a:solidFill>
            </a:endParaRPr>
          </a:p>
        </p:txBody>
      </p:sp>
      <p:sp>
        <p:nvSpPr>
          <p:cNvPr id="6" name="Rectangle 5"/>
          <p:cNvSpPr/>
          <p:nvPr/>
        </p:nvSpPr>
        <p:spPr>
          <a:xfrm>
            <a:off x="-2" y="1296694"/>
            <a:ext cx="9144001" cy="991875"/>
          </a:xfrm>
          <a:prstGeom prst="rect">
            <a:avLst/>
          </a:prstGeom>
        </p:spPr>
        <p:txBody>
          <a:bodyPr wrap="square">
            <a:spAutoFit/>
          </a:bodyPr>
          <a:lstStyle/>
          <a:p>
            <a:pPr lvl="0" algn="ctr">
              <a:lnSpc>
                <a:spcPct val="115000"/>
              </a:lnSpc>
            </a:pPr>
            <a:r>
              <a:rPr lang="en-US" sz="5400" dirty="0">
                <a:solidFill>
                  <a:prstClr val="black"/>
                </a:solidFill>
              </a:rPr>
              <a:t> </a:t>
            </a:r>
          </a:p>
        </p:txBody>
      </p:sp>
      <p:sp>
        <p:nvSpPr>
          <p:cNvPr id="8" name="Rectangle 7"/>
          <p:cNvSpPr/>
          <p:nvPr/>
        </p:nvSpPr>
        <p:spPr>
          <a:xfrm>
            <a:off x="668868" y="1843062"/>
            <a:ext cx="7808259" cy="4524315"/>
          </a:xfrm>
          <a:prstGeom prst="rect">
            <a:avLst/>
          </a:prstGeom>
          <a:ln w="38100">
            <a:solidFill>
              <a:schemeClr val="tx1"/>
            </a:solidFill>
          </a:ln>
        </p:spPr>
        <p:txBody>
          <a:bodyPr wrap="square">
            <a:spAutoFit/>
          </a:bodyPr>
          <a:lstStyle/>
          <a:p>
            <a:pPr lvl="0"/>
            <a:r>
              <a:rPr lang="en-US" sz="3600" dirty="0">
                <a:solidFill>
                  <a:prstClr val="black"/>
                </a:solidFill>
                <a:latin typeface="Arial" panose="020B0604020202020204" pitchFamily="34" charset="0"/>
                <a:ea typeface="Times New Roman" panose="02020603050405020304" pitchFamily="18" charset="0"/>
                <a:cs typeface="Arial" panose="020B0604020202020204" pitchFamily="34" charset="0"/>
              </a:rPr>
              <a:t>The way to where He is the way of faith in Him. Faith in Him always leads to Him. “The way ye know.” </a:t>
            </a:r>
          </a:p>
          <a:p>
            <a:pPr lvl="0"/>
            <a:endParaRPr lang="en-US" sz="36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r>
              <a:rPr lang="en-US" sz="3600" dirty="0">
                <a:solidFill>
                  <a:prstClr val="black"/>
                </a:solidFill>
                <a:latin typeface="Arial" panose="020B0604020202020204" pitchFamily="34" charset="0"/>
                <a:ea typeface="Times New Roman" panose="02020603050405020304" pitchFamily="18" charset="0"/>
                <a:cs typeface="Arial" panose="020B0604020202020204" pitchFamily="34" charset="0"/>
              </a:rPr>
              <a:t>There is a way that seems             right unto men, but the end                is death, instead of life                    and glory. </a:t>
            </a:r>
            <a:endParaRPr lang="en-US" sz="36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0" y="867637"/>
            <a:ext cx="9143999" cy="740011"/>
          </a:xfrm>
          <a:prstGeom prst="rect">
            <a:avLst/>
          </a:prstGeom>
        </p:spPr>
        <p:txBody>
          <a:bodyPr wrap="square">
            <a:spAutoFit/>
          </a:bodyPr>
          <a:lstStyle/>
          <a:p>
            <a:pPr lvl="0" algn="ctr">
              <a:lnSpc>
                <a:spcPct val="115000"/>
              </a:lnSpc>
            </a:pPr>
            <a:r>
              <a:rPr lang="en-US" sz="40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The Blessed Assurance.</a:t>
            </a:r>
          </a:p>
        </p:txBody>
      </p:sp>
      <p:sp>
        <p:nvSpPr>
          <p:cNvPr id="4" name="TextBox 3">
            <a:extLst>
              <a:ext uri="{FF2B5EF4-FFF2-40B4-BE49-F238E27FC236}">
                <a16:creationId xmlns:a16="http://schemas.microsoft.com/office/drawing/2014/main" id="{44946F97-A5EC-D0DE-2D13-05BC26D87B20}"/>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pic>
        <p:nvPicPr>
          <p:cNvPr id="7" name="Picture 2" descr="The Broken Heart Free Stock Photo - Public Domain Pictures">
            <a:extLst>
              <a:ext uri="{FF2B5EF4-FFF2-40B4-BE49-F238E27FC236}">
                <a16:creationId xmlns:a16="http://schemas.microsoft.com/office/drawing/2014/main" id="{5B10DCCC-0DA8-3198-D5F6-4C187365782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21" t="11688" r="15343"/>
          <a:stretch>
            <a:fillRect/>
          </a:stretch>
        </p:blipFill>
        <p:spPr bwMode="auto">
          <a:xfrm>
            <a:off x="6657006" y="4752754"/>
            <a:ext cx="2338138" cy="1965522"/>
          </a:xfrm>
          <a:prstGeom prst="rect">
            <a:avLst/>
          </a:prstGeom>
          <a:noFill/>
          <a:ln w="571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128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2" y="1296694"/>
            <a:ext cx="9144001" cy="991875"/>
          </a:xfrm>
          <a:prstGeom prst="rect">
            <a:avLst/>
          </a:prstGeom>
        </p:spPr>
        <p:txBody>
          <a:bodyPr wrap="square">
            <a:spAutoFit/>
          </a:bodyPr>
          <a:lstStyle/>
          <a:p>
            <a:pPr lvl="0" algn="ctr">
              <a:lnSpc>
                <a:spcPct val="115000"/>
              </a:lnSpc>
            </a:pPr>
            <a:r>
              <a:rPr lang="en-US" sz="5400" b="1" dirty="0">
                <a:solidFill>
                  <a:prstClr val="black"/>
                </a:solidFill>
                <a:ea typeface="Times New Roman" panose="02020603050405020304" pitchFamily="18" charset="0"/>
                <a:cs typeface="Times New Roman" panose="02020603050405020304" pitchFamily="18" charset="0"/>
              </a:rPr>
              <a:t> </a:t>
            </a:r>
            <a:endParaRPr lang="en-US" sz="5400" dirty="0">
              <a:solidFill>
                <a:prstClr val="black"/>
              </a:solidFill>
              <a:ea typeface="Calibri" panose="020F0502020204030204" pitchFamily="34" charset="0"/>
              <a:cs typeface="Times New Roman" panose="02020603050405020304" pitchFamily="18" charset="0"/>
            </a:endParaRPr>
          </a:p>
        </p:txBody>
      </p:sp>
      <p:sp>
        <p:nvSpPr>
          <p:cNvPr id="3" name="Rectangle 2"/>
          <p:cNvSpPr/>
          <p:nvPr/>
        </p:nvSpPr>
        <p:spPr>
          <a:xfrm>
            <a:off x="-2" y="1306053"/>
            <a:ext cx="9144002" cy="991875"/>
          </a:xfrm>
          <a:prstGeom prst="rect">
            <a:avLst/>
          </a:prstGeom>
        </p:spPr>
        <p:txBody>
          <a:bodyPr wrap="square">
            <a:spAutoFit/>
          </a:bodyPr>
          <a:lstStyle/>
          <a:p>
            <a:pPr lvl="0" algn="ctr">
              <a:lnSpc>
                <a:spcPct val="115000"/>
              </a:lnSpc>
            </a:pPr>
            <a:r>
              <a:rPr lang="en-US" sz="5400" b="1" dirty="0">
                <a:solidFill>
                  <a:prstClr val="black"/>
                </a:solidFill>
              </a:rPr>
              <a:t> </a:t>
            </a:r>
            <a:endParaRPr lang="en-US" sz="5400" dirty="0">
              <a:solidFill>
                <a:prstClr val="black"/>
              </a:solidFill>
            </a:endParaRPr>
          </a:p>
        </p:txBody>
      </p:sp>
      <p:sp>
        <p:nvSpPr>
          <p:cNvPr id="6" name="Rectangle 5"/>
          <p:cNvSpPr/>
          <p:nvPr/>
        </p:nvSpPr>
        <p:spPr>
          <a:xfrm>
            <a:off x="-2" y="1296694"/>
            <a:ext cx="9144001" cy="991875"/>
          </a:xfrm>
          <a:prstGeom prst="rect">
            <a:avLst/>
          </a:prstGeom>
        </p:spPr>
        <p:txBody>
          <a:bodyPr wrap="square">
            <a:spAutoFit/>
          </a:bodyPr>
          <a:lstStyle/>
          <a:p>
            <a:pPr lvl="0" algn="ctr">
              <a:lnSpc>
                <a:spcPct val="115000"/>
              </a:lnSpc>
            </a:pPr>
            <a:r>
              <a:rPr lang="en-US" sz="5400" dirty="0">
                <a:solidFill>
                  <a:prstClr val="black"/>
                </a:solidFill>
              </a:rPr>
              <a:t> </a:t>
            </a:r>
          </a:p>
        </p:txBody>
      </p:sp>
      <p:sp>
        <p:nvSpPr>
          <p:cNvPr id="8" name="Rectangle 7"/>
          <p:cNvSpPr/>
          <p:nvPr/>
        </p:nvSpPr>
        <p:spPr>
          <a:xfrm>
            <a:off x="474134" y="1515533"/>
            <a:ext cx="8297334" cy="5016758"/>
          </a:xfrm>
          <a:prstGeom prst="rect">
            <a:avLst/>
          </a:prstGeom>
          <a:ln w="38100">
            <a:solidFill>
              <a:schemeClr val="tx1"/>
            </a:solidFill>
          </a:ln>
        </p:spPr>
        <p:txBody>
          <a:bodyPr wrap="square">
            <a:spAutoFit/>
          </a:bodyPr>
          <a:lstStyle/>
          <a:p>
            <a:pPr lvl="0"/>
            <a:r>
              <a:rPr lang="en-US" sz="3200" u="sng"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Let not your heart be troubled</a:t>
            </a:r>
            <a:r>
              <a:rPr lang="en-US" sz="3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the way may at times be rough and thorny, and narrow, and may seem long,</a:t>
            </a:r>
          </a:p>
          <a:p>
            <a:pPr lvl="0"/>
            <a:r>
              <a:rPr lang="en-US" sz="3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but five minutes at home with Jesus will abundantly compensate for all the inconveniences of our earthly life. </a:t>
            </a:r>
          </a:p>
          <a:p>
            <a:pPr lvl="0"/>
            <a:endParaRPr lang="en-US" sz="32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lvl="0"/>
            <a:r>
              <a:rPr lang="en-US" sz="3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The way you know, and it should                     be enough for us that it is the                    way.</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0" y="623090"/>
            <a:ext cx="9143999" cy="758669"/>
          </a:xfrm>
          <a:prstGeom prst="rect">
            <a:avLst/>
          </a:prstGeom>
        </p:spPr>
        <p:txBody>
          <a:bodyPr wrap="square">
            <a:spAutoFit/>
          </a:bodyPr>
          <a:lstStyle/>
          <a:p>
            <a:pPr lvl="0" algn="ctr">
              <a:lnSpc>
                <a:spcPct val="115000"/>
              </a:lnSpc>
            </a:pPr>
            <a:r>
              <a:rPr lang="en-US" sz="40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The Blessed Assurance.</a:t>
            </a:r>
          </a:p>
        </p:txBody>
      </p:sp>
      <p:sp>
        <p:nvSpPr>
          <p:cNvPr id="4" name="TextBox 3">
            <a:extLst>
              <a:ext uri="{FF2B5EF4-FFF2-40B4-BE49-F238E27FC236}">
                <a16:creationId xmlns:a16="http://schemas.microsoft.com/office/drawing/2014/main" id="{1E843FA0-2DAF-27B1-202A-81C936BC9155}"/>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pic>
        <p:nvPicPr>
          <p:cNvPr id="7" name="Picture 2" descr="The Broken Heart Free Stock Photo - Public Domain Pictures">
            <a:extLst>
              <a:ext uri="{FF2B5EF4-FFF2-40B4-BE49-F238E27FC236}">
                <a16:creationId xmlns:a16="http://schemas.microsoft.com/office/drawing/2014/main" id="{6D29EA29-A571-E521-DA89-5E0DC4A3900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21" t="11688" r="15343"/>
          <a:stretch>
            <a:fillRect/>
          </a:stretch>
        </p:blipFill>
        <p:spPr bwMode="auto">
          <a:xfrm>
            <a:off x="6657006" y="4752754"/>
            <a:ext cx="2338138" cy="1965522"/>
          </a:xfrm>
          <a:prstGeom prst="rect">
            <a:avLst/>
          </a:prstGeom>
          <a:noFill/>
          <a:ln w="571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105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4843C9-8563-CAE4-3F06-CEBA8397F73C}"/>
              </a:ext>
            </a:extLst>
          </p:cNvPr>
          <p:cNvSpPr txBox="1"/>
          <p:nvPr/>
        </p:nvSpPr>
        <p:spPr>
          <a:xfrm>
            <a:off x="0" y="448232"/>
            <a:ext cx="9144000" cy="2123658"/>
          </a:xfrm>
          <a:prstGeom prst="rect">
            <a:avLst/>
          </a:prstGeom>
          <a:solidFill>
            <a:schemeClr val="tx1"/>
          </a:solidFill>
        </p:spPr>
        <p:txBody>
          <a:bodyPr wrap="square" rtlCol="0">
            <a:spAutoFit/>
          </a:bodyPr>
          <a:lstStyle/>
          <a:p>
            <a:pPr algn="ctr"/>
            <a:r>
              <a:rPr lang="en-US" sz="6600" dirty="0">
                <a:solidFill>
                  <a:schemeClr val="bg1"/>
                </a:solidFill>
              </a:rPr>
              <a:t>Let Not Your Heart Be Troubled.  John 14</a:t>
            </a:r>
          </a:p>
        </p:txBody>
      </p:sp>
      <p:pic>
        <p:nvPicPr>
          <p:cNvPr id="3" name="Picture 2">
            <a:extLst>
              <a:ext uri="{FF2B5EF4-FFF2-40B4-BE49-F238E27FC236}">
                <a16:creationId xmlns:a16="http://schemas.microsoft.com/office/drawing/2014/main" id="{3F91C4F6-0441-3B12-6CD0-C26F1601BF59}"/>
              </a:ext>
            </a:extLst>
          </p:cNvPr>
          <p:cNvPicPr>
            <a:picLocks noChangeAspect="1"/>
          </p:cNvPicPr>
          <p:nvPr/>
        </p:nvPicPr>
        <p:blipFill>
          <a:blip r:embed="rId2"/>
          <a:stretch>
            <a:fillRect/>
          </a:stretch>
        </p:blipFill>
        <p:spPr>
          <a:xfrm>
            <a:off x="2506133" y="2927118"/>
            <a:ext cx="4318000" cy="3655338"/>
          </a:xfrm>
          <a:prstGeom prst="rect">
            <a:avLst/>
          </a:prstGeom>
        </p:spPr>
      </p:pic>
    </p:spTree>
    <p:extLst>
      <p:ext uri="{BB962C8B-B14F-4D97-AF65-F5344CB8AC3E}">
        <p14:creationId xmlns:p14="http://schemas.microsoft.com/office/powerpoint/2010/main" val="2603617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2467BAA-F712-75FD-B5F5-A7E034B691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5255601-04C4-B018-5214-B530B07ADB02}"/>
              </a:ext>
            </a:extLst>
          </p:cNvPr>
          <p:cNvSpPr txBox="1"/>
          <p:nvPr/>
        </p:nvSpPr>
        <p:spPr>
          <a:xfrm>
            <a:off x="0" y="5706032"/>
            <a:ext cx="9144000" cy="646331"/>
          </a:xfrm>
          <a:prstGeom prst="rect">
            <a:avLst/>
          </a:prstGeom>
          <a:solidFill>
            <a:schemeClr val="tx1"/>
          </a:solidFill>
        </p:spPr>
        <p:txBody>
          <a:bodyPr wrap="square" rtlCol="0">
            <a:spAutoFit/>
          </a:bodyPr>
          <a:lstStyle/>
          <a:p>
            <a:pPr algn="ctr"/>
            <a:r>
              <a:rPr lang="en-US" sz="3600" dirty="0">
                <a:solidFill>
                  <a:schemeClr val="bg1"/>
                </a:solidFill>
              </a:rPr>
              <a:t>Let Not Your Heart Be Troubled.  </a:t>
            </a:r>
          </a:p>
        </p:txBody>
      </p:sp>
      <p:pic>
        <p:nvPicPr>
          <p:cNvPr id="3" name="Picture 2">
            <a:extLst>
              <a:ext uri="{FF2B5EF4-FFF2-40B4-BE49-F238E27FC236}">
                <a16:creationId xmlns:a16="http://schemas.microsoft.com/office/drawing/2014/main" id="{7FA53198-A9F6-1947-E82F-3F5A0A1BEB93}"/>
              </a:ext>
            </a:extLst>
          </p:cNvPr>
          <p:cNvPicPr>
            <a:picLocks noChangeAspect="1"/>
          </p:cNvPicPr>
          <p:nvPr/>
        </p:nvPicPr>
        <p:blipFill>
          <a:blip r:embed="rId2"/>
          <a:stretch>
            <a:fillRect/>
          </a:stretch>
        </p:blipFill>
        <p:spPr>
          <a:xfrm>
            <a:off x="2726577" y="1666875"/>
            <a:ext cx="3545106" cy="3001056"/>
          </a:xfrm>
          <a:prstGeom prst="rect">
            <a:avLst/>
          </a:prstGeom>
        </p:spPr>
      </p:pic>
      <p:sp>
        <p:nvSpPr>
          <p:cNvPr id="4" name="TextBox 3">
            <a:extLst>
              <a:ext uri="{FF2B5EF4-FFF2-40B4-BE49-F238E27FC236}">
                <a16:creationId xmlns:a16="http://schemas.microsoft.com/office/drawing/2014/main" id="{D437B180-C843-E65B-9915-20152E4FB652}"/>
              </a:ext>
            </a:extLst>
          </p:cNvPr>
          <p:cNvSpPr txBox="1"/>
          <p:nvPr/>
        </p:nvSpPr>
        <p:spPr>
          <a:xfrm>
            <a:off x="19050" y="476807"/>
            <a:ext cx="9144000" cy="1015663"/>
          </a:xfrm>
          <a:prstGeom prst="rect">
            <a:avLst/>
          </a:prstGeom>
          <a:solidFill>
            <a:schemeClr val="tx1"/>
          </a:solidFill>
        </p:spPr>
        <p:txBody>
          <a:bodyPr wrap="square" rtlCol="0">
            <a:spAutoFit/>
          </a:bodyPr>
          <a:lstStyle/>
          <a:p>
            <a:pPr algn="ctr"/>
            <a:r>
              <a:rPr lang="en-US" sz="6000" dirty="0">
                <a:solidFill>
                  <a:schemeClr val="bg1"/>
                </a:solidFill>
              </a:rPr>
              <a:t>Is Your Heart Troubled?  </a:t>
            </a:r>
          </a:p>
        </p:txBody>
      </p:sp>
      <p:sp>
        <p:nvSpPr>
          <p:cNvPr id="5" name="TextBox 4">
            <a:extLst>
              <a:ext uri="{FF2B5EF4-FFF2-40B4-BE49-F238E27FC236}">
                <a16:creationId xmlns:a16="http://schemas.microsoft.com/office/drawing/2014/main" id="{2CBCB0C9-0765-2D39-25EE-A7647060E387}"/>
              </a:ext>
            </a:extLst>
          </p:cNvPr>
          <p:cNvSpPr txBox="1"/>
          <p:nvPr/>
        </p:nvSpPr>
        <p:spPr>
          <a:xfrm>
            <a:off x="0" y="4857750"/>
            <a:ext cx="9144000" cy="1015663"/>
          </a:xfrm>
          <a:prstGeom prst="rect">
            <a:avLst/>
          </a:prstGeom>
          <a:noFill/>
        </p:spPr>
        <p:txBody>
          <a:bodyPr wrap="square" rtlCol="0">
            <a:spAutoFit/>
          </a:bodyPr>
          <a:lstStyle/>
          <a:p>
            <a:pPr algn="ctr"/>
            <a:r>
              <a:rPr lang="en-US" sz="6000" dirty="0">
                <a:solidFill>
                  <a:schemeClr val="bg1"/>
                </a:solidFill>
              </a:rPr>
              <a:t>Christ is the answer.</a:t>
            </a:r>
          </a:p>
        </p:txBody>
      </p:sp>
    </p:spTree>
    <p:extLst>
      <p:ext uri="{BB962C8B-B14F-4D97-AF65-F5344CB8AC3E}">
        <p14:creationId xmlns:p14="http://schemas.microsoft.com/office/powerpoint/2010/main" val="26001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971A06-AC9B-B76E-EB30-761448D3DEBA}"/>
              </a:ext>
            </a:extLst>
          </p:cNvPr>
          <p:cNvSpPr txBox="1"/>
          <p:nvPr/>
        </p:nvSpPr>
        <p:spPr>
          <a:xfrm>
            <a:off x="1095375" y="1318974"/>
            <a:ext cx="7696199" cy="5170646"/>
          </a:xfrm>
          <a:prstGeom prst="rect">
            <a:avLst/>
          </a:prstGeom>
          <a:noFill/>
        </p:spPr>
        <p:txBody>
          <a:bodyPr wrap="square">
            <a:spAutoFit/>
          </a:bodyPr>
          <a:lstStyle/>
          <a:p>
            <a:r>
              <a:rPr lang="en-US" sz="2200" b="0" i="0" dirty="0">
                <a:solidFill>
                  <a:srgbClr val="000000"/>
                </a:solidFill>
                <a:effectLst/>
                <a:latin typeface="Verdana" panose="020B0604030504040204" pitchFamily="34" charset="0"/>
              </a:rPr>
              <a:t>I'm satisfied with just a cottage below</a:t>
            </a:r>
            <a:br>
              <a:rPr lang="en-US" sz="2200" dirty="0"/>
            </a:br>
            <a:r>
              <a:rPr lang="en-US" sz="2200" b="0" i="0" dirty="0">
                <a:solidFill>
                  <a:srgbClr val="000000"/>
                </a:solidFill>
                <a:effectLst/>
                <a:latin typeface="Verdana" panose="020B0604030504040204" pitchFamily="34" charset="0"/>
              </a:rPr>
              <a:t>A little silver and a little gold</a:t>
            </a:r>
            <a:br>
              <a:rPr lang="en-US" sz="2200" dirty="0"/>
            </a:br>
            <a:r>
              <a:rPr lang="en-US" sz="2200" b="0" i="0" dirty="0">
                <a:solidFill>
                  <a:srgbClr val="000000"/>
                </a:solidFill>
                <a:effectLst/>
                <a:latin typeface="Verdana" panose="020B0604030504040204" pitchFamily="34" charset="0"/>
              </a:rPr>
              <a:t>But in that city, where the ransomed will shine</a:t>
            </a:r>
            <a:br>
              <a:rPr lang="en-US" sz="2200" dirty="0"/>
            </a:br>
            <a:r>
              <a:rPr lang="en-US" sz="2200" b="0" i="0" dirty="0">
                <a:solidFill>
                  <a:srgbClr val="000000"/>
                </a:solidFill>
                <a:effectLst/>
                <a:latin typeface="Verdana" panose="020B0604030504040204" pitchFamily="34" charset="0"/>
              </a:rPr>
              <a:t>I want a gold one, that silver lined</a:t>
            </a:r>
            <a:br>
              <a:rPr lang="en-US" sz="2200" dirty="0"/>
            </a:br>
            <a:br>
              <a:rPr lang="en-US" sz="2200" dirty="0"/>
            </a:br>
            <a:r>
              <a:rPr lang="en-US" sz="2200" b="0" i="0" dirty="0">
                <a:solidFill>
                  <a:srgbClr val="000000"/>
                </a:solidFill>
                <a:effectLst/>
                <a:latin typeface="Verdana" panose="020B0604030504040204" pitchFamily="34" charset="0"/>
              </a:rPr>
              <a:t>Chorus:</a:t>
            </a:r>
            <a:br>
              <a:rPr lang="en-US" sz="2200" dirty="0"/>
            </a:br>
            <a:r>
              <a:rPr lang="en-US" sz="2200" b="0" i="0" dirty="0">
                <a:solidFill>
                  <a:srgbClr val="000000"/>
                </a:solidFill>
                <a:effectLst/>
                <a:latin typeface="Verdana" panose="020B0604030504040204" pitchFamily="34" charset="0"/>
              </a:rPr>
              <a:t>I've got a mansion just over the hilltop</a:t>
            </a:r>
            <a:br>
              <a:rPr lang="en-US" sz="2200" dirty="0"/>
            </a:br>
            <a:r>
              <a:rPr lang="en-US" sz="2200" b="0" i="0" dirty="0">
                <a:solidFill>
                  <a:srgbClr val="000000"/>
                </a:solidFill>
                <a:effectLst/>
                <a:latin typeface="Verdana" panose="020B0604030504040204" pitchFamily="34" charset="0"/>
              </a:rPr>
              <a:t>In that bright land where we'll never grow old</a:t>
            </a:r>
            <a:br>
              <a:rPr lang="en-US" sz="2200" dirty="0"/>
            </a:br>
            <a:r>
              <a:rPr lang="en-US" sz="2200" b="0" i="0" dirty="0">
                <a:solidFill>
                  <a:srgbClr val="000000"/>
                </a:solidFill>
                <a:effectLst/>
                <a:latin typeface="Verdana" panose="020B0604030504040204" pitchFamily="34" charset="0"/>
              </a:rPr>
              <a:t>And someday yonder, we will never more wander</a:t>
            </a:r>
            <a:br>
              <a:rPr lang="en-US" sz="2200" dirty="0"/>
            </a:br>
            <a:r>
              <a:rPr lang="en-US" sz="2200" b="0" i="0" dirty="0">
                <a:solidFill>
                  <a:srgbClr val="000000"/>
                </a:solidFill>
                <a:effectLst/>
                <a:latin typeface="Verdana" panose="020B0604030504040204" pitchFamily="34" charset="0"/>
              </a:rPr>
              <a:t>But walk the streets that are purest gold</a:t>
            </a:r>
            <a:br>
              <a:rPr lang="en-US" sz="2200" dirty="0"/>
            </a:br>
            <a:br>
              <a:rPr lang="en-US" sz="2200" dirty="0"/>
            </a:br>
            <a:r>
              <a:rPr lang="en-US" sz="2200" b="0" i="0" dirty="0">
                <a:solidFill>
                  <a:srgbClr val="000000"/>
                </a:solidFill>
                <a:effectLst/>
                <a:latin typeface="Verdana" panose="020B0604030504040204" pitchFamily="34" charset="0"/>
              </a:rPr>
              <a:t>Don't think me poor or deserted or lonely</a:t>
            </a:r>
            <a:br>
              <a:rPr lang="en-US" sz="2200" dirty="0"/>
            </a:br>
            <a:r>
              <a:rPr lang="en-US" sz="2200" b="0" i="0" dirty="0">
                <a:solidFill>
                  <a:srgbClr val="000000"/>
                </a:solidFill>
                <a:effectLst/>
                <a:latin typeface="Verdana" panose="020B0604030504040204" pitchFamily="34" charset="0"/>
              </a:rPr>
              <a:t>I'm not discouraged, I'm heaven bound</a:t>
            </a:r>
            <a:br>
              <a:rPr lang="en-US" sz="2200" dirty="0"/>
            </a:br>
            <a:r>
              <a:rPr lang="en-US" sz="2200" b="0" i="0" dirty="0">
                <a:solidFill>
                  <a:srgbClr val="000000"/>
                </a:solidFill>
                <a:effectLst/>
                <a:latin typeface="Verdana" panose="020B0604030504040204" pitchFamily="34" charset="0"/>
              </a:rPr>
              <a:t>I'm just a pilgrim in search of a city</a:t>
            </a:r>
            <a:br>
              <a:rPr lang="en-US" sz="2200" dirty="0"/>
            </a:br>
            <a:r>
              <a:rPr lang="en-US" sz="2200" b="0" i="0" dirty="0">
                <a:solidFill>
                  <a:srgbClr val="000000"/>
                </a:solidFill>
                <a:effectLst/>
                <a:latin typeface="Verdana" panose="020B0604030504040204" pitchFamily="34" charset="0"/>
              </a:rPr>
              <a:t>I want a mansion, a robe, and a crown</a:t>
            </a:r>
            <a:endParaRPr lang="en-US" sz="2200" dirty="0"/>
          </a:p>
        </p:txBody>
      </p:sp>
      <p:sp>
        <p:nvSpPr>
          <p:cNvPr id="4" name="TextBox 3">
            <a:extLst>
              <a:ext uri="{FF2B5EF4-FFF2-40B4-BE49-F238E27FC236}">
                <a16:creationId xmlns:a16="http://schemas.microsoft.com/office/drawing/2014/main" id="{7AE73222-1301-C6C9-40D1-A52F70BA09E2}"/>
              </a:ext>
            </a:extLst>
          </p:cNvPr>
          <p:cNvSpPr txBox="1"/>
          <p:nvPr/>
        </p:nvSpPr>
        <p:spPr>
          <a:xfrm>
            <a:off x="0" y="342900"/>
            <a:ext cx="9144000" cy="861774"/>
          </a:xfrm>
          <a:prstGeom prst="rect">
            <a:avLst/>
          </a:prstGeom>
          <a:noFill/>
        </p:spPr>
        <p:txBody>
          <a:bodyPr wrap="square" rtlCol="0">
            <a:spAutoFit/>
          </a:bodyPr>
          <a:lstStyle/>
          <a:p>
            <a:pPr algn="ctr"/>
            <a:r>
              <a:rPr lang="en-US" sz="3200" dirty="0"/>
              <a:t>Mansions over the Hilltop</a:t>
            </a:r>
          </a:p>
          <a:p>
            <a:pPr algn="ctr"/>
            <a:r>
              <a:rPr lang="en-US" dirty="0"/>
              <a:t>Ira </a:t>
            </a:r>
            <a:r>
              <a:rPr lang="en-US" dirty="0" err="1"/>
              <a:t>Stamphill</a:t>
            </a:r>
            <a:r>
              <a:rPr lang="en-US" dirty="0"/>
              <a:t> 1949</a:t>
            </a:r>
          </a:p>
        </p:txBody>
      </p:sp>
    </p:spTree>
    <p:extLst>
      <p:ext uri="{BB962C8B-B14F-4D97-AF65-F5344CB8AC3E}">
        <p14:creationId xmlns:p14="http://schemas.microsoft.com/office/powerpoint/2010/main" val="326909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479176" y="1470212"/>
            <a:ext cx="6087036" cy="707886"/>
          </a:xfrm>
          <a:prstGeom prst="rect">
            <a:avLst/>
          </a:prstGeom>
          <a:noFill/>
        </p:spPr>
        <p:txBody>
          <a:bodyPr wrap="square" rtlCol="0">
            <a:spAutoFit/>
          </a:bodyPr>
          <a:lstStyle/>
          <a:p>
            <a:r>
              <a:rPr lang="en-US" sz="4000" dirty="0">
                <a:solidFill>
                  <a:srgbClr val="0070C0"/>
                </a:solidFill>
                <a:latin typeface="Arial" panose="020B0604020202020204" pitchFamily="34" charset="0"/>
                <a:cs typeface="Arial" panose="020B0604020202020204" pitchFamily="34" charset="0"/>
              </a:rPr>
              <a:t>Background of the story…</a:t>
            </a:r>
          </a:p>
        </p:txBody>
      </p:sp>
      <p:sp>
        <p:nvSpPr>
          <p:cNvPr id="3" name="TextBox 2">
            <a:extLst>
              <a:ext uri="{FF2B5EF4-FFF2-40B4-BE49-F238E27FC236}">
                <a16:creationId xmlns:a16="http://schemas.microsoft.com/office/drawing/2014/main" id="{B0407D96-DD33-6A66-98C3-834FBCD69418}"/>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spTree>
    <p:extLst>
      <p:ext uri="{BB962C8B-B14F-4D97-AF65-F5344CB8AC3E}">
        <p14:creationId xmlns:p14="http://schemas.microsoft.com/office/powerpoint/2010/main" val="989747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265815" y="1625798"/>
            <a:ext cx="8546492" cy="4893647"/>
          </a:xfrm>
          <a:prstGeom prst="rect">
            <a:avLst/>
          </a:prstGeom>
        </p:spPr>
        <p:txBody>
          <a:bodyPr wrap="square">
            <a:spAutoFit/>
          </a:bodyPr>
          <a:lstStyle/>
          <a:p>
            <a:pPr lvl="0"/>
            <a:r>
              <a:rPr lang="en-US" sz="2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“Ye believe in God, believe also in Me.” God, Me. To “believe in Me” is to believe in God. “I and My Father are One.” What a comfort to a sinful, sorrowful soul to know that Christ who suffered and died for sinners has all the authority and power of Almighty God. </a:t>
            </a:r>
          </a:p>
          <a:p>
            <a:pPr lvl="0"/>
            <a:endParaRPr lang="en-US" sz="26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lvl="0"/>
            <a:r>
              <a:rPr lang="en-US" sz="2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“All power,” He says, “is given unto Me in Heaven and in earth” </a:t>
            </a:r>
            <a:r>
              <a:rPr lang="en-US" sz="26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(Matt. 28:18)</a:t>
            </a:r>
            <a:r>
              <a:rPr lang="en-US" sz="2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p>
          <a:p>
            <a:pPr lvl="0"/>
            <a:endParaRPr lang="en-US" sz="26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lvl="0"/>
            <a:r>
              <a:rPr lang="en-US" sz="2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Are you afraid of your guilt and death                           and judgment, let not your heart be                           troubled, believe in Him. </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8A1C905-8750-F2A1-B0D3-C01AA1F6B6FF}"/>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pic>
        <p:nvPicPr>
          <p:cNvPr id="6" name="Picture 5">
            <a:extLst>
              <a:ext uri="{FF2B5EF4-FFF2-40B4-BE49-F238E27FC236}">
                <a16:creationId xmlns:a16="http://schemas.microsoft.com/office/drawing/2014/main" id="{78EA1DE7-BB4C-DB48-8E96-DED498097EC6}"/>
              </a:ext>
            </a:extLst>
          </p:cNvPr>
          <p:cNvPicPr>
            <a:picLocks noChangeAspect="1"/>
          </p:cNvPicPr>
          <p:nvPr/>
        </p:nvPicPr>
        <p:blipFill>
          <a:blip r:embed="rId2"/>
          <a:stretch>
            <a:fillRect/>
          </a:stretch>
        </p:blipFill>
        <p:spPr>
          <a:xfrm>
            <a:off x="6484690" y="4626915"/>
            <a:ext cx="2469094" cy="2091109"/>
          </a:xfrm>
          <a:prstGeom prst="rect">
            <a:avLst/>
          </a:prstGeom>
        </p:spPr>
      </p:pic>
      <p:sp>
        <p:nvSpPr>
          <p:cNvPr id="2" name="Rectangle 1">
            <a:extLst>
              <a:ext uri="{FF2B5EF4-FFF2-40B4-BE49-F238E27FC236}">
                <a16:creationId xmlns:a16="http://schemas.microsoft.com/office/drawing/2014/main" id="{0528231D-92A3-D493-32C1-26FB8CFF7241}"/>
              </a:ext>
            </a:extLst>
          </p:cNvPr>
          <p:cNvSpPr/>
          <p:nvPr/>
        </p:nvSpPr>
        <p:spPr>
          <a:xfrm>
            <a:off x="0" y="668935"/>
            <a:ext cx="9143999" cy="740011"/>
          </a:xfrm>
          <a:prstGeom prst="rect">
            <a:avLst/>
          </a:prstGeom>
        </p:spPr>
        <p:txBody>
          <a:bodyPr wrap="square">
            <a:spAutoFit/>
          </a:bodyPr>
          <a:lstStyle/>
          <a:p>
            <a:pPr lvl="0" algn="ctr">
              <a:lnSpc>
                <a:spcPct val="115000"/>
              </a:lnSpc>
            </a:pPr>
            <a:r>
              <a:rPr lang="en-US" sz="40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The Power of Christ.</a:t>
            </a:r>
          </a:p>
        </p:txBody>
      </p:sp>
    </p:spTree>
    <p:extLst>
      <p:ext uri="{BB962C8B-B14F-4D97-AF65-F5344CB8AC3E}">
        <p14:creationId xmlns:p14="http://schemas.microsoft.com/office/powerpoint/2010/main" val="39784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580559"/>
            <a:ext cx="9143999" cy="740011"/>
          </a:xfrm>
          <a:prstGeom prst="rect">
            <a:avLst/>
          </a:prstGeom>
        </p:spPr>
        <p:txBody>
          <a:bodyPr wrap="square">
            <a:spAutoFit/>
          </a:bodyPr>
          <a:lstStyle/>
          <a:p>
            <a:pPr lvl="0" algn="ctr">
              <a:lnSpc>
                <a:spcPct val="115000"/>
              </a:lnSpc>
            </a:pPr>
            <a:r>
              <a:rPr lang="en-US" sz="40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The Many Mansions.</a:t>
            </a:r>
          </a:p>
        </p:txBody>
      </p:sp>
      <p:sp>
        <p:nvSpPr>
          <p:cNvPr id="4" name="Rectangle 3"/>
          <p:cNvSpPr/>
          <p:nvPr/>
        </p:nvSpPr>
        <p:spPr>
          <a:xfrm>
            <a:off x="233915" y="1731730"/>
            <a:ext cx="8708065" cy="3693319"/>
          </a:xfrm>
          <a:prstGeom prst="rect">
            <a:avLst/>
          </a:prstGeom>
        </p:spPr>
        <p:txBody>
          <a:bodyPr wrap="square">
            <a:spAutoFit/>
          </a:bodyPr>
          <a:lstStyle/>
          <a:p>
            <a:pPr lvl="0"/>
            <a:r>
              <a:rPr lang="en-US" sz="2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“In My Father’s house are many mansions” (v. 2). The “many mansions” is another way of saying there is plenty of room. </a:t>
            </a:r>
          </a:p>
          <a:p>
            <a:pPr lvl="0"/>
            <a:endParaRPr lang="en-US" sz="26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lvl="0"/>
            <a:r>
              <a:rPr lang="en-US" sz="2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You may be in straights here and now; there may be no room for you in the world’s inns; and like the Master Himself, you may not have a place to lay your head—                       let not your heart be troubled, in our                        Father’s house are many mansions.</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0FBAC3C-D2ED-2497-9993-0AE7AC15D180}"/>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pic>
        <p:nvPicPr>
          <p:cNvPr id="6" name="Picture 5">
            <a:extLst>
              <a:ext uri="{FF2B5EF4-FFF2-40B4-BE49-F238E27FC236}">
                <a16:creationId xmlns:a16="http://schemas.microsoft.com/office/drawing/2014/main" id="{987F293C-06B2-A080-405F-7B0C4E359938}"/>
              </a:ext>
            </a:extLst>
          </p:cNvPr>
          <p:cNvPicPr>
            <a:picLocks noChangeAspect="1"/>
          </p:cNvPicPr>
          <p:nvPr/>
        </p:nvPicPr>
        <p:blipFill>
          <a:blip r:embed="rId2"/>
          <a:stretch>
            <a:fillRect/>
          </a:stretch>
        </p:blipFill>
        <p:spPr>
          <a:xfrm>
            <a:off x="6504785" y="4672493"/>
            <a:ext cx="2469094" cy="2085013"/>
          </a:xfrm>
          <a:prstGeom prst="rect">
            <a:avLst/>
          </a:prstGeom>
        </p:spPr>
      </p:pic>
    </p:spTree>
    <p:extLst>
      <p:ext uri="{BB962C8B-B14F-4D97-AF65-F5344CB8AC3E}">
        <p14:creationId xmlns:p14="http://schemas.microsoft.com/office/powerpoint/2010/main" val="126217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636494" y="2231713"/>
            <a:ext cx="7853082" cy="3970318"/>
          </a:xfrm>
          <a:prstGeom prst="rect">
            <a:avLst/>
          </a:prstGeom>
          <a:noFill/>
        </p:spPr>
        <p:txBody>
          <a:bodyPr wrap="square" rtlCol="0">
            <a:spAutoFit/>
          </a:bodyPr>
          <a:lstStyle/>
          <a:p>
            <a:pPr algn="ctr"/>
            <a:r>
              <a:rPr lang="en-US" sz="2800" dirty="0"/>
              <a:t>The day before, Jesus had sent two of his disciples  to secure a “large room upstairs” for the Last Supper </a:t>
            </a:r>
            <a:r>
              <a:rPr lang="en-US" sz="2800" b="1" dirty="0">
                <a:solidFill>
                  <a:srgbClr val="0070C0"/>
                </a:solidFill>
              </a:rPr>
              <a:t>(Mark 14:12f). </a:t>
            </a:r>
            <a:r>
              <a:rPr lang="en-US" sz="2800" dirty="0"/>
              <a:t>They did not know the way  but had to follow the owner. Arriving, they found everything “prepared.” </a:t>
            </a:r>
          </a:p>
          <a:p>
            <a:pPr algn="ctr"/>
            <a:r>
              <a:rPr lang="en-US" sz="2800" dirty="0"/>
              <a:t>It looks as if Jesus here made the disciples’ journey of the day before a lesson of eternity, in which the upper room foreshadows the home of God with its many habitations</a:t>
            </a:r>
          </a:p>
        </p:txBody>
      </p:sp>
      <p:sp>
        <p:nvSpPr>
          <p:cNvPr id="3" name="TextBox 2">
            <a:extLst>
              <a:ext uri="{FF2B5EF4-FFF2-40B4-BE49-F238E27FC236}">
                <a16:creationId xmlns:a16="http://schemas.microsoft.com/office/drawing/2014/main" id="{60D26694-17A5-2C12-5407-FE99D4CBFD74}"/>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sp>
        <p:nvSpPr>
          <p:cNvPr id="2" name="Rectangle 1">
            <a:extLst>
              <a:ext uri="{FF2B5EF4-FFF2-40B4-BE49-F238E27FC236}">
                <a16:creationId xmlns:a16="http://schemas.microsoft.com/office/drawing/2014/main" id="{5A85BECA-3285-FB26-50FD-A95F0032C40B}"/>
              </a:ext>
            </a:extLst>
          </p:cNvPr>
          <p:cNvSpPr/>
          <p:nvPr/>
        </p:nvSpPr>
        <p:spPr>
          <a:xfrm>
            <a:off x="338668" y="2116667"/>
            <a:ext cx="8382000" cy="4394200"/>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0C0AEC-1A7E-BC22-C38A-9B704C15CCE8}"/>
              </a:ext>
            </a:extLst>
          </p:cNvPr>
          <p:cNvSpPr/>
          <p:nvPr/>
        </p:nvSpPr>
        <p:spPr>
          <a:xfrm>
            <a:off x="0" y="932460"/>
            <a:ext cx="9144000" cy="758669"/>
          </a:xfrm>
          <a:prstGeom prst="rect">
            <a:avLst/>
          </a:prstGeom>
        </p:spPr>
        <p:txBody>
          <a:bodyPr wrap="square">
            <a:spAutoFit/>
          </a:bodyPr>
          <a:lstStyle/>
          <a:p>
            <a:pPr lvl="0" algn="ctr">
              <a:lnSpc>
                <a:spcPct val="115000"/>
              </a:lnSpc>
            </a:pPr>
            <a:r>
              <a:rPr lang="en-US" sz="40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The Prepared Place.</a:t>
            </a:r>
          </a:p>
        </p:txBody>
      </p:sp>
    </p:spTree>
    <p:extLst>
      <p:ext uri="{BB962C8B-B14F-4D97-AF65-F5344CB8AC3E}">
        <p14:creationId xmlns:p14="http://schemas.microsoft.com/office/powerpoint/2010/main" val="102423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645459" y="2093263"/>
            <a:ext cx="7853082" cy="6186309"/>
          </a:xfrm>
          <a:prstGeom prst="rect">
            <a:avLst/>
          </a:prstGeom>
          <a:noFill/>
        </p:spPr>
        <p:txBody>
          <a:bodyPr wrap="square" rtlCol="0">
            <a:spAutoFit/>
          </a:bodyPr>
          <a:lstStyle/>
          <a:p>
            <a:pPr algn="ctr"/>
            <a:r>
              <a:rPr lang="en-US" sz="3600" dirty="0"/>
              <a:t>And if I go … is not a statement of uncertainty but an argument that, as certainly as the Lord shall go, that certainly He will return.</a:t>
            </a:r>
          </a:p>
          <a:p>
            <a:endParaRPr lang="en-US" sz="2800" dirty="0"/>
          </a:p>
          <a:p>
            <a:pPr algn="ctr"/>
            <a:r>
              <a:rPr lang="en-US" sz="3600" dirty="0"/>
              <a:t>And when Christ returns</a:t>
            </a:r>
          </a:p>
          <a:p>
            <a:pPr algn="ctr"/>
            <a:r>
              <a:rPr lang="en-US" sz="6600" dirty="0"/>
              <a:t>What will happen?</a:t>
            </a:r>
          </a:p>
          <a:p>
            <a:endParaRPr lang="en-US" sz="6600" dirty="0"/>
          </a:p>
          <a:p>
            <a:br>
              <a:rPr lang="en-US" sz="2800" dirty="0"/>
            </a:br>
            <a:endParaRPr lang="en-US" sz="2800" dirty="0"/>
          </a:p>
        </p:txBody>
      </p:sp>
      <p:sp>
        <p:nvSpPr>
          <p:cNvPr id="2" name="TextBox 1">
            <a:extLst>
              <a:ext uri="{FF2B5EF4-FFF2-40B4-BE49-F238E27FC236}">
                <a16:creationId xmlns:a16="http://schemas.microsoft.com/office/drawing/2014/main" id="{DD506725-470C-0821-1C2E-CFE72329A737}"/>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Let Not Your Heart Be Troubled.  John 14</a:t>
            </a:r>
          </a:p>
        </p:txBody>
      </p:sp>
      <p:sp>
        <p:nvSpPr>
          <p:cNvPr id="3" name="Rectangle 2">
            <a:extLst>
              <a:ext uri="{FF2B5EF4-FFF2-40B4-BE49-F238E27FC236}">
                <a16:creationId xmlns:a16="http://schemas.microsoft.com/office/drawing/2014/main" id="{B7973491-EFB8-E38E-665E-9F466BA9FC31}"/>
              </a:ext>
            </a:extLst>
          </p:cNvPr>
          <p:cNvSpPr/>
          <p:nvPr/>
        </p:nvSpPr>
        <p:spPr>
          <a:xfrm>
            <a:off x="550333" y="1811867"/>
            <a:ext cx="8187267" cy="48175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940A6F-DC3E-90D4-2B19-0676FFB3A008}"/>
              </a:ext>
            </a:extLst>
          </p:cNvPr>
          <p:cNvSpPr/>
          <p:nvPr/>
        </p:nvSpPr>
        <p:spPr>
          <a:xfrm>
            <a:off x="0" y="746192"/>
            <a:ext cx="9144000" cy="758669"/>
          </a:xfrm>
          <a:prstGeom prst="rect">
            <a:avLst/>
          </a:prstGeom>
        </p:spPr>
        <p:txBody>
          <a:bodyPr wrap="square">
            <a:spAutoFit/>
          </a:bodyPr>
          <a:lstStyle/>
          <a:p>
            <a:pPr lvl="0" algn="ctr">
              <a:lnSpc>
                <a:spcPct val="115000"/>
              </a:lnSpc>
            </a:pPr>
            <a:r>
              <a:rPr lang="en-US" sz="40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The Prepared Place.</a:t>
            </a:r>
          </a:p>
        </p:txBody>
      </p:sp>
    </p:spTree>
    <p:extLst>
      <p:ext uri="{BB962C8B-B14F-4D97-AF65-F5344CB8AC3E}">
        <p14:creationId xmlns:p14="http://schemas.microsoft.com/office/powerpoint/2010/main" val="31420688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770</TotalTime>
  <Words>2413</Words>
  <Application>Microsoft Office PowerPoint</Application>
  <PresentationFormat>On-screen Show (4:3)</PresentationFormat>
  <Paragraphs>167</Paragraphs>
  <Slides>26</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Arial</vt:lpstr>
      <vt:lpstr>Arial Black</vt:lpstr>
      <vt:lpstr>Arial Unicode MS</vt:lpstr>
      <vt:lpstr>Calibri</vt:lpstr>
      <vt:lpstr>Calibri Light</vt:lpstr>
      <vt:lpstr>Franklin Gothic Book</vt:lpstr>
      <vt:lpstr>Ink Free</vt:lpstr>
      <vt:lpstr>Times New Roman</vt:lpstr>
      <vt:lpstr>Verdana</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hastings</dc:creator>
  <cp:lastModifiedBy>ecurb hastings</cp:lastModifiedBy>
  <cp:revision>31</cp:revision>
  <dcterms:created xsi:type="dcterms:W3CDTF">2023-05-03T13:51:43Z</dcterms:created>
  <dcterms:modified xsi:type="dcterms:W3CDTF">2025-09-13T12:43:44Z</dcterms:modified>
</cp:coreProperties>
</file>