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notesMasterIdLst>
    <p:notesMasterId r:id="rId32"/>
  </p:notesMasterIdLst>
  <p:sldIdLst>
    <p:sldId id="265" r:id="rId6"/>
    <p:sldId id="266" r:id="rId7"/>
    <p:sldId id="257" r:id="rId8"/>
    <p:sldId id="276" r:id="rId9"/>
    <p:sldId id="505" r:id="rId10"/>
    <p:sldId id="507" r:id="rId11"/>
    <p:sldId id="492" r:id="rId12"/>
    <p:sldId id="491" r:id="rId13"/>
    <p:sldId id="493" r:id="rId14"/>
    <p:sldId id="494" r:id="rId15"/>
    <p:sldId id="495" r:id="rId16"/>
    <p:sldId id="510" r:id="rId17"/>
    <p:sldId id="509" r:id="rId18"/>
    <p:sldId id="497" r:id="rId19"/>
    <p:sldId id="496" r:id="rId20"/>
    <p:sldId id="498" r:id="rId21"/>
    <p:sldId id="499" r:id="rId22"/>
    <p:sldId id="500" r:id="rId23"/>
    <p:sldId id="501" r:id="rId24"/>
    <p:sldId id="503" r:id="rId25"/>
    <p:sldId id="502" r:id="rId26"/>
    <p:sldId id="504" r:id="rId27"/>
    <p:sldId id="506" r:id="rId28"/>
    <p:sldId id="508" r:id="rId29"/>
    <p:sldId id="315" r:id="rId30"/>
    <p:sldId id="49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o7/XXTKmwjmF9nLxl3uhQ==" hashData="qmYHu79R9wVHhDLK++f9szx+ROPXTRGEXW1XtxIwHbcmS+nlBp3BDi021F9V0fMQHEJkqpooCPdF99vFyAzth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EAB20-BB95-4335-ABA3-BAE282DA89B4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73859-46B4-48A9-AC1B-754B3B3FC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73859-46B4-48A9-AC1B-754B3B3FCD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0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99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05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77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68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59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11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2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72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07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25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41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0276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7727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6497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6411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0287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7831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5452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2508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8596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4296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163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7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631-701F-4046-9E27-CF7D871A4A1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C4203-F0B9-12CE-7444-58B09FC79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84239B-605A-347E-FAE2-A6B56AFFE0F7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C3F64-D675-B458-76A2-F17C04FAE474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B0CB1-87F1-0BC9-E255-7268579C03BC}"/>
              </a:ext>
            </a:extLst>
          </p:cNvPr>
          <p:cNvSpPr txBox="1"/>
          <p:nvPr/>
        </p:nvSpPr>
        <p:spPr>
          <a:xfrm>
            <a:off x="582706" y="941295"/>
            <a:ext cx="822063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Jesus said, “That which proceeds out of the man,  that is what defiles the man.” </a:t>
            </a:r>
            <a:r>
              <a:rPr lang="en-US" sz="3200" b="1" u="sng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So when you see the defiling behavior</a:t>
            </a:r>
            <a:r>
              <a:rPr lang="en-US" sz="3200" b="1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, it’s coming from something </a:t>
            </a:r>
            <a:r>
              <a:rPr lang="en-US" sz="3200" b="1" u="sng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inside the man</a:t>
            </a:r>
            <a:r>
              <a:rPr lang="en-US" sz="3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. </a:t>
            </a:r>
          </a:p>
          <a:p>
            <a:endParaRPr lang="en-US" sz="3200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r>
              <a:rPr lang="en-US" sz="3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Verse 21, “</a:t>
            </a:r>
            <a:r>
              <a:rPr lang="en-US" sz="3200" b="1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For from within</a:t>
            </a:r>
            <a:r>
              <a:rPr lang="en-US" sz="32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, </a:t>
            </a:r>
            <a:r>
              <a:rPr lang="en-US" sz="3200" b="1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out of the heart of men</a:t>
            </a:r>
            <a:r>
              <a:rPr lang="en-US" sz="32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, proceed the evil thoughts</a:t>
            </a:r>
            <a:r>
              <a:rPr lang="en-US" sz="3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, fornications, thefts, murders, adulteries, deeds of coveting and wickedness, as well as deceit, sensuality, envy, slander, pride and foolishness.</a:t>
            </a:r>
            <a:endParaRPr lang="en-US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5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7589D-F6DB-FD13-B2A6-67C431876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487E20-DD3C-E8D6-E1EB-C5550CAE1432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5DEE2-B5BC-8024-8288-E6851F49E71B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D3151-A78F-31CB-82A1-51705710195D}"/>
              </a:ext>
            </a:extLst>
          </p:cNvPr>
          <p:cNvSpPr txBox="1"/>
          <p:nvPr/>
        </p:nvSpPr>
        <p:spPr>
          <a:xfrm>
            <a:off x="376518" y="932330"/>
            <a:ext cx="8390963" cy="1755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Ex. 20:1 </a:t>
            </a:r>
            <a:r>
              <a:rPr lang="en-US" sz="2600" dirty="0"/>
              <a:t>And God spoke all these words, saying: 2 "I am the LORD your God, who brought you out of the land of Egypt, out of the house of bondage. 3 "</a:t>
            </a:r>
            <a:r>
              <a:rPr lang="en-US" sz="2600" b="1" dirty="0">
                <a:solidFill>
                  <a:srgbClr val="C00000"/>
                </a:solidFill>
              </a:rPr>
              <a:t>You shall have no other gods before 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D7E258-A450-8660-0C37-5ACF9BAAF1BC}"/>
              </a:ext>
            </a:extLst>
          </p:cNvPr>
          <p:cNvSpPr txBox="1"/>
          <p:nvPr/>
        </p:nvSpPr>
        <p:spPr>
          <a:xfrm>
            <a:off x="457200" y="5097251"/>
            <a:ext cx="83102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Col.3:5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– Therefore put to death your members which are on the earth: fornication, uncleanness, passion, evil desire, </a:t>
            </a: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and covetousness, which is idolatry</a:t>
            </a:r>
            <a:endParaRPr lang="en-US" sz="2600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307EB-AF28-D7C3-CB1B-3A7686286156}"/>
              </a:ext>
            </a:extLst>
          </p:cNvPr>
          <p:cNvSpPr txBox="1"/>
          <p:nvPr/>
        </p:nvSpPr>
        <p:spPr>
          <a:xfrm>
            <a:off x="430305" y="2972725"/>
            <a:ext cx="831028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Ex. 20:17 </a:t>
            </a:r>
            <a:r>
              <a:rPr lang="en-US" sz="2600" dirty="0">
                <a:solidFill>
                  <a:srgbClr val="C00000"/>
                </a:solidFill>
              </a:rPr>
              <a:t>"You </a:t>
            </a:r>
            <a:r>
              <a:rPr lang="en-US" sz="2600" u="sng" dirty="0">
                <a:solidFill>
                  <a:srgbClr val="C00000"/>
                </a:solidFill>
              </a:rPr>
              <a:t>shall not covet your neighbor's house</a:t>
            </a:r>
            <a:r>
              <a:rPr lang="en-US" sz="2600" dirty="0">
                <a:solidFill>
                  <a:srgbClr val="C00000"/>
                </a:solidFill>
              </a:rPr>
              <a:t>; you shall </a:t>
            </a:r>
            <a:r>
              <a:rPr lang="en-US" sz="2600" u="sng" dirty="0">
                <a:solidFill>
                  <a:srgbClr val="C00000"/>
                </a:solidFill>
              </a:rPr>
              <a:t>not covet your neighbor's wife</a:t>
            </a:r>
            <a:r>
              <a:rPr lang="en-US" sz="2600" dirty="0">
                <a:solidFill>
                  <a:srgbClr val="C00000"/>
                </a:solidFill>
              </a:rPr>
              <a:t>, nor his </a:t>
            </a:r>
            <a:r>
              <a:rPr lang="en-US" sz="2600" u="sng" dirty="0">
                <a:solidFill>
                  <a:srgbClr val="C00000"/>
                </a:solidFill>
              </a:rPr>
              <a:t>male servant</a:t>
            </a:r>
            <a:r>
              <a:rPr lang="en-US" sz="2600" dirty="0">
                <a:solidFill>
                  <a:srgbClr val="C00000"/>
                </a:solidFill>
              </a:rPr>
              <a:t>, nor </a:t>
            </a:r>
            <a:r>
              <a:rPr lang="en-US" sz="2600" u="sng" dirty="0">
                <a:solidFill>
                  <a:srgbClr val="C00000"/>
                </a:solidFill>
              </a:rPr>
              <a:t>his female servant</a:t>
            </a:r>
            <a:r>
              <a:rPr lang="en-US" sz="2600" dirty="0">
                <a:solidFill>
                  <a:srgbClr val="C00000"/>
                </a:solidFill>
              </a:rPr>
              <a:t>, nor </a:t>
            </a:r>
            <a:r>
              <a:rPr lang="en-US" sz="2600" u="sng" dirty="0">
                <a:solidFill>
                  <a:srgbClr val="C00000"/>
                </a:solidFill>
              </a:rPr>
              <a:t>his ox</a:t>
            </a:r>
            <a:r>
              <a:rPr lang="en-US" sz="2600" dirty="0">
                <a:solidFill>
                  <a:srgbClr val="C00000"/>
                </a:solidFill>
              </a:rPr>
              <a:t>, nor </a:t>
            </a:r>
            <a:r>
              <a:rPr lang="en-US" sz="2600" u="sng" dirty="0">
                <a:solidFill>
                  <a:srgbClr val="C00000"/>
                </a:solidFill>
              </a:rPr>
              <a:t>his donkey</a:t>
            </a:r>
            <a:r>
              <a:rPr lang="en-US" sz="2600" dirty="0">
                <a:solidFill>
                  <a:srgbClr val="C00000"/>
                </a:solidFill>
              </a:rPr>
              <a:t>, nor </a:t>
            </a:r>
            <a:r>
              <a:rPr lang="en-US" sz="2600" dirty="0">
                <a:solidFill>
                  <a:srgbClr val="C00000"/>
                </a:solidFill>
                <a:latin typeface="Arial Black" panose="020B0A04020102020204" pitchFamily="34" charset="0"/>
              </a:rPr>
              <a:t>anything</a:t>
            </a:r>
            <a:r>
              <a:rPr lang="en-US" sz="2600" dirty="0">
                <a:solidFill>
                  <a:srgbClr val="C00000"/>
                </a:solidFill>
              </a:rPr>
              <a:t> that is your neighbor's."</a:t>
            </a: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270160AB-AA8B-A848-15D6-F339E1C253BD}"/>
              </a:ext>
            </a:extLst>
          </p:cNvPr>
          <p:cNvSpPr/>
          <p:nvPr/>
        </p:nvSpPr>
        <p:spPr>
          <a:xfrm flipH="1">
            <a:off x="8041341" y="1927413"/>
            <a:ext cx="941293" cy="4462500"/>
          </a:xfrm>
          <a:prstGeom prst="curvedRightArrow">
            <a:avLst>
              <a:gd name="adj1" fmla="val 25000"/>
              <a:gd name="adj2" fmla="val 4685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E0586A-A59E-9B1B-147D-8FEA56992203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0859C-E02A-5545-21F3-9A7657E405AA}"/>
              </a:ext>
            </a:extLst>
          </p:cNvPr>
          <p:cNvSpPr txBox="1"/>
          <p:nvPr/>
        </p:nvSpPr>
        <p:spPr>
          <a:xfrm>
            <a:off x="600635" y="1219200"/>
            <a:ext cx="823856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Matt. 6:24 </a:t>
            </a:r>
            <a:r>
              <a:rPr lang="en-US" sz="2000" dirty="0"/>
              <a:t>"No one can serve two masters; for either he will hate the one and love the other, or else he will be loyal to the one and despise the other. You cannot serve God and mammon.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4B65C-371F-ADE0-7A0A-6941C6BB9085}"/>
              </a:ext>
            </a:extLst>
          </p:cNvPr>
          <p:cNvSpPr txBox="1"/>
          <p:nvPr/>
        </p:nvSpPr>
        <p:spPr>
          <a:xfrm>
            <a:off x="627530" y="2438400"/>
            <a:ext cx="804134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Luke 16:13 </a:t>
            </a:r>
            <a:r>
              <a:rPr lang="en-US" sz="2000" dirty="0"/>
              <a:t>"No servant can serve two masters; for either he will hate the one and love the other, or else he will be loyal to the one and despise the other. You cannot serve God and mammon.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21798C-9C47-89A6-5AC3-637E2133F925}"/>
              </a:ext>
            </a:extLst>
          </p:cNvPr>
          <p:cNvSpPr txBox="1"/>
          <p:nvPr/>
        </p:nvSpPr>
        <p:spPr>
          <a:xfrm>
            <a:off x="699247" y="3567950"/>
            <a:ext cx="804134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Col. 3:5 </a:t>
            </a:r>
            <a:r>
              <a:rPr lang="en-US" sz="2000" dirty="0"/>
              <a:t>Therefore put to death your members which are on the earth: fornication, uncleanness, passion, evil desire, and covetousness, which is idolatry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62515-372B-D935-E675-3BD7ABA8FC5D}"/>
              </a:ext>
            </a:extLst>
          </p:cNvPr>
          <p:cNvSpPr txBox="1"/>
          <p:nvPr/>
        </p:nvSpPr>
        <p:spPr>
          <a:xfrm>
            <a:off x="717177" y="4724872"/>
            <a:ext cx="43389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Eph. 5:5 </a:t>
            </a:r>
            <a:r>
              <a:rPr lang="en-US" sz="2000" dirty="0"/>
              <a:t>For this you know, that no fornicator, unclean person, nor covetous man, who is an idolater, has any inheritance in the kingdom of Christ and God.</a:t>
            </a:r>
          </a:p>
        </p:txBody>
      </p:sp>
      <p:pic>
        <p:nvPicPr>
          <p:cNvPr id="13" name="Picture 2" descr="Baby Boy Card Cute Free Stock Photo - Public Domain Pictures">
            <a:extLst>
              <a:ext uri="{FF2B5EF4-FFF2-40B4-BE49-F238E27FC236}">
                <a16:creationId xmlns:a16="http://schemas.microsoft.com/office/drawing/2014/main" id="{521B9E81-DF69-1A33-A15D-72632202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05" y="4372080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B2EC9F-ACF9-DE34-31C4-FEF1A159F5BB}"/>
              </a:ext>
            </a:extLst>
          </p:cNvPr>
          <p:cNvSpPr txBox="1"/>
          <p:nvPr/>
        </p:nvSpPr>
        <p:spPr>
          <a:xfrm>
            <a:off x="0" y="58629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Idolatry</a:t>
            </a:r>
          </a:p>
        </p:txBody>
      </p:sp>
    </p:spTree>
    <p:extLst>
      <p:ext uri="{BB962C8B-B14F-4D97-AF65-F5344CB8AC3E}">
        <p14:creationId xmlns:p14="http://schemas.microsoft.com/office/powerpoint/2010/main" val="367649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8A6A2-428B-515D-7BA2-7DA10CC7D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2FA8D0-3FE9-AC96-6DB8-CB1D08F5AEBC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6C652-9C3D-466C-C03D-C68BD428A85E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A4D36-312D-F272-2334-D5D5A8B297FD}"/>
              </a:ext>
            </a:extLst>
          </p:cNvPr>
          <p:cNvSpPr txBox="1"/>
          <p:nvPr/>
        </p:nvSpPr>
        <p:spPr>
          <a:xfrm>
            <a:off x="528918" y="1201271"/>
            <a:ext cx="7897906" cy="5016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en-U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Greed or covetousness is the last sin listed in the Ten Commandments,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Decalogue; </a:t>
            </a:r>
            <a:r>
              <a:rPr lang="en-U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it really is the basic motive of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all sin.</a:t>
            </a:r>
          </a:p>
          <a:p>
            <a:pPr marL="0" marR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is the last sin in the Decalogue, but it is what is behind all the other sins</a:t>
            </a:r>
            <a:r>
              <a:rPr lang="en-US" sz="28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 It is the desire for what isn’t yours. It is the desire for what</a:t>
            </a:r>
            <a:r>
              <a:rPr lang="en-US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forbidden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It is </a:t>
            </a:r>
            <a:r>
              <a:rPr lang="en-U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desire for what is against the will of God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It’s the desire for something you have no right to, you’re not entitled to have – the desire to have more than you have.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A5E8B-FDF5-2ACD-1443-169AD952F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3FE6B4-FED8-704B-015F-F735EEA0351F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A391B-E92E-236A-A346-AB5ACCB9FEE0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29B6F-CC15-D8A1-8BED-BF1F3F34EC2A}"/>
              </a:ext>
            </a:extLst>
          </p:cNvPr>
          <p:cNvSpPr txBox="1"/>
          <p:nvPr/>
        </p:nvSpPr>
        <p:spPr>
          <a:xfrm>
            <a:off x="753035" y="977153"/>
            <a:ext cx="7942729" cy="5330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en-US" sz="3200" u="sng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It is the absence of contentment,</a:t>
            </a: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buNone/>
            </a:pPr>
            <a:r>
              <a:rPr lang="en-US" sz="3200" u="sng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I</a:t>
            </a:r>
            <a:r>
              <a:rPr lang="en-US" sz="3200" u="sng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t is the opposite of contentment</a:t>
            </a: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15000"/>
              </a:lnSpc>
              <a:buNone/>
            </a:pP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It is the desire to have more; and  </a:t>
            </a:r>
          </a:p>
          <a:p>
            <a:pPr marL="0" marR="0">
              <a:lnSpc>
                <a:spcPct val="115000"/>
              </a:lnSpc>
              <a:buNone/>
            </a:pP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it is the desire to have more of something you’re not entitled to. </a:t>
            </a:r>
          </a:p>
          <a:p>
            <a:pPr marL="0" marR="0">
              <a:lnSpc>
                <a:spcPct val="115000"/>
              </a:lnSpc>
              <a:buNone/>
            </a:pPr>
            <a:endParaRPr lang="en-US" sz="3200" dirty="0"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</a:pPr>
            <a:endParaRPr lang="en-US" sz="3200" dirty="0"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</a:pP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Jesus considered the covetous heart to be the very source from which all evil rose.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463BD-23A5-4251-CBAA-9871E2987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904" y="3256772"/>
            <a:ext cx="2563907" cy="17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4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3881F-1177-FF37-E801-28BCD115D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F64EEB-1326-038E-6635-38A9E374A083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D441A-5A45-785E-6CAC-CCD7C35A9F84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D01F0-582D-8B2B-CA13-7F8BCF44B738}"/>
              </a:ext>
            </a:extLst>
          </p:cNvPr>
          <p:cNvSpPr txBox="1"/>
          <p:nvPr/>
        </p:nvSpPr>
        <p:spPr>
          <a:xfrm>
            <a:off x="546848" y="1497106"/>
            <a:ext cx="8211670" cy="4009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The Greeks defined it as the </a:t>
            </a:r>
          </a:p>
          <a:p>
            <a:pPr marL="0" marR="0">
              <a:lnSpc>
                <a:spcPct val="115000"/>
              </a:lnSpc>
              <a:buNone/>
            </a:pPr>
            <a:r>
              <a:rPr lang="en-US" sz="3200" b="1" u="sng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insatiable desire that can never be</a:t>
            </a:r>
            <a:r>
              <a:rPr lang="en-US" sz="3200" b="1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satisfied</a:t>
            </a: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   </a:t>
            </a:r>
          </a:p>
          <a:p>
            <a:pPr marL="0" marR="0">
              <a:lnSpc>
                <a:spcPct val="115000"/>
              </a:lnSpc>
              <a:buNone/>
            </a:pPr>
            <a:endParaRPr lang="en-US" sz="3200" dirty="0"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</a:pP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To want what you don’t have. And the Greeks actually said to satisfy that in the human heart is like </a:t>
            </a:r>
            <a:r>
              <a:rPr lang="en-US" sz="3200" u="sng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trying to fill a bowl with no bottom</a:t>
            </a: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buNone/>
            </a:pP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And this, of course, is self-seeking pride. </a:t>
            </a:r>
          </a:p>
        </p:txBody>
      </p:sp>
    </p:spTree>
    <p:extLst>
      <p:ext uri="{BB962C8B-B14F-4D97-AF65-F5344CB8AC3E}">
        <p14:creationId xmlns:p14="http://schemas.microsoft.com/office/powerpoint/2010/main" val="1421181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2DB9F-171E-6A2E-AEF4-EE65EED3B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06F830-3173-6FDC-0D37-6965BCB34DDB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DFE6D6-65F4-EB85-B57C-62D2D8C34C23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F14B1-44DC-340A-55CE-FF801278F5AA}"/>
              </a:ext>
            </a:extLst>
          </p:cNvPr>
          <p:cNvSpPr txBox="1"/>
          <p:nvPr/>
        </p:nvSpPr>
        <p:spPr>
          <a:xfrm>
            <a:off x="259976" y="986118"/>
            <a:ext cx="805030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it directed toward </a:t>
            </a:r>
            <a:r>
              <a:rPr lang="en-U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money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ends up with stealing.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it is directed toward </a:t>
            </a:r>
            <a:r>
              <a:rPr lang="en-U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fame,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ends up in boasting. 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it is directed toward </a:t>
            </a:r>
            <a:r>
              <a:rPr lang="en-U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worldly success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ends up in selfish ambition.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it is directed toward </a:t>
            </a:r>
            <a:r>
              <a:rPr lang="en-U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power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ends up in exploitation, intimidation, and tyranny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when directed toward a </a:t>
            </a:r>
            <a:r>
              <a:rPr lang="en-U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physical relationship 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someone, it ends up in sexual sin. 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is the desire to have what you don’t have. It is a lack of contentment. It is covetousness.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C676F-8A26-CE6D-30E3-FAAD40F52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77DAA6-4DB8-61F8-4280-3319274EC8C9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A1F34-D2A6-28C2-1A0A-DADB49968CDC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9EDD5-2565-988A-C5DB-7EDDD676C416}"/>
              </a:ext>
            </a:extLst>
          </p:cNvPr>
          <p:cNvSpPr txBox="1"/>
          <p:nvPr/>
        </p:nvSpPr>
        <p:spPr>
          <a:xfrm>
            <a:off x="609600" y="1004047"/>
            <a:ext cx="7584141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Every sin </a:t>
            </a: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comes from this. The reason you do any sin is because you have decided that you will do what you have no right to do. </a:t>
            </a:r>
          </a:p>
          <a:p>
            <a:pPr marL="0" marR="0">
              <a:buNone/>
            </a:pPr>
            <a:r>
              <a:rPr lang="en-US" sz="360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You will </a:t>
            </a:r>
            <a:r>
              <a:rPr lang="en-US" sz="320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take what you have no right to take; that’s what sin is. </a:t>
            </a:r>
          </a:p>
          <a:p>
            <a:pPr marL="0" marR="0">
              <a:buNone/>
            </a:pPr>
            <a:r>
              <a:rPr lang="en-US" sz="3600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And Jesus said </a:t>
            </a:r>
            <a:r>
              <a:rPr lang="en-US" sz="3200" u="sng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even in the longing there is sin, Matthew 5, “If a man looks on a woman to lust after her he’s committed adultery in his heart</a:t>
            </a:r>
            <a:r>
              <a:rPr lang="en-US" sz="3200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4106781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7F7C5-6A6C-47CA-C4EE-53AB9A63C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04E980-BA7C-5D70-6B4B-43C1861791EF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E1406-D94A-E450-9CD6-DBE6B58B4226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57BD1-9F16-6C05-D0E7-738750384CA5}"/>
              </a:ext>
            </a:extLst>
          </p:cNvPr>
          <p:cNvSpPr txBox="1"/>
          <p:nvPr/>
        </p:nvSpPr>
        <p:spPr>
          <a:xfrm>
            <a:off x="636493" y="1111624"/>
            <a:ext cx="772757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So are we at the bottom with greed and covetousness? No. </a:t>
            </a:r>
          </a:p>
          <a:p>
            <a:pPr marL="0" marR="0">
              <a:buNone/>
            </a:pPr>
            <a:endParaRPr lang="en-US" sz="3200" dirty="0"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The end of verse 5, “which amounts to idolatry.” </a:t>
            </a:r>
          </a:p>
          <a:p>
            <a:pPr marL="0" marR="0">
              <a:buNone/>
            </a:pPr>
            <a:endParaRPr lang="en-US" sz="3200" dirty="0"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What is idolatry? </a:t>
            </a:r>
            <a:r>
              <a:rPr lang="en-US" sz="3200" u="sng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Worshiping someone other than God, right</a:t>
            </a: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? What’s at the top of Ten Commandments? </a:t>
            </a:r>
            <a:r>
              <a:rPr lang="en-US" sz="32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The first one: “You shall have no other Gods.”</a:t>
            </a:r>
          </a:p>
        </p:txBody>
      </p:sp>
    </p:spTree>
    <p:extLst>
      <p:ext uri="{BB962C8B-B14F-4D97-AF65-F5344CB8AC3E}">
        <p14:creationId xmlns:p14="http://schemas.microsoft.com/office/powerpoint/2010/main" val="85593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441A3-441E-DBAC-95A9-8429D2CF6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01C5C7-A5B2-D6B1-11DA-51AAFAA0D3A9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566B4B-D189-A607-7AE2-06A5D56528F7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497B5-879C-3012-ECC1-B6DB69C7422F}"/>
              </a:ext>
            </a:extLst>
          </p:cNvPr>
          <p:cNvSpPr txBox="1"/>
          <p:nvPr/>
        </p:nvSpPr>
        <p:spPr>
          <a:xfrm>
            <a:off x="394447" y="842682"/>
            <a:ext cx="826545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So idolatry is the root of all sin. Now we’re at the bottom of this </a:t>
            </a:r>
            <a:r>
              <a:rPr lang="en-US" sz="3200" u="sng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this path of sin works and</a:t>
            </a: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 Idolatry is at the bottom of every sin. </a:t>
            </a:r>
          </a:p>
          <a:p>
            <a:pPr marL="0" marR="0">
              <a:buNone/>
            </a:pPr>
            <a:endParaRPr lang="en-US" sz="3200" dirty="0"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32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It’s when you stop worshiping God and you decide you’re going to worship yourself</a:t>
            </a: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 It’s like saying, “I will not submit to you as my Sovereign. </a:t>
            </a:r>
            <a:r>
              <a:rPr lang="en-US" sz="3200" u="sng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I want what I want</a:t>
            </a: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 I will be sovereign. You’re not going to tell me what I can and cannot have, I will determine what I can or cannot have.” </a:t>
            </a:r>
          </a:p>
        </p:txBody>
      </p:sp>
    </p:spTree>
    <p:extLst>
      <p:ext uri="{BB962C8B-B14F-4D97-AF65-F5344CB8AC3E}">
        <p14:creationId xmlns:p14="http://schemas.microsoft.com/office/powerpoint/2010/main" val="336338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021CB-3D43-3BEE-B4E6-7CF6AAD18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ACF5CE-5DDD-5171-AC41-B4FEB7A882A1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C2BD6-B3C8-4DE5-8FC9-B3D21F150184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BBA9D-AE28-71A2-13EB-72C386D40483}"/>
              </a:ext>
            </a:extLst>
          </p:cNvPr>
          <p:cNvSpPr txBox="1"/>
          <p:nvPr/>
        </p:nvSpPr>
        <p:spPr>
          <a:xfrm>
            <a:off x="1138517" y="1631577"/>
            <a:ext cx="6866965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Col. 3:5 </a:t>
            </a:r>
            <a:r>
              <a:rPr lang="en-US" sz="40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Therefore put to death your members which are on the earth: </a:t>
            </a:r>
            <a:r>
              <a:rPr lang="en-US" sz="4000" u="sng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fornication</a:t>
            </a:r>
            <a:r>
              <a:rPr lang="en-US" sz="40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4000" u="sng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uncleanness</a:t>
            </a:r>
            <a:r>
              <a:rPr lang="en-US" sz="40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4000" u="sng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passion</a:t>
            </a:r>
            <a:r>
              <a:rPr lang="en-US" sz="40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4000" u="sng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evil desire</a:t>
            </a:r>
            <a:r>
              <a:rPr lang="en-US" sz="40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</a:t>
            </a:r>
            <a:r>
              <a:rPr lang="en-US" sz="4000" u="sng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covetousness</a:t>
            </a:r>
            <a:r>
              <a:rPr lang="en-US" sz="40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which is </a:t>
            </a:r>
            <a:r>
              <a:rPr lang="en-US" sz="4000" b="1" u="sng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idolatry</a:t>
            </a:r>
            <a:r>
              <a:rPr lang="en-US" sz="40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40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94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9B90C-3217-0DE1-367F-D6FDE856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A7F39E-B8A3-48F9-ABE6-0F13ACFBAD3D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41FD8-9745-FAE4-1076-1DBAB5CDCA7F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76664-A061-95BF-4BBC-897ED279B2F6}"/>
              </a:ext>
            </a:extLst>
          </p:cNvPr>
          <p:cNvSpPr txBox="1"/>
          <p:nvPr/>
        </p:nvSpPr>
        <p:spPr>
          <a:xfrm>
            <a:off x="573741" y="1183341"/>
            <a:ext cx="7987553" cy="500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Though covetousness is the last of the Ten Commandments, </a:t>
            </a:r>
            <a:r>
              <a:rPr lang="en-US" sz="2800" u="sng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by definition it is a violation of the first of the Ten Commandments to have no other gods, especially not you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15000"/>
              </a:lnSpc>
              <a:buNone/>
            </a:pPr>
            <a:endParaRPr lang="en-US" sz="2800" dirty="0"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It is self-worship.  It isn’t even so much </a:t>
            </a:r>
            <a:r>
              <a:rPr lang="en-US" sz="2800" u="sng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sex worship or money worship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or </a:t>
            </a:r>
            <a:r>
              <a:rPr lang="en-US" sz="2800" u="sng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power worship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or fame </a:t>
            </a:r>
            <a:r>
              <a:rPr lang="en-US" sz="2800" u="sng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worship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 It is </a:t>
            </a:r>
            <a:r>
              <a:rPr lang="en-US" sz="28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self-worship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It is the opposite of this. “Seek first the kingdom of God and His righteousness, and all these things will be added.”</a:t>
            </a:r>
          </a:p>
        </p:txBody>
      </p:sp>
    </p:spTree>
    <p:extLst>
      <p:ext uri="{BB962C8B-B14F-4D97-AF65-F5344CB8AC3E}">
        <p14:creationId xmlns:p14="http://schemas.microsoft.com/office/powerpoint/2010/main" val="3027265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8394C-22CA-23EA-93B4-EF40995A7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B4B105-7EE5-B61F-B532-71C82E6D417B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619D9-E0CC-9417-902D-BB5CBB68D51D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07409-D3BE-4F99-3C15-DFF049E4A3C6}"/>
              </a:ext>
            </a:extLst>
          </p:cNvPr>
          <p:cNvSpPr txBox="1"/>
          <p:nvPr/>
        </p:nvSpPr>
        <p:spPr>
          <a:xfrm>
            <a:off x="654424" y="968189"/>
            <a:ext cx="755724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6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Anything that you have no right to that you want, is a test of who you worship. </a:t>
            </a:r>
          </a:p>
          <a:p>
            <a:pPr marL="0" marR="0">
              <a:buNone/>
            </a:pPr>
            <a:endParaRPr lang="en-US" sz="3600" b="1" dirty="0"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3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If you worship God, you say </a:t>
            </a:r>
            <a:r>
              <a:rPr lang="en-US" sz="36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no</a:t>
            </a:r>
            <a:r>
              <a:rPr lang="en-US" sz="3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at that point. If you worship yourself, you say yes at that point; and that’s what James says lust wants, because then lust conceives and brings forth sin. </a:t>
            </a:r>
            <a:r>
              <a:rPr lang="en-US" sz="36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And ultimately, sin brings forth death.</a:t>
            </a:r>
          </a:p>
        </p:txBody>
      </p:sp>
    </p:spTree>
    <p:extLst>
      <p:ext uri="{BB962C8B-B14F-4D97-AF65-F5344CB8AC3E}">
        <p14:creationId xmlns:p14="http://schemas.microsoft.com/office/powerpoint/2010/main" val="1443964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AD21E-80F3-6A54-5BE7-C0D3FB564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A60540-D282-2EA6-2FBE-9068DE26D5F8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6D016-5AA7-B4BD-9C20-0565EAABDB13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C0C6D-A687-B0FE-794C-94FFBBB138F9}"/>
              </a:ext>
            </a:extLst>
          </p:cNvPr>
          <p:cNvSpPr txBox="1"/>
          <p:nvPr/>
        </p:nvSpPr>
        <p:spPr>
          <a:xfrm>
            <a:off x="806824" y="1443319"/>
            <a:ext cx="7422776" cy="358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ability to live the Christian life is not related to somebody giving you a pep talk, 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is directly related to what you think about God and what you think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 yourself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1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BB472-C22D-E82F-277E-65CB8083A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,800+ Bucket With Holes Stock Photos, Pictures &amp; Royalty-Free Images ...">
            <a:extLst>
              <a:ext uri="{FF2B5EF4-FFF2-40B4-BE49-F238E27FC236}">
                <a16:creationId xmlns:a16="http://schemas.microsoft.com/office/drawing/2014/main" id="{35426D39-4B47-3AC5-2125-65750B4FB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49" y="950918"/>
            <a:ext cx="3537501" cy="42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D5458C-14A9-1E22-75D9-7C0F65F51757}"/>
              </a:ext>
            </a:extLst>
          </p:cNvPr>
          <p:cNvSpPr txBox="1"/>
          <p:nvPr/>
        </p:nvSpPr>
        <p:spPr>
          <a:xfrm>
            <a:off x="0" y="-89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Why do we sin?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08DBA0-6DD5-CFBA-BDF0-EFFC17C48AF1}"/>
              </a:ext>
            </a:extLst>
          </p:cNvPr>
          <p:cNvSpPr txBox="1"/>
          <p:nvPr/>
        </p:nvSpPr>
        <p:spPr>
          <a:xfrm>
            <a:off x="322729" y="5307107"/>
            <a:ext cx="86150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 want to satisfy our lusts but sin satisfaction is an illusion. Satisfaction can never be found in sin because its pleasure is only temporary. </a:t>
            </a:r>
          </a:p>
        </p:txBody>
      </p:sp>
    </p:spTree>
    <p:extLst>
      <p:ext uri="{BB962C8B-B14F-4D97-AF65-F5344CB8AC3E}">
        <p14:creationId xmlns:p14="http://schemas.microsoft.com/office/powerpoint/2010/main" val="664175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039986-F95D-187F-30AC-4920D93DD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48E5D-B16C-1E4F-EFA8-FA45D23C307A}"/>
              </a:ext>
            </a:extLst>
          </p:cNvPr>
          <p:cNvSpPr txBox="1"/>
          <p:nvPr/>
        </p:nvSpPr>
        <p:spPr>
          <a:xfrm>
            <a:off x="0" y="39444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Why do I want to sin?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FCF4F-8437-F51B-9F29-3DB11C0D92D7}"/>
              </a:ext>
            </a:extLst>
          </p:cNvPr>
          <p:cNvSpPr txBox="1"/>
          <p:nvPr/>
        </p:nvSpPr>
        <p:spPr>
          <a:xfrm>
            <a:off x="0" y="5378823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Because I want to do what I want to do instead of what my Father told me to do.</a:t>
            </a:r>
          </a:p>
        </p:txBody>
      </p:sp>
      <p:pic>
        <p:nvPicPr>
          <p:cNvPr id="1026" name="Picture 2" descr="Baby Boy Card Cute Free Stock Photo - Public Domain Pictures">
            <a:extLst>
              <a:ext uri="{FF2B5EF4-FFF2-40B4-BE49-F238E27FC236}">
                <a16:creationId xmlns:a16="http://schemas.microsoft.com/office/drawing/2014/main" id="{F6128476-C151-18A9-DBDC-772187859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89" y="1129553"/>
            <a:ext cx="6064622" cy="404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69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405107"/>
            <a:ext cx="8229600" cy="499569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57200"/>
            <a:ext cx="8229600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 w="311150"/>
            <a:bevelB w="285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The One Body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219200"/>
            <a:ext cx="8229600" cy="18590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57200" y="1524000"/>
            <a:ext cx="406908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There Is One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2:14-16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4:4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12:12-13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12:4-5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549140" y="1524000"/>
            <a:ext cx="413766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 Body Is The Church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Colossians 1:18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1:23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5:23-25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12:12-13, 18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57200" y="4038600"/>
            <a:ext cx="409194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Salvation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2:14-16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5:23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John 5:11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526281" y="4038600"/>
            <a:ext cx="416051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Do We 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Body?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Acts 2:47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12:13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6:3-4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26281" y="1752600"/>
            <a:ext cx="45719" cy="449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3886200"/>
            <a:ext cx="7696199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307" y="226711"/>
            <a:ext cx="8244714" cy="6378129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9AAADB-BBB0-9CF3-FC18-91851C371FE9}"/>
              </a:ext>
            </a:extLst>
          </p:cNvPr>
          <p:cNvSpPr/>
          <p:nvPr/>
        </p:nvSpPr>
        <p:spPr>
          <a:xfrm>
            <a:off x="460979" y="253160"/>
            <a:ext cx="8222042" cy="6298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F8874-B05A-D6CB-235E-FBFE81E64869}"/>
              </a:ext>
            </a:extLst>
          </p:cNvPr>
          <p:cNvSpPr txBox="1"/>
          <p:nvPr/>
        </p:nvSpPr>
        <p:spPr>
          <a:xfrm>
            <a:off x="0" y="1023966"/>
            <a:ext cx="90722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Jesus is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coming.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ready?</a:t>
            </a:r>
          </a:p>
        </p:txBody>
      </p:sp>
    </p:spTree>
    <p:extLst>
      <p:ext uri="{BB962C8B-B14F-4D97-AF65-F5344CB8AC3E}">
        <p14:creationId xmlns:p14="http://schemas.microsoft.com/office/powerpoint/2010/main" val="15216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1778FC-9D6D-A99E-4A9D-86538E7CB61A}"/>
              </a:ext>
            </a:extLst>
          </p:cNvPr>
          <p:cNvSpPr/>
          <p:nvPr/>
        </p:nvSpPr>
        <p:spPr>
          <a:xfrm>
            <a:off x="403412" y="2241177"/>
            <a:ext cx="8238564" cy="34065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59C43-2BAB-3054-10ED-21864CC5DE3E}"/>
              </a:ext>
            </a:extLst>
          </p:cNvPr>
          <p:cNvSpPr txBox="1"/>
          <p:nvPr/>
        </p:nvSpPr>
        <p:spPr>
          <a:xfrm>
            <a:off x="1532965" y="2581835"/>
            <a:ext cx="68938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chemeClr val="bg1"/>
                </a:solidFill>
                <a:latin typeface="Arial Black" panose="020B0A04020102020204" pitchFamily="34" charset="0"/>
              </a:rPr>
              <a:t>SIN?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358F8-AD22-E578-F62C-AF2C2F0F3FD5}"/>
              </a:ext>
            </a:extLst>
          </p:cNvPr>
          <p:cNvSpPr txBox="1"/>
          <p:nvPr/>
        </p:nvSpPr>
        <p:spPr>
          <a:xfrm>
            <a:off x="824753" y="636494"/>
            <a:ext cx="7602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Why Do I Want To</a:t>
            </a:r>
          </a:p>
        </p:txBody>
      </p:sp>
    </p:spTree>
    <p:extLst>
      <p:ext uri="{BB962C8B-B14F-4D97-AF65-F5344CB8AC3E}">
        <p14:creationId xmlns:p14="http://schemas.microsoft.com/office/powerpoint/2010/main" val="116992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,800+ Bucket With Holes Stock Photos, Pictures &amp; Royalty-Free Images ...">
            <a:extLst>
              <a:ext uri="{FF2B5EF4-FFF2-40B4-BE49-F238E27FC236}">
                <a16:creationId xmlns:a16="http://schemas.microsoft.com/office/drawing/2014/main" id="{60ED7FA2-E150-4B81-3014-CB17A621A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514350"/>
            <a:ext cx="4905375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1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EE6DE1-673D-F4F3-B352-6C1A9644650C}"/>
              </a:ext>
            </a:extLst>
          </p:cNvPr>
          <p:cNvSpPr txBox="1"/>
          <p:nvPr/>
        </p:nvSpPr>
        <p:spPr>
          <a:xfrm>
            <a:off x="0" y="39444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Why do I want to sin?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393484-9C4B-9D24-ECEB-8FD6FFEE52C1}"/>
              </a:ext>
            </a:extLst>
          </p:cNvPr>
          <p:cNvSpPr txBox="1"/>
          <p:nvPr/>
        </p:nvSpPr>
        <p:spPr>
          <a:xfrm>
            <a:off x="0" y="5378823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Because I want to do what I want to do instead of what my Father told me to do.</a:t>
            </a:r>
          </a:p>
        </p:txBody>
      </p:sp>
      <p:pic>
        <p:nvPicPr>
          <p:cNvPr id="1026" name="Picture 2" descr="Baby Boy Card Cute Free Stock Photo - Public Domain Pictures">
            <a:extLst>
              <a:ext uri="{FF2B5EF4-FFF2-40B4-BE49-F238E27FC236}">
                <a16:creationId xmlns:a16="http://schemas.microsoft.com/office/drawing/2014/main" id="{2AEEB454-C7B1-4BB0-353D-37A07D28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89" y="1129553"/>
            <a:ext cx="6064622" cy="404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8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5B189-18B5-79F4-40AB-7AD8F741F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B6035B-82F5-9652-A1BB-FF3781006CDC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FE9D5-A7A8-39BF-48D3-AD90CB276FE3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3B6BB-10B4-ED92-292F-FA42EA0578E8}"/>
              </a:ext>
            </a:extLst>
          </p:cNvPr>
          <p:cNvSpPr txBox="1"/>
          <p:nvPr/>
        </p:nvSpPr>
        <p:spPr>
          <a:xfrm>
            <a:off x="537879" y="1093694"/>
            <a:ext cx="80503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b="1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Col.3:5 </a:t>
            </a: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– Therefore put to death your members which are on the earth: fornication, uncleanness, passion, evil desire, and covetousness, which is idolatry. (NKJV)</a:t>
            </a:r>
          </a:p>
          <a:p>
            <a:pPr marL="0" marR="0">
              <a:buNone/>
            </a:pPr>
            <a:endParaRPr lang="en-US" sz="32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3200" b="1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Col 3:5 </a:t>
            </a: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Mortify therefore your members which are upon the earth; fornication, uncleanness, inordinate affection, evil concupiscence, and covetousness, which is idolatry: (KJV)</a:t>
            </a:r>
          </a:p>
        </p:txBody>
      </p:sp>
    </p:spTree>
    <p:extLst>
      <p:ext uri="{BB962C8B-B14F-4D97-AF65-F5344CB8AC3E}">
        <p14:creationId xmlns:p14="http://schemas.microsoft.com/office/powerpoint/2010/main" val="11440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94976-9F71-59B3-1E58-EA7E0D3DB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517FC5-BFEB-05F1-D0E0-61BA4DD4BF80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92D52-0155-2AF8-8499-7B4048AE72E9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CAB4D-3972-D4F7-3B8C-1085D6372A96}"/>
              </a:ext>
            </a:extLst>
          </p:cNvPr>
          <p:cNvSpPr txBox="1"/>
          <p:nvPr/>
        </p:nvSpPr>
        <p:spPr>
          <a:xfrm>
            <a:off x="555811" y="1497105"/>
            <a:ext cx="805927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Notice the sequence. It starts with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evil action</a:t>
            </a:r>
            <a:r>
              <a:rPr lang="en-US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immorality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and it </a:t>
            </a:r>
            <a:r>
              <a:rPr lang="en-US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idolatry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So it flows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the action back to the motive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  That’s the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path of sin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you’re going to see. It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flows from the action back to the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motive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In fact, you go back </a:t>
            </a:r>
            <a:r>
              <a:rPr lang="en-US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immorality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&gt; to </a:t>
            </a:r>
            <a:r>
              <a:rPr lang="en-US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impurity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&gt; </a:t>
            </a:r>
            <a:r>
              <a:rPr lang="en-US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passion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&gt; </a:t>
            </a:r>
            <a:r>
              <a:rPr lang="en-US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evil desire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&gt; </a:t>
            </a:r>
            <a:r>
              <a:rPr lang="en-US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to greed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&gt; </a:t>
            </a:r>
            <a:r>
              <a:rPr lang="en-US" sz="4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to idolatry.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9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59DD1-8BCE-23A9-2C2F-1AC0B29F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A94F7A-D5B8-8953-A4DD-EFE3EB2CF566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AD2DF-0A4B-B1CC-83A0-F2681E18DD7B}"/>
              </a:ext>
            </a:extLst>
          </p:cNvPr>
          <p:cNvSpPr txBox="1"/>
          <p:nvPr/>
        </p:nvSpPr>
        <p:spPr>
          <a:xfrm>
            <a:off x="1" y="-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I Want To Sin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DDF08-A775-7427-9979-1FBF22B168DD}"/>
              </a:ext>
            </a:extLst>
          </p:cNvPr>
          <p:cNvSpPr txBox="1"/>
          <p:nvPr/>
        </p:nvSpPr>
        <p:spPr>
          <a:xfrm>
            <a:off x="448235" y="914401"/>
            <a:ext cx="844475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The word “</a:t>
            </a:r>
            <a:r>
              <a:rPr lang="en-US" sz="32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immorality” basically refers to any unlawful sexual act</a:t>
            </a: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marR="0">
              <a:buNone/>
            </a:pPr>
            <a:endParaRPr lang="en-US" sz="1600" b="1" dirty="0">
              <a:solidFill>
                <a:srgbClr val="C00000"/>
              </a:solidFill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3600" b="1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And to be clear, there’s </a:t>
            </a:r>
            <a:r>
              <a:rPr lang="en-US" sz="3600" b="1" u="sng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only one lawful sexual act</a:t>
            </a:r>
            <a:r>
              <a:rPr lang="en-US" sz="3600" b="1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, and that is </a:t>
            </a:r>
            <a:r>
              <a:rPr lang="en-US" sz="3600" b="1" u="sng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a sexual relationship between a man and a woman who are</a:t>
            </a:r>
            <a:r>
              <a:rPr lang="en-US" sz="3600" b="1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married; that’s it</a:t>
            </a:r>
            <a:r>
              <a:rPr lang="en-US" sz="3600" b="1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marR="0">
              <a:buNone/>
            </a:pPr>
            <a:endParaRPr lang="en-US" sz="32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3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So anything other than that is unlawful and falls into the category of immorality.</a:t>
            </a:r>
          </a:p>
        </p:txBody>
      </p:sp>
    </p:spTree>
    <p:extLst>
      <p:ext uri="{BB962C8B-B14F-4D97-AF65-F5344CB8AC3E}">
        <p14:creationId xmlns:p14="http://schemas.microsoft.com/office/powerpoint/2010/main" val="357101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310</TotalTime>
  <Words>1738</Words>
  <Application>Microsoft Office PowerPoint</Application>
  <PresentationFormat>On-screen Show (4:3)</PresentationFormat>
  <Paragraphs>146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Arial Black</vt:lpstr>
      <vt:lpstr>Arial Unicode MS</vt:lpstr>
      <vt:lpstr>Calibri</vt:lpstr>
      <vt:lpstr>Calibri Light</vt:lpstr>
      <vt:lpstr>Franklin Gothic Book</vt:lpstr>
      <vt:lpstr>Ink Free</vt:lpstr>
      <vt:lpstr>Times New Roman</vt:lpstr>
      <vt:lpstr>Office Theme</vt:lpstr>
      <vt:lpstr>1_Office Theme</vt:lpstr>
      <vt:lpstr>4_Office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8</cp:revision>
  <dcterms:created xsi:type="dcterms:W3CDTF">2025-08-19T19:05:23Z</dcterms:created>
  <dcterms:modified xsi:type="dcterms:W3CDTF">2025-08-23T13:12:06Z</dcterms:modified>
</cp:coreProperties>
</file>