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505" r:id="rId4"/>
    <p:sldId id="498" r:id="rId5"/>
    <p:sldId id="501" r:id="rId6"/>
    <p:sldId id="265" r:id="rId7"/>
    <p:sldId id="267" r:id="rId8"/>
    <p:sldId id="276" r:id="rId9"/>
    <p:sldId id="275" r:id="rId10"/>
    <p:sldId id="273" r:id="rId11"/>
    <p:sldId id="277" r:id="rId12"/>
    <p:sldId id="260" r:id="rId13"/>
    <p:sldId id="261" r:id="rId14"/>
    <p:sldId id="281" r:id="rId15"/>
    <p:sldId id="278" r:id="rId16"/>
    <p:sldId id="279" r:id="rId17"/>
    <p:sldId id="268" r:id="rId18"/>
    <p:sldId id="262" r:id="rId19"/>
    <p:sldId id="264" r:id="rId20"/>
    <p:sldId id="258" r:id="rId21"/>
    <p:sldId id="270" r:id="rId22"/>
    <p:sldId id="502" r:id="rId23"/>
    <p:sldId id="503" r:id="rId24"/>
    <p:sldId id="499" r:id="rId25"/>
    <p:sldId id="280"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JWQ6cwRaYTXyRbYqJoeQg==" hashData="e4o4Tlfrk75jBdCRy0x2UvWq2/D1IfQ/ZnBlO6Eog2j6RMkHvZiHzEZBJ+ryl4m+gHhp3mcYUYL3uKzvdvNln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varScale="1">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35BD3-03BA-41CD-983A-AC6C5F1B49D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34259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35BD3-03BA-41CD-983A-AC6C5F1B49D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375671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35BD3-03BA-41CD-983A-AC6C5F1B49D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184498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5001026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116095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8442563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9896693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5164595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111914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0356269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550604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35BD3-03BA-41CD-983A-AC6C5F1B49D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72128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6005157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7903050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066145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5858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3116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925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78360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76674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1258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075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35BD3-03BA-41CD-983A-AC6C5F1B49D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4081245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53064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57118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64468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5728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35BD3-03BA-41CD-983A-AC6C5F1B49D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122148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35BD3-03BA-41CD-983A-AC6C5F1B49DE}"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274154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35BD3-03BA-41CD-983A-AC6C5F1B49DE}"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88424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35BD3-03BA-41CD-983A-AC6C5F1B49DE}"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40067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35BD3-03BA-41CD-983A-AC6C5F1B49D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358968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35BD3-03BA-41CD-983A-AC6C5F1B49D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5C08E-9779-401E-B282-A0877737208E}" type="slidenum">
              <a:rPr lang="en-US" smtClean="0"/>
              <a:t>‹#›</a:t>
            </a:fld>
            <a:endParaRPr lang="en-US"/>
          </a:p>
        </p:txBody>
      </p:sp>
    </p:spTree>
    <p:extLst>
      <p:ext uri="{BB962C8B-B14F-4D97-AF65-F5344CB8AC3E}">
        <p14:creationId xmlns:p14="http://schemas.microsoft.com/office/powerpoint/2010/main" val="2033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35BD3-03BA-41CD-983A-AC6C5F1B49DE}" type="datetimeFigureOut">
              <a:rPr lang="en-US" smtClean="0"/>
              <a:t>8/14/2025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5C08E-9779-401E-B282-A0877737208E}" type="slidenum">
              <a:rPr lang="en-US" smtClean="0"/>
              <a:t>‹#›</a:t>
            </a:fld>
            <a:endParaRPr lang="en-US"/>
          </a:p>
        </p:txBody>
      </p:sp>
    </p:spTree>
    <p:extLst>
      <p:ext uri="{BB962C8B-B14F-4D97-AF65-F5344CB8AC3E}">
        <p14:creationId xmlns:p14="http://schemas.microsoft.com/office/powerpoint/2010/main" val="61175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8/14/2025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98283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873906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72BE9-B285-B886-11E9-9EC98FF050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594551-FED9-D7BB-2C05-D737B247F78A}"/>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graphicFrame>
        <p:nvGraphicFramePr>
          <p:cNvPr id="5" name="Table 4">
            <a:extLst>
              <a:ext uri="{FF2B5EF4-FFF2-40B4-BE49-F238E27FC236}">
                <a16:creationId xmlns:a16="http://schemas.microsoft.com/office/drawing/2014/main" id="{789DCDC7-8BE4-198B-F93B-BB4CC3746432}"/>
              </a:ext>
            </a:extLst>
          </p:cNvPr>
          <p:cNvGraphicFramePr>
            <a:graphicFrameLocks noGrp="1"/>
          </p:cNvGraphicFramePr>
          <p:nvPr>
            <p:extLst>
              <p:ext uri="{D42A27DB-BD31-4B8C-83A1-F6EECF244321}">
                <p14:modId xmlns:p14="http://schemas.microsoft.com/office/powerpoint/2010/main" val="205383371"/>
              </p:ext>
            </p:extLst>
          </p:nvPr>
        </p:nvGraphicFramePr>
        <p:xfrm>
          <a:off x="188258" y="1396999"/>
          <a:ext cx="8624049" cy="4860366"/>
        </p:xfrm>
        <a:graphic>
          <a:graphicData uri="http://schemas.openxmlformats.org/drawingml/2006/table">
            <a:tbl>
              <a:tblPr firstRow="1" bandRow="1">
                <a:tableStyleId>{5940675A-B579-460E-94D1-54222C63F5DA}</a:tableStyleId>
              </a:tblPr>
              <a:tblGrid>
                <a:gridCol w="2874683">
                  <a:extLst>
                    <a:ext uri="{9D8B030D-6E8A-4147-A177-3AD203B41FA5}">
                      <a16:colId xmlns:a16="http://schemas.microsoft.com/office/drawing/2014/main" val="2885320041"/>
                    </a:ext>
                  </a:extLst>
                </a:gridCol>
                <a:gridCol w="2874683">
                  <a:extLst>
                    <a:ext uri="{9D8B030D-6E8A-4147-A177-3AD203B41FA5}">
                      <a16:colId xmlns:a16="http://schemas.microsoft.com/office/drawing/2014/main" val="2490729983"/>
                    </a:ext>
                  </a:extLst>
                </a:gridCol>
                <a:gridCol w="2874683">
                  <a:extLst>
                    <a:ext uri="{9D8B030D-6E8A-4147-A177-3AD203B41FA5}">
                      <a16:colId xmlns:a16="http://schemas.microsoft.com/office/drawing/2014/main" val="2102042317"/>
                    </a:ext>
                  </a:extLst>
                </a:gridCol>
              </a:tblGrid>
              <a:tr h="162012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55174381"/>
                  </a:ext>
                </a:extLst>
              </a:tr>
              <a:tr h="1620122">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93456034"/>
                  </a:ext>
                </a:extLst>
              </a:tr>
              <a:tr h="162012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4055402"/>
                  </a:ext>
                </a:extLst>
              </a:tr>
            </a:tbl>
          </a:graphicData>
        </a:graphic>
      </p:graphicFrame>
      <p:sp>
        <p:nvSpPr>
          <p:cNvPr id="6" name="TextBox 5">
            <a:extLst>
              <a:ext uri="{FF2B5EF4-FFF2-40B4-BE49-F238E27FC236}">
                <a16:creationId xmlns:a16="http://schemas.microsoft.com/office/drawing/2014/main" id="{6BEB3BF7-6729-ECDB-2CDE-868252AD100C}"/>
              </a:ext>
            </a:extLst>
          </p:cNvPr>
          <p:cNvSpPr txBox="1"/>
          <p:nvPr/>
        </p:nvSpPr>
        <p:spPr>
          <a:xfrm>
            <a:off x="197225" y="1649503"/>
            <a:ext cx="2841809" cy="1015663"/>
          </a:xfrm>
          <a:prstGeom prst="rect">
            <a:avLst/>
          </a:prstGeom>
          <a:noFill/>
        </p:spPr>
        <p:txBody>
          <a:bodyPr wrap="square" rtlCol="0">
            <a:spAutoFit/>
          </a:bodyPr>
          <a:lstStyle/>
          <a:p>
            <a:pPr algn="ctr"/>
            <a:r>
              <a:rPr lang="en-US" sz="6000" dirty="0"/>
              <a:t>Faith</a:t>
            </a:r>
          </a:p>
        </p:txBody>
      </p:sp>
      <p:sp>
        <p:nvSpPr>
          <p:cNvPr id="7" name="TextBox 6">
            <a:extLst>
              <a:ext uri="{FF2B5EF4-FFF2-40B4-BE49-F238E27FC236}">
                <a16:creationId xmlns:a16="http://schemas.microsoft.com/office/drawing/2014/main" id="{43694BA7-BF39-2A1B-79CD-86DA72A45CE8}"/>
              </a:ext>
            </a:extLst>
          </p:cNvPr>
          <p:cNvSpPr txBox="1"/>
          <p:nvPr/>
        </p:nvSpPr>
        <p:spPr>
          <a:xfrm>
            <a:off x="206190" y="4984376"/>
            <a:ext cx="2841809" cy="707886"/>
          </a:xfrm>
          <a:prstGeom prst="rect">
            <a:avLst/>
          </a:prstGeom>
          <a:noFill/>
        </p:spPr>
        <p:txBody>
          <a:bodyPr wrap="square" rtlCol="0">
            <a:spAutoFit/>
          </a:bodyPr>
          <a:lstStyle/>
          <a:p>
            <a:pPr algn="ctr"/>
            <a:r>
              <a:rPr lang="en-US" sz="4000" dirty="0"/>
              <a:t>Indifference</a:t>
            </a:r>
          </a:p>
        </p:txBody>
      </p:sp>
      <p:sp>
        <p:nvSpPr>
          <p:cNvPr id="8" name="TextBox 7">
            <a:extLst>
              <a:ext uri="{FF2B5EF4-FFF2-40B4-BE49-F238E27FC236}">
                <a16:creationId xmlns:a16="http://schemas.microsoft.com/office/drawing/2014/main" id="{7B0DDB3B-CEE5-BE4C-78DB-135EE51D2E3B}"/>
              </a:ext>
            </a:extLst>
          </p:cNvPr>
          <p:cNvSpPr txBox="1"/>
          <p:nvPr/>
        </p:nvSpPr>
        <p:spPr>
          <a:xfrm>
            <a:off x="206192" y="3334871"/>
            <a:ext cx="2841809" cy="707886"/>
          </a:xfrm>
          <a:prstGeom prst="rect">
            <a:avLst/>
          </a:prstGeom>
          <a:noFill/>
        </p:spPr>
        <p:txBody>
          <a:bodyPr wrap="square" rtlCol="0">
            <a:spAutoFit/>
          </a:bodyPr>
          <a:lstStyle/>
          <a:p>
            <a:pPr algn="ctr"/>
            <a:r>
              <a:rPr lang="en-US" sz="4000" dirty="0"/>
              <a:t>Expedience</a:t>
            </a:r>
          </a:p>
        </p:txBody>
      </p:sp>
      <p:sp>
        <p:nvSpPr>
          <p:cNvPr id="3" name="TextBox 2">
            <a:extLst>
              <a:ext uri="{FF2B5EF4-FFF2-40B4-BE49-F238E27FC236}">
                <a16:creationId xmlns:a16="http://schemas.microsoft.com/office/drawing/2014/main" id="{EE193052-F68B-EE6E-6F08-CFC772013BB4}"/>
              </a:ext>
            </a:extLst>
          </p:cNvPr>
          <p:cNvSpPr txBox="1"/>
          <p:nvPr/>
        </p:nvSpPr>
        <p:spPr>
          <a:xfrm>
            <a:off x="3110756" y="1434351"/>
            <a:ext cx="2841809" cy="1569660"/>
          </a:xfrm>
          <a:prstGeom prst="rect">
            <a:avLst/>
          </a:prstGeom>
          <a:noFill/>
        </p:spPr>
        <p:txBody>
          <a:bodyPr wrap="square" rtlCol="0">
            <a:spAutoFit/>
          </a:bodyPr>
          <a:lstStyle/>
          <a:p>
            <a:r>
              <a:rPr lang="en-US" sz="1600" dirty="0"/>
              <a:t>(1) Conditions of forgiveness. </a:t>
            </a:r>
          </a:p>
          <a:p>
            <a:r>
              <a:rPr lang="en-US" sz="1600" dirty="0"/>
              <a:t>(2) Items of worship.</a:t>
            </a:r>
          </a:p>
          <a:p>
            <a:r>
              <a:rPr lang="en-US" sz="1600" dirty="0"/>
              <a:t>(3) Christian duties, such as preaching the gospel, helping poor, etc. </a:t>
            </a:r>
          </a:p>
          <a:p>
            <a:r>
              <a:rPr lang="en-US" sz="1600" dirty="0"/>
              <a:t>The result is unity.</a:t>
            </a:r>
          </a:p>
        </p:txBody>
      </p:sp>
      <p:sp>
        <p:nvSpPr>
          <p:cNvPr id="9" name="TextBox 8">
            <a:extLst>
              <a:ext uri="{FF2B5EF4-FFF2-40B4-BE49-F238E27FC236}">
                <a16:creationId xmlns:a16="http://schemas.microsoft.com/office/drawing/2014/main" id="{16164996-FF10-2308-CFE1-DF9CF000F54F}"/>
              </a:ext>
            </a:extLst>
          </p:cNvPr>
          <p:cNvSpPr txBox="1"/>
          <p:nvPr/>
        </p:nvSpPr>
        <p:spPr>
          <a:xfrm>
            <a:off x="3191435" y="3114346"/>
            <a:ext cx="2653553" cy="1477328"/>
          </a:xfrm>
          <a:prstGeom prst="rect">
            <a:avLst/>
          </a:prstGeom>
          <a:noFill/>
        </p:spPr>
        <p:txBody>
          <a:bodyPr wrap="square" rtlCol="0">
            <a:spAutoFit/>
          </a:bodyPr>
          <a:lstStyle/>
          <a:p>
            <a:r>
              <a:rPr lang="en-US" dirty="0"/>
              <a:t>Things that are necessary about which God has not spoken. </a:t>
            </a:r>
          </a:p>
          <a:p>
            <a:r>
              <a:rPr lang="en-US" dirty="0"/>
              <a:t>Expedients were and are necessary. </a:t>
            </a:r>
          </a:p>
        </p:txBody>
      </p:sp>
      <p:sp>
        <p:nvSpPr>
          <p:cNvPr id="10" name="TextBox 9">
            <a:extLst>
              <a:ext uri="{FF2B5EF4-FFF2-40B4-BE49-F238E27FC236}">
                <a16:creationId xmlns:a16="http://schemas.microsoft.com/office/drawing/2014/main" id="{73BDE090-786D-1B38-A188-894BBA6F4EFF}"/>
              </a:ext>
            </a:extLst>
          </p:cNvPr>
          <p:cNvSpPr txBox="1"/>
          <p:nvPr/>
        </p:nvSpPr>
        <p:spPr>
          <a:xfrm>
            <a:off x="3191434" y="4598896"/>
            <a:ext cx="2653553" cy="1477328"/>
          </a:xfrm>
          <a:prstGeom prst="rect">
            <a:avLst/>
          </a:prstGeom>
          <a:noFill/>
        </p:spPr>
        <p:txBody>
          <a:bodyPr wrap="square" rtlCol="0">
            <a:spAutoFit/>
          </a:bodyPr>
          <a:lstStyle/>
          <a:p>
            <a:r>
              <a:rPr lang="en-US" dirty="0"/>
              <a:t> </a:t>
            </a:r>
          </a:p>
          <a:p>
            <a:r>
              <a:rPr lang="en-US" dirty="0"/>
              <a:t>(Rom. 14) (1 Cor. 8:8),</a:t>
            </a:r>
          </a:p>
          <a:p>
            <a:r>
              <a:rPr lang="en-US" dirty="0"/>
              <a:t>the number of songs, how to take the collection, assembly times, etc.</a:t>
            </a:r>
          </a:p>
        </p:txBody>
      </p:sp>
    </p:spTree>
    <p:extLst>
      <p:ext uri="{BB962C8B-B14F-4D97-AF65-F5344CB8AC3E}">
        <p14:creationId xmlns:p14="http://schemas.microsoft.com/office/powerpoint/2010/main" val="99232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F5098-235B-3DE7-0811-6D38AA25C7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5DC792-242D-BEC1-49B1-2B942419E906}"/>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graphicFrame>
        <p:nvGraphicFramePr>
          <p:cNvPr id="5" name="Table 4">
            <a:extLst>
              <a:ext uri="{FF2B5EF4-FFF2-40B4-BE49-F238E27FC236}">
                <a16:creationId xmlns:a16="http://schemas.microsoft.com/office/drawing/2014/main" id="{8937FC62-3E56-6D7A-EC58-3BD93B72315F}"/>
              </a:ext>
            </a:extLst>
          </p:cNvPr>
          <p:cNvGraphicFramePr>
            <a:graphicFrameLocks noGrp="1"/>
          </p:cNvGraphicFramePr>
          <p:nvPr>
            <p:extLst>
              <p:ext uri="{D42A27DB-BD31-4B8C-83A1-F6EECF244321}">
                <p14:modId xmlns:p14="http://schemas.microsoft.com/office/powerpoint/2010/main" val="1419959513"/>
              </p:ext>
            </p:extLst>
          </p:nvPr>
        </p:nvGraphicFramePr>
        <p:xfrm>
          <a:off x="188258" y="1396999"/>
          <a:ext cx="8624049" cy="4860366"/>
        </p:xfrm>
        <a:graphic>
          <a:graphicData uri="http://schemas.openxmlformats.org/drawingml/2006/table">
            <a:tbl>
              <a:tblPr firstRow="1" bandRow="1">
                <a:tableStyleId>{5940675A-B579-460E-94D1-54222C63F5DA}</a:tableStyleId>
              </a:tblPr>
              <a:tblGrid>
                <a:gridCol w="2874683">
                  <a:extLst>
                    <a:ext uri="{9D8B030D-6E8A-4147-A177-3AD203B41FA5}">
                      <a16:colId xmlns:a16="http://schemas.microsoft.com/office/drawing/2014/main" val="2885320041"/>
                    </a:ext>
                  </a:extLst>
                </a:gridCol>
                <a:gridCol w="2874683">
                  <a:extLst>
                    <a:ext uri="{9D8B030D-6E8A-4147-A177-3AD203B41FA5}">
                      <a16:colId xmlns:a16="http://schemas.microsoft.com/office/drawing/2014/main" val="2490729983"/>
                    </a:ext>
                  </a:extLst>
                </a:gridCol>
                <a:gridCol w="2874683">
                  <a:extLst>
                    <a:ext uri="{9D8B030D-6E8A-4147-A177-3AD203B41FA5}">
                      <a16:colId xmlns:a16="http://schemas.microsoft.com/office/drawing/2014/main" val="2102042317"/>
                    </a:ext>
                  </a:extLst>
                </a:gridCol>
              </a:tblGrid>
              <a:tr h="162012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55174381"/>
                  </a:ext>
                </a:extLst>
              </a:tr>
              <a:tr h="162012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93456034"/>
                  </a:ext>
                </a:extLst>
              </a:tr>
              <a:tr h="162012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4055402"/>
                  </a:ext>
                </a:extLst>
              </a:tr>
            </a:tbl>
          </a:graphicData>
        </a:graphic>
      </p:graphicFrame>
      <p:sp>
        <p:nvSpPr>
          <p:cNvPr id="6" name="TextBox 5">
            <a:extLst>
              <a:ext uri="{FF2B5EF4-FFF2-40B4-BE49-F238E27FC236}">
                <a16:creationId xmlns:a16="http://schemas.microsoft.com/office/drawing/2014/main" id="{04D9472F-9CAD-3B9D-918A-D6BA2D488F51}"/>
              </a:ext>
            </a:extLst>
          </p:cNvPr>
          <p:cNvSpPr txBox="1"/>
          <p:nvPr/>
        </p:nvSpPr>
        <p:spPr>
          <a:xfrm>
            <a:off x="197225" y="1649503"/>
            <a:ext cx="2841809" cy="1015663"/>
          </a:xfrm>
          <a:prstGeom prst="rect">
            <a:avLst/>
          </a:prstGeom>
          <a:noFill/>
        </p:spPr>
        <p:txBody>
          <a:bodyPr wrap="square" rtlCol="0">
            <a:spAutoFit/>
          </a:bodyPr>
          <a:lstStyle/>
          <a:p>
            <a:pPr algn="ctr"/>
            <a:r>
              <a:rPr lang="en-US" sz="6000" dirty="0"/>
              <a:t>Faith</a:t>
            </a:r>
          </a:p>
        </p:txBody>
      </p:sp>
      <p:sp>
        <p:nvSpPr>
          <p:cNvPr id="7" name="TextBox 6">
            <a:extLst>
              <a:ext uri="{FF2B5EF4-FFF2-40B4-BE49-F238E27FC236}">
                <a16:creationId xmlns:a16="http://schemas.microsoft.com/office/drawing/2014/main" id="{B930ED6D-DB5A-6C18-A137-3874A8FC739A}"/>
              </a:ext>
            </a:extLst>
          </p:cNvPr>
          <p:cNvSpPr txBox="1"/>
          <p:nvPr/>
        </p:nvSpPr>
        <p:spPr>
          <a:xfrm>
            <a:off x="206190" y="4984376"/>
            <a:ext cx="2841809" cy="707886"/>
          </a:xfrm>
          <a:prstGeom prst="rect">
            <a:avLst/>
          </a:prstGeom>
          <a:noFill/>
        </p:spPr>
        <p:txBody>
          <a:bodyPr wrap="square" rtlCol="0">
            <a:spAutoFit/>
          </a:bodyPr>
          <a:lstStyle/>
          <a:p>
            <a:pPr algn="ctr"/>
            <a:r>
              <a:rPr lang="en-US" sz="4000" dirty="0"/>
              <a:t>Indifference</a:t>
            </a:r>
          </a:p>
        </p:txBody>
      </p:sp>
      <p:sp>
        <p:nvSpPr>
          <p:cNvPr id="8" name="TextBox 7">
            <a:extLst>
              <a:ext uri="{FF2B5EF4-FFF2-40B4-BE49-F238E27FC236}">
                <a16:creationId xmlns:a16="http://schemas.microsoft.com/office/drawing/2014/main" id="{3C8A463E-ACC2-267E-ED52-CDED55ED766F}"/>
              </a:ext>
            </a:extLst>
          </p:cNvPr>
          <p:cNvSpPr txBox="1"/>
          <p:nvPr/>
        </p:nvSpPr>
        <p:spPr>
          <a:xfrm>
            <a:off x="206192" y="3334871"/>
            <a:ext cx="2841809" cy="707886"/>
          </a:xfrm>
          <a:prstGeom prst="rect">
            <a:avLst/>
          </a:prstGeom>
          <a:noFill/>
        </p:spPr>
        <p:txBody>
          <a:bodyPr wrap="square" rtlCol="0">
            <a:spAutoFit/>
          </a:bodyPr>
          <a:lstStyle/>
          <a:p>
            <a:pPr algn="ctr"/>
            <a:r>
              <a:rPr lang="en-US" sz="4000" dirty="0"/>
              <a:t>Expedience</a:t>
            </a:r>
          </a:p>
        </p:txBody>
      </p:sp>
      <p:sp>
        <p:nvSpPr>
          <p:cNvPr id="3" name="TextBox 2">
            <a:extLst>
              <a:ext uri="{FF2B5EF4-FFF2-40B4-BE49-F238E27FC236}">
                <a16:creationId xmlns:a16="http://schemas.microsoft.com/office/drawing/2014/main" id="{755748F2-FE5B-8E16-F4FB-BAF89F47FD2C}"/>
              </a:ext>
            </a:extLst>
          </p:cNvPr>
          <p:cNvSpPr txBox="1"/>
          <p:nvPr/>
        </p:nvSpPr>
        <p:spPr>
          <a:xfrm>
            <a:off x="3110756" y="1434351"/>
            <a:ext cx="2841809" cy="1569660"/>
          </a:xfrm>
          <a:prstGeom prst="rect">
            <a:avLst/>
          </a:prstGeom>
          <a:noFill/>
        </p:spPr>
        <p:txBody>
          <a:bodyPr wrap="square" rtlCol="0">
            <a:spAutoFit/>
          </a:bodyPr>
          <a:lstStyle/>
          <a:p>
            <a:r>
              <a:rPr lang="en-US" sz="1600" dirty="0"/>
              <a:t>(1) Conditions of forgiveness. </a:t>
            </a:r>
          </a:p>
          <a:p>
            <a:r>
              <a:rPr lang="en-US" sz="1600" dirty="0"/>
              <a:t>(2) Items of worship.</a:t>
            </a:r>
          </a:p>
          <a:p>
            <a:r>
              <a:rPr lang="en-US" sz="1600" dirty="0"/>
              <a:t>(3) Christian duties, such as preaching the gospel, helping poor, etc. </a:t>
            </a:r>
          </a:p>
          <a:p>
            <a:r>
              <a:rPr lang="en-US" sz="1600" dirty="0"/>
              <a:t>The result is unity.</a:t>
            </a:r>
          </a:p>
        </p:txBody>
      </p:sp>
      <p:sp>
        <p:nvSpPr>
          <p:cNvPr id="9" name="TextBox 8">
            <a:extLst>
              <a:ext uri="{FF2B5EF4-FFF2-40B4-BE49-F238E27FC236}">
                <a16:creationId xmlns:a16="http://schemas.microsoft.com/office/drawing/2014/main" id="{858C9FE6-1C2B-F4AD-CF32-CBB2FD5BB674}"/>
              </a:ext>
            </a:extLst>
          </p:cNvPr>
          <p:cNvSpPr txBox="1"/>
          <p:nvPr/>
        </p:nvSpPr>
        <p:spPr>
          <a:xfrm>
            <a:off x="3191435" y="3114346"/>
            <a:ext cx="2653553" cy="1477328"/>
          </a:xfrm>
          <a:prstGeom prst="rect">
            <a:avLst/>
          </a:prstGeom>
          <a:noFill/>
        </p:spPr>
        <p:txBody>
          <a:bodyPr wrap="square" rtlCol="0">
            <a:spAutoFit/>
          </a:bodyPr>
          <a:lstStyle/>
          <a:p>
            <a:r>
              <a:rPr lang="en-US" dirty="0"/>
              <a:t>Things that are necessary about which God has not spoken. </a:t>
            </a:r>
          </a:p>
          <a:p>
            <a:r>
              <a:rPr lang="en-US" dirty="0"/>
              <a:t>Expedients were and are necessary. </a:t>
            </a:r>
          </a:p>
        </p:txBody>
      </p:sp>
      <p:sp>
        <p:nvSpPr>
          <p:cNvPr id="10" name="TextBox 9">
            <a:extLst>
              <a:ext uri="{FF2B5EF4-FFF2-40B4-BE49-F238E27FC236}">
                <a16:creationId xmlns:a16="http://schemas.microsoft.com/office/drawing/2014/main" id="{8A7F352D-6645-6DE4-67E5-B41D687175AB}"/>
              </a:ext>
            </a:extLst>
          </p:cNvPr>
          <p:cNvSpPr txBox="1"/>
          <p:nvPr/>
        </p:nvSpPr>
        <p:spPr>
          <a:xfrm>
            <a:off x="3191434" y="4598896"/>
            <a:ext cx="2653553" cy="1477328"/>
          </a:xfrm>
          <a:prstGeom prst="rect">
            <a:avLst/>
          </a:prstGeom>
          <a:noFill/>
        </p:spPr>
        <p:txBody>
          <a:bodyPr wrap="square" rtlCol="0">
            <a:spAutoFit/>
          </a:bodyPr>
          <a:lstStyle/>
          <a:p>
            <a:r>
              <a:rPr lang="en-US" dirty="0"/>
              <a:t> </a:t>
            </a:r>
          </a:p>
          <a:p>
            <a:r>
              <a:rPr lang="en-US" dirty="0"/>
              <a:t>(Rom. 14) (1 Cor. 8:8),</a:t>
            </a:r>
          </a:p>
          <a:p>
            <a:r>
              <a:rPr lang="en-US" dirty="0"/>
              <a:t>the number of songs, how to take the collection, assembly times, etc.</a:t>
            </a:r>
          </a:p>
        </p:txBody>
      </p:sp>
      <p:sp>
        <p:nvSpPr>
          <p:cNvPr id="4" name="TextBox 3">
            <a:extLst>
              <a:ext uri="{FF2B5EF4-FFF2-40B4-BE49-F238E27FC236}">
                <a16:creationId xmlns:a16="http://schemas.microsoft.com/office/drawing/2014/main" id="{A6CAA660-77B4-6A74-9FD7-98B3FFD99FA3}"/>
              </a:ext>
            </a:extLst>
          </p:cNvPr>
          <p:cNvSpPr txBox="1"/>
          <p:nvPr/>
        </p:nvSpPr>
        <p:spPr>
          <a:xfrm>
            <a:off x="5952565" y="1828796"/>
            <a:ext cx="2859742" cy="769441"/>
          </a:xfrm>
          <a:prstGeom prst="rect">
            <a:avLst/>
          </a:prstGeom>
          <a:noFill/>
        </p:spPr>
        <p:txBody>
          <a:bodyPr wrap="square" rtlCol="0">
            <a:spAutoFit/>
          </a:bodyPr>
          <a:lstStyle/>
          <a:p>
            <a:pPr algn="ctr"/>
            <a:r>
              <a:rPr lang="en-US" sz="4400" dirty="0"/>
              <a:t>unity</a:t>
            </a:r>
          </a:p>
        </p:txBody>
      </p:sp>
      <p:sp>
        <p:nvSpPr>
          <p:cNvPr id="11" name="TextBox 10">
            <a:extLst>
              <a:ext uri="{FF2B5EF4-FFF2-40B4-BE49-F238E27FC236}">
                <a16:creationId xmlns:a16="http://schemas.microsoft.com/office/drawing/2014/main" id="{E2C9B70C-2344-D9AC-7E65-8F7705D2276F}"/>
              </a:ext>
            </a:extLst>
          </p:cNvPr>
          <p:cNvSpPr txBox="1"/>
          <p:nvPr/>
        </p:nvSpPr>
        <p:spPr>
          <a:xfrm>
            <a:off x="5961530" y="4849906"/>
            <a:ext cx="2859742" cy="769441"/>
          </a:xfrm>
          <a:prstGeom prst="rect">
            <a:avLst/>
          </a:prstGeom>
          <a:noFill/>
        </p:spPr>
        <p:txBody>
          <a:bodyPr wrap="square" rtlCol="0">
            <a:spAutoFit/>
          </a:bodyPr>
          <a:lstStyle/>
          <a:p>
            <a:pPr algn="ctr"/>
            <a:r>
              <a:rPr lang="en-US" sz="4400" dirty="0"/>
              <a:t>love</a:t>
            </a:r>
          </a:p>
        </p:txBody>
      </p:sp>
      <p:sp>
        <p:nvSpPr>
          <p:cNvPr id="12" name="TextBox 11">
            <a:extLst>
              <a:ext uri="{FF2B5EF4-FFF2-40B4-BE49-F238E27FC236}">
                <a16:creationId xmlns:a16="http://schemas.microsoft.com/office/drawing/2014/main" id="{4BAEF4A4-75D1-8F97-698B-D3559FB4C7DA}"/>
              </a:ext>
            </a:extLst>
          </p:cNvPr>
          <p:cNvSpPr txBox="1"/>
          <p:nvPr/>
        </p:nvSpPr>
        <p:spPr>
          <a:xfrm>
            <a:off x="5952560" y="3388658"/>
            <a:ext cx="2859742" cy="769441"/>
          </a:xfrm>
          <a:prstGeom prst="rect">
            <a:avLst/>
          </a:prstGeom>
          <a:noFill/>
        </p:spPr>
        <p:txBody>
          <a:bodyPr wrap="square" rtlCol="0">
            <a:spAutoFit/>
          </a:bodyPr>
          <a:lstStyle/>
          <a:p>
            <a:pPr algn="ctr"/>
            <a:r>
              <a:rPr lang="en-US" sz="4400" dirty="0"/>
              <a:t>liberty</a:t>
            </a:r>
          </a:p>
        </p:txBody>
      </p:sp>
    </p:spTree>
    <p:extLst>
      <p:ext uri="{BB962C8B-B14F-4D97-AF65-F5344CB8AC3E}">
        <p14:creationId xmlns:p14="http://schemas.microsoft.com/office/powerpoint/2010/main" val="105850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C237-72F1-B26B-DF92-0FC693EED0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A8D55A-7DE4-1959-23CA-73BDB0126C58}"/>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3" name="TextBox 2">
            <a:extLst>
              <a:ext uri="{FF2B5EF4-FFF2-40B4-BE49-F238E27FC236}">
                <a16:creationId xmlns:a16="http://schemas.microsoft.com/office/drawing/2014/main" id="{80A1F5CF-A3BD-DCC4-7D95-84526AA3703B}"/>
              </a:ext>
            </a:extLst>
          </p:cNvPr>
          <p:cNvSpPr txBox="1"/>
          <p:nvPr/>
        </p:nvSpPr>
        <p:spPr>
          <a:xfrm>
            <a:off x="0" y="779929"/>
            <a:ext cx="9144000" cy="707886"/>
          </a:xfrm>
          <a:prstGeom prst="rect">
            <a:avLst/>
          </a:prstGeom>
          <a:noFill/>
        </p:spPr>
        <p:txBody>
          <a:bodyPr wrap="square" rtlCol="0">
            <a:spAutoFit/>
          </a:bodyPr>
          <a:lstStyle/>
          <a:p>
            <a:pPr algn="ctr"/>
            <a:r>
              <a:rPr lang="en-US" sz="4000" dirty="0"/>
              <a:t>How do we establish authority?</a:t>
            </a:r>
          </a:p>
        </p:txBody>
      </p:sp>
      <p:sp>
        <p:nvSpPr>
          <p:cNvPr id="4" name="TextBox 3">
            <a:extLst>
              <a:ext uri="{FF2B5EF4-FFF2-40B4-BE49-F238E27FC236}">
                <a16:creationId xmlns:a16="http://schemas.microsoft.com/office/drawing/2014/main" id="{3CD00983-BEA1-1F14-5BE7-7B6DC66DE4E5}"/>
              </a:ext>
            </a:extLst>
          </p:cNvPr>
          <p:cNvSpPr txBox="1"/>
          <p:nvPr/>
        </p:nvSpPr>
        <p:spPr>
          <a:xfrm>
            <a:off x="842682" y="2250141"/>
            <a:ext cx="3872753" cy="707886"/>
          </a:xfrm>
          <a:prstGeom prst="rect">
            <a:avLst/>
          </a:prstGeom>
          <a:noFill/>
        </p:spPr>
        <p:txBody>
          <a:bodyPr wrap="square" rtlCol="0">
            <a:spAutoFit/>
          </a:bodyPr>
          <a:lstStyle/>
          <a:p>
            <a:r>
              <a:rPr lang="en-US" sz="4000" dirty="0"/>
              <a:t>Acts 15</a:t>
            </a:r>
          </a:p>
        </p:txBody>
      </p:sp>
      <p:sp>
        <p:nvSpPr>
          <p:cNvPr id="6" name="TextBox 5">
            <a:extLst>
              <a:ext uri="{FF2B5EF4-FFF2-40B4-BE49-F238E27FC236}">
                <a16:creationId xmlns:a16="http://schemas.microsoft.com/office/drawing/2014/main" id="{4580D659-AB9C-54CC-3D7C-BB7ED72A1611}"/>
              </a:ext>
            </a:extLst>
          </p:cNvPr>
          <p:cNvSpPr txBox="1"/>
          <p:nvPr/>
        </p:nvSpPr>
        <p:spPr>
          <a:xfrm>
            <a:off x="770965" y="3788514"/>
            <a:ext cx="7897906" cy="2431435"/>
          </a:xfrm>
          <a:prstGeom prst="rect">
            <a:avLst/>
          </a:prstGeom>
          <a:noFill/>
        </p:spPr>
        <p:txBody>
          <a:bodyPr wrap="square">
            <a:spAutoFit/>
          </a:bodyPr>
          <a:lstStyle/>
          <a:p>
            <a:r>
              <a:rPr lang="en-US" sz="4000" dirty="0"/>
              <a:t>John 13:34 </a:t>
            </a:r>
            <a:r>
              <a:rPr lang="en-US" sz="2800" dirty="0"/>
              <a:t>"A new </a:t>
            </a:r>
            <a:r>
              <a:rPr lang="en-US" sz="2800" u="sng" dirty="0"/>
              <a:t>commandment</a:t>
            </a:r>
            <a:r>
              <a:rPr lang="en-US" sz="2800" dirty="0"/>
              <a:t> I give to you, that you </a:t>
            </a:r>
            <a:r>
              <a:rPr lang="en-US" sz="2800" u="sng" dirty="0"/>
              <a:t>love one another; as I have loved you</a:t>
            </a:r>
            <a:r>
              <a:rPr lang="en-US" sz="2800" dirty="0"/>
              <a:t>, that you also love one another.</a:t>
            </a:r>
          </a:p>
          <a:p>
            <a:r>
              <a:rPr lang="en-US" sz="2800" dirty="0"/>
              <a:t> 35 "</a:t>
            </a:r>
            <a:r>
              <a:rPr lang="en-US" sz="2800" u="sng" dirty="0"/>
              <a:t>By this all will know that you are My disciples</a:t>
            </a:r>
            <a:r>
              <a:rPr lang="en-US" sz="2800" dirty="0"/>
              <a:t>, if you have love for one another."</a:t>
            </a:r>
          </a:p>
        </p:txBody>
      </p:sp>
      <p:sp>
        <p:nvSpPr>
          <p:cNvPr id="7" name="TextBox 6">
            <a:extLst>
              <a:ext uri="{FF2B5EF4-FFF2-40B4-BE49-F238E27FC236}">
                <a16:creationId xmlns:a16="http://schemas.microsoft.com/office/drawing/2014/main" id="{C60311A7-F41E-A25C-B466-48454867ED88}"/>
              </a:ext>
            </a:extLst>
          </p:cNvPr>
          <p:cNvSpPr txBox="1"/>
          <p:nvPr/>
        </p:nvSpPr>
        <p:spPr>
          <a:xfrm>
            <a:off x="0" y="1374302"/>
            <a:ext cx="9144000" cy="461665"/>
          </a:xfrm>
          <a:prstGeom prst="rect">
            <a:avLst/>
          </a:prstGeom>
          <a:noFill/>
        </p:spPr>
        <p:txBody>
          <a:bodyPr wrap="square" rtlCol="0">
            <a:spAutoFit/>
          </a:bodyPr>
          <a:lstStyle/>
          <a:p>
            <a:pPr algn="ctr"/>
            <a:r>
              <a:rPr lang="en-US" sz="2400" u="sng" dirty="0">
                <a:solidFill>
                  <a:srgbClr val="FF0000"/>
                </a:solidFill>
              </a:rPr>
              <a:t>Command</a:t>
            </a:r>
            <a:r>
              <a:rPr lang="en-US" sz="2400" dirty="0">
                <a:solidFill>
                  <a:srgbClr val="FF0000"/>
                </a:solidFill>
              </a:rPr>
              <a:t>,  </a:t>
            </a:r>
            <a:r>
              <a:rPr lang="en-US" sz="2400" u="sng" dirty="0">
                <a:solidFill>
                  <a:srgbClr val="FF0000"/>
                </a:solidFill>
              </a:rPr>
              <a:t>Example</a:t>
            </a:r>
            <a:r>
              <a:rPr lang="en-US" sz="2400" dirty="0">
                <a:solidFill>
                  <a:srgbClr val="FF0000"/>
                </a:solidFill>
              </a:rPr>
              <a:t>,  </a:t>
            </a:r>
            <a:r>
              <a:rPr lang="en-US" sz="2400" u="sng" dirty="0">
                <a:solidFill>
                  <a:srgbClr val="FF0000"/>
                </a:solidFill>
              </a:rPr>
              <a:t>Necessary Inference / Unavoidable Conclusion</a:t>
            </a:r>
          </a:p>
        </p:txBody>
      </p:sp>
    </p:spTree>
    <p:extLst>
      <p:ext uri="{BB962C8B-B14F-4D97-AF65-F5344CB8AC3E}">
        <p14:creationId xmlns:p14="http://schemas.microsoft.com/office/powerpoint/2010/main" val="215902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4A68B-CC4E-E61B-4445-1994C14B14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F29A95-8046-CD36-E194-98068B103B83}"/>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3" name="TextBox 2">
            <a:extLst>
              <a:ext uri="{FF2B5EF4-FFF2-40B4-BE49-F238E27FC236}">
                <a16:creationId xmlns:a16="http://schemas.microsoft.com/office/drawing/2014/main" id="{7C062DCB-FBA0-BC8B-AF36-6984B3E7B90E}"/>
              </a:ext>
            </a:extLst>
          </p:cNvPr>
          <p:cNvSpPr txBox="1"/>
          <p:nvPr/>
        </p:nvSpPr>
        <p:spPr>
          <a:xfrm>
            <a:off x="242051" y="779928"/>
            <a:ext cx="9045384" cy="646331"/>
          </a:xfrm>
          <a:prstGeom prst="rect">
            <a:avLst/>
          </a:prstGeom>
          <a:noFill/>
        </p:spPr>
        <p:txBody>
          <a:bodyPr wrap="square" rtlCol="0">
            <a:spAutoFit/>
          </a:bodyPr>
          <a:lstStyle/>
          <a:p>
            <a:r>
              <a:rPr lang="en-US" sz="3600" dirty="0">
                <a:solidFill>
                  <a:srgbClr val="FF0000"/>
                </a:solidFill>
                <a:latin typeface="Arial Black" panose="020B0A04020102020204" pitchFamily="34" charset="0"/>
              </a:rPr>
              <a:t>Warning</a:t>
            </a:r>
            <a:r>
              <a:rPr lang="en-US" sz="3200" dirty="0"/>
              <a:t> -God’s silence limits what we can do.</a:t>
            </a:r>
          </a:p>
        </p:txBody>
      </p:sp>
      <p:sp>
        <p:nvSpPr>
          <p:cNvPr id="5" name="TextBox 4">
            <a:extLst>
              <a:ext uri="{FF2B5EF4-FFF2-40B4-BE49-F238E27FC236}">
                <a16:creationId xmlns:a16="http://schemas.microsoft.com/office/drawing/2014/main" id="{A05F9B35-A0F6-FF0C-AB4A-CA50318F4F95}"/>
              </a:ext>
            </a:extLst>
          </p:cNvPr>
          <p:cNvSpPr txBox="1"/>
          <p:nvPr/>
        </p:nvSpPr>
        <p:spPr>
          <a:xfrm>
            <a:off x="421343" y="1720896"/>
            <a:ext cx="8633010" cy="1815882"/>
          </a:xfrm>
          <a:prstGeom prst="rect">
            <a:avLst/>
          </a:prstGeom>
          <a:noFill/>
        </p:spPr>
        <p:txBody>
          <a:bodyPr wrap="square">
            <a:spAutoFit/>
          </a:bodyPr>
          <a:lstStyle/>
          <a:p>
            <a:r>
              <a:rPr lang="en-US" sz="2800" b="1" dirty="0">
                <a:solidFill>
                  <a:srgbClr val="C00000"/>
                </a:solidFill>
              </a:rPr>
              <a:t>Deut. 4:2   </a:t>
            </a:r>
            <a:r>
              <a:rPr lang="en-US" sz="2800" dirty="0"/>
              <a:t>"</a:t>
            </a:r>
            <a:r>
              <a:rPr lang="en-US" sz="2800" b="1" u="sng" dirty="0">
                <a:solidFill>
                  <a:srgbClr val="0070C0"/>
                </a:solidFill>
              </a:rPr>
              <a:t>You shall not add to the word </a:t>
            </a:r>
            <a:r>
              <a:rPr lang="en-US" sz="2800" dirty="0"/>
              <a:t>which I command you, nor take from it, that you may keep the commandments of the LORD your God which I command you.</a:t>
            </a:r>
          </a:p>
        </p:txBody>
      </p:sp>
      <p:sp>
        <p:nvSpPr>
          <p:cNvPr id="7" name="TextBox 6">
            <a:extLst>
              <a:ext uri="{FF2B5EF4-FFF2-40B4-BE49-F238E27FC236}">
                <a16:creationId xmlns:a16="http://schemas.microsoft.com/office/drawing/2014/main" id="{6F11C261-070E-5059-C1AB-1532238609E7}"/>
              </a:ext>
            </a:extLst>
          </p:cNvPr>
          <p:cNvSpPr txBox="1"/>
          <p:nvPr/>
        </p:nvSpPr>
        <p:spPr>
          <a:xfrm>
            <a:off x="457200" y="3675096"/>
            <a:ext cx="8381999" cy="954107"/>
          </a:xfrm>
          <a:prstGeom prst="rect">
            <a:avLst/>
          </a:prstGeom>
          <a:noFill/>
        </p:spPr>
        <p:txBody>
          <a:bodyPr wrap="square">
            <a:spAutoFit/>
          </a:bodyPr>
          <a:lstStyle/>
          <a:p>
            <a:r>
              <a:rPr lang="en-US" sz="2800" b="1" dirty="0">
                <a:solidFill>
                  <a:srgbClr val="C00000"/>
                </a:solidFill>
              </a:rPr>
              <a:t>Proverbs   30:6 </a:t>
            </a:r>
            <a:r>
              <a:rPr lang="en-US" sz="2800" b="1" dirty="0">
                <a:solidFill>
                  <a:srgbClr val="0070C0"/>
                </a:solidFill>
              </a:rPr>
              <a:t>Do not add to His words</a:t>
            </a:r>
            <a:r>
              <a:rPr lang="en-US" sz="2800" dirty="0"/>
              <a:t>, Lest He rebuke you, and you be found a liar.</a:t>
            </a:r>
          </a:p>
        </p:txBody>
      </p:sp>
      <p:sp>
        <p:nvSpPr>
          <p:cNvPr id="9" name="TextBox 8">
            <a:extLst>
              <a:ext uri="{FF2B5EF4-FFF2-40B4-BE49-F238E27FC236}">
                <a16:creationId xmlns:a16="http://schemas.microsoft.com/office/drawing/2014/main" id="{C2D9B734-6CEA-8F2E-D27E-CBE2CCE6C2B8}"/>
              </a:ext>
            </a:extLst>
          </p:cNvPr>
          <p:cNvSpPr txBox="1"/>
          <p:nvPr/>
        </p:nvSpPr>
        <p:spPr>
          <a:xfrm>
            <a:off x="421343" y="4931066"/>
            <a:ext cx="8417855" cy="1815882"/>
          </a:xfrm>
          <a:prstGeom prst="rect">
            <a:avLst/>
          </a:prstGeom>
          <a:noFill/>
        </p:spPr>
        <p:txBody>
          <a:bodyPr wrap="square">
            <a:spAutoFit/>
          </a:bodyPr>
          <a:lstStyle/>
          <a:p>
            <a:r>
              <a:rPr lang="en-US" sz="2800" b="1" dirty="0">
                <a:solidFill>
                  <a:srgbClr val="C00000"/>
                </a:solidFill>
              </a:rPr>
              <a:t>Rev. 22:18  </a:t>
            </a:r>
            <a:r>
              <a:rPr lang="en-US" sz="2800" dirty="0"/>
              <a:t>For I testify to everyone who hears the words of the prophecy of this book: </a:t>
            </a:r>
            <a:r>
              <a:rPr lang="en-US" sz="2800" b="1" dirty="0">
                <a:solidFill>
                  <a:srgbClr val="0070C0"/>
                </a:solidFill>
              </a:rPr>
              <a:t>If anyone adds to these things, God will add to him the plagues </a:t>
            </a:r>
            <a:r>
              <a:rPr lang="en-US" sz="2800" dirty="0"/>
              <a:t>that are written in this book;</a:t>
            </a:r>
          </a:p>
        </p:txBody>
      </p:sp>
      <p:sp>
        <p:nvSpPr>
          <p:cNvPr id="4" name="Rectangle: Rounded Corners 3">
            <a:extLst>
              <a:ext uri="{FF2B5EF4-FFF2-40B4-BE49-F238E27FC236}">
                <a16:creationId xmlns:a16="http://schemas.microsoft.com/office/drawing/2014/main" id="{08BF65FC-207F-D7DB-4CF0-08CC15D4F234}"/>
              </a:ext>
            </a:extLst>
          </p:cNvPr>
          <p:cNvSpPr/>
          <p:nvPr/>
        </p:nvSpPr>
        <p:spPr>
          <a:xfrm>
            <a:off x="457200" y="1736761"/>
            <a:ext cx="1532965" cy="5133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A66F65F-ED1A-6B4D-5E7E-18433EF65A2B}"/>
              </a:ext>
            </a:extLst>
          </p:cNvPr>
          <p:cNvSpPr/>
          <p:nvPr/>
        </p:nvSpPr>
        <p:spPr>
          <a:xfrm>
            <a:off x="448237" y="3682104"/>
            <a:ext cx="1532965" cy="5133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204BA17-D044-12AB-44F9-5D9116E70CC8}"/>
              </a:ext>
            </a:extLst>
          </p:cNvPr>
          <p:cNvSpPr/>
          <p:nvPr/>
        </p:nvSpPr>
        <p:spPr>
          <a:xfrm>
            <a:off x="466165" y="4928196"/>
            <a:ext cx="1649506" cy="51338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2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5FB8-D0CD-F521-8D2D-53063CF883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938736-D1F5-9E05-041C-CA91C1CE65C8}"/>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F789154C-7388-52BD-A8AE-31C7C61ED773}"/>
              </a:ext>
            </a:extLst>
          </p:cNvPr>
          <p:cNvSpPr txBox="1"/>
          <p:nvPr/>
        </p:nvSpPr>
        <p:spPr>
          <a:xfrm>
            <a:off x="340658" y="905436"/>
            <a:ext cx="8408895" cy="5693866"/>
          </a:xfrm>
          <a:prstGeom prst="rect">
            <a:avLst/>
          </a:prstGeom>
          <a:noFill/>
        </p:spPr>
        <p:txBody>
          <a:bodyPr wrap="square">
            <a:spAutoFit/>
          </a:bodyPr>
          <a:lstStyle/>
          <a:p>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 in the middle 1800's men began to argue that </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authority was not necessary for action-that if they believed a thing was good and would "aid" or "assist," then it would be right to do it.</a:t>
            </a:r>
          </a:p>
          <a:p>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the attitude took hold of the minds of brethren, it </a:t>
            </a:r>
            <a:r>
              <a:rPr lang="en-US" sz="28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resulted in the formation of an organization, separate and apart from the church, to do some of the work the Lord gave the church to do</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They formed what was known as the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American Christian Missionary Society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Then in about ten years the instrument of music was introduced into the worship. And so the wedge was driven even more.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72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A421-B661-02F2-6BD3-54394B152F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B85152-0E49-C2C3-16F2-0279B6DCDE67}"/>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5" name="TextBox 4">
            <a:extLst>
              <a:ext uri="{FF2B5EF4-FFF2-40B4-BE49-F238E27FC236}">
                <a16:creationId xmlns:a16="http://schemas.microsoft.com/office/drawing/2014/main" id="{D2B898AD-C936-13AE-A206-B580ABA5716E}"/>
              </a:ext>
            </a:extLst>
          </p:cNvPr>
          <p:cNvSpPr txBox="1"/>
          <p:nvPr/>
        </p:nvSpPr>
        <p:spPr>
          <a:xfrm>
            <a:off x="1" y="869573"/>
            <a:ext cx="9144000" cy="1200329"/>
          </a:xfrm>
          <a:prstGeom prst="rect">
            <a:avLst/>
          </a:prstGeom>
          <a:noFill/>
        </p:spPr>
        <p:txBody>
          <a:bodyPr wrap="square" rtlCol="0">
            <a:spAutoFit/>
          </a:bodyPr>
          <a:lstStyle/>
          <a:p>
            <a:pPr algn="ctr"/>
            <a:r>
              <a:rPr lang="en-US" sz="7200" dirty="0"/>
              <a:t>Where does it stop?</a:t>
            </a:r>
          </a:p>
        </p:txBody>
      </p:sp>
      <p:sp>
        <p:nvSpPr>
          <p:cNvPr id="3" name="TextBox 2">
            <a:extLst>
              <a:ext uri="{FF2B5EF4-FFF2-40B4-BE49-F238E27FC236}">
                <a16:creationId xmlns:a16="http://schemas.microsoft.com/office/drawing/2014/main" id="{EB1E2472-AE47-FC4E-34BB-39F910B9C0D4}"/>
              </a:ext>
            </a:extLst>
          </p:cNvPr>
          <p:cNvSpPr txBox="1"/>
          <p:nvPr/>
        </p:nvSpPr>
        <p:spPr>
          <a:xfrm>
            <a:off x="1954306" y="1999126"/>
            <a:ext cx="6194611" cy="3416320"/>
          </a:xfrm>
          <a:prstGeom prst="rect">
            <a:avLst/>
          </a:prstGeom>
          <a:noFill/>
        </p:spPr>
        <p:txBody>
          <a:bodyPr wrap="square" rtlCol="0">
            <a:spAutoFit/>
          </a:bodyPr>
          <a:lstStyle/>
          <a:p>
            <a:r>
              <a:rPr lang="en-US" sz="5400" dirty="0"/>
              <a:t>Baptism?</a:t>
            </a:r>
          </a:p>
          <a:p>
            <a:r>
              <a:rPr lang="en-US" sz="5400" dirty="0"/>
              <a:t>Lord’s Supper?</a:t>
            </a:r>
          </a:p>
          <a:p>
            <a:r>
              <a:rPr lang="en-US" sz="5400" dirty="0"/>
              <a:t>Worship?</a:t>
            </a:r>
          </a:p>
          <a:p>
            <a:endParaRPr lang="en-US" sz="5400" dirty="0"/>
          </a:p>
        </p:txBody>
      </p:sp>
    </p:spTree>
    <p:extLst>
      <p:ext uri="{BB962C8B-B14F-4D97-AF65-F5344CB8AC3E}">
        <p14:creationId xmlns:p14="http://schemas.microsoft.com/office/powerpoint/2010/main" val="123208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baptism Bathtub, Pool, Family, Outdoor Decor, Home Decor, Standing ...">
            <a:extLst>
              <a:ext uri="{FF2B5EF4-FFF2-40B4-BE49-F238E27FC236}">
                <a16:creationId xmlns:a16="http://schemas.microsoft.com/office/drawing/2014/main" id="{7B2F7693-04BD-ECCA-3C11-D85FD8282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24" y="-1"/>
            <a:ext cx="3292411" cy="2469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unavant's Journey: Bathtub Baptism #2!!! :)">
            <a:extLst>
              <a:ext uri="{FF2B5EF4-FFF2-40B4-BE49-F238E27FC236}">
                <a16:creationId xmlns:a16="http://schemas.microsoft.com/office/drawing/2014/main" id="{3823188E-ECEC-63FC-9999-08488A271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024" y="2572870"/>
            <a:ext cx="3292411" cy="2195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erson Washing Hands on Sink · Free Stock Photo">
            <a:extLst>
              <a:ext uri="{FF2B5EF4-FFF2-40B4-BE49-F238E27FC236}">
                <a16:creationId xmlns:a16="http://schemas.microsoft.com/office/drawing/2014/main" id="{74017304-96A0-6920-792B-A56F66EA6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24" y="5085954"/>
            <a:ext cx="3391023" cy="17720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B63A0F-A64A-CE0B-0DBD-0904B78CFC1A}"/>
              </a:ext>
            </a:extLst>
          </p:cNvPr>
          <p:cNvPicPr>
            <a:picLocks noChangeAspect="1"/>
          </p:cNvPicPr>
          <p:nvPr/>
        </p:nvPicPr>
        <p:blipFill>
          <a:blip r:embed="rId5"/>
          <a:stretch>
            <a:fillRect/>
          </a:stretch>
        </p:blipFill>
        <p:spPr>
          <a:xfrm>
            <a:off x="420920" y="896146"/>
            <a:ext cx="4124605" cy="3651436"/>
          </a:xfrm>
          <a:prstGeom prst="rect">
            <a:avLst/>
          </a:prstGeom>
        </p:spPr>
      </p:pic>
      <p:sp>
        <p:nvSpPr>
          <p:cNvPr id="5" name="TextBox 4">
            <a:extLst>
              <a:ext uri="{FF2B5EF4-FFF2-40B4-BE49-F238E27FC236}">
                <a16:creationId xmlns:a16="http://schemas.microsoft.com/office/drawing/2014/main" id="{BE844409-6923-F536-BFBB-664B5FE133BE}"/>
              </a:ext>
            </a:extLst>
          </p:cNvPr>
          <p:cNvSpPr txBox="1"/>
          <p:nvPr/>
        </p:nvSpPr>
        <p:spPr>
          <a:xfrm>
            <a:off x="295835" y="107576"/>
            <a:ext cx="4634753" cy="707886"/>
          </a:xfrm>
          <a:prstGeom prst="rect">
            <a:avLst/>
          </a:prstGeom>
          <a:noFill/>
        </p:spPr>
        <p:txBody>
          <a:bodyPr wrap="square">
            <a:spAutoFit/>
          </a:bodyPr>
          <a:lstStyle/>
          <a:p>
            <a:r>
              <a:rPr lang="en-US" sz="2000" b="1" dirty="0"/>
              <a:t>Rom. 6:4 </a:t>
            </a:r>
            <a:r>
              <a:rPr lang="en-US" sz="2000" dirty="0"/>
              <a:t>Therefore we are buried with him by baptism into death: </a:t>
            </a:r>
          </a:p>
        </p:txBody>
      </p:sp>
      <p:sp>
        <p:nvSpPr>
          <p:cNvPr id="6" name="TextBox 5">
            <a:extLst>
              <a:ext uri="{FF2B5EF4-FFF2-40B4-BE49-F238E27FC236}">
                <a16:creationId xmlns:a16="http://schemas.microsoft.com/office/drawing/2014/main" id="{0F35EACB-D7D8-F547-A33D-CB6436C0F042}"/>
              </a:ext>
            </a:extLst>
          </p:cNvPr>
          <p:cNvSpPr txBox="1"/>
          <p:nvPr/>
        </p:nvSpPr>
        <p:spPr>
          <a:xfrm>
            <a:off x="89647" y="4643717"/>
            <a:ext cx="5029200" cy="1200329"/>
          </a:xfrm>
          <a:prstGeom prst="rect">
            <a:avLst/>
          </a:prstGeom>
          <a:noFill/>
        </p:spPr>
        <p:txBody>
          <a:bodyPr wrap="square" rtlCol="0">
            <a:spAutoFit/>
          </a:bodyPr>
          <a:lstStyle/>
          <a:p>
            <a:r>
              <a:rPr lang="en-US" b="1" dirty="0"/>
              <a:t>Acts 8:38 </a:t>
            </a:r>
            <a:r>
              <a:rPr lang="en-US" dirty="0"/>
              <a:t>And he commanded the chariot to stand still: and </a:t>
            </a:r>
            <a:r>
              <a:rPr lang="en-US" u="sng" dirty="0"/>
              <a:t>they went down both into the water,</a:t>
            </a:r>
            <a:r>
              <a:rPr lang="en-US" dirty="0"/>
              <a:t> both Philip and the eunuch; and he baptized him. 39 And when </a:t>
            </a:r>
            <a:r>
              <a:rPr lang="en-US" u="sng" dirty="0"/>
              <a:t>they were come up out of the water</a:t>
            </a:r>
            <a:r>
              <a:rPr lang="en-US" dirty="0"/>
              <a:t>… </a:t>
            </a:r>
          </a:p>
        </p:txBody>
      </p:sp>
      <p:sp>
        <p:nvSpPr>
          <p:cNvPr id="7" name="TextBox 6">
            <a:extLst>
              <a:ext uri="{FF2B5EF4-FFF2-40B4-BE49-F238E27FC236}">
                <a16:creationId xmlns:a16="http://schemas.microsoft.com/office/drawing/2014/main" id="{FF3244AA-143B-DDCF-6234-F1206C7E22FB}"/>
              </a:ext>
            </a:extLst>
          </p:cNvPr>
          <p:cNvSpPr txBox="1"/>
          <p:nvPr/>
        </p:nvSpPr>
        <p:spPr>
          <a:xfrm>
            <a:off x="89646" y="5961854"/>
            <a:ext cx="5143377" cy="923330"/>
          </a:xfrm>
          <a:prstGeom prst="rect">
            <a:avLst/>
          </a:prstGeom>
          <a:noFill/>
        </p:spPr>
        <p:txBody>
          <a:bodyPr wrap="square" rtlCol="0">
            <a:spAutoFit/>
          </a:bodyPr>
          <a:lstStyle/>
          <a:p>
            <a:r>
              <a:rPr lang="en-US" b="1" dirty="0"/>
              <a:t>John 3:23 </a:t>
            </a:r>
            <a:r>
              <a:rPr lang="en-US" dirty="0"/>
              <a:t>And John also was baptizing in Aenon near to Salim, because </a:t>
            </a:r>
            <a:r>
              <a:rPr lang="en-US" b="1" u="sng" dirty="0"/>
              <a:t>there was much water there</a:t>
            </a:r>
            <a:r>
              <a:rPr lang="en-US" dirty="0"/>
              <a:t>: and they came, and were baptized.</a:t>
            </a:r>
          </a:p>
        </p:txBody>
      </p:sp>
      <p:sp>
        <p:nvSpPr>
          <p:cNvPr id="4" name="TextBox 3">
            <a:extLst>
              <a:ext uri="{FF2B5EF4-FFF2-40B4-BE49-F238E27FC236}">
                <a16:creationId xmlns:a16="http://schemas.microsoft.com/office/drawing/2014/main" id="{5BC41136-78EF-D0AF-B1CA-D61023302FE3}"/>
              </a:ext>
            </a:extLst>
          </p:cNvPr>
          <p:cNvSpPr txBox="1"/>
          <p:nvPr/>
        </p:nvSpPr>
        <p:spPr>
          <a:xfrm>
            <a:off x="7646896" y="6069106"/>
            <a:ext cx="1156447" cy="369332"/>
          </a:xfrm>
          <a:prstGeom prst="rect">
            <a:avLst/>
          </a:prstGeom>
          <a:noFill/>
        </p:spPr>
        <p:txBody>
          <a:bodyPr wrap="square" rtlCol="0">
            <a:spAutoFit/>
          </a:bodyPr>
          <a:lstStyle/>
          <a:p>
            <a:r>
              <a:rPr lang="en-US" b="1" dirty="0" err="1">
                <a:solidFill>
                  <a:srgbClr val="FF0000"/>
                </a:solidFill>
              </a:rPr>
              <a:t>McD</a:t>
            </a:r>
            <a:endParaRPr lang="en-US" b="1" dirty="0">
              <a:solidFill>
                <a:srgbClr val="FF0000"/>
              </a:solidFill>
            </a:endParaRPr>
          </a:p>
        </p:txBody>
      </p:sp>
    </p:spTree>
    <p:extLst>
      <p:ext uri="{BB962C8B-B14F-4D97-AF65-F5344CB8AC3E}">
        <p14:creationId xmlns:p14="http://schemas.microsoft.com/office/powerpoint/2010/main" val="364742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26AF-62AB-B179-1576-D7907AFD5E20}"/>
            </a:ext>
          </a:extLst>
        </p:cNvPr>
        <p:cNvGrpSpPr/>
        <p:nvPr/>
      </p:nvGrpSpPr>
      <p:grpSpPr>
        <a:xfrm>
          <a:off x="0" y="0"/>
          <a:ext cx="0" cy="0"/>
          <a:chOff x="0" y="0"/>
          <a:chExt cx="0" cy="0"/>
        </a:xfrm>
      </p:grpSpPr>
      <p:pic>
        <p:nvPicPr>
          <p:cNvPr id="1026" name="Picture 2" descr="My baptism Bathtub, Pool, Family, Outdoor Decor, Home Decor, Standing ...">
            <a:extLst>
              <a:ext uri="{FF2B5EF4-FFF2-40B4-BE49-F238E27FC236}">
                <a16:creationId xmlns:a16="http://schemas.microsoft.com/office/drawing/2014/main" id="{A92CA3DD-CCE6-F52A-ADE2-9704D9B99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24" y="-1"/>
            <a:ext cx="3292411" cy="2469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unavant's Journey: Bathtub Baptism #2!!! :)">
            <a:extLst>
              <a:ext uri="{FF2B5EF4-FFF2-40B4-BE49-F238E27FC236}">
                <a16:creationId xmlns:a16="http://schemas.microsoft.com/office/drawing/2014/main" id="{2D57BDAF-C932-F979-1641-50FEE31F0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847" y="2554266"/>
            <a:ext cx="3292411" cy="21955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erson Washing Hands on Sink · Free Stock Photo">
            <a:extLst>
              <a:ext uri="{FF2B5EF4-FFF2-40B4-BE49-F238E27FC236}">
                <a16:creationId xmlns:a16="http://schemas.microsoft.com/office/drawing/2014/main" id="{881B1716-93AD-486A-D900-5B8DC3F1E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24" y="5085954"/>
            <a:ext cx="3391023" cy="17720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33BBD1-FCDC-C14E-423B-565872FCC7C5}"/>
              </a:ext>
            </a:extLst>
          </p:cNvPr>
          <p:cNvPicPr>
            <a:picLocks noChangeAspect="1"/>
          </p:cNvPicPr>
          <p:nvPr/>
        </p:nvPicPr>
        <p:blipFill>
          <a:blip r:embed="rId5"/>
          <a:stretch>
            <a:fillRect/>
          </a:stretch>
        </p:blipFill>
        <p:spPr>
          <a:xfrm>
            <a:off x="420920" y="896146"/>
            <a:ext cx="4124605" cy="3651436"/>
          </a:xfrm>
          <a:prstGeom prst="rect">
            <a:avLst/>
          </a:prstGeom>
        </p:spPr>
      </p:pic>
      <p:sp>
        <p:nvSpPr>
          <p:cNvPr id="5" name="TextBox 4">
            <a:extLst>
              <a:ext uri="{FF2B5EF4-FFF2-40B4-BE49-F238E27FC236}">
                <a16:creationId xmlns:a16="http://schemas.microsoft.com/office/drawing/2014/main" id="{BCEDFB3C-8479-CCF2-59C5-32A13B5A08E3}"/>
              </a:ext>
            </a:extLst>
          </p:cNvPr>
          <p:cNvSpPr txBox="1"/>
          <p:nvPr/>
        </p:nvSpPr>
        <p:spPr>
          <a:xfrm>
            <a:off x="295835" y="107576"/>
            <a:ext cx="4634753" cy="707886"/>
          </a:xfrm>
          <a:prstGeom prst="rect">
            <a:avLst/>
          </a:prstGeom>
          <a:noFill/>
        </p:spPr>
        <p:txBody>
          <a:bodyPr wrap="square">
            <a:spAutoFit/>
          </a:bodyPr>
          <a:lstStyle/>
          <a:p>
            <a:r>
              <a:rPr lang="en-US" sz="2000" b="1" dirty="0"/>
              <a:t>Rom. 6:4 </a:t>
            </a:r>
            <a:r>
              <a:rPr lang="en-US" sz="2000" dirty="0"/>
              <a:t>Therefore we are buried with him by baptism into death: </a:t>
            </a:r>
          </a:p>
        </p:txBody>
      </p:sp>
      <p:sp>
        <p:nvSpPr>
          <p:cNvPr id="6" name="TextBox 5">
            <a:extLst>
              <a:ext uri="{FF2B5EF4-FFF2-40B4-BE49-F238E27FC236}">
                <a16:creationId xmlns:a16="http://schemas.microsoft.com/office/drawing/2014/main" id="{D645793A-9D35-1F69-D5A2-34F9C97C0E4F}"/>
              </a:ext>
            </a:extLst>
          </p:cNvPr>
          <p:cNvSpPr txBox="1"/>
          <p:nvPr/>
        </p:nvSpPr>
        <p:spPr>
          <a:xfrm>
            <a:off x="89647" y="4643717"/>
            <a:ext cx="5029200" cy="1200329"/>
          </a:xfrm>
          <a:prstGeom prst="rect">
            <a:avLst/>
          </a:prstGeom>
          <a:noFill/>
        </p:spPr>
        <p:txBody>
          <a:bodyPr wrap="square" rtlCol="0">
            <a:spAutoFit/>
          </a:bodyPr>
          <a:lstStyle/>
          <a:p>
            <a:r>
              <a:rPr lang="en-US" b="1" dirty="0"/>
              <a:t>Acts 8:38 </a:t>
            </a:r>
            <a:r>
              <a:rPr lang="en-US" dirty="0"/>
              <a:t>And he commanded the chariot to stand still: and </a:t>
            </a:r>
            <a:r>
              <a:rPr lang="en-US" u="sng" dirty="0"/>
              <a:t>they went down both into the water,</a:t>
            </a:r>
            <a:r>
              <a:rPr lang="en-US" dirty="0"/>
              <a:t> both Philip and the eunuch; and he baptized him. 39 And when </a:t>
            </a:r>
            <a:r>
              <a:rPr lang="en-US" u="sng" dirty="0"/>
              <a:t>they were come up out of the water</a:t>
            </a:r>
            <a:r>
              <a:rPr lang="en-US" dirty="0"/>
              <a:t>… </a:t>
            </a:r>
          </a:p>
        </p:txBody>
      </p:sp>
      <p:sp>
        <p:nvSpPr>
          <p:cNvPr id="7" name="TextBox 6">
            <a:extLst>
              <a:ext uri="{FF2B5EF4-FFF2-40B4-BE49-F238E27FC236}">
                <a16:creationId xmlns:a16="http://schemas.microsoft.com/office/drawing/2014/main" id="{51FCFCC6-3D90-99A7-CEBE-D9C7F97FC8F1}"/>
              </a:ext>
            </a:extLst>
          </p:cNvPr>
          <p:cNvSpPr txBox="1"/>
          <p:nvPr/>
        </p:nvSpPr>
        <p:spPr>
          <a:xfrm>
            <a:off x="89647" y="5961854"/>
            <a:ext cx="5029200" cy="923330"/>
          </a:xfrm>
          <a:prstGeom prst="rect">
            <a:avLst/>
          </a:prstGeom>
          <a:noFill/>
        </p:spPr>
        <p:txBody>
          <a:bodyPr wrap="square" rtlCol="0">
            <a:spAutoFit/>
          </a:bodyPr>
          <a:lstStyle/>
          <a:p>
            <a:r>
              <a:rPr lang="en-US" b="1" dirty="0"/>
              <a:t>John 3:23 </a:t>
            </a:r>
            <a:r>
              <a:rPr lang="en-US" dirty="0"/>
              <a:t>And John also was baptizing in Aenon near to Salim, because there was much water there: and they came, and were baptized.</a:t>
            </a:r>
          </a:p>
        </p:txBody>
      </p:sp>
      <p:sp>
        <p:nvSpPr>
          <p:cNvPr id="4" name="Multiplication Sign 3">
            <a:extLst>
              <a:ext uri="{FF2B5EF4-FFF2-40B4-BE49-F238E27FC236}">
                <a16:creationId xmlns:a16="http://schemas.microsoft.com/office/drawing/2014/main" id="{A372417A-24B0-CE67-633D-C4616B883643}"/>
              </a:ext>
            </a:extLst>
          </p:cNvPr>
          <p:cNvSpPr/>
          <p:nvPr/>
        </p:nvSpPr>
        <p:spPr>
          <a:xfrm>
            <a:off x="4930589" y="-636495"/>
            <a:ext cx="3709024" cy="857922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B3380A-EB09-152A-E2E2-EF33B0332B04}"/>
              </a:ext>
            </a:extLst>
          </p:cNvPr>
          <p:cNvSpPr txBox="1"/>
          <p:nvPr/>
        </p:nvSpPr>
        <p:spPr>
          <a:xfrm>
            <a:off x="5342965" y="2537012"/>
            <a:ext cx="2949388" cy="1938992"/>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Not by Faith</a:t>
            </a:r>
          </a:p>
        </p:txBody>
      </p:sp>
    </p:spTree>
    <p:extLst>
      <p:ext uri="{BB962C8B-B14F-4D97-AF65-F5344CB8AC3E}">
        <p14:creationId xmlns:p14="http://schemas.microsoft.com/office/powerpoint/2010/main" val="288680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0E147-753D-EDEC-0947-E053EA3F6C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178AC2-BA5A-8F15-912C-591EBAC77DD4}"/>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pic>
        <p:nvPicPr>
          <p:cNvPr id="1026" name="Picture 2" descr="Lunch Brown Paper Bag Unique Design | clc.cet.edu">
            <a:extLst>
              <a:ext uri="{FF2B5EF4-FFF2-40B4-BE49-F238E27FC236}">
                <a16:creationId xmlns:a16="http://schemas.microsoft.com/office/drawing/2014/main" id="{215809E0-4EF4-4BAF-02AA-F64C502AD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33" b="8800"/>
          <a:stretch>
            <a:fillRect/>
          </a:stretch>
        </p:blipFill>
        <p:spPr bwMode="auto">
          <a:xfrm>
            <a:off x="376518" y="709160"/>
            <a:ext cx="3003177" cy="3445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322E06-8C93-C13A-7F60-54BA6471E388}"/>
              </a:ext>
            </a:extLst>
          </p:cNvPr>
          <p:cNvSpPr txBox="1"/>
          <p:nvPr/>
        </p:nvSpPr>
        <p:spPr>
          <a:xfrm>
            <a:off x="3173506" y="878539"/>
            <a:ext cx="5862917" cy="769441"/>
          </a:xfrm>
          <a:prstGeom prst="rect">
            <a:avLst/>
          </a:prstGeom>
          <a:noFill/>
        </p:spPr>
        <p:txBody>
          <a:bodyPr wrap="square" rtlCol="0">
            <a:spAutoFit/>
          </a:bodyPr>
          <a:lstStyle/>
          <a:p>
            <a:r>
              <a:rPr lang="en-US" sz="4400" dirty="0"/>
              <a:t>Lord’s supper to go…???</a:t>
            </a:r>
          </a:p>
        </p:txBody>
      </p:sp>
      <p:pic>
        <p:nvPicPr>
          <p:cNvPr id="1028" name="Picture 4" descr="Free Photo | Delicious cookies with coffee cup">
            <a:extLst>
              <a:ext uri="{FF2B5EF4-FFF2-40B4-BE49-F238E27FC236}">
                <a16:creationId xmlns:a16="http://schemas.microsoft.com/office/drawing/2014/main" id="{8637C946-BECF-021A-E970-5E700D90F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503" y="3649149"/>
            <a:ext cx="4538662" cy="3023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54B9FE-A762-89CE-7B3E-1DB3BB3C53AA}"/>
              </a:ext>
            </a:extLst>
          </p:cNvPr>
          <p:cNvSpPr txBox="1"/>
          <p:nvPr/>
        </p:nvSpPr>
        <p:spPr>
          <a:xfrm>
            <a:off x="277905" y="5809132"/>
            <a:ext cx="3944471" cy="769441"/>
          </a:xfrm>
          <a:prstGeom prst="rect">
            <a:avLst/>
          </a:prstGeom>
          <a:noFill/>
        </p:spPr>
        <p:txBody>
          <a:bodyPr wrap="square" rtlCol="0">
            <a:spAutoFit/>
          </a:bodyPr>
          <a:lstStyle/>
          <a:p>
            <a:r>
              <a:rPr lang="en-US" sz="4400" dirty="0"/>
              <a:t>Substitutions???</a:t>
            </a:r>
          </a:p>
        </p:txBody>
      </p:sp>
      <p:sp>
        <p:nvSpPr>
          <p:cNvPr id="5" name="TextBox 4">
            <a:extLst>
              <a:ext uri="{FF2B5EF4-FFF2-40B4-BE49-F238E27FC236}">
                <a16:creationId xmlns:a16="http://schemas.microsoft.com/office/drawing/2014/main" id="{1216C9CD-A7D8-E9E4-896D-990C88AA2739}"/>
              </a:ext>
            </a:extLst>
          </p:cNvPr>
          <p:cNvSpPr txBox="1"/>
          <p:nvPr/>
        </p:nvSpPr>
        <p:spPr>
          <a:xfrm>
            <a:off x="3334874" y="1785664"/>
            <a:ext cx="5378822"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“authority was not necessary for action-that if they believed a thing was good and would "aid" or "assist," then it would be right to do it.”</a:t>
            </a:r>
          </a:p>
        </p:txBody>
      </p:sp>
      <p:sp>
        <p:nvSpPr>
          <p:cNvPr id="6" name="TextBox 5">
            <a:extLst>
              <a:ext uri="{FF2B5EF4-FFF2-40B4-BE49-F238E27FC236}">
                <a16:creationId xmlns:a16="http://schemas.microsoft.com/office/drawing/2014/main" id="{0569A607-9C0A-2194-BD54-5DA6D1B0523C}"/>
              </a:ext>
            </a:extLst>
          </p:cNvPr>
          <p:cNvSpPr txBox="1"/>
          <p:nvPr/>
        </p:nvSpPr>
        <p:spPr>
          <a:xfrm>
            <a:off x="519953" y="4240306"/>
            <a:ext cx="3307976" cy="1384995"/>
          </a:xfrm>
          <a:prstGeom prst="rect">
            <a:avLst/>
          </a:prstGeom>
          <a:noFill/>
        </p:spPr>
        <p:txBody>
          <a:bodyPr wrap="square" rtlCol="0">
            <a:spAutoFit/>
          </a:bodyPr>
          <a:lstStyle/>
          <a:p>
            <a:r>
              <a:rPr lang="en-US" sz="2800" b="1" dirty="0">
                <a:solidFill>
                  <a:srgbClr val="FF0000"/>
                </a:solidFill>
              </a:rPr>
              <a:t>Faith? – NO</a:t>
            </a:r>
          </a:p>
          <a:p>
            <a:r>
              <a:rPr lang="en-US" sz="2800" b="1" dirty="0">
                <a:solidFill>
                  <a:srgbClr val="FF0000"/>
                </a:solidFill>
              </a:rPr>
              <a:t>Expedient? – NO</a:t>
            </a:r>
          </a:p>
          <a:p>
            <a:r>
              <a:rPr lang="en-US" sz="2800" b="1" dirty="0">
                <a:solidFill>
                  <a:srgbClr val="FF0000"/>
                </a:solidFill>
              </a:rPr>
              <a:t>Indifference? - NO</a:t>
            </a:r>
          </a:p>
        </p:txBody>
      </p:sp>
    </p:spTree>
    <p:extLst>
      <p:ext uri="{BB962C8B-B14F-4D97-AF65-F5344CB8AC3E}">
        <p14:creationId xmlns:p14="http://schemas.microsoft.com/office/powerpoint/2010/main" val="420656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5B674-0CA4-168E-3E43-2A2CEA0F0358}"/>
              </a:ext>
            </a:extLst>
          </p:cNvPr>
          <p:cNvPicPr>
            <a:picLocks noChangeAspect="1"/>
          </p:cNvPicPr>
          <p:nvPr/>
        </p:nvPicPr>
        <p:blipFill>
          <a:blip r:embed="rId2"/>
          <a:srcRect l="54314" t="21678" r="9902" b="5991"/>
          <a:stretch>
            <a:fillRect/>
          </a:stretch>
        </p:blipFill>
        <p:spPr>
          <a:xfrm>
            <a:off x="286870" y="-11914"/>
            <a:ext cx="6042211" cy="6869914"/>
          </a:xfrm>
          <a:prstGeom prst="rect">
            <a:avLst/>
          </a:prstGeom>
        </p:spPr>
      </p:pic>
      <p:sp>
        <p:nvSpPr>
          <p:cNvPr id="2" name="TextBox 1">
            <a:extLst>
              <a:ext uri="{FF2B5EF4-FFF2-40B4-BE49-F238E27FC236}">
                <a16:creationId xmlns:a16="http://schemas.microsoft.com/office/drawing/2014/main" id="{51233911-6C1C-B82C-D196-5BDC1C269896}"/>
              </a:ext>
            </a:extLst>
          </p:cNvPr>
          <p:cNvSpPr txBox="1"/>
          <p:nvPr/>
        </p:nvSpPr>
        <p:spPr>
          <a:xfrm>
            <a:off x="6418730" y="2241176"/>
            <a:ext cx="2689412" cy="1754326"/>
          </a:xfrm>
          <a:prstGeom prst="rect">
            <a:avLst/>
          </a:prstGeom>
          <a:noFill/>
        </p:spPr>
        <p:txBody>
          <a:bodyPr wrap="square" rtlCol="0">
            <a:spAutoFit/>
          </a:bodyPr>
          <a:lstStyle/>
          <a:p>
            <a:r>
              <a:rPr lang="en-US" sz="3600" dirty="0">
                <a:solidFill>
                  <a:schemeClr val="bg1"/>
                </a:solidFill>
              </a:rPr>
              <a:t>Faith</a:t>
            </a:r>
          </a:p>
          <a:p>
            <a:r>
              <a:rPr lang="en-US" sz="3600" dirty="0">
                <a:solidFill>
                  <a:schemeClr val="bg1"/>
                </a:solidFill>
              </a:rPr>
              <a:t>Expedient</a:t>
            </a:r>
          </a:p>
          <a:p>
            <a:r>
              <a:rPr lang="en-US" sz="3600" dirty="0">
                <a:solidFill>
                  <a:schemeClr val="bg1"/>
                </a:solidFill>
              </a:rPr>
              <a:t>Indifference</a:t>
            </a:r>
          </a:p>
        </p:txBody>
      </p:sp>
      <p:sp>
        <p:nvSpPr>
          <p:cNvPr id="4" name="TextBox 3">
            <a:extLst>
              <a:ext uri="{FF2B5EF4-FFF2-40B4-BE49-F238E27FC236}">
                <a16:creationId xmlns:a16="http://schemas.microsoft.com/office/drawing/2014/main" id="{1AABBCE9-DB05-249D-6DD8-239267AB7BC5}"/>
              </a:ext>
            </a:extLst>
          </p:cNvPr>
          <p:cNvSpPr txBox="1"/>
          <p:nvPr/>
        </p:nvSpPr>
        <p:spPr>
          <a:xfrm>
            <a:off x="6615953" y="788894"/>
            <a:ext cx="2097744" cy="1569660"/>
          </a:xfrm>
          <a:prstGeom prst="rect">
            <a:avLst/>
          </a:prstGeom>
          <a:noFill/>
        </p:spPr>
        <p:txBody>
          <a:bodyPr wrap="square" rtlCol="0">
            <a:spAutoFit/>
          </a:bodyPr>
          <a:lstStyle/>
          <a:p>
            <a:r>
              <a:rPr lang="en-US" sz="9600" dirty="0">
                <a:solidFill>
                  <a:schemeClr val="bg1"/>
                </a:solidFill>
              </a:rPr>
              <a:t>???</a:t>
            </a:r>
          </a:p>
        </p:txBody>
      </p:sp>
    </p:spTree>
    <p:extLst>
      <p:ext uri="{BB962C8B-B14F-4D97-AF65-F5344CB8AC3E}">
        <p14:creationId xmlns:p14="http://schemas.microsoft.com/office/powerpoint/2010/main" val="181138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754C0BFD-38DC-BE59-B2A2-5162A050CE2B}"/>
              </a:ext>
            </a:extLst>
          </p:cNvPr>
          <p:cNvSpPr txBox="1"/>
          <p:nvPr/>
        </p:nvSpPr>
        <p:spPr>
          <a:xfrm>
            <a:off x="1667436" y="3742784"/>
            <a:ext cx="5889812" cy="1815882"/>
          </a:xfrm>
          <a:prstGeom prst="rect">
            <a:avLst/>
          </a:prstGeom>
          <a:noFill/>
        </p:spPr>
        <p:txBody>
          <a:bodyPr wrap="square">
            <a:spAutoFit/>
          </a:bodyPr>
          <a:lstStyle/>
          <a:p>
            <a:r>
              <a:rPr lang="en-US" sz="2800" dirty="0"/>
              <a:t>1Cor. 10:23 All things are lawful for me, but all things are not expedient: all things are lawful for me, but all things edify not.</a:t>
            </a:r>
          </a:p>
        </p:txBody>
      </p:sp>
      <p:sp>
        <p:nvSpPr>
          <p:cNvPr id="13" name="TextBox 12">
            <a:extLst>
              <a:ext uri="{FF2B5EF4-FFF2-40B4-BE49-F238E27FC236}">
                <a16:creationId xmlns:a16="http://schemas.microsoft.com/office/drawing/2014/main" id="{05C0A146-2A55-E4FE-748C-BAEB46787FCB}"/>
              </a:ext>
            </a:extLst>
          </p:cNvPr>
          <p:cNvSpPr txBox="1"/>
          <p:nvPr/>
        </p:nvSpPr>
        <p:spPr>
          <a:xfrm>
            <a:off x="1219200" y="891568"/>
            <a:ext cx="6769100"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Matters of Faith,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Indifference,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and Expediency</a:t>
            </a:r>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7475A-A21E-745A-F2D9-F5E79D31F87B}"/>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3" name="Oval 2">
            <a:extLst>
              <a:ext uri="{FF2B5EF4-FFF2-40B4-BE49-F238E27FC236}">
                <a16:creationId xmlns:a16="http://schemas.microsoft.com/office/drawing/2014/main" id="{3A567B6B-C6C8-F10A-7169-E2C26790EB23}"/>
              </a:ext>
            </a:extLst>
          </p:cNvPr>
          <p:cNvSpPr/>
          <p:nvPr/>
        </p:nvSpPr>
        <p:spPr>
          <a:xfrm>
            <a:off x="215153" y="797859"/>
            <a:ext cx="4195482" cy="40968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E68A42-4E9E-FABF-1EE1-ED3F9A49F306}"/>
              </a:ext>
            </a:extLst>
          </p:cNvPr>
          <p:cNvSpPr txBox="1"/>
          <p:nvPr/>
        </p:nvSpPr>
        <p:spPr>
          <a:xfrm>
            <a:off x="797859" y="1093693"/>
            <a:ext cx="3039035" cy="3170099"/>
          </a:xfrm>
          <a:prstGeom prst="rect">
            <a:avLst/>
          </a:prstGeom>
          <a:noFill/>
        </p:spPr>
        <p:txBody>
          <a:bodyPr wrap="square" rtlCol="0">
            <a:spAutoFit/>
          </a:bodyPr>
          <a:lstStyle/>
          <a:p>
            <a:pPr algn="ctr"/>
            <a:r>
              <a:rPr lang="en-US" sz="4000" dirty="0">
                <a:solidFill>
                  <a:srgbClr val="FFFF00"/>
                </a:solidFill>
              </a:rPr>
              <a:t>Worship takes place in the assembly, not out of the assembly.</a:t>
            </a:r>
          </a:p>
        </p:txBody>
      </p:sp>
      <p:sp>
        <p:nvSpPr>
          <p:cNvPr id="5" name="TextBox 4">
            <a:extLst>
              <a:ext uri="{FF2B5EF4-FFF2-40B4-BE49-F238E27FC236}">
                <a16:creationId xmlns:a16="http://schemas.microsoft.com/office/drawing/2014/main" id="{FA574474-B03B-3A4B-4595-B465F10F9555}"/>
              </a:ext>
            </a:extLst>
          </p:cNvPr>
          <p:cNvSpPr txBox="1"/>
          <p:nvPr/>
        </p:nvSpPr>
        <p:spPr>
          <a:xfrm>
            <a:off x="5082988" y="797860"/>
            <a:ext cx="3845859" cy="4708981"/>
          </a:xfrm>
          <a:prstGeom prst="rect">
            <a:avLst/>
          </a:prstGeom>
          <a:noFill/>
          <a:ln w="28575">
            <a:solidFill>
              <a:schemeClr val="tx1"/>
            </a:solidFill>
          </a:ln>
        </p:spPr>
        <p:txBody>
          <a:bodyPr wrap="square" rtlCol="0">
            <a:spAutoFit/>
          </a:bodyPr>
          <a:lstStyle/>
          <a:p>
            <a:pPr lvl="0">
              <a:defRPr/>
            </a:pPr>
            <a:r>
              <a:rPr lang="en-US" sz="2000" dirty="0">
                <a:solidFill>
                  <a:prstClr val="black"/>
                </a:solidFill>
              </a:rPr>
              <a:t>1Cor. 11:17 Now in giving these instructions I do not praise you, since </a:t>
            </a:r>
            <a:r>
              <a:rPr lang="en-US" sz="2000" u="sng" dirty="0">
                <a:solidFill>
                  <a:srgbClr val="FF0000"/>
                </a:solidFill>
                <a:latin typeface="Arial Black" panose="020B0A04020102020204" pitchFamily="34" charset="0"/>
              </a:rPr>
              <a:t>you come together </a:t>
            </a:r>
          </a:p>
          <a:p>
            <a:pPr lvl="0">
              <a:defRPr/>
            </a:pPr>
            <a:r>
              <a:rPr lang="en-US" sz="2000" dirty="0">
                <a:solidFill>
                  <a:prstClr val="black"/>
                </a:solidFill>
              </a:rPr>
              <a:t>not for the better but for the worse.  18 For first of all, </a:t>
            </a:r>
          </a:p>
          <a:p>
            <a:pPr lvl="0">
              <a:defRPr/>
            </a:pPr>
            <a:r>
              <a:rPr lang="en-US" sz="2000" u="sng" dirty="0">
                <a:solidFill>
                  <a:srgbClr val="FF0000"/>
                </a:solidFill>
                <a:latin typeface="Arial Black" panose="020B0A04020102020204" pitchFamily="34" charset="0"/>
              </a:rPr>
              <a:t>when you come together as a church</a:t>
            </a:r>
            <a:r>
              <a:rPr lang="en-US" sz="2000" dirty="0">
                <a:solidFill>
                  <a:prstClr val="black"/>
                </a:solidFill>
              </a:rPr>
              <a:t>, I hear that there are divisions among you, and in part I believe it. 19 For there must also be factions among you, that those who are approved may be recognized among you.  20 Therefore </a:t>
            </a:r>
            <a:r>
              <a:rPr lang="en-US" sz="2000" u="sng" dirty="0">
                <a:solidFill>
                  <a:srgbClr val="FF0000"/>
                </a:solidFill>
                <a:latin typeface="Arial Black" panose="020B0A04020102020204" pitchFamily="34" charset="0"/>
              </a:rPr>
              <a:t>when you come together in one place,  </a:t>
            </a:r>
            <a:r>
              <a:rPr lang="en-US" sz="2000" dirty="0">
                <a:solidFill>
                  <a:prstClr val="black"/>
                </a:solidFill>
              </a:rPr>
              <a:t>it is not to eat the Lord's Supper.</a:t>
            </a:r>
          </a:p>
        </p:txBody>
      </p:sp>
      <p:sp>
        <p:nvSpPr>
          <p:cNvPr id="6" name="TextBox 5">
            <a:extLst>
              <a:ext uri="{FF2B5EF4-FFF2-40B4-BE49-F238E27FC236}">
                <a16:creationId xmlns:a16="http://schemas.microsoft.com/office/drawing/2014/main" id="{0557D1CA-30DE-6560-3021-9AA89D0E01DF}"/>
              </a:ext>
            </a:extLst>
          </p:cNvPr>
          <p:cNvSpPr txBox="1"/>
          <p:nvPr/>
        </p:nvSpPr>
        <p:spPr>
          <a:xfrm>
            <a:off x="430305" y="5360896"/>
            <a:ext cx="4419600" cy="1200329"/>
          </a:xfrm>
          <a:prstGeom prst="rect">
            <a:avLst/>
          </a:prstGeom>
          <a:noFill/>
          <a:ln w="38100">
            <a:solidFill>
              <a:schemeClr val="tx1"/>
            </a:solidFill>
          </a:ln>
        </p:spPr>
        <p:txBody>
          <a:bodyPr wrap="square" rtlCol="0">
            <a:spAutoFit/>
          </a:bodyPr>
          <a:lstStyle/>
          <a:p>
            <a:r>
              <a:rPr lang="en-US" b="1" dirty="0"/>
              <a:t>Heb. 10:25 </a:t>
            </a:r>
            <a:r>
              <a:rPr lang="en-US" dirty="0"/>
              <a:t>not forsaking the assembling of ourselves together, as is the manner of some, but exhorting one another, and so much the more as you see the Day approaching.</a:t>
            </a:r>
          </a:p>
        </p:txBody>
      </p:sp>
    </p:spTree>
    <p:extLst>
      <p:ext uri="{BB962C8B-B14F-4D97-AF65-F5344CB8AC3E}">
        <p14:creationId xmlns:p14="http://schemas.microsoft.com/office/powerpoint/2010/main" val="275179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A72F-E4A8-AE48-1774-DD089BFB8F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D4C5DC-9860-AE03-FB76-A080F47B6727}"/>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5" name="TextBox 4">
            <a:extLst>
              <a:ext uri="{FF2B5EF4-FFF2-40B4-BE49-F238E27FC236}">
                <a16:creationId xmlns:a16="http://schemas.microsoft.com/office/drawing/2014/main" id="{5ACDEBBA-AB95-E83C-4DE3-9F5EFE2D9D48}"/>
              </a:ext>
            </a:extLst>
          </p:cNvPr>
          <p:cNvSpPr txBox="1"/>
          <p:nvPr/>
        </p:nvSpPr>
        <p:spPr>
          <a:xfrm>
            <a:off x="1" y="681314"/>
            <a:ext cx="9144000" cy="1200329"/>
          </a:xfrm>
          <a:prstGeom prst="rect">
            <a:avLst/>
          </a:prstGeom>
          <a:noFill/>
        </p:spPr>
        <p:txBody>
          <a:bodyPr wrap="square" rtlCol="0">
            <a:spAutoFit/>
          </a:bodyPr>
          <a:lstStyle/>
          <a:p>
            <a:pPr algn="ctr"/>
            <a:r>
              <a:rPr lang="en-US" sz="7200" dirty="0"/>
              <a:t>Where does it stop?</a:t>
            </a:r>
          </a:p>
        </p:txBody>
      </p:sp>
      <p:sp>
        <p:nvSpPr>
          <p:cNvPr id="3" name="TextBox 2">
            <a:extLst>
              <a:ext uri="{FF2B5EF4-FFF2-40B4-BE49-F238E27FC236}">
                <a16:creationId xmlns:a16="http://schemas.microsoft.com/office/drawing/2014/main" id="{9E7EC2DC-1602-E2AD-196C-2E2B2F55577C}"/>
              </a:ext>
            </a:extLst>
          </p:cNvPr>
          <p:cNvSpPr txBox="1"/>
          <p:nvPr/>
        </p:nvSpPr>
        <p:spPr>
          <a:xfrm>
            <a:off x="1954306" y="1712256"/>
            <a:ext cx="6194611" cy="6740307"/>
          </a:xfrm>
          <a:prstGeom prst="rect">
            <a:avLst/>
          </a:prstGeom>
          <a:noFill/>
        </p:spPr>
        <p:txBody>
          <a:bodyPr wrap="square" rtlCol="0">
            <a:spAutoFit/>
          </a:bodyPr>
          <a:lstStyle/>
          <a:p>
            <a:r>
              <a:rPr lang="en-US" sz="5400" dirty="0"/>
              <a:t>Baptism?</a:t>
            </a:r>
          </a:p>
          <a:p>
            <a:r>
              <a:rPr lang="en-US" sz="5400" dirty="0"/>
              <a:t>Lord’s Supper?</a:t>
            </a:r>
          </a:p>
          <a:p>
            <a:r>
              <a:rPr lang="en-US" sz="5400" dirty="0"/>
              <a:t>Worship?</a:t>
            </a:r>
          </a:p>
          <a:p>
            <a:pPr marL="685800" indent="-685800">
              <a:buFont typeface="Arial" panose="020B0604020202020204" pitchFamily="34" charset="0"/>
              <a:buChar char="•"/>
            </a:pPr>
            <a:r>
              <a:rPr lang="en-US" sz="5400" dirty="0"/>
              <a:t>Benevolence</a:t>
            </a:r>
          </a:p>
          <a:p>
            <a:pPr marL="685800" indent="-685800">
              <a:buFont typeface="Arial" panose="020B0604020202020204" pitchFamily="34" charset="0"/>
              <a:buChar char="•"/>
            </a:pPr>
            <a:r>
              <a:rPr lang="en-US" sz="5400" dirty="0"/>
              <a:t>Evangelism</a:t>
            </a:r>
          </a:p>
          <a:p>
            <a:pPr marL="685800" indent="-685800">
              <a:buFont typeface="Arial" panose="020B0604020202020204" pitchFamily="34" charset="0"/>
              <a:buChar char="•"/>
            </a:pPr>
            <a:r>
              <a:rPr lang="en-US" sz="5400" dirty="0"/>
              <a:t>Pattern of finance</a:t>
            </a:r>
          </a:p>
          <a:p>
            <a:endParaRPr lang="en-US" sz="5400" dirty="0"/>
          </a:p>
          <a:p>
            <a:endParaRPr lang="en-US" sz="5400" dirty="0"/>
          </a:p>
        </p:txBody>
      </p:sp>
    </p:spTree>
    <p:extLst>
      <p:ext uri="{BB962C8B-B14F-4D97-AF65-F5344CB8AC3E}">
        <p14:creationId xmlns:p14="http://schemas.microsoft.com/office/powerpoint/2010/main" val="3567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5D153-45F5-B42B-D526-D2B70BE3CC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E0EBA2-582F-DDEC-CD98-1A6939819404}"/>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graphicFrame>
        <p:nvGraphicFramePr>
          <p:cNvPr id="5" name="Table 4">
            <a:extLst>
              <a:ext uri="{FF2B5EF4-FFF2-40B4-BE49-F238E27FC236}">
                <a16:creationId xmlns:a16="http://schemas.microsoft.com/office/drawing/2014/main" id="{64DD6BBD-C037-73E7-C872-F88D9B58E86D}"/>
              </a:ext>
            </a:extLst>
          </p:cNvPr>
          <p:cNvGraphicFramePr>
            <a:graphicFrameLocks noGrp="1"/>
          </p:cNvGraphicFramePr>
          <p:nvPr/>
        </p:nvGraphicFramePr>
        <p:xfrm>
          <a:off x="188258" y="1396999"/>
          <a:ext cx="8624049" cy="4860366"/>
        </p:xfrm>
        <a:graphic>
          <a:graphicData uri="http://schemas.openxmlformats.org/drawingml/2006/table">
            <a:tbl>
              <a:tblPr firstRow="1" bandRow="1">
                <a:tableStyleId>{5940675A-B579-460E-94D1-54222C63F5DA}</a:tableStyleId>
              </a:tblPr>
              <a:tblGrid>
                <a:gridCol w="2874683">
                  <a:extLst>
                    <a:ext uri="{9D8B030D-6E8A-4147-A177-3AD203B41FA5}">
                      <a16:colId xmlns:a16="http://schemas.microsoft.com/office/drawing/2014/main" val="2885320041"/>
                    </a:ext>
                  </a:extLst>
                </a:gridCol>
                <a:gridCol w="2874683">
                  <a:extLst>
                    <a:ext uri="{9D8B030D-6E8A-4147-A177-3AD203B41FA5}">
                      <a16:colId xmlns:a16="http://schemas.microsoft.com/office/drawing/2014/main" val="2490729983"/>
                    </a:ext>
                  </a:extLst>
                </a:gridCol>
                <a:gridCol w="2874683">
                  <a:extLst>
                    <a:ext uri="{9D8B030D-6E8A-4147-A177-3AD203B41FA5}">
                      <a16:colId xmlns:a16="http://schemas.microsoft.com/office/drawing/2014/main" val="2102042317"/>
                    </a:ext>
                  </a:extLst>
                </a:gridCol>
              </a:tblGrid>
              <a:tr h="162012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55174381"/>
                  </a:ext>
                </a:extLst>
              </a:tr>
              <a:tr h="162012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93456034"/>
                  </a:ext>
                </a:extLst>
              </a:tr>
              <a:tr h="162012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4055402"/>
                  </a:ext>
                </a:extLst>
              </a:tr>
            </a:tbl>
          </a:graphicData>
        </a:graphic>
      </p:graphicFrame>
      <p:sp>
        <p:nvSpPr>
          <p:cNvPr id="6" name="TextBox 5">
            <a:extLst>
              <a:ext uri="{FF2B5EF4-FFF2-40B4-BE49-F238E27FC236}">
                <a16:creationId xmlns:a16="http://schemas.microsoft.com/office/drawing/2014/main" id="{5CFA7EC0-2DAA-1274-F158-3797F2181644}"/>
              </a:ext>
            </a:extLst>
          </p:cNvPr>
          <p:cNvSpPr txBox="1"/>
          <p:nvPr/>
        </p:nvSpPr>
        <p:spPr>
          <a:xfrm>
            <a:off x="197225" y="1649503"/>
            <a:ext cx="2841809" cy="1015663"/>
          </a:xfrm>
          <a:prstGeom prst="rect">
            <a:avLst/>
          </a:prstGeom>
          <a:noFill/>
        </p:spPr>
        <p:txBody>
          <a:bodyPr wrap="square" rtlCol="0">
            <a:spAutoFit/>
          </a:bodyPr>
          <a:lstStyle/>
          <a:p>
            <a:pPr algn="ctr"/>
            <a:r>
              <a:rPr lang="en-US" sz="6000" dirty="0"/>
              <a:t>Faith</a:t>
            </a:r>
          </a:p>
        </p:txBody>
      </p:sp>
      <p:sp>
        <p:nvSpPr>
          <p:cNvPr id="7" name="TextBox 6">
            <a:extLst>
              <a:ext uri="{FF2B5EF4-FFF2-40B4-BE49-F238E27FC236}">
                <a16:creationId xmlns:a16="http://schemas.microsoft.com/office/drawing/2014/main" id="{2B83B21A-108D-F96F-7B44-E6E0F6E0101D}"/>
              </a:ext>
            </a:extLst>
          </p:cNvPr>
          <p:cNvSpPr txBox="1"/>
          <p:nvPr/>
        </p:nvSpPr>
        <p:spPr>
          <a:xfrm>
            <a:off x="206190" y="4984376"/>
            <a:ext cx="2841809" cy="707886"/>
          </a:xfrm>
          <a:prstGeom prst="rect">
            <a:avLst/>
          </a:prstGeom>
          <a:noFill/>
        </p:spPr>
        <p:txBody>
          <a:bodyPr wrap="square" rtlCol="0">
            <a:spAutoFit/>
          </a:bodyPr>
          <a:lstStyle/>
          <a:p>
            <a:pPr algn="ctr"/>
            <a:r>
              <a:rPr lang="en-US" sz="4000" dirty="0"/>
              <a:t>Indifference</a:t>
            </a:r>
          </a:p>
        </p:txBody>
      </p:sp>
      <p:sp>
        <p:nvSpPr>
          <p:cNvPr id="8" name="TextBox 7">
            <a:extLst>
              <a:ext uri="{FF2B5EF4-FFF2-40B4-BE49-F238E27FC236}">
                <a16:creationId xmlns:a16="http://schemas.microsoft.com/office/drawing/2014/main" id="{18EDD73E-6946-DFBB-AFD7-4A377614188A}"/>
              </a:ext>
            </a:extLst>
          </p:cNvPr>
          <p:cNvSpPr txBox="1"/>
          <p:nvPr/>
        </p:nvSpPr>
        <p:spPr>
          <a:xfrm>
            <a:off x="206192" y="3334871"/>
            <a:ext cx="2841809" cy="707886"/>
          </a:xfrm>
          <a:prstGeom prst="rect">
            <a:avLst/>
          </a:prstGeom>
          <a:noFill/>
        </p:spPr>
        <p:txBody>
          <a:bodyPr wrap="square" rtlCol="0">
            <a:spAutoFit/>
          </a:bodyPr>
          <a:lstStyle/>
          <a:p>
            <a:pPr algn="ctr"/>
            <a:r>
              <a:rPr lang="en-US" sz="4000" dirty="0"/>
              <a:t>Expedience</a:t>
            </a:r>
          </a:p>
        </p:txBody>
      </p:sp>
      <p:sp>
        <p:nvSpPr>
          <p:cNvPr id="3" name="TextBox 2">
            <a:extLst>
              <a:ext uri="{FF2B5EF4-FFF2-40B4-BE49-F238E27FC236}">
                <a16:creationId xmlns:a16="http://schemas.microsoft.com/office/drawing/2014/main" id="{2559FA04-6C36-9D84-0F08-6DB3BA09C82C}"/>
              </a:ext>
            </a:extLst>
          </p:cNvPr>
          <p:cNvSpPr txBox="1"/>
          <p:nvPr/>
        </p:nvSpPr>
        <p:spPr>
          <a:xfrm>
            <a:off x="3110756" y="1434351"/>
            <a:ext cx="2841809" cy="1569660"/>
          </a:xfrm>
          <a:prstGeom prst="rect">
            <a:avLst/>
          </a:prstGeom>
          <a:noFill/>
        </p:spPr>
        <p:txBody>
          <a:bodyPr wrap="square" rtlCol="0">
            <a:spAutoFit/>
          </a:bodyPr>
          <a:lstStyle/>
          <a:p>
            <a:r>
              <a:rPr lang="en-US" sz="1600" dirty="0"/>
              <a:t>(1) Conditions of forgiveness. </a:t>
            </a:r>
          </a:p>
          <a:p>
            <a:r>
              <a:rPr lang="en-US" sz="1600" dirty="0"/>
              <a:t>(2) Items of worship.</a:t>
            </a:r>
          </a:p>
          <a:p>
            <a:r>
              <a:rPr lang="en-US" sz="1600" dirty="0"/>
              <a:t>(3) Christian duties, such as preaching the gospel, helping poor, etc. </a:t>
            </a:r>
          </a:p>
          <a:p>
            <a:r>
              <a:rPr lang="en-US" sz="1600" dirty="0"/>
              <a:t>The result is unity.</a:t>
            </a:r>
          </a:p>
        </p:txBody>
      </p:sp>
      <p:sp>
        <p:nvSpPr>
          <p:cNvPr id="9" name="TextBox 8">
            <a:extLst>
              <a:ext uri="{FF2B5EF4-FFF2-40B4-BE49-F238E27FC236}">
                <a16:creationId xmlns:a16="http://schemas.microsoft.com/office/drawing/2014/main" id="{E9F5CE9F-E276-F121-FFDE-BD7D5DFC0FDF}"/>
              </a:ext>
            </a:extLst>
          </p:cNvPr>
          <p:cNvSpPr txBox="1"/>
          <p:nvPr/>
        </p:nvSpPr>
        <p:spPr>
          <a:xfrm>
            <a:off x="3191435" y="3114346"/>
            <a:ext cx="2653553" cy="1477328"/>
          </a:xfrm>
          <a:prstGeom prst="rect">
            <a:avLst/>
          </a:prstGeom>
          <a:noFill/>
        </p:spPr>
        <p:txBody>
          <a:bodyPr wrap="square" rtlCol="0">
            <a:spAutoFit/>
          </a:bodyPr>
          <a:lstStyle/>
          <a:p>
            <a:r>
              <a:rPr lang="en-US" dirty="0"/>
              <a:t>Things that are necessary about which God has not spoken. </a:t>
            </a:r>
          </a:p>
          <a:p>
            <a:r>
              <a:rPr lang="en-US" dirty="0"/>
              <a:t>Expedients were and are necessary. </a:t>
            </a:r>
          </a:p>
        </p:txBody>
      </p:sp>
      <p:sp>
        <p:nvSpPr>
          <p:cNvPr id="10" name="TextBox 9">
            <a:extLst>
              <a:ext uri="{FF2B5EF4-FFF2-40B4-BE49-F238E27FC236}">
                <a16:creationId xmlns:a16="http://schemas.microsoft.com/office/drawing/2014/main" id="{1EA16A00-7030-B342-56D2-80F9E5CF895B}"/>
              </a:ext>
            </a:extLst>
          </p:cNvPr>
          <p:cNvSpPr txBox="1"/>
          <p:nvPr/>
        </p:nvSpPr>
        <p:spPr>
          <a:xfrm>
            <a:off x="3191434" y="4598896"/>
            <a:ext cx="2653553" cy="1477328"/>
          </a:xfrm>
          <a:prstGeom prst="rect">
            <a:avLst/>
          </a:prstGeom>
          <a:noFill/>
        </p:spPr>
        <p:txBody>
          <a:bodyPr wrap="square" rtlCol="0">
            <a:spAutoFit/>
          </a:bodyPr>
          <a:lstStyle/>
          <a:p>
            <a:r>
              <a:rPr lang="en-US" dirty="0"/>
              <a:t> </a:t>
            </a:r>
          </a:p>
          <a:p>
            <a:r>
              <a:rPr lang="en-US" dirty="0"/>
              <a:t>(Rom. 14) (1 Cor. 8:8),</a:t>
            </a:r>
          </a:p>
          <a:p>
            <a:r>
              <a:rPr lang="en-US" dirty="0"/>
              <a:t>the number of songs, how to take the collection, assembly times, etc.</a:t>
            </a:r>
          </a:p>
        </p:txBody>
      </p:sp>
      <p:sp>
        <p:nvSpPr>
          <p:cNvPr id="4" name="TextBox 3">
            <a:extLst>
              <a:ext uri="{FF2B5EF4-FFF2-40B4-BE49-F238E27FC236}">
                <a16:creationId xmlns:a16="http://schemas.microsoft.com/office/drawing/2014/main" id="{419E0140-B552-2EFF-689F-D7E8E4A43DB7}"/>
              </a:ext>
            </a:extLst>
          </p:cNvPr>
          <p:cNvSpPr txBox="1"/>
          <p:nvPr/>
        </p:nvSpPr>
        <p:spPr>
          <a:xfrm>
            <a:off x="5952565" y="1828796"/>
            <a:ext cx="2859742" cy="769441"/>
          </a:xfrm>
          <a:prstGeom prst="rect">
            <a:avLst/>
          </a:prstGeom>
          <a:noFill/>
        </p:spPr>
        <p:txBody>
          <a:bodyPr wrap="square" rtlCol="0">
            <a:spAutoFit/>
          </a:bodyPr>
          <a:lstStyle/>
          <a:p>
            <a:pPr algn="ctr"/>
            <a:r>
              <a:rPr lang="en-US" sz="4400" dirty="0"/>
              <a:t>unity</a:t>
            </a:r>
          </a:p>
        </p:txBody>
      </p:sp>
      <p:sp>
        <p:nvSpPr>
          <p:cNvPr id="11" name="TextBox 10">
            <a:extLst>
              <a:ext uri="{FF2B5EF4-FFF2-40B4-BE49-F238E27FC236}">
                <a16:creationId xmlns:a16="http://schemas.microsoft.com/office/drawing/2014/main" id="{5EC095B7-E836-F39F-9A6E-3D18CC74CC07}"/>
              </a:ext>
            </a:extLst>
          </p:cNvPr>
          <p:cNvSpPr txBox="1"/>
          <p:nvPr/>
        </p:nvSpPr>
        <p:spPr>
          <a:xfrm>
            <a:off x="5961530" y="4849906"/>
            <a:ext cx="2859742" cy="769441"/>
          </a:xfrm>
          <a:prstGeom prst="rect">
            <a:avLst/>
          </a:prstGeom>
          <a:noFill/>
        </p:spPr>
        <p:txBody>
          <a:bodyPr wrap="square" rtlCol="0">
            <a:spAutoFit/>
          </a:bodyPr>
          <a:lstStyle/>
          <a:p>
            <a:pPr algn="ctr"/>
            <a:r>
              <a:rPr lang="en-US" sz="4400" dirty="0"/>
              <a:t>love</a:t>
            </a:r>
          </a:p>
        </p:txBody>
      </p:sp>
      <p:sp>
        <p:nvSpPr>
          <p:cNvPr id="12" name="TextBox 11">
            <a:extLst>
              <a:ext uri="{FF2B5EF4-FFF2-40B4-BE49-F238E27FC236}">
                <a16:creationId xmlns:a16="http://schemas.microsoft.com/office/drawing/2014/main" id="{480B8C3D-2CE5-EE0E-17C0-958B8B845037}"/>
              </a:ext>
            </a:extLst>
          </p:cNvPr>
          <p:cNvSpPr txBox="1"/>
          <p:nvPr/>
        </p:nvSpPr>
        <p:spPr>
          <a:xfrm>
            <a:off x="5952560" y="3388658"/>
            <a:ext cx="2859742" cy="769441"/>
          </a:xfrm>
          <a:prstGeom prst="rect">
            <a:avLst/>
          </a:prstGeom>
          <a:noFill/>
        </p:spPr>
        <p:txBody>
          <a:bodyPr wrap="square" rtlCol="0">
            <a:spAutoFit/>
          </a:bodyPr>
          <a:lstStyle/>
          <a:p>
            <a:pPr algn="ctr"/>
            <a:r>
              <a:rPr lang="en-US" sz="4400" dirty="0"/>
              <a:t>liberty</a:t>
            </a:r>
          </a:p>
        </p:txBody>
      </p:sp>
    </p:spTree>
    <p:extLst>
      <p:ext uri="{BB962C8B-B14F-4D97-AF65-F5344CB8AC3E}">
        <p14:creationId xmlns:p14="http://schemas.microsoft.com/office/powerpoint/2010/main" val="134272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E514-6770-AC4F-3744-D1C6F595BE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9A9697-35F9-AF06-8255-AF95C914A4DB}"/>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64A386D2-C31C-E482-7ADF-F73858C46044}"/>
              </a:ext>
            </a:extLst>
          </p:cNvPr>
          <p:cNvSpPr txBox="1"/>
          <p:nvPr/>
        </p:nvSpPr>
        <p:spPr>
          <a:xfrm>
            <a:off x="439271" y="618016"/>
            <a:ext cx="8794376" cy="5078313"/>
          </a:xfrm>
          <a:prstGeom prst="rect">
            <a:avLst/>
          </a:prstGeom>
          <a:noFill/>
        </p:spPr>
        <p:txBody>
          <a:bodyPr wrap="square">
            <a:spAutoFit/>
          </a:bodyPr>
          <a:lstStyle/>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Benevolence</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Evangelism</a:t>
            </a:r>
          </a:p>
          <a:p>
            <a:pPr marR="0" lvl="0" algn="l" defTabSz="457200" rtl="0" eaLnBrk="1" fontAlgn="auto" latinLnBrk="0" hangingPunct="1">
              <a:lnSpc>
                <a:spcPct val="100000"/>
              </a:lnSpc>
              <a:spcBef>
                <a:spcPts val="0"/>
              </a:spcBef>
              <a:spcAft>
                <a:spcPts val="0"/>
              </a:spcAft>
              <a:buClrTx/>
              <a:buSzTx/>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Pattern of finance</a:t>
            </a:r>
          </a:p>
        </p:txBody>
      </p:sp>
      <p:sp>
        <p:nvSpPr>
          <p:cNvPr id="5" name="TextBox 4">
            <a:extLst>
              <a:ext uri="{FF2B5EF4-FFF2-40B4-BE49-F238E27FC236}">
                <a16:creationId xmlns:a16="http://schemas.microsoft.com/office/drawing/2014/main" id="{6B3F711C-DC9B-852F-E0AC-43097BF6F832}"/>
              </a:ext>
            </a:extLst>
          </p:cNvPr>
          <p:cNvSpPr txBox="1"/>
          <p:nvPr/>
        </p:nvSpPr>
        <p:spPr>
          <a:xfrm>
            <a:off x="1183341" y="1470212"/>
            <a:ext cx="4455459" cy="923330"/>
          </a:xfrm>
          <a:prstGeom prst="rect">
            <a:avLst/>
          </a:prstGeom>
          <a:noFill/>
        </p:spPr>
        <p:txBody>
          <a:bodyPr wrap="square" rtlCol="0">
            <a:spAutoFit/>
          </a:bodyPr>
          <a:lstStyle/>
          <a:p>
            <a:r>
              <a:rPr lang="en-US" dirty="0"/>
              <a:t>Individual or congregation</a:t>
            </a:r>
          </a:p>
          <a:p>
            <a:r>
              <a:rPr lang="en-US" dirty="0"/>
              <a:t>Widows, orphans, “unwed mothers”</a:t>
            </a:r>
          </a:p>
          <a:p>
            <a:r>
              <a:rPr lang="en-US" dirty="0"/>
              <a:t>Is the work of the church physical or spiritual?</a:t>
            </a:r>
          </a:p>
        </p:txBody>
      </p:sp>
      <p:sp>
        <p:nvSpPr>
          <p:cNvPr id="6" name="TextBox 5">
            <a:extLst>
              <a:ext uri="{FF2B5EF4-FFF2-40B4-BE49-F238E27FC236}">
                <a16:creationId xmlns:a16="http://schemas.microsoft.com/office/drawing/2014/main" id="{F6CEFA05-38BC-7CEC-4995-BD205E486642}"/>
              </a:ext>
            </a:extLst>
          </p:cNvPr>
          <p:cNvSpPr txBox="1"/>
          <p:nvPr/>
        </p:nvSpPr>
        <p:spPr>
          <a:xfrm>
            <a:off x="5988423" y="1389529"/>
            <a:ext cx="3155577" cy="3785652"/>
          </a:xfrm>
          <a:prstGeom prst="rect">
            <a:avLst/>
          </a:prstGeom>
          <a:noFill/>
        </p:spPr>
        <p:txBody>
          <a:bodyPr wrap="square" rtlCol="0">
            <a:spAutoFit/>
          </a:bodyPr>
          <a:lstStyle/>
          <a:p>
            <a:r>
              <a:rPr lang="en-US" sz="4800" dirty="0">
                <a:latin typeface="Arial Black" panose="020B0A04020102020204" pitchFamily="34" charset="0"/>
              </a:rPr>
              <a:t>Where  is the pattern? By Faith?</a:t>
            </a:r>
          </a:p>
        </p:txBody>
      </p:sp>
      <p:sp>
        <p:nvSpPr>
          <p:cNvPr id="7" name="TextBox 6">
            <a:extLst>
              <a:ext uri="{FF2B5EF4-FFF2-40B4-BE49-F238E27FC236}">
                <a16:creationId xmlns:a16="http://schemas.microsoft.com/office/drawing/2014/main" id="{39F46C88-EE8C-7FCC-49D1-9E26BB7FA2C8}"/>
              </a:ext>
            </a:extLst>
          </p:cNvPr>
          <p:cNvSpPr txBox="1"/>
          <p:nvPr/>
        </p:nvSpPr>
        <p:spPr>
          <a:xfrm>
            <a:off x="1165412" y="3854825"/>
            <a:ext cx="4016188" cy="646331"/>
          </a:xfrm>
          <a:prstGeom prst="rect">
            <a:avLst/>
          </a:prstGeom>
          <a:noFill/>
        </p:spPr>
        <p:txBody>
          <a:bodyPr wrap="square" rtlCol="0">
            <a:spAutoFit/>
          </a:bodyPr>
          <a:lstStyle/>
          <a:p>
            <a:r>
              <a:rPr lang="en-US" dirty="0"/>
              <a:t>Missionary societies</a:t>
            </a:r>
          </a:p>
          <a:p>
            <a:r>
              <a:rPr lang="en-US" dirty="0"/>
              <a:t>Preaching</a:t>
            </a:r>
          </a:p>
        </p:txBody>
      </p:sp>
      <p:sp>
        <p:nvSpPr>
          <p:cNvPr id="8" name="TextBox 7">
            <a:extLst>
              <a:ext uri="{FF2B5EF4-FFF2-40B4-BE49-F238E27FC236}">
                <a16:creationId xmlns:a16="http://schemas.microsoft.com/office/drawing/2014/main" id="{A9184F0A-DDD2-495D-04C5-F4F7EC69B514}"/>
              </a:ext>
            </a:extLst>
          </p:cNvPr>
          <p:cNvSpPr txBox="1"/>
          <p:nvPr/>
        </p:nvSpPr>
        <p:spPr>
          <a:xfrm>
            <a:off x="1228164" y="5504326"/>
            <a:ext cx="3442447" cy="369332"/>
          </a:xfrm>
          <a:prstGeom prst="rect">
            <a:avLst/>
          </a:prstGeom>
          <a:noFill/>
        </p:spPr>
        <p:txBody>
          <a:bodyPr wrap="square" rtlCol="0">
            <a:spAutoFit/>
          </a:bodyPr>
          <a:lstStyle/>
          <a:p>
            <a:r>
              <a:rPr lang="en-US" dirty="0"/>
              <a:t>Church run businesses</a:t>
            </a:r>
          </a:p>
        </p:txBody>
      </p:sp>
    </p:spTree>
    <p:extLst>
      <p:ext uri="{BB962C8B-B14F-4D97-AF65-F5344CB8AC3E}">
        <p14:creationId xmlns:p14="http://schemas.microsoft.com/office/powerpoint/2010/main" val="301311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0AF6-A489-CAE0-707D-40F112C96D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88B72A-B1D5-4D53-655B-28646546A6FE}"/>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3" name="TextBox 2">
            <a:extLst>
              <a:ext uri="{FF2B5EF4-FFF2-40B4-BE49-F238E27FC236}">
                <a16:creationId xmlns:a16="http://schemas.microsoft.com/office/drawing/2014/main" id="{E02C8BD9-DAF0-5C36-92DB-E7F847B2C0FB}"/>
              </a:ext>
            </a:extLst>
          </p:cNvPr>
          <p:cNvSpPr txBox="1"/>
          <p:nvPr/>
        </p:nvSpPr>
        <p:spPr>
          <a:xfrm>
            <a:off x="636494" y="761999"/>
            <a:ext cx="8041341" cy="3170099"/>
          </a:xfrm>
          <a:prstGeom prst="rect">
            <a:avLst/>
          </a:prstGeom>
          <a:noFill/>
        </p:spPr>
        <p:txBody>
          <a:bodyPr wrap="square" rtlCol="0">
            <a:spAutoFit/>
          </a:bodyPr>
          <a:lstStyle/>
          <a:p>
            <a:r>
              <a:rPr lang="en-US" sz="4000" dirty="0"/>
              <a:t>The Bible was written so that any people, any culture, any place, any where in time…could obey God’s word!</a:t>
            </a:r>
          </a:p>
          <a:p>
            <a:r>
              <a:rPr lang="en-US" sz="4000" b="1" dirty="0">
                <a:solidFill>
                  <a:srgbClr val="FF0000"/>
                </a:solidFill>
              </a:rPr>
              <a:t>We honor God by honoring His word.</a:t>
            </a:r>
          </a:p>
        </p:txBody>
      </p:sp>
      <p:sp>
        <p:nvSpPr>
          <p:cNvPr id="4" name="TextBox 3">
            <a:extLst>
              <a:ext uri="{FF2B5EF4-FFF2-40B4-BE49-F238E27FC236}">
                <a16:creationId xmlns:a16="http://schemas.microsoft.com/office/drawing/2014/main" id="{26C905C1-6BA0-B316-1C2D-807FA7231FA1}"/>
              </a:ext>
            </a:extLst>
          </p:cNvPr>
          <p:cNvSpPr txBox="1"/>
          <p:nvPr/>
        </p:nvSpPr>
        <p:spPr>
          <a:xfrm>
            <a:off x="600635" y="4087904"/>
            <a:ext cx="8346141" cy="2616101"/>
          </a:xfrm>
          <a:prstGeom prst="rect">
            <a:avLst/>
          </a:prstGeom>
          <a:noFill/>
        </p:spPr>
        <p:txBody>
          <a:bodyPr wrap="square" rtlCol="0">
            <a:spAutoFit/>
          </a:bodyPr>
          <a:lstStyle/>
          <a:p>
            <a:r>
              <a:rPr lang="en-US" sz="2000" b="1" dirty="0"/>
              <a:t>Malachi 1:6 </a:t>
            </a:r>
            <a:r>
              <a:rPr lang="en-US" dirty="0"/>
              <a:t>"A son honors his father, And a servant his master. If then I am the Father, Where is My honor? And if I am a Master, Where is My reverence? Says the LORD of hosts To you priests who despise My name. Yet you say, 'In what way have we despised Your name?'</a:t>
            </a:r>
          </a:p>
          <a:p>
            <a:r>
              <a:rPr lang="en-US" dirty="0"/>
              <a:t> 7 "You offer defiled food on My altar. But say, 'In what way have we defiled You?' By saying, 'The table of the LORD is contemptible.'</a:t>
            </a:r>
          </a:p>
          <a:p>
            <a:r>
              <a:rPr lang="en-US" dirty="0"/>
              <a:t> 8 And when you offer the blind as a sacrifice, Is it not evil? And when you offer the lame and sick, Is it not evil? Offer it then to your governor! Would he be pleased with you? Would he accept you favorably?" Says the LORD of hosts.</a:t>
            </a:r>
          </a:p>
        </p:txBody>
      </p:sp>
    </p:spTree>
    <p:extLst>
      <p:ext uri="{BB962C8B-B14F-4D97-AF65-F5344CB8AC3E}">
        <p14:creationId xmlns:p14="http://schemas.microsoft.com/office/powerpoint/2010/main" val="2031269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04C1E-818C-8F09-E5C8-DD9059A066CB}"/>
              </a:ext>
            </a:extLst>
          </p:cNvPr>
          <p:cNvSpPr txBox="1"/>
          <p:nvPr/>
        </p:nvSpPr>
        <p:spPr>
          <a:xfrm>
            <a:off x="726141" y="1174376"/>
            <a:ext cx="7951694" cy="5632311"/>
          </a:xfrm>
          <a:prstGeom prst="rect">
            <a:avLst/>
          </a:prstGeom>
          <a:noFill/>
        </p:spPr>
        <p:txBody>
          <a:bodyPr wrap="square">
            <a:spAutoFit/>
          </a:bodyPr>
          <a:lstStyle/>
          <a:p>
            <a:r>
              <a:rPr lang="en-US" sz="3600" b="1" dirty="0">
                <a:solidFill>
                  <a:srgbClr val="0070C0"/>
                </a:solidFill>
              </a:rPr>
              <a:t>Rom. 10:17 </a:t>
            </a:r>
            <a:r>
              <a:rPr lang="en-US" sz="3200" dirty="0"/>
              <a:t>So then </a:t>
            </a:r>
            <a:r>
              <a:rPr lang="en-US" sz="3200" u="sng" dirty="0"/>
              <a:t>faith cometh by hearing</a:t>
            </a:r>
            <a:r>
              <a:rPr lang="en-US" sz="3200" dirty="0"/>
              <a:t>, and </a:t>
            </a:r>
            <a:r>
              <a:rPr lang="en-US" sz="3200" u="sng" dirty="0"/>
              <a:t>hearing by the word of God</a:t>
            </a:r>
            <a:r>
              <a:rPr lang="en-US" sz="3200" dirty="0"/>
              <a:t>.</a:t>
            </a:r>
          </a:p>
          <a:p>
            <a:endParaRPr lang="en-US" sz="3200" dirty="0"/>
          </a:p>
          <a:p>
            <a:r>
              <a:rPr lang="en-US" sz="3600" b="1" dirty="0">
                <a:solidFill>
                  <a:srgbClr val="0070C0"/>
                </a:solidFill>
              </a:rPr>
              <a:t>Rom. 14:23 </a:t>
            </a:r>
            <a:r>
              <a:rPr lang="en-US" sz="3200" dirty="0"/>
              <a:t>But he who doubts is condemned if he eats, because he does not eat from faith; </a:t>
            </a:r>
            <a:r>
              <a:rPr lang="en-US" sz="3200" u="sng" dirty="0"/>
              <a:t>for whatever is not from faith is sin.   </a:t>
            </a:r>
            <a:r>
              <a:rPr lang="en-US" sz="3200" dirty="0">
                <a:solidFill>
                  <a:srgbClr val="C00000"/>
                </a:solidFill>
              </a:rPr>
              <a:t>(whatever is not from the word of God)</a:t>
            </a:r>
          </a:p>
          <a:p>
            <a:endParaRPr lang="en-US" sz="3200" dirty="0"/>
          </a:p>
          <a:p>
            <a:r>
              <a:rPr lang="en-US" sz="3200" dirty="0"/>
              <a:t> </a:t>
            </a:r>
          </a:p>
          <a:p>
            <a:endParaRPr lang="en-US" sz="3200" dirty="0"/>
          </a:p>
          <a:p>
            <a:endParaRPr lang="en-US" sz="3200" dirty="0"/>
          </a:p>
        </p:txBody>
      </p:sp>
      <p:sp>
        <p:nvSpPr>
          <p:cNvPr id="7" name="TextBox 6">
            <a:extLst>
              <a:ext uri="{FF2B5EF4-FFF2-40B4-BE49-F238E27FC236}">
                <a16:creationId xmlns:a16="http://schemas.microsoft.com/office/drawing/2014/main" id="{B782B8DF-C3DF-4E81-E021-72AA4307DDCD}"/>
              </a:ext>
            </a:extLst>
          </p:cNvPr>
          <p:cNvSpPr txBox="1"/>
          <p:nvPr/>
        </p:nvSpPr>
        <p:spPr>
          <a:xfrm>
            <a:off x="726134" y="411486"/>
            <a:ext cx="4572000" cy="769441"/>
          </a:xfrm>
          <a:prstGeom prst="rect">
            <a:avLst/>
          </a:prstGeom>
          <a:noFill/>
        </p:spPr>
        <p:txBody>
          <a:bodyPr wrap="square">
            <a:spAutoFit/>
          </a:bodyPr>
          <a:lstStyle/>
          <a:p>
            <a:r>
              <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rPr>
              <a:t>Faith,</a:t>
            </a:r>
            <a:endParaRPr lang="en-US" sz="4400" dirty="0"/>
          </a:p>
        </p:txBody>
      </p:sp>
      <p:sp>
        <p:nvSpPr>
          <p:cNvPr id="8" name="TextBox 7">
            <a:extLst>
              <a:ext uri="{FF2B5EF4-FFF2-40B4-BE49-F238E27FC236}">
                <a16:creationId xmlns:a16="http://schemas.microsoft.com/office/drawing/2014/main" id="{9A538E06-66EC-B8E4-D3D8-A6F71CB03684}"/>
              </a:ext>
            </a:extLst>
          </p:cNvPr>
          <p:cNvSpPr txBox="1"/>
          <p:nvPr/>
        </p:nvSpPr>
        <p:spPr>
          <a:xfrm>
            <a:off x="654424" y="4921624"/>
            <a:ext cx="8130987" cy="1077218"/>
          </a:xfrm>
          <a:prstGeom prst="rect">
            <a:avLst/>
          </a:prstGeom>
          <a:noFill/>
        </p:spPr>
        <p:txBody>
          <a:bodyPr wrap="square" rtlCol="0">
            <a:spAutoFit/>
          </a:bodyPr>
          <a:lstStyle/>
          <a:p>
            <a:r>
              <a:rPr lang="en-US" sz="3200" dirty="0">
                <a:solidFill>
                  <a:srgbClr val="0070C0"/>
                </a:solidFill>
              </a:rPr>
              <a:t>Lawlessness, iniquity = acting without authority, without law, without the word of God</a:t>
            </a:r>
          </a:p>
        </p:txBody>
      </p:sp>
    </p:spTree>
    <p:extLst>
      <p:ext uri="{BB962C8B-B14F-4D97-AF65-F5344CB8AC3E}">
        <p14:creationId xmlns:p14="http://schemas.microsoft.com/office/powerpoint/2010/main" val="235303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29CA-5D89-9873-0AB7-A96C2A191AD3}"/>
              </a:ext>
            </a:extLst>
          </p:cNvPr>
          <p:cNvSpPr txBox="1"/>
          <p:nvPr/>
        </p:nvSpPr>
        <p:spPr>
          <a:xfrm>
            <a:off x="385482" y="367554"/>
            <a:ext cx="8283389" cy="5632311"/>
          </a:xfrm>
          <a:prstGeom prst="rect">
            <a:avLst/>
          </a:prstGeom>
          <a:noFill/>
        </p:spPr>
        <p:txBody>
          <a:bodyPr wrap="square">
            <a:spAutoFit/>
          </a:bodyPr>
          <a:lstStyle/>
          <a:p>
            <a:pPr algn="l" rtl="0"/>
            <a:r>
              <a:rPr lang="en-US" sz="2800" b="1" dirty="0">
                <a:solidFill>
                  <a:srgbClr val="000000"/>
                </a:solidFill>
              </a:rPr>
              <a:t>EXPEDIENT</a:t>
            </a:r>
          </a:p>
          <a:p>
            <a:pPr algn="l" rtl="0"/>
            <a:r>
              <a:rPr lang="en-US" sz="2800" b="1" dirty="0">
                <a:solidFill>
                  <a:srgbClr val="8C8C8C"/>
                </a:solidFill>
                <a:latin typeface="Source Sans Pro" panose="020B0503030403020204" pitchFamily="34" charset="0"/>
              </a:rPr>
              <a:t>Expedient </a:t>
            </a:r>
            <a:r>
              <a:rPr lang="en-US" sz="2800" b="0" dirty="0">
                <a:solidFill>
                  <a:srgbClr val="8C8C8C"/>
                </a:solidFill>
                <a:latin typeface="Source Sans Pro" panose="020B0503030403020204" pitchFamily="34" charset="0"/>
              </a:rPr>
              <a:t>Strong’s Greek #1561</a:t>
            </a:r>
          </a:p>
          <a:p>
            <a:pPr algn="l" rtl="0"/>
            <a:endParaRPr lang="en-US" sz="2800" b="0" dirty="0">
              <a:solidFill>
                <a:srgbClr val="8C8C8C"/>
              </a:solidFill>
              <a:latin typeface="Source Sans Pro" panose="020B0503030403020204" pitchFamily="34" charset="0"/>
            </a:endParaRPr>
          </a:p>
          <a:p>
            <a:pPr algn="l" rtl="0"/>
            <a:r>
              <a:rPr lang="en-US" sz="2400" b="0" dirty="0" err="1"/>
              <a:t>sumphero</a:t>
            </a:r>
            <a:r>
              <a:rPr lang="en-US" sz="2400" b="0" dirty="0"/>
              <a:t> (</a:t>
            </a:r>
            <a:r>
              <a:rPr lang="el-GR" sz="2400" b="0" dirty="0"/>
              <a:t>συμφέρω</a:t>
            </a:r>
            <a:r>
              <a:rPr lang="en-US" sz="2400" b="0" dirty="0"/>
              <a:t>,</a:t>
            </a:r>
            <a:r>
              <a:rPr lang="en-US" sz="2400" b="1" dirty="0"/>
              <a:t> </a:t>
            </a:r>
            <a:r>
              <a:rPr lang="en-US" sz="2400" b="0" dirty="0"/>
              <a:t>4851) signifies (a), “</a:t>
            </a:r>
            <a:r>
              <a:rPr lang="en-US" sz="2400" b="1" u="sng" dirty="0"/>
              <a:t>to bring together</a:t>
            </a:r>
            <a:r>
              <a:rPr lang="en-US" sz="2400" b="0" dirty="0"/>
              <a:t>,” (sun, “with,”</a:t>
            </a:r>
            <a:r>
              <a:rPr lang="en-US" sz="2400" b="1" dirty="0"/>
              <a:t> </a:t>
            </a:r>
            <a:r>
              <a:rPr lang="en-US" sz="2400" b="0" dirty="0" err="1"/>
              <a:t>phero</a:t>
            </a:r>
            <a:r>
              <a:rPr lang="en-US" sz="2400" b="0" dirty="0"/>
              <a:t>, “to bring”),</a:t>
            </a:r>
            <a:r>
              <a:rPr lang="en-US" sz="2400" b="1" dirty="0"/>
              <a:t> </a:t>
            </a:r>
            <a:r>
              <a:rPr lang="en-US" sz="2400" b="0" dirty="0"/>
              <a:t>Acts 19:19; (b)  “</a:t>
            </a:r>
            <a:r>
              <a:rPr lang="en-US" sz="2400" b="1" u="sng" dirty="0"/>
              <a:t>to be an advantage, profitable, </a:t>
            </a:r>
            <a:r>
              <a:rPr lang="en-US" sz="2400" b="1" u="sng" dirty="0">
                <a:solidFill>
                  <a:srgbClr val="000000"/>
                </a:solidFill>
              </a:rPr>
              <a:t>expedient</a:t>
            </a:r>
            <a:r>
              <a:rPr lang="en-US" sz="2400" b="0" dirty="0">
                <a:solidFill>
                  <a:srgbClr val="000000"/>
                </a:solidFill>
              </a:rPr>
              <a:t>” (not merely ‘</a:t>
            </a:r>
            <a:r>
              <a:rPr lang="en-US" sz="2400" b="1" u="sng" dirty="0">
                <a:solidFill>
                  <a:srgbClr val="000000"/>
                </a:solidFill>
              </a:rPr>
              <a:t>convenient</a:t>
            </a:r>
            <a:r>
              <a:rPr lang="en-US" sz="2400" b="0" dirty="0">
                <a:solidFill>
                  <a:srgbClr val="000000"/>
                </a:solidFill>
              </a:rPr>
              <a:t>’); </a:t>
            </a:r>
          </a:p>
          <a:p>
            <a:pPr algn="l" rtl="0"/>
            <a:endParaRPr lang="en-US" sz="2400" dirty="0">
              <a:solidFill>
                <a:srgbClr val="000000"/>
              </a:solidFill>
            </a:endParaRPr>
          </a:p>
          <a:p>
            <a:pPr algn="l" rtl="0"/>
            <a:r>
              <a:rPr lang="en-US" sz="2400" b="0" dirty="0">
                <a:solidFill>
                  <a:srgbClr val="000000"/>
                </a:solidFill>
              </a:rPr>
              <a:t>it is used mostly impersonally, “it is (it was) expedient”; so in</a:t>
            </a:r>
            <a:r>
              <a:rPr lang="en-US" sz="2400" b="1" dirty="0">
                <a:solidFill>
                  <a:srgbClr val="000000"/>
                </a:solidFill>
              </a:rPr>
              <a:t> </a:t>
            </a:r>
            <a:r>
              <a:rPr lang="en-US" sz="2400" b="0" dirty="0">
                <a:solidFill>
                  <a:srgbClr val="000000"/>
                </a:solidFill>
              </a:rPr>
              <a:t>Matt. 19:10,</a:t>
            </a:r>
            <a:r>
              <a:rPr lang="en-US" sz="2400" b="1" dirty="0">
                <a:solidFill>
                  <a:srgbClr val="000000"/>
                </a:solidFill>
              </a:rPr>
              <a:t> </a:t>
            </a:r>
            <a:r>
              <a:rPr lang="en-US" sz="2400" b="0" dirty="0" err="1">
                <a:solidFill>
                  <a:srgbClr val="000000"/>
                </a:solidFill>
              </a:rPr>
              <a:t>rv</a:t>
            </a:r>
            <a:r>
              <a:rPr lang="en-US" sz="2400" b="0" dirty="0">
                <a:solidFill>
                  <a:srgbClr val="000000"/>
                </a:solidFill>
              </a:rPr>
              <a:t> (negatively),</a:t>
            </a:r>
            <a:r>
              <a:rPr lang="en-US" sz="2400" b="1" dirty="0">
                <a:solidFill>
                  <a:srgbClr val="000000"/>
                </a:solidFill>
              </a:rPr>
              <a:t> </a:t>
            </a:r>
            <a:r>
              <a:rPr lang="en-US" sz="2400" b="0" dirty="0" err="1">
                <a:solidFill>
                  <a:srgbClr val="000000"/>
                </a:solidFill>
              </a:rPr>
              <a:t>kjv</a:t>
            </a:r>
            <a:r>
              <a:rPr lang="en-US" sz="2400" b="0" dirty="0">
                <a:solidFill>
                  <a:srgbClr val="000000"/>
                </a:solidFill>
              </a:rPr>
              <a:t>, “it is (not) good”;</a:t>
            </a:r>
            <a:r>
              <a:rPr lang="en-US" sz="2400" b="1" dirty="0">
                <a:solidFill>
                  <a:srgbClr val="000000"/>
                </a:solidFill>
              </a:rPr>
              <a:t> </a:t>
            </a:r>
            <a:r>
              <a:rPr lang="en-US" sz="2400" b="0" dirty="0">
                <a:solidFill>
                  <a:srgbClr val="000000"/>
                </a:solidFill>
              </a:rPr>
              <a:t>John 11:50;</a:t>
            </a:r>
            <a:r>
              <a:rPr lang="en-US" sz="2400" b="1" dirty="0">
                <a:solidFill>
                  <a:srgbClr val="000000"/>
                </a:solidFill>
              </a:rPr>
              <a:t> </a:t>
            </a:r>
            <a:r>
              <a:rPr lang="en-US" sz="2400" b="0" dirty="0">
                <a:solidFill>
                  <a:srgbClr val="000000"/>
                </a:solidFill>
              </a:rPr>
              <a:t>16:7;</a:t>
            </a:r>
            <a:r>
              <a:rPr lang="en-US" sz="2400" b="1" dirty="0">
                <a:solidFill>
                  <a:srgbClr val="000000"/>
                </a:solidFill>
              </a:rPr>
              <a:t> </a:t>
            </a:r>
            <a:r>
              <a:rPr lang="en-US" sz="2400" b="0" dirty="0">
                <a:solidFill>
                  <a:srgbClr val="000000"/>
                </a:solidFill>
              </a:rPr>
              <a:t>18:14;</a:t>
            </a:r>
            <a:r>
              <a:rPr lang="en-US" sz="2400" b="1" dirty="0">
                <a:solidFill>
                  <a:srgbClr val="000000"/>
                </a:solidFill>
              </a:rPr>
              <a:t> </a:t>
            </a:r>
            <a:r>
              <a:rPr lang="en-US" sz="2400" b="0" dirty="0">
                <a:solidFill>
                  <a:srgbClr val="000000"/>
                </a:solidFill>
              </a:rPr>
              <a:t>1 Cor. 6:12;</a:t>
            </a:r>
            <a:r>
              <a:rPr lang="en-US" sz="2400" b="1" dirty="0">
                <a:solidFill>
                  <a:srgbClr val="000000"/>
                </a:solidFill>
              </a:rPr>
              <a:t> </a:t>
            </a:r>
            <a:r>
              <a:rPr lang="en-US" sz="2400" b="0" dirty="0">
                <a:solidFill>
                  <a:srgbClr val="000000"/>
                </a:solidFill>
              </a:rPr>
              <a:t>10:23;</a:t>
            </a:r>
            <a:r>
              <a:rPr lang="en-US" sz="2400" b="1" dirty="0">
                <a:solidFill>
                  <a:srgbClr val="000000"/>
                </a:solidFill>
              </a:rPr>
              <a:t> </a:t>
            </a:r>
            <a:r>
              <a:rPr lang="en-US" sz="2400" b="0" dirty="0">
                <a:solidFill>
                  <a:srgbClr val="000000"/>
                </a:solidFill>
              </a:rPr>
              <a:t>2 Cor. 8:10;</a:t>
            </a:r>
            <a:r>
              <a:rPr lang="en-US" sz="2400" b="1" dirty="0">
                <a:solidFill>
                  <a:srgbClr val="000000"/>
                </a:solidFill>
              </a:rPr>
              <a:t> </a:t>
            </a:r>
            <a:r>
              <a:rPr lang="en-US" sz="2400" b="0" dirty="0">
                <a:solidFill>
                  <a:srgbClr val="000000"/>
                </a:solidFill>
              </a:rPr>
              <a:t>12:1; “</a:t>
            </a:r>
            <a:r>
              <a:rPr lang="en-US" sz="2400" b="1" u="sng" dirty="0">
                <a:solidFill>
                  <a:srgbClr val="000000"/>
                </a:solidFill>
              </a:rPr>
              <a:t>it is profitable</a:t>
            </a:r>
            <a:r>
              <a:rPr lang="en-US" sz="2400" b="0" dirty="0">
                <a:solidFill>
                  <a:srgbClr val="000000"/>
                </a:solidFill>
              </a:rPr>
              <a:t>,”</a:t>
            </a:r>
            <a:r>
              <a:rPr lang="en-US" sz="2400" b="1" dirty="0">
                <a:solidFill>
                  <a:srgbClr val="000000"/>
                </a:solidFill>
              </a:rPr>
              <a:t> </a:t>
            </a:r>
            <a:r>
              <a:rPr lang="en-US" sz="2400" b="0" dirty="0">
                <a:solidFill>
                  <a:srgbClr val="000000"/>
                </a:solidFill>
              </a:rPr>
              <a:t>Matt. 5:29–30;</a:t>
            </a:r>
            <a:r>
              <a:rPr lang="en-US" sz="2400" b="1" dirty="0">
                <a:solidFill>
                  <a:srgbClr val="000000"/>
                </a:solidFill>
              </a:rPr>
              <a:t> </a:t>
            </a:r>
            <a:r>
              <a:rPr lang="en-US" sz="2400" b="0" dirty="0">
                <a:solidFill>
                  <a:srgbClr val="000000"/>
                </a:solidFill>
              </a:rPr>
              <a:t>18:6, “was profitable,”</a:t>
            </a:r>
            <a:r>
              <a:rPr lang="en-US" sz="2400" b="1" dirty="0">
                <a:solidFill>
                  <a:srgbClr val="000000"/>
                </a:solidFill>
              </a:rPr>
              <a:t> </a:t>
            </a:r>
            <a:r>
              <a:rPr lang="en-US" sz="2400" b="0" dirty="0">
                <a:solidFill>
                  <a:srgbClr val="000000"/>
                </a:solidFill>
              </a:rPr>
              <a:t>Acts 20:20; “to profit withal,”</a:t>
            </a:r>
            <a:r>
              <a:rPr lang="en-US" sz="2400" b="1" dirty="0">
                <a:solidFill>
                  <a:srgbClr val="000000"/>
                </a:solidFill>
              </a:rPr>
              <a:t> </a:t>
            </a:r>
            <a:r>
              <a:rPr lang="en-US" sz="2400" b="0" dirty="0">
                <a:solidFill>
                  <a:srgbClr val="000000"/>
                </a:solidFill>
              </a:rPr>
              <a:t>1 Cor. 12:7; </a:t>
            </a:r>
          </a:p>
          <a:p>
            <a:pPr algn="l" rtl="0"/>
            <a:endParaRPr lang="en-US" sz="2400" dirty="0">
              <a:solidFill>
                <a:srgbClr val="000000"/>
              </a:solidFill>
            </a:endParaRPr>
          </a:p>
          <a:p>
            <a:pPr algn="l" rtl="0"/>
            <a:r>
              <a:rPr lang="en-US" dirty="0"/>
              <a:t>W. E. Vine, Merrill F. Unger, and William White Jr.,  (Nashville, TN: T. Nelson, 1996), 218.</a:t>
            </a:r>
          </a:p>
          <a:p>
            <a:pPr algn="l" rtl="0"/>
            <a:endParaRPr lang="en-US" dirty="0"/>
          </a:p>
        </p:txBody>
      </p:sp>
    </p:spTree>
    <p:extLst>
      <p:ext uri="{BB962C8B-B14F-4D97-AF65-F5344CB8AC3E}">
        <p14:creationId xmlns:p14="http://schemas.microsoft.com/office/powerpoint/2010/main" val="417182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DE6D1-D783-3373-5B4F-60E17DE521EA}"/>
              </a:ext>
            </a:extLst>
          </p:cNvPr>
          <p:cNvSpPr txBox="1"/>
          <p:nvPr/>
        </p:nvSpPr>
        <p:spPr>
          <a:xfrm>
            <a:off x="358587" y="545156"/>
            <a:ext cx="8364071" cy="6432530"/>
          </a:xfrm>
          <a:prstGeom prst="rect">
            <a:avLst/>
          </a:prstGeom>
          <a:noFill/>
        </p:spPr>
        <p:txBody>
          <a:bodyPr wrap="square">
            <a:spAutoFit/>
          </a:bodyPr>
          <a:lstStyle/>
          <a:p>
            <a:r>
              <a:rPr lang="en-US" sz="2000" b="1" dirty="0">
                <a:solidFill>
                  <a:srgbClr val="FF0000"/>
                </a:solidFill>
              </a:rPr>
              <a:t>John 11:50 </a:t>
            </a:r>
            <a:r>
              <a:rPr lang="en-US" dirty="0"/>
              <a:t>Nor consider that it is </a:t>
            </a:r>
            <a:r>
              <a:rPr lang="en-US" dirty="0">
                <a:latin typeface="Arial Black" panose="020B0A04020102020204" pitchFamily="34" charset="0"/>
              </a:rPr>
              <a:t>expedient</a:t>
            </a:r>
            <a:r>
              <a:rPr lang="en-US" dirty="0"/>
              <a:t> for us, that one man should die for the people, and that the whole nation perish not.</a:t>
            </a:r>
          </a:p>
          <a:p>
            <a:r>
              <a:rPr lang="en-US" sz="2000" b="1" dirty="0">
                <a:solidFill>
                  <a:srgbClr val="FF0000"/>
                </a:solidFill>
              </a:rPr>
              <a:t>John 16:7  </a:t>
            </a:r>
            <a:r>
              <a:rPr lang="en-US" dirty="0"/>
              <a:t> Nevertheless I tell you the truth; It is </a:t>
            </a:r>
            <a:r>
              <a:rPr lang="en-US" dirty="0">
                <a:latin typeface="Arial Black" panose="020B0A04020102020204" pitchFamily="34" charset="0"/>
              </a:rPr>
              <a:t>expedient</a:t>
            </a:r>
            <a:r>
              <a:rPr lang="en-US" dirty="0"/>
              <a:t> for you that I go away: for if I go not away, the Comforter will not come unto you; but if I depart, I will send him unto you.</a:t>
            </a:r>
          </a:p>
          <a:p>
            <a:endParaRPr lang="en-US" dirty="0"/>
          </a:p>
          <a:p>
            <a:r>
              <a:rPr lang="en-US" sz="2000" b="1" dirty="0">
                <a:solidFill>
                  <a:srgbClr val="FF0000"/>
                </a:solidFill>
              </a:rPr>
              <a:t>John 18:14 </a:t>
            </a:r>
            <a:r>
              <a:rPr lang="en-US" dirty="0"/>
              <a:t>Now Caiaphas was he, which gave counsel to the Jews, that it was </a:t>
            </a:r>
            <a:r>
              <a:rPr lang="en-US" dirty="0">
                <a:latin typeface="Arial Black" panose="020B0A04020102020204" pitchFamily="34" charset="0"/>
              </a:rPr>
              <a:t>expedient</a:t>
            </a:r>
            <a:r>
              <a:rPr lang="en-US" dirty="0"/>
              <a:t> that one man should die for the people.</a:t>
            </a:r>
          </a:p>
          <a:p>
            <a:r>
              <a:rPr lang="en-US" sz="2000" b="1" dirty="0">
                <a:solidFill>
                  <a:srgbClr val="FF0000"/>
                </a:solidFill>
              </a:rPr>
              <a:t>1Cor. 5:12 </a:t>
            </a:r>
            <a:r>
              <a:rPr lang="en-US" dirty="0"/>
              <a:t>For what have I to do to judge them also that are without? do not ye judge them that are within? {expedient: or, profitable} </a:t>
            </a:r>
          </a:p>
          <a:p>
            <a:endParaRPr lang="en-US" dirty="0"/>
          </a:p>
          <a:p>
            <a:r>
              <a:rPr lang="en-US" sz="2000" b="1" dirty="0">
                <a:solidFill>
                  <a:srgbClr val="FF0000"/>
                </a:solidFill>
              </a:rPr>
              <a:t>1Cor. 6:12 </a:t>
            </a:r>
            <a:r>
              <a:rPr lang="en-US" dirty="0"/>
              <a:t> All things are lawful unto me, but all things are not </a:t>
            </a:r>
            <a:r>
              <a:rPr lang="en-US" dirty="0">
                <a:latin typeface="Arial Black" panose="020B0A04020102020204" pitchFamily="34" charset="0"/>
              </a:rPr>
              <a:t>expedient</a:t>
            </a:r>
            <a:r>
              <a:rPr lang="en-US" dirty="0"/>
              <a:t>: all things are lawful for me, but I will not be brought under the power of any.</a:t>
            </a:r>
          </a:p>
          <a:p>
            <a:r>
              <a:rPr lang="en-US" sz="2000" b="1" dirty="0">
                <a:solidFill>
                  <a:srgbClr val="FF0000"/>
                </a:solidFill>
              </a:rPr>
              <a:t>1Cor. 10:23  </a:t>
            </a:r>
            <a:r>
              <a:rPr lang="en-US" dirty="0"/>
              <a:t>All things are lawful for me, but all things are not </a:t>
            </a:r>
            <a:r>
              <a:rPr lang="en-US" dirty="0">
                <a:latin typeface="Arial Black" panose="020B0A04020102020204" pitchFamily="34" charset="0"/>
              </a:rPr>
              <a:t>expedient</a:t>
            </a:r>
            <a:r>
              <a:rPr lang="en-US" dirty="0"/>
              <a:t>: all things are lawful for me, but all things edify not.</a:t>
            </a:r>
          </a:p>
          <a:p>
            <a:endParaRPr lang="en-US" dirty="0"/>
          </a:p>
          <a:p>
            <a:r>
              <a:rPr lang="en-US" sz="2000" b="1" dirty="0">
                <a:solidFill>
                  <a:srgbClr val="FF0000"/>
                </a:solidFill>
              </a:rPr>
              <a:t>2Cor. 8:10 </a:t>
            </a:r>
            <a:r>
              <a:rPr lang="en-US" dirty="0"/>
              <a:t>And herein I give my advice: for this is </a:t>
            </a:r>
            <a:r>
              <a:rPr lang="en-US" dirty="0">
                <a:latin typeface="Arial Black" panose="020B0A04020102020204" pitchFamily="34" charset="0"/>
              </a:rPr>
              <a:t>expedient</a:t>
            </a:r>
            <a:r>
              <a:rPr lang="en-US" dirty="0"/>
              <a:t> for you, who have begun before, not only to do, but also to be forward a year ago. {forward: Gr. willing} </a:t>
            </a:r>
          </a:p>
          <a:p>
            <a:r>
              <a:rPr lang="en-US" sz="2000" b="1" dirty="0">
                <a:solidFill>
                  <a:srgbClr val="FF0000"/>
                </a:solidFill>
              </a:rPr>
              <a:t>2Cor. 12:1  </a:t>
            </a:r>
            <a:r>
              <a:rPr lang="en-US" dirty="0"/>
              <a:t>It is not </a:t>
            </a:r>
            <a:r>
              <a:rPr lang="en-US" dirty="0">
                <a:latin typeface="Arial Black" panose="020B0A04020102020204" pitchFamily="34" charset="0"/>
              </a:rPr>
              <a:t>expedient</a:t>
            </a:r>
            <a:r>
              <a:rPr lang="en-US" dirty="0"/>
              <a:t> for me doubtless to glory. I will come to visions and revelations of the Lord. {I will come: Gr. For I will come} </a:t>
            </a:r>
          </a:p>
          <a:p>
            <a:endParaRPr lang="en-US" dirty="0"/>
          </a:p>
          <a:p>
            <a:r>
              <a:rPr lang="en-US" dirty="0"/>
              <a:t> </a:t>
            </a:r>
          </a:p>
        </p:txBody>
      </p:sp>
    </p:spTree>
    <p:extLst>
      <p:ext uri="{BB962C8B-B14F-4D97-AF65-F5344CB8AC3E}">
        <p14:creationId xmlns:p14="http://schemas.microsoft.com/office/powerpoint/2010/main" val="100008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992A-6302-3627-45CB-43435F73D4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5B0E14-3F1A-038D-494F-F668F66231E3}"/>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FA218FB1-A31A-1378-AD0D-E041CF90DB32}"/>
              </a:ext>
            </a:extLst>
          </p:cNvPr>
          <p:cNvSpPr txBox="1"/>
          <p:nvPr/>
        </p:nvSpPr>
        <p:spPr>
          <a:xfrm>
            <a:off x="672353" y="1093694"/>
            <a:ext cx="7813279" cy="5422013"/>
          </a:xfrm>
          <a:prstGeom prst="rect">
            <a:avLst/>
          </a:prstGeom>
          <a:noFill/>
        </p:spPr>
        <p:txBody>
          <a:bodyPr wrap="square">
            <a:spAutoFit/>
          </a:bodyPr>
          <a:lstStyle/>
          <a:p>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expediency? An expediency is but that way, means or method of doing that required by law and within the law. </a:t>
            </a:r>
          </a:p>
          <a:p>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facilitates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expedites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accomplishment of a given task or the performance of a divine commandment. </a:t>
            </a:r>
          </a:p>
          <a:p>
            <a:endParaRPr lang="en-US" sz="2800" b="1"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8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Example </a:t>
            </a:r>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baptistry may be an expedient because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facilitates the obedience to the law or command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be baptized. If there was not first the command to be baptized, there could be no authority in regarding a baptistry as an expedient.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73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596A-9245-FDEF-7CBA-1225968112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833146-3B2C-42DC-F5C2-F0DD4669CD4A}"/>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D2F6AAB7-E92C-5912-2219-E81AC655AE43}"/>
              </a:ext>
            </a:extLst>
          </p:cNvPr>
          <p:cNvSpPr txBox="1"/>
          <p:nvPr/>
        </p:nvSpPr>
        <p:spPr>
          <a:xfrm>
            <a:off x="286870" y="968188"/>
            <a:ext cx="8555377" cy="5416868"/>
          </a:xfrm>
          <a:prstGeom prst="rect">
            <a:avLst/>
          </a:prstGeom>
          <a:noFill/>
        </p:spPr>
        <p:txBody>
          <a:bodyPr wrap="square">
            <a:spAutoFit/>
          </a:bodyPr>
          <a:lstStyle/>
          <a:p>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 thing to be expedient,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first must be lawful</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Therefore, to talk of a given thing being expedient, </a:t>
            </a:r>
            <a:r>
              <a:rPr lang="en-US" sz="3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it first must be established that it is lawful</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r>
              <a:rPr lang="en-US" sz="3200" kern="0" dirty="0">
                <a:solidFill>
                  <a:srgbClr val="0070C0"/>
                </a:solidFill>
                <a:latin typeface="Calibri" panose="020F0502020204030204" pitchFamily="34" charset="0"/>
                <a:ea typeface="Calibri" panose="020F0502020204030204" pitchFamily="34" charset="0"/>
                <a:cs typeface="Calibri" panose="020F0502020204030204" pitchFamily="34" charset="0"/>
              </a:rPr>
              <a:t>(of Faith, of the word of God)</a:t>
            </a:r>
          </a:p>
          <a:p>
            <a:endParaRPr lang="en-US"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many, they think that if a thing is found to be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expedient, it is by virtue thereof, lawful</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is, its lawfulness is established by its expediency rather than its expediency being first found to be lawful. </a:t>
            </a:r>
            <a:r>
              <a:rPr lang="en-US" sz="3200" b="1" kern="0" dirty="0">
                <a:solidFill>
                  <a:srgbClr val="FF0000"/>
                </a:solidFill>
                <a:latin typeface="Calibri" panose="020F0502020204030204" pitchFamily="34" charset="0"/>
                <a:ea typeface="Calibri" panose="020F0502020204030204" pitchFamily="34" charset="0"/>
                <a:cs typeface="Calibri" panose="020F0502020204030204" pitchFamily="34" charset="0"/>
              </a:rPr>
              <a:t>They have it backwards.</a:t>
            </a:r>
            <a:endPar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09AB8B5-9801-7949-025C-495D6D2838A3}"/>
              </a:ext>
            </a:extLst>
          </p:cNvPr>
          <p:cNvSpPr txBox="1"/>
          <p:nvPr/>
        </p:nvSpPr>
        <p:spPr>
          <a:xfrm>
            <a:off x="5961530" y="2725271"/>
            <a:ext cx="1945341" cy="1077218"/>
          </a:xfrm>
          <a:prstGeom prst="rect">
            <a:avLst/>
          </a:prstGeom>
          <a:noFill/>
          <a:ln w="57150">
            <a:solidFill>
              <a:schemeClr val="tx1"/>
            </a:solidFill>
          </a:ln>
        </p:spPr>
        <p:txBody>
          <a:bodyPr wrap="square" rtlCol="0">
            <a:spAutoFit/>
          </a:bodyPr>
          <a:lstStyle/>
          <a:p>
            <a:r>
              <a:rPr lang="en-US" sz="3200" b="1" dirty="0"/>
              <a:t>Sing –</a:t>
            </a:r>
          </a:p>
          <a:p>
            <a:r>
              <a:rPr lang="en-US" sz="3200" b="1" dirty="0"/>
              <a:t>Songbook</a:t>
            </a:r>
          </a:p>
        </p:txBody>
      </p:sp>
    </p:spTree>
    <p:extLst>
      <p:ext uri="{BB962C8B-B14F-4D97-AF65-F5344CB8AC3E}">
        <p14:creationId xmlns:p14="http://schemas.microsoft.com/office/powerpoint/2010/main" val="29875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1E77BA-EC88-26DF-CCD6-CB001164F341}"/>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4F0C5974-B278-B28B-1304-579CBDD04F4F}"/>
              </a:ext>
            </a:extLst>
          </p:cNvPr>
          <p:cNvSpPr txBox="1"/>
          <p:nvPr/>
        </p:nvSpPr>
        <p:spPr>
          <a:xfrm>
            <a:off x="484632" y="841248"/>
            <a:ext cx="8494776" cy="6114494"/>
          </a:xfrm>
          <a:prstGeom prst="rect">
            <a:avLst/>
          </a:prstGeom>
          <a:noFill/>
        </p:spPr>
        <p:txBody>
          <a:bodyPr wrap="square">
            <a:spAutoFit/>
          </a:bodyPr>
          <a:lstStyle/>
          <a:p>
            <a:pPr marL="0" marR="0">
              <a:spcAft>
                <a:spcPts val="800"/>
              </a:spcAft>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reasoning on the principle that the end justifies the means, which is by far and large the principle of reasoning that governs the religious world. </a:t>
            </a:r>
          </a:p>
          <a:p>
            <a:pPr marL="0" marR="0">
              <a:spcAft>
                <a:spcPts val="800"/>
              </a:spcAft>
              <a:buNone/>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way of thinking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reflects a basic disregard for the authority of Christ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revealed by the apostles in the New Testament. It gives to one's faith and practice such looseness that permits all sorts of innovation to intrude.</a:t>
            </a:r>
          </a:p>
          <a:p>
            <a:pPr>
              <a:buNone/>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But Paul also said: </a:t>
            </a:r>
            <a:r>
              <a:rPr lang="en-US" sz="3600" kern="0" dirty="0">
                <a:solidFill>
                  <a:srgbClr val="000000"/>
                </a:solidFill>
                <a:latin typeface="Calibri" panose="020F0502020204030204" pitchFamily="34" charset="0"/>
                <a:ea typeface="Calibri" panose="020F0502020204030204" pitchFamily="34" charset="0"/>
                <a:cs typeface="Calibri" panose="020F0502020204030204" pitchFamily="34" charset="0"/>
              </a:rPr>
              <a:t>"If a man strives for mastery yet is he not crowned except he strive lawfully." </a:t>
            </a:r>
          </a:p>
          <a:p>
            <a:pPr>
              <a:buNone/>
            </a:pPr>
            <a:endParaRPr lang="en-US" dirty="0"/>
          </a:p>
        </p:txBody>
      </p:sp>
    </p:spTree>
    <p:extLst>
      <p:ext uri="{BB962C8B-B14F-4D97-AF65-F5344CB8AC3E}">
        <p14:creationId xmlns:p14="http://schemas.microsoft.com/office/powerpoint/2010/main" val="316156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F3C3-BD12-1A4A-4173-B72AF38C6D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CC28F0-E52D-0F89-8EEE-D1EF9F0BC4E4}"/>
              </a:ext>
            </a:extLst>
          </p:cNvPr>
          <p:cNvSpPr txBox="1"/>
          <p:nvPr/>
        </p:nvSpPr>
        <p:spPr>
          <a:xfrm>
            <a:off x="1" y="-6"/>
            <a:ext cx="9144000" cy="584775"/>
          </a:xfrm>
          <a:prstGeom prst="rect">
            <a:avLst/>
          </a:prstGeom>
          <a:solidFill>
            <a:schemeClr val="tx1"/>
          </a:solidFill>
        </p:spPr>
        <p:txBody>
          <a:bodyPr wrap="square" rtlCol="0">
            <a:spAutoFit/>
          </a:bodyPr>
          <a:lstStyle/>
          <a:p>
            <a:pPr algn="ctr"/>
            <a:r>
              <a:rPr lang="en-US" sz="3200" dirty="0">
                <a:solidFill>
                  <a:schemeClr val="bg1"/>
                </a:solidFill>
              </a:rPr>
              <a:t>Matters of Faith, Indifference, and Expediency</a:t>
            </a:r>
          </a:p>
        </p:txBody>
      </p:sp>
      <p:sp>
        <p:nvSpPr>
          <p:cNvPr id="4" name="TextBox 3">
            <a:extLst>
              <a:ext uri="{FF2B5EF4-FFF2-40B4-BE49-F238E27FC236}">
                <a16:creationId xmlns:a16="http://schemas.microsoft.com/office/drawing/2014/main" id="{4BAEE8C6-6CE6-F26B-6ACB-A2A20148C416}"/>
              </a:ext>
            </a:extLst>
          </p:cNvPr>
          <p:cNvSpPr txBox="1"/>
          <p:nvPr/>
        </p:nvSpPr>
        <p:spPr>
          <a:xfrm>
            <a:off x="295835" y="753035"/>
            <a:ext cx="8480612" cy="6130504"/>
          </a:xfrm>
          <a:prstGeom prst="rect">
            <a:avLst/>
          </a:prstGeom>
          <a:noFill/>
        </p:spPr>
        <p:txBody>
          <a:bodyPr wrap="square">
            <a:spAutoFit/>
          </a:bodyPr>
          <a:lstStyle/>
          <a:p>
            <a:pPr marL="0" marR="0">
              <a:lnSpc>
                <a:spcPct val="115000"/>
              </a:lnSpc>
              <a:spcAft>
                <a:spcPts val="800"/>
              </a:spcAft>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Likewise, if there was not first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law to observe the Lord's Supper, there could be no expediency attaching to the individual communion tray and cups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15000"/>
              </a:lnSpc>
              <a:spcAft>
                <a:spcPts val="800"/>
              </a:spcAft>
              <a:buNone/>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There can be no expedient way to do an unlawful thing. </a:t>
            </a:r>
          </a:p>
          <a:p>
            <a:pPr marL="0" marR="0">
              <a:lnSpc>
                <a:spcPct val="115000"/>
              </a:lnSpc>
              <a:spcAft>
                <a:spcPts val="800"/>
              </a:spcAft>
              <a:buNone/>
            </a:pPr>
            <a:endPar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800"/>
              </a:spcAft>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may be inexpedient ways of doing lawful things,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such would not render the performance unlawful or unscriptural</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(All coming forward to take Lord’s supper)</a:t>
            </a:r>
          </a:p>
          <a:p>
            <a:pPr marL="0" marR="0">
              <a:lnSpc>
                <a:spcPct val="115000"/>
              </a:lnSpc>
              <a:spcAft>
                <a:spcPts val="800"/>
              </a:spcAft>
              <a:buNone/>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very statement of Paul which introduces this subject  implies that the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inexpedient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distinguished from the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expedient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also lawful</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95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704</TotalTime>
  <Words>2291</Words>
  <Application>Microsoft Office PowerPoint</Application>
  <PresentationFormat>On-screen Show (4:3)</PresentationFormat>
  <Paragraphs>183</Paragraphs>
  <Slides>24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Black</vt:lpstr>
      <vt:lpstr>Arial Unicode MS</vt:lpstr>
      <vt:lpstr>Calibri</vt:lpstr>
      <vt:lpstr>Calibri Light</vt:lpstr>
      <vt:lpstr>Ink Free</vt:lpstr>
      <vt:lpstr>Source Sans Pro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11</cp:revision>
  <dcterms:created xsi:type="dcterms:W3CDTF">2025-08-02T08:55:53Z</dcterms:created>
  <dcterms:modified xsi:type="dcterms:W3CDTF">2025-08-14T08:45:39Z</dcterms:modified>
</cp:coreProperties>
</file>