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Lst>
  <p:sldIdLst>
    <p:sldId id="265" r:id="rId6"/>
    <p:sldId id="499" r:id="rId7"/>
    <p:sldId id="276" r:id="rId8"/>
    <p:sldId id="257" r:id="rId9"/>
    <p:sldId id="502" r:id="rId10"/>
    <p:sldId id="500" r:id="rId11"/>
    <p:sldId id="501" r:id="rId12"/>
    <p:sldId id="504" r:id="rId13"/>
    <p:sldId id="503" r:id="rId14"/>
    <p:sldId id="506" r:id="rId15"/>
    <p:sldId id="507" r:id="rId16"/>
    <p:sldId id="505" r:id="rId17"/>
    <p:sldId id="509" r:id="rId18"/>
    <p:sldId id="508" r:id="rId19"/>
    <p:sldId id="510" r:id="rId20"/>
    <p:sldId id="511" r:id="rId21"/>
    <p:sldId id="315" r:id="rId22"/>
    <p:sldId id="49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uXBgbp6Wdx6tYEjOzvrfQ==" hashData="j4wXAwBut5/Dz0Fu+SbNygs1xhKGQ8b2ZRtT/8qfZU2rX/szGYvqwbzXmqdaGYhAFXMZWH3WWxtBVA9LD9+w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179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305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37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668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5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31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12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872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4207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25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641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8110276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4227727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48736497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96736411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470028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8/23/2025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83997831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6405452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041250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76498596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6594296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4738163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8/23/2025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8/23/2025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8/23/2025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4AD4-9483-45BF-8C80-FA4B789FE830}" type="datetimeFigureOut">
              <a:rPr lang="en-US" smtClean="0">
                <a:solidFill>
                  <a:prstClr val="black">
                    <a:tint val="75000"/>
                  </a:prstClr>
                </a:solidFill>
              </a:rPr>
              <a:pPr/>
              <a:t>8/23/2025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975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8/23/2025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8/23/2025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2475887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9525-1CAE-63BC-18F2-4689B7BCEF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0EF2CD-29C0-2AAB-A9B1-93C82E44E18A}"/>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E847433B-79BF-F0BD-CC2F-6B68C1C05AB0}"/>
              </a:ext>
            </a:extLst>
          </p:cNvPr>
          <p:cNvSpPr txBox="1"/>
          <p:nvPr/>
        </p:nvSpPr>
        <p:spPr>
          <a:xfrm>
            <a:off x="815787" y="1488141"/>
            <a:ext cx="7862048" cy="3118803"/>
          </a:xfrm>
          <a:prstGeom prst="rect">
            <a:avLst/>
          </a:prstGeom>
          <a:noFill/>
        </p:spPr>
        <p:txBody>
          <a:bodyPr wrap="square">
            <a:spAutoFit/>
          </a:bodyPr>
          <a:lstStyle/>
          <a:p>
            <a:pPr marL="0" marR="0">
              <a:spcAft>
                <a:spcPts val="1000"/>
              </a:spcAft>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His Message</a:t>
            </a:r>
            <a:r>
              <a:rPr lang="en-US" sz="3600" dirty="0">
                <a:effectLst/>
                <a:latin typeface="Calibri" panose="020F0502020204030204" pitchFamily="34" charset="0"/>
                <a:ea typeface="Times New Roman" panose="02020603050405020304" pitchFamily="18" charset="0"/>
                <a:cs typeface="Calibri" panose="020F0502020204030204" pitchFamily="34" charset="0"/>
              </a:rPr>
              <a:t>, Jer 1:10.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Denounced</a:t>
            </a:r>
            <a:r>
              <a:rPr lang="en-US" sz="3600" dirty="0">
                <a:effectLst/>
                <a:latin typeface="Calibri" panose="020F0502020204030204" pitchFamily="34" charset="0"/>
                <a:ea typeface="Times New Roman" panose="02020603050405020304" pitchFamily="18" charset="0"/>
                <a:cs typeface="Calibri" panose="020F0502020204030204" pitchFamily="34" charset="0"/>
              </a:rPr>
              <a:t> sin and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announced</a:t>
            </a:r>
            <a:r>
              <a:rPr lang="en-US" sz="3600" dirty="0">
                <a:effectLst/>
                <a:latin typeface="Calibri" panose="020F0502020204030204" pitchFamily="34" charset="0"/>
                <a:ea typeface="Times New Roman" panose="02020603050405020304" pitchFamily="18" charset="0"/>
                <a:cs typeface="Calibri" panose="020F0502020204030204" pitchFamily="34" charset="0"/>
              </a:rPr>
              <a:t> God’s judgment (</a:t>
            </a:r>
            <a:r>
              <a:rPr lang="en-US" sz="3600" cap="small" dirty="0">
                <a:effectLst/>
                <a:latin typeface="Calibri" panose="020F0502020204030204" pitchFamily="34" charset="0"/>
                <a:ea typeface="Times New Roman" panose="02020603050405020304" pitchFamily="18" charset="0"/>
                <a:cs typeface="Calibri" panose="020F0502020204030204" pitchFamily="34" charset="0"/>
              </a:rPr>
              <a:t>God’s wrath</a:t>
            </a:r>
            <a:r>
              <a:rPr lang="en-US" sz="3600" dirty="0">
                <a:effectLst/>
                <a:latin typeface="Calibri" panose="020F0502020204030204" pitchFamily="34" charset="0"/>
                <a:ea typeface="Times New Roman" panose="02020603050405020304" pitchFamily="18" charset="0"/>
                <a:cs typeface="Calibri" panose="020F0502020204030204" pitchFamily="34" charset="0"/>
              </a:rPr>
              <a:t>), 1:16; 16:10-13.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600" dirty="0">
                <a:effectLst/>
                <a:latin typeface="Calibri" panose="020F0502020204030204" pitchFamily="34" charset="0"/>
                <a:ea typeface="Times New Roman" panose="02020603050405020304" pitchFamily="18" charset="0"/>
                <a:cs typeface="Calibri" panose="020F0502020204030204" pitchFamily="34" charset="0"/>
              </a:rPr>
              <a:t>Assured a future restoration (</a:t>
            </a:r>
            <a:r>
              <a:rPr lang="en-US" sz="3600" cap="small" dirty="0">
                <a:effectLst/>
                <a:latin typeface="Calibri" panose="020F0502020204030204" pitchFamily="34" charset="0"/>
                <a:ea typeface="Times New Roman" panose="02020603050405020304" pitchFamily="18" charset="0"/>
                <a:cs typeface="Calibri" panose="020F0502020204030204" pitchFamily="34" charset="0"/>
              </a:rPr>
              <a:t>God’s mercy), </a:t>
            </a:r>
            <a:r>
              <a:rPr lang="en-US" sz="3600" dirty="0">
                <a:effectLst/>
                <a:latin typeface="Calibri" panose="020F0502020204030204" pitchFamily="34" charset="0"/>
                <a:ea typeface="Times New Roman" panose="02020603050405020304" pitchFamily="18" charset="0"/>
                <a:cs typeface="Calibri" panose="020F0502020204030204" pitchFamily="34" charset="0"/>
              </a:rPr>
              <a:t>46:27-28; 29:10.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9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DC6B-5ACB-CB01-2B12-C6BFE5F8DE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B22036-0F91-34D7-7F54-579E8F09E1F5}"/>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F2170077-9E91-D14A-76E3-1DC1789B3993}"/>
              </a:ext>
            </a:extLst>
          </p:cNvPr>
          <p:cNvSpPr txBox="1"/>
          <p:nvPr/>
        </p:nvSpPr>
        <p:spPr>
          <a:xfrm>
            <a:off x="349625" y="1344706"/>
            <a:ext cx="8731622" cy="3801041"/>
          </a:xfrm>
          <a:prstGeom prst="rect">
            <a:avLst/>
          </a:prstGeom>
          <a:noFill/>
        </p:spPr>
        <p:txBody>
          <a:bodyPr wrap="square">
            <a:spAutoFit/>
          </a:bodyPr>
          <a:lstStyle/>
          <a:p>
            <a:pPr marL="0" marR="0">
              <a:spcAft>
                <a:spcPts val="1000"/>
              </a:spcAft>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His Manner</a:t>
            </a:r>
            <a:r>
              <a:rPr lang="en-US" sz="3600" dirty="0">
                <a:effectLst/>
                <a:latin typeface="Calibri" panose="020F0502020204030204" pitchFamily="34" charset="0"/>
                <a:ea typeface="Times New Roman" panose="02020603050405020304" pitchFamily="18" charset="0"/>
                <a:cs typeface="Calibri" panose="020F0502020204030204" pitchFamily="34" charset="0"/>
              </a:rPr>
              <a:t>, Jer 1:17-19.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600" dirty="0">
                <a:effectLst/>
                <a:latin typeface="Calibri" panose="020F0502020204030204" pitchFamily="34" charset="0"/>
                <a:ea typeface="Times New Roman" panose="02020603050405020304" pitchFamily="18" charset="0"/>
                <a:cs typeface="Calibri" panose="020F0502020204030204" pitchFamily="34" charset="0"/>
              </a:rPr>
              <a:t>1.  Urgent (he had to preach), 20:9 (2 Tim 4:2).</a:t>
            </a:r>
          </a:p>
          <a:p>
            <a:pPr marL="0" marR="0">
              <a:spcAft>
                <a:spcPts val="10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600" dirty="0">
                <a:effectLst/>
                <a:latin typeface="Calibri" panose="020F0502020204030204" pitchFamily="34" charset="0"/>
                <a:ea typeface="Times New Roman" panose="02020603050405020304" pitchFamily="18" charset="0"/>
                <a:cs typeface="Calibri" panose="020F0502020204030204" pitchFamily="34" charset="0"/>
              </a:rPr>
              <a:t>2.  Decisive (he preached what needed to be heard), 37:16-17 (Acts 24:25).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49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9FD93-FD61-10B1-A801-825E152AD79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891FFE-1888-6E01-49D6-8FE79043C86C}"/>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E4817683-9CE9-7DF8-71C2-B56C12DB9B03}"/>
              </a:ext>
            </a:extLst>
          </p:cNvPr>
          <p:cNvSpPr txBox="1"/>
          <p:nvPr/>
        </p:nvSpPr>
        <p:spPr>
          <a:xfrm>
            <a:off x="860611" y="1398494"/>
            <a:ext cx="7637929" cy="4909036"/>
          </a:xfrm>
          <a:prstGeom prst="rect">
            <a:avLst/>
          </a:prstGeom>
          <a:noFill/>
        </p:spPr>
        <p:txBody>
          <a:bodyPr wrap="square">
            <a:spAutoFit/>
          </a:bodyPr>
          <a:lstStyle/>
          <a:p>
            <a:pPr marL="0" marR="0">
              <a:spcAft>
                <a:spcPts val="1000"/>
              </a:spcAft>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Consistent: His message and his life agreed,  1 Tim. 4:16.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1Tim. 4:16 Take heed to yourself and to the doctrine. Continue in them, for in doing this you will save both yourself and those who hear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God’s servant today, (2 Tim. 2:24-26)  3:16-17.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69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8D07E-DDE9-D7A2-0E5E-B561601555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2C7313-5DF5-CAF0-14DD-8DF88621DF9A}"/>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03E43D86-D4D6-FA29-F650-7AA676FA6595}"/>
              </a:ext>
            </a:extLst>
          </p:cNvPr>
          <p:cNvSpPr txBox="1"/>
          <p:nvPr/>
        </p:nvSpPr>
        <p:spPr>
          <a:xfrm>
            <a:off x="170329" y="923365"/>
            <a:ext cx="8812306" cy="4214680"/>
          </a:xfrm>
          <a:prstGeom prst="rect">
            <a:avLst/>
          </a:prstGeom>
          <a:noFill/>
        </p:spPr>
        <p:txBody>
          <a:bodyPr wrap="square">
            <a:spAutoFit/>
          </a:bodyPr>
          <a:lstStyle/>
          <a:p>
            <a:pPr marL="0" marR="0" algn="ctr">
              <a:lnSpc>
                <a:spcPct val="115000"/>
              </a:lnSpc>
              <a:spcAft>
                <a:spcPts val="1000"/>
              </a:spcAft>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Jeremiah And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               Jeremiah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Prophet &amp; Priest (1:1, 5)                                The Prophet &amp; High Priest (Ac 3:22;  Heb. 3:1)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      Personal Sorrow (15:18)                                Man of Sorrows (Isa 53:3)</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      Wept over Sins (9:1)                                       Wept over Jerusalem (Lk 19:41)</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      Despised &amp; Rejected (20:10)                         Despised &amp; Rejected (Isa 53:3)</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      Sacrifice (16:1-9)                                             Sacrifice (Heb. 10:12)</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      Intercession (18:20)                                        Intercession (Heb. 7:25)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      Spoke Truth w/o Reservation (20:7-9)         Spoke Truth w/o Reservation  (John    12:49)</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543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B3402-DDA0-24D9-A74F-3EC9704071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1143E1-9C80-3023-B015-07521809BD6B}"/>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1A641D8F-7510-8103-851E-9C9F438195CE}"/>
              </a:ext>
            </a:extLst>
          </p:cNvPr>
          <p:cNvSpPr txBox="1"/>
          <p:nvPr/>
        </p:nvSpPr>
        <p:spPr>
          <a:xfrm>
            <a:off x="448235" y="878542"/>
            <a:ext cx="8319247" cy="4867999"/>
          </a:xfrm>
          <a:prstGeom prst="rect">
            <a:avLst/>
          </a:prstGeom>
          <a:noFill/>
        </p:spPr>
        <p:txBody>
          <a:bodyPr wrap="square">
            <a:spAutoFit/>
          </a:bodyPr>
          <a:lstStyle/>
          <a:p>
            <a:pPr marL="0" marR="0">
              <a:lnSpc>
                <a:spcPct val="115000"/>
              </a:lnSpc>
              <a:spcAft>
                <a:spcPts val="1000"/>
              </a:spcAft>
              <a:buNone/>
            </a:pPr>
            <a:r>
              <a:rPr lang="en-US" sz="4000" kern="100" dirty="0">
                <a:effectLst/>
                <a:latin typeface="Calibri" panose="020F0502020204030204" pitchFamily="34" charset="0"/>
                <a:ea typeface="SimSun" panose="02010600030101010101" pitchFamily="2" charset="-122"/>
                <a:cs typeface="Calibri" panose="020F0502020204030204" pitchFamily="34" charset="0"/>
              </a:rPr>
              <a:t>Let us learn from Jeremiah: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3200" kern="100" dirty="0">
                <a:effectLst/>
                <a:latin typeface="Calibri" panose="020F0502020204030204" pitchFamily="34" charset="0"/>
                <a:ea typeface="SimSun" panose="02010600030101010101" pitchFamily="2" charset="-122"/>
                <a:cs typeface="Calibri" panose="020F0502020204030204" pitchFamily="34" charset="0"/>
              </a:rPr>
              <a:t>Never stop speaking God’s word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3200" kern="100" dirty="0">
                <a:effectLst/>
                <a:latin typeface="Calibri" panose="020F0502020204030204" pitchFamily="34" charset="0"/>
                <a:ea typeface="SimSun" panose="02010600030101010101" pitchFamily="2" charset="-122"/>
                <a:cs typeface="Calibri" panose="020F0502020204030204" pitchFamily="34" charset="0"/>
              </a:rPr>
              <a:t>Always speak God’s word with compassion.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3200" kern="100" dirty="0">
                <a:effectLst/>
                <a:latin typeface="Calibri" panose="020F0502020204030204" pitchFamily="34" charset="0"/>
                <a:ea typeface="SimSun" panose="02010600030101010101" pitchFamily="2" charset="-122"/>
                <a:cs typeface="Calibri" panose="020F0502020204030204" pitchFamily="34" charset="0"/>
              </a:rPr>
              <a:t>Always remember, we are not responsible for the results, we are responsible for sharing the gospel.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3200" kern="100" dirty="0">
                <a:effectLst/>
                <a:latin typeface="Calibri" panose="020F0502020204030204" pitchFamily="34" charset="0"/>
                <a:ea typeface="SimSun" panose="02010600030101010101" pitchFamily="2" charset="-122"/>
                <a:cs typeface="Calibri" panose="020F0502020204030204" pitchFamily="34" charset="0"/>
              </a:rPr>
              <a:t>We don’t wait till the time is right. The time may never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1000"/>
              </a:spcAft>
              <a:buFont typeface="Symbol" panose="05050102010706020507" pitchFamily="18" charset="2"/>
              <a:buChar char=""/>
            </a:pPr>
            <a:r>
              <a:rPr lang="en-US" sz="3200" kern="100" dirty="0">
                <a:effectLst/>
                <a:latin typeface="Calibri" panose="020F0502020204030204" pitchFamily="34" charset="0"/>
                <a:ea typeface="SimSun" panose="02010600030101010101" pitchFamily="2" charset="-122"/>
                <a:cs typeface="Calibri" panose="020F0502020204030204" pitchFamily="34" charset="0"/>
              </a:rPr>
              <a:t>We must be busy, in season, and out of season.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2A67-0B1F-6981-AF7E-5694BA3904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C42A70-4769-80D5-D019-D3715592FBE5}"/>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5" name="TextBox 4">
            <a:extLst>
              <a:ext uri="{FF2B5EF4-FFF2-40B4-BE49-F238E27FC236}">
                <a16:creationId xmlns:a16="http://schemas.microsoft.com/office/drawing/2014/main" id="{48AF4BE9-01F9-E4EA-4157-5A82B2139192}"/>
              </a:ext>
            </a:extLst>
          </p:cNvPr>
          <p:cNvSpPr txBox="1"/>
          <p:nvPr/>
        </p:nvSpPr>
        <p:spPr>
          <a:xfrm>
            <a:off x="457200" y="762000"/>
            <a:ext cx="8507506" cy="5509200"/>
          </a:xfrm>
          <a:prstGeom prst="rect">
            <a:avLst/>
          </a:prstGeom>
          <a:noFill/>
        </p:spPr>
        <p:txBody>
          <a:bodyPr wrap="square">
            <a:spAutoFit/>
          </a:bodyPr>
          <a:lstStyle/>
          <a:p>
            <a:r>
              <a:rPr lang="en-US" sz="3200" dirty="0"/>
              <a:t>LESSONS:</a:t>
            </a:r>
          </a:p>
          <a:p>
            <a:pPr marL="457200" indent="-457200">
              <a:buFont typeface="Arial" panose="020B0604020202020204" pitchFamily="34" charset="0"/>
              <a:buChar char="•"/>
            </a:pPr>
            <a:r>
              <a:rPr lang="en-US" sz="3200" dirty="0"/>
              <a:t>God chooses whom He will to do His purposes here on earth.</a:t>
            </a:r>
          </a:p>
          <a:p>
            <a:pPr marL="457200" indent="-457200">
              <a:buFont typeface="Arial" panose="020B0604020202020204" pitchFamily="34" charset="0"/>
              <a:buChar char="•"/>
            </a:pPr>
            <a:r>
              <a:rPr lang="en-US" sz="3200" dirty="0">
                <a:solidFill>
                  <a:srgbClr val="C00000"/>
                </a:solidFill>
              </a:rPr>
              <a:t>You do your part and God will do His.</a:t>
            </a:r>
          </a:p>
          <a:p>
            <a:pPr marL="457200" indent="-457200">
              <a:buFont typeface="Arial" panose="020B0604020202020204" pitchFamily="34" charset="0"/>
              <a:buChar char="•"/>
            </a:pPr>
            <a:r>
              <a:rPr lang="en-US" sz="3200" dirty="0">
                <a:solidFill>
                  <a:srgbClr val="0070C0"/>
                </a:solidFill>
              </a:rPr>
              <a:t>God always holds out a ray of hope.</a:t>
            </a:r>
          </a:p>
          <a:p>
            <a:pPr marL="457200" indent="-457200">
              <a:buFont typeface="Arial" panose="020B0604020202020204" pitchFamily="34" charset="0"/>
              <a:buChar char="•"/>
            </a:pPr>
            <a:r>
              <a:rPr lang="en-US" sz="3200" dirty="0"/>
              <a:t>Live like animals, therefore die like animals.</a:t>
            </a:r>
          </a:p>
          <a:p>
            <a:pPr marL="457200" indent="-457200">
              <a:buFont typeface="Arial" panose="020B0604020202020204" pitchFamily="34" charset="0"/>
              <a:buChar char="•"/>
            </a:pPr>
            <a:r>
              <a:rPr lang="en-US" sz="3200" dirty="0">
                <a:solidFill>
                  <a:srgbClr val="C00000"/>
                </a:solidFill>
              </a:rPr>
              <a:t>Prayers of the ungodly are not heard. </a:t>
            </a:r>
          </a:p>
          <a:p>
            <a:pPr marL="457200" indent="-457200">
              <a:buFont typeface="Arial" panose="020B0604020202020204" pitchFamily="34" charset="0"/>
              <a:buChar char="•"/>
            </a:pPr>
            <a:r>
              <a:rPr lang="en-US" sz="3200" dirty="0">
                <a:solidFill>
                  <a:srgbClr val="0070C0"/>
                </a:solidFill>
              </a:rPr>
              <a:t>Our sins testify against us.</a:t>
            </a:r>
          </a:p>
          <a:p>
            <a:pPr marL="457200" indent="-457200">
              <a:buFont typeface="Arial" panose="020B0604020202020204" pitchFamily="34" charset="0"/>
              <a:buChar char="•"/>
            </a:pPr>
            <a:r>
              <a:rPr lang="en-US" sz="3200" dirty="0"/>
              <a:t>All of God’s promises are conditional. </a:t>
            </a:r>
          </a:p>
          <a:p>
            <a:pPr marL="457200" indent="-457200">
              <a:buFont typeface="Arial" panose="020B0604020202020204" pitchFamily="34" charset="0"/>
              <a:buChar char="•"/>
            </a:pPr>
            <a:r>
              <a:rPr lang="en-US" sz="3200" dirty="0">
                <a:solidFill>
                  <a:srgbClr val="C00000"/>
                </a:solidFill>
              </a:rPr>
              <a:t>Cursed is he who does the work of the Lord negligently.</a:t>
            </a:r>
          </a:p>
        </p:txBody>
      </p:sp>
    </p:spTree>
    <p:extLst>
      <p:ext uri="{BB962C8B-B14F-4D97-AF65-F5344CB8AC3E}">
        <p14:creationId xmlns:p14="http://schemas.microsoft.com/office/powerpoint/2010/main" val="252712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C2D3-A8B5-E226-5899-F95BDAB64A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D84772-2A5F-02E5-A4A7-F73718AAEA3F}"/>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B4C842B5-9C91-99ED-BAE7-AD84CE10462A}"/>
              </a:ext>
            </a:extLst>
          </p:cNvPr>
          <p:cNvSpPr txBox="1"/>
          <p:nvPr/>
        </p:nvSpPr>
        <p:spPr>
          <a:xfrm>
            <a:off x="797859" y="815788"/>
            <a:ext cx="7279341" cy="4708981"/>
          </a:xfrm>
          <a:prstGeom prst="rect">
            <a:avLst/>
          </a:prstGeom>
          <a:noFill/>
        </p:spPr>
        <p:txBody>
          <a:bodyPr wrap="square">
            <a:spAutoFit/>
          </a:bodyPr>
          <a:lstStyle/>
          <a:p>
            <a:r>
              <a:rPr lang="en-US" sz="3600" b="1" dirty="0">
                <a:solidFill>
                  <a:srgbClr val="0070C0"/>
                </a:solidFill>
              </a:rPr>
              <a:t>Jeremiah 1:17 </a:t>
            </a:r>
            <a:r>
              <a:rPr lang="en-US" sz="2400" dirty="0"/>
              <a:t>"Therefore prepare yourself and arise, And speak to them all that I command you. Do not be dismayed before their faces, Lest I dismay you before them.</a:t>
            </a:r>
          </a:p>
          <a:p>
            <a:r>
              <a:rPr lang="en-US" sz="3600" dirty="0">
                <a:solidFill>
                  <a:srgbClr val="0070C0"/>
                </a:solidFill>
              </a:rPr>
              <a:t>18</a:t>
            </a:r>
            <a:r>
              <a:rPr lang="en-US" sz="3600" dirty="0"/>
              <a:t> </a:t>
            </a:r>
            <a:r>
              <a:rPr lang="en-US" sz="2400" dirty="0"/>
              <a:t>For behold, I have made you this day A fortified city and an iron pillar, And bronze walls against the whole land-Against the kings of Judah, Against its princes, Against its priests, And against the people of the land.</a:t>
            </a:r>
          </a:p>
          <a:p>
            <a:r>
              <a:rPr lang="en-US" sz="3600" dirty="0">
                <a:solidFill>
                  <a:srgbClr val="0070C0"/>
                </a:solidFill>
              </a:rPr>
              <a:t>19</a:t>
            </a:r>
            <a:r>
              <a:rPr lang="en-US" sz="2400" dirty="0">
                <a:solidFill>
                  <a:srgbClr val="0070C0"/>
                </a:solidFill>
              </a:rPr>
              <a:t> </a:t>
            </a:r>
            <a:r>
              <a:rPr lang="en-US" sz="2400" dirty="0"/>
              <a:t>They will fight against you, But they shall not prevail against you. For I am with you," says the LORD, "to deliver you."</a:t>
            </a:r>
          </a:p>
        </p:txBody>
      </p:sp>
      <p:sp>
        <p:nvSpPr>
          <p:cNvPr id="7" name="TextBox 6">
            <a:extLst>
              <a:ext uri="{FF2B5EF4-FFF2-40B4-BE49-F238E27FC236}">
                <a16:creationId xmlns:a16="http://schemas.microsoft.com/office/drawing/2014/main" id="{F13CFF58-C082-D213-61F5-2A180BBA1B9C}"/>
              </a:ext>
            </a:extLst>
          </p:cNvPr>
          <p:cNvSpPr txBox="1"/>
          <p:nvPr/>
        </p:nvSpPr>
        <p:spPr>
          <a:xfrm>
            <a:off x="797859" y="5684548"/>
            <a:ext cx="7619999" cy="923330"/>
          </a:xfrm>
          <a:prstGeom prst="rect">
            <a:avLst/>
          </a:prstGeom>
          <a:noFill/>
        </p:spPr>
        <p:txBody>
          <a:bodyPr wrap="square">
            <a:spAutoFit/>
          </a:bodyPr>
          <a:lstStyle/>
          <a:p>
            <a:r>
              <a:rPr lang="en-US" dirty="0">
                <a:solidFill>
                  <a:srgbClr val="C00000"/>
                </a:solidFill>
              </a:rPr>
              <a:t>Jeremiah - “As a man he melts in tears and pines away in sympathy; as the bearer of God’s word he is firm and hard like pillar and wall, on which the storm of a nation’s wrath breaks in vain” (von Orelli, 1889).</a:t>
            </a:r>
          </a:p>
        </p:txBody>
      </p:sp>
    </p:spTree>
    <p:extLst>
      <p:ext uri="{BB962C8B-B14F-4D97-AF65-F5344CB8AC3E}">
        <p14:creationId xmlns:p14="http://schemas.microsoft.com/office/powerpoint/2010/main" val="87293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457200" y="1405107"/>
            <a:ext cx="8229600" cy="4995694"/>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457200" y="457200"/>
            <a:ext cx="8229600"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noFill/>
                </a:ln>
                <a:solidFill>
                  <a:prstClr val="white"/>
                </a:solidFill>
                <a:effectLst/>
                <a:uLnTx/>
                <a:uFillTx/>
                <a:latin typeface="Arial Black" panose="020B0A04020102020204" pitchFamily="34" charset="0"/>
                <a:ea typeface="+mn-ea"/>
                <a:cs typeface="Times New Roman" pitchFamily="18" charset="0"/>
              </a:rPr>
              <a:t>The One Body</a:t>
            </a:r>
          </a:p>
        </p:txBody>
      </p:sp>
      <p:sp>
        <p:nvSpPr>
          <p:cNvPr id="9" name="Rectangle 8"/>
          <p:cNvSpPr/>
          <p:nvPr/>
        </p:nvSpPr>
        <p:spPr>
          <a:xfrm>
            <a:off x="457200" y="1219200"/>
            <a:ext cx="8229600" cy="185906"/>
          </a:xfrm>
          <a:prstGeom prst="rect">
            <a:avLst/>
          </a:prstGeom>
          <a:solidFill>
            <a:srgbClr val="C00000"/>
          </a:solidFill>
          <a:ln w="38100" cap="flat" cmpd="sng" algn="ctr">
            <a:solidFill>
              <a:schemeClr val="tx1"/>
            </a:solidFill>
            <a:prstDash val="soli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7"/>
          <p:cNvSpPr txBox="1">
            <a:spLocks noChangeArrowheads="1"/>
          </p:cNvSpPr>
          <p:nvPr/>
        </p:nvSpPr>
        <p:spPr bwMode="auto">
          <a:xfrm>
            <a:off x="457200" y="1524000"/>
            <a:ext cx="406908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There Is One Body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2:14-16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4:4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Corinthians 12:12-13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Romans 12:4-5</a:t>
            </a:r>
          </a:p>
        </p:txBody>
      </p:sp>
      <p:sp>
        <p:nvSpPr>
          <p:cNvPr id="11" name="TextBox 8"/>
          <p:cNvSpPr txBox="1">
            <a:spLocks noChangeArrowheads="1"/>
          </p:cNvSpPr>
          <p:nvPr/>
        </p:nvSpPr>
        <p:spPr bwMode="auto">
          <a:xfrm>
            <a:off x="4549140" y="1524000"/>
            <a:ext cx="41376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The Body Is The Church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Colossians 1:18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1:23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5:23-25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Corinthians 12:12-13, 18</a:t>
            </a:r>
          </a:p>
        </p:txBody>
      </p:sp>
      <p:sp>
        <p:nvSpPr>
          <p:cNvPr id="12" name="TextBox 9"/>
          <p:cNvSpPr txBox="1">
            <a:spLocks noChangeArrowheads="1"/>
          </p:cNvSpPr>
          <p:nvPr/>
        </p:nvSpPr>
        <p:spPr bwMode="auto">
          <a:xfrm>
            <a:off x="457200" y="4038600"/>
            <a:ext cx="409194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Salvation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The Body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2:14-16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5:23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John 5:11</a:t>
            </a:r>
          </a:p>
        </p:txBody>
      </p:sp>
      <p:sp>
        <p:nvSpPr>
          <p:cNvPr id="13" name="TextBox 10"/>
          <p:cNvSpPr txBox="1">
            <a:spLocks noChangeArrowheads="1"/>
          </p:cNvSpPr>
          <p:nvPr/>
        </p:nvSpPr>
        <p:spPr bwMode="auto">
          <a:xfrm>
            <a:off x="4526281" y="4038600"/>
            <a:ext cx="416051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How Do We Enter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Body?</a:t>
            </a: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Acts 2:47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Corinthians 12:13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Romans 6:3-4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4526281" y="1752600"/>
            <a:ext cx="45719"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762000" y="3886200"/>
            <a:ext cx="769619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3893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60979" y="253160"/>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B2DF8874-B05A-D6CB-235E-FBFE81E64869}"/>
              </a:ext>
            </a:extLst>
          </p:cNvPr>
          <p:cNvSpPr txBox="1"/>
          <p:nvPr/>
        </p:nvSpPr>
        <p:spPr>
          <a:xfrm>
            <a:off x="0" y="1023966"/>
            <a:ext cx="9072282"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Arial"/>
                <a:ea typeface="+mn-ea"/>
                <a:cs typeface="+mn-cs"/>
              </a:rPr>
              <a:t>Jesus 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Arial"/>
                <a:ea typeface="+mn-ea"/>
                <a:cs typeface="+mn-cs"/>
              </a:rPr>
              <a:t>coming.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Arial"/>
                <a:ea typeface="+mn-ea"/>
                <a:cs typeface="+mn-cs"/>
              </a:rPr>
              <a:t>Are you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Arial"/>
                <a:ea typeface="+mn-ea"/>
                <a:cs typeface="+mn-cs"/>
              </a:rPr>
              <a:t> ready?</a:t>
            </a:r>
          </a:p>
        </p:txBody>
      </p:sp>
    </p:spTree>
    <p:extLst>
      <p:ext uri="{BB962C8B-B14F-4D97-AF65-F5344CB8AC3E}">
        <p14:creationId xmlns:p14="http://schemas.microsoft.com/office/powerpoint/2010/main" val="1521640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7E7F52FA-0C06-4804-D590-0CEEEC25EF0C}"/>
              </a:ext>
            </a:extLst>
          </p:cNvPr>
          <p:cNvSpPr txBox="1"/>
          <p:nvPr/>
        </p:nvSpPr>
        <p:spPr>
          <a:xfrm>
            <a:off x="1143000" y="1523999"/>
            <a:ext cx="6845300"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Jeremiah</a:t>
            </a:r>
          </a:p>
        </p:txBody>
      </p:sp>
      <p:sp>
        <p:nvSpPr>
          <p:cNvPr id="12" name="TextBox 11">
            <a:extLst>
              <a:ext uri="{FF2B5EF4-FFF2-40B4-BE49-F238E27FC236}">
                <a16:creationId xmlns:a16="http://schemas.microsoft.com/office/drawing/2014/main" id="{75FC7EA0-2C4C-2DDE-020B-495FB210B03C}"/>
              </a:ext>
            </a:extLst>
          </p:cNvPr>
          <p:cNvSpPr txBox="1"/>
          <p:nvPr/>
        </p:nvSpPr>
        <p:spPr>
          <a:xfrm>
            <a:off x="1559858" y="3396075"/>
            <a:ext cx="6122894" cy="1766317"/>
          </a:xfrm>
          <a:prstGeom prst="rect">
            <a:avLst/>
          </a:prstGeom>
          <a:noFill/>
        </p:spPr>
        <p:txBody>
          <a:bodyPr wrap="square">
            <a:spAutoFit/>
          </a:bodyPr>
          <a:lstStyle/>
          <a:p>
            <a:pPr marL="0" marR="0">
              <a:lnSpc>
                <a:spcPct val="115000"/>
              </a:lnSpc>
              <a:spcAft>
                <a:spcPts val="1000"/>
              </a:spcAft>
              <a:buNone/>
            </a:pPr>
            <a:r>
              <a:rPr lang="en-US" sz="2400" u="sng" dirty="0">
                <a:effectLst/>
                <a:latin typeface="Calibri" panose="020F0502020204030204" pitchFamily="34" charset="0"/>
                <a:ea typeface="Times New Roman" panose="02020603050405020304" pitchFamily="18" charset="0"/>
                <a:cs typeface="Calibri" panose="020F0502020204030204" pitchFamily="34" charset="0"/>
              </a:rPr>
              <a:t>Jeremiah 1:10</a:t>
            </a:r>
            <a:r>
              <a:rPr lang="en-US" sz="2400" dirty="0">
                <a:effectLst/>
                <a:latin typeface="Calibri" panose="020F0502020204030204" pitchFamily="34" charset="0"/>
                <a:ea typeface="Times New Roman" panose="02020603050405020304" pitchFamily="18" charset="0"/>
                <a:cs typeface="Calibri" panose="020F0502020204030204" pitchFamily="34" charset="0"/>
              </a:rPr>
              <a:t> See, I have this day set thee over the nations and over the kingdoms, to root out, and to pull down, and to destroy, and to throw down, to build, and to plant.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355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1C92D-B054-AF9B-8872-51FB2695E4EA}"/>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8D0899DD-3F63-D0E3-45C2-62271EF76D12}"/>
              </a:ext>
            </a:extLst>
          </p:cNvPr>
          <p:cNvSpPr txBox="1"/>
          <p:nvPr/>
        </p:nvSpPr>
        <p:spPr>
          <a:xfrm>
            <a:off x="421341" y="896473"/>
            <a:ext cx="8238565" cy="5807721"/>
          </a:xfrm>
          <a:prstGeom prst="rect">
            <a:avLst/>
          </a:prstGeom>
          <a:noFill/>
        </p:spPr>
        <p:txBody>
          <a:bodyPr wrap="square">
            <a:spAutoFit/>
          </a:bodyPr>
          <a:lstStyle/>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Jeremiah had a harsh message of judgment.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Delivered with tears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Never won a convert.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His message was not only unwelcome to the nation whose 70 years’ captivity he predicted, but was totally rejected.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But his great accomplishment appears in his character.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u="sng" dirty="0">
                <a:effectLst/>
                <a:latin typeface="Calibri" panose="020F0502020204030204" pitchFamily="34" charset="0"/>
                <a:ea typeface="Times New Roman" panose="02020603050405020304" pitchFamily="18" charset="0"/>
                <a:cs typeface="Calibri" panose="020F0502020204030204" pitchFamily="34" charset="0"/>
              </a:rPr>
              <a:t>Fearless, faithful, and passionate for souls.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He was misrepresented, persecuted, but never stopped proclaiming God’s word.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00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1D217-0C28-79AF-F201-CD55CAD34A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8851B0-6385-A26F-6182-F12F888F6FDD}"/>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3AAA62BA-2E2C-4F0B-3D0D-D7471BFF4D10}"/>
              </a:ext>
            </a:extLst>
          </p:cNvPr>
          <p:cNvSpPr txBox="1"/>
          <p:nvPr/>
        </p:nvSpPr>
        <p:spPr>
          <a:xfrm>
            <a:off x="322730" y="1299885"/>
            <a:ext cx="8561294" cy="4775666"/>
          </a:xfrm>
          <a:prstGeom prst="rect">
            <a:avLst/>
          </a:prstGeom>
          <a:noFill/>
        </p:spPr>
        <p:txBody>
          <a:bodyPr wrap="square">
            <a:spAutoFit/>
          </a:bodyPr>
          <a:lstStyle/>
          <a:p>
            <a:pPr marL="0" marR="0" algn="ctr">
              <a:spcAft>
                <a:spcPts val="1000"/>
              </a:spcAft>
              <a:buNone/>
            </a:pP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Jeremiah was one of the great prophets of Israel.</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Name means Jehovah is High, or Exalted of God.</a:t>
            </a:r>
          </a:p>
          <a:p>
            <a:pPr marL="342900" marR="0" lvl="0" indent="-342900">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Born a priest, called by God to be a prophet,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Jer. 1:1, 4-5</a:t>
            </a:r>
            <a:r>
              <a:rPr lang="en-US" sz="3200" dirty="0">
                <a:effectLst/>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1000"/>
              </a:spcAft>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Active as a prophet in Jerusalem (627-586 BC), then Egypt several years (total of about 50 yrs).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57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1982-8183-477C-E644-F2B5D18E7A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444EE3-65C5-050E-F908-9A28D7B28253}"/>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47B1FDB0-0AB7-CCDB-8430-9B2C051A35BA}"/>
              </a:ext>
            </a:extLst>
          </p:cNvPr>
          <p:cNvSpPr txBox="1"/>
          <p:nvPr/>
        </p:nvSpPr>
        <p:spPr>
          <a:xfrm>
            <a:off x="367553" y="1120589"/>
            <a:ext cx="8570259" cy="5591274"/>
          </a:xfrm>
          <a:prstGeom prst="rect">
            <a:avLst/>
          </a:prstGeom>
          <a:noFill/>
        </p:spPr>
        <p:txBody>
          <a:bodyPr wrap="square">
            <a:spAutoFit/>
          </a:bodyPr>
          <a:lstStyle/>
          <a:p>
            <a:pPr marL="457200" marR="0" indent="-457200">
              <a:spcAft>
                <a:spcPts val="1000"/>
              </a:spcAft>
              <a:buFont typeface="Arial" panose="020B0604020202020204" pitchFamily="34" charset="0"/>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Jeremiah teaches us tremendous lessons in the face of trials, Jeremiah was a Man of Faith.</a:t>
            </a:r>
          </a:p>
          <a:p>
            <a:pPr marL="457200" indent="-457200">
              <a:spcAft>
                <a:spcPts val="1000"/>
              </a:spcAft>
              <a:buFont typeface="Arial" panose="020B0604020202020204" pitchFamily="34" charset="0"/>
              <a:buChar char="•"/>
            </a:pPr>
            <a:r>
              <a:rPr lang="en-US" sz="3200" dirty="0">
                <a:solidFill>
                  <a:srgbClr val="FF0000"/>
                </a:solidFill>
              </a:rPr>
              <a:t>He was forbidden to marry or to be present in homes of mourning or feasting. </a:t>
            </a:r>
          </a:p>
          <a:p>
            <a:pPr marL="457200" indent="-457200">
              <a:spcAft>
                <a:spcPts val="1000"/>
              </a:spcAft>
              <a:buFont typeface="Arial" panose="020B0604020202020204" pitchFamily="34" charset="0"/>
              <a:buChar char="•"/>
            </a:pPr>
            <a:r>
              <a:rPr lang="en-US" sz="3200" dirty="0">
                <a:solidFill>
                  <a:srgbClr val="0070C0"/>
                </a:solidFill>
              </a:rPr>
              <a:t>Standing alone, he soon found himself opposed by princes, the people, false prophets and priests. </a:t>
            </a:r>
          </a:p>
          <a:p>
            <a:pPr marL="457200" indent="-457200">
              <a:spcAft>
                <a:spcPts val="1000"/>
              </a:spcAft>
              <a:buFont typeface="Arial" panose="020B0604020202020204" pitchFamily="34" charset="0"/>
              <a:buChar char="•"/>
            </a:pPr>
            <a:r>
              <a:rPr lang="en-US" sz="3200" dirty="0"/>
              <a:t> Wherever he appeared he was hated, despised, feared and threatened. </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17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3124B-CD8D-F71D-4365-523041E80C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A60074-D7F6-45C9-388F-A46D1554A647}"/>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159EB621-8B7D-D6E4-66D7-601C4E48928F}"/>
              </a:ext>
            </a:extLst>
          </p:cNvPr>
          <p:cNvSpPr txBox="1"/>
          <p:nvPr/>
        </p:nvSpPr>
        <p:spPr>
          <a:xfrm>
            <a:off x="735105" y="1766048"/>
            <a:ext cx="7566212" cy="2603341"/>
          </a:xfrm>
          <a:prstGeom prst="rect">
            <a:avLst/>
          </a:prstGeom>
          <a:noFill/>
        </p:spPr>
        <p:txBody>
          <a:bodyPr wrap="square">
            <a:spAutoFit/>
          </a:bodyPr>
          <a:lstStyle/>
          <a:p>
            <a:pPr marL="0" marR="0">
              <a:lnSpc>
                <a:spcPct val="115000"/>
              </a:lnSpc>
              <a:spcAft>
                <a:spcPts val="1000"/>
              </a:spcAft>
              <a:buNone/>
            </a:pPr>
            <a:r>
              <a:rPr lang="en-US" sz="3600" dirty="0">
                <a:effectLst/>
                <a:latin typeface="Calibri" panose="020F0502020204030204" pitchFamily="34" charset="0"/>
                <a:ea typeface="Times New Roman" panose="02020603050405020304" pitchFamily="18" charset="0"/>
                <a:cs typeface="Calibri" panose="020F0502020204030204" pitchFamily="34" charset="0"/>
              </a:rPr>
              <a:t>When Jerusalem was besieged he bought a field, demonstrating his faith that God would again bless the land,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Jer.32:6-7, 9,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7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1D00-1AC0-78D8-7393-FC9B7A1C2A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1CB949-9F17-5CE8-7449-F98DBB6B3C6C}"/>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8AF2D42E-D310-391F-1EF5-764D7196B7A2}"/>
              </a:ext>
            </a:extLst>
          </p:cNvPr>
          <p:cNvSpPr txBox="1"/>
          <p:nvPr/>
        </p:nvSpPr>
        <p:spPr>
          <a:xfrm>
            <a:off x="860612" y="1434353"/>
            <a:ext cx="7521388" cy="4780796"/>
          </a:xfrm>
          <a:prstGeom prst="rect">
            <a:avLst/>
          </a:prstGeom>
          <a:noFill/>
        </p:spPr>
        <p:txBody>
          <a:bodyPr wrap="square">
            <a:spAutoFit/>
          </a:bodyPr>
          <a:lstStyle/>
          <a:p>
            <a:pPr marL="0" marR="0">
              <a:spcAft>
                <a:spcPts val="1000"/>
              </a:spcAft>
              <a:buNone/>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He saw beyond the tragedy of exile to restoration to land, </a:t>
            </a: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31:23-28</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and,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Jer. 31:31</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dirty="0">
                <a:effectLst/>
                <a:latin typeface="Calibri" panose="020F0502020204030204" pitchFamily="34" charset="0"/>
                <a:ea typeface="Times New Roman" panose="02020603050405020304" pitchFamily="18" charset="0"/>
                <a:cs typeface="Calibri" panose="020F0502020204030204" pitchFamily="34" charset="0"/>
              </a:rPr>
              <a:t>"Behold, the days are coming, says the LORD, when I will make a new covenant with the house of Israel and with the house of Judah-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1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72B14-F59D-D230-3336-827EFB5664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41D6E6-F508-84C2-B1DA-2BD5782538A8}"/>
              </a:ext>
            </a:extLst>
          </p:cNvPr>
          <p:cNvSpPr txBox="1"/>
          <p:nvPr/>
        </p:nvSpPr>
        <p:spPr>
          <a:xfrm>
            <a:off x="0" y="-8970"/>
            <a:ext cx="9144000" cy="584775"/>
          </a:xfrm>
          <a:prstGeom prst="rect">
            <a:avLst/>
          </a:prstGeom>
          <a:solidFill>
            <a:schemeClr val="tx1"/>
          </a:solidFill>
        </p:spPr>
        <p:txBody>
          <a:bodyPr wrap="square" rtlCol="0">
            <a:spAutoFit/>
          </a:bodyPr>
          <a:lstStyle/>
          <a:p>
            <a:pPr algn="ctr"/>
            <a:r>
              <a:rPr lang="en-US" sz="3200" dirty="0">
                <a:solidFill>
                  <a:schemeClr val="bg1"/>
                </a:solidFill>
              </a:rPr>
              <a:t>Lessons From The Weeping Prophet Jeremiah</a:t>
            </a:r>
          </a:p>
        </p:txBody>
      </p:sp>
      <p:sp>
        <p:nvSpPr>
          <p:cNvPr id="4" name="TextBox 3">
            <a:extLst>
              <a:ext uri="{FF2B5EF4-FFF2-40B4-BE49-F238E27FC236}">
                <a16:creationId xmlns:a16="http://schemas.microsoft.com/office/drawing/2014/main" id="{2D21094A-E934-2871-E289-E3BDC74DCB85}"/>
              </a:ext>
            </a:extLst>
          </p:cNvPr>
          <p:cNvSpPr txBox="1"/>
          <p:nvPr/>
        </p:nvSpPr>
        <p:spPr>
          <a:xfrm>
            <a:off x="555812" y="1013012"/>
            <a:ext cx="8050306" cy="5389809"/>
          </a:xfrm>
          <a:prstGeom prst="rect">
            <a:avLst/>
          </a:prstGeom>
          <a:noFill/>
        </p:spPr>
        <p:txBody>
          <a:bodyPr wrap="square">
            <a:spAutoFit/>
          </a:bodyPr>
          <a:lstStyle/>
          <a:p>
            <a:pPr marL="0" marR="0">
              <a:spcAft>
                <a:spcPts val="1000"/>
              </a:spcAft>
              <a:buNone/>
            </a:pPr>
            <a:r>
              <a:rPr lang="en-US" sz="3600" dirty="0">
                <a:effectLst/>
                <a:latin typeface="Calibri" panose="020F0502020204030204" pitchFamily="34" charset="0"/>
                <a:ea typeface="Times New Roman" panose="02020603050405020304" pitchFamily="18" charset="0"/>
                <a:cs typeface="Calibri" panose="020F0502020204030204" pitchFamily="34" charset="0"/>
              </a:rPr>
              <a:t>Jeremiah was a Courageous Man,</a:t>
            </a:r>
          </a:p>
          <a:p>
            <a:r>
              <a:rPr lang="en-US" sz="3600" dirty="0"/>
              <a:t>Courageous because God was with him, </a:t>
            </a:r>
          </a:p>
          <a:p>
            <a:r>
              <a:rPr lang="en-US" sz="3600" dirty="0"/>
              <a:t>Jer. 1:19 They will fight against you, But they shall not prevail against you. For I am with you," says the LORD, "to deliver you."</a:t>
            </a:r>
          </a:p>
          <a:p>
            <a:r>
              <a:rPr lang="en-US" sz="3600" dirty="0"/>
              <a:t> </a:t>
            </a:r>
          </a:p>
          <a:p>
            <a:r>
              <a:rPr lang="en-US" sz="3600" u="sng" dirty="0"/>
              <a:t>We </a:t>
            </a:r>
            <a:r>
              <a:rPr lang="en-US" sz="3600" dirty="0"/>
              <a:t>need courage in the face of </a:t>
            </a:r>
            <a:r>
              <a:rPr lang="en-US" sz="3600" u="sng" dirty="0"/>
              <a:t>temptations</a:t>
            </a:r>
            <a:r>
              <a:rPr lang="en-US" sz="3600" dirty="0"/>
              <a:t>,  </a:t>
            </a:r>
            <a:r>
              <a:rPr lang="en-US" sz="3600" u="sng" dirty="0"/>
              <a:t>false allegations</a:t>
            </a:r>
            <a:r>
              <a:rPr lang="en-US" sz="3600" dirty="0"/>
              <a:t> and </a:t>
            </a:r>
            <a:r>
              <a:rPr lang="en-US" sz="3600" u="sng" dirty="0"/>
              <a:t>enemies of the cross</a:t>
            </a:r>
            <a:r>
              <a:rPr lang="en-US" sz="3600" dirty="0"/>
              <a:t>.</a:t>
            </a:r>
          </a:p>
          <a:p>
            <a:pPr marL="0" marR="0">
              <a:lnSpc>
                <a:spcPct val="115000"/>
              </a:lnSpc>
              <a:spcAft>
                <a:spcPts val="10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279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150</TotalTime>
  <Words>1150</Words>
  <Application>Microsoft Office PowerPoint</Application>
  <PresentationFormat>On-screen Show (4:3)</PresentationFormat>
  <Paragraphs>125</Paragraphs>
  <Slides>18</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Algerian</vt:lpstr>
      <vt:lpstr>Arial</vt:lpstr>
      <vt:lpstr>Arial Black</vt:lpstr>
      <vt:lpstr>Arial Unicode MS</vt:lpstr>
      <vt:lpstr>Calibri</vt:lpstr>
      <vt:lpstr>Calibri Light</vt:lpstr>
      <vt:lpstr>Ink Free</vt:lpstr>
      <vt:lpstr>Symbol</vt:lpstr>
      <vt:lpstr>Times New Roman</vt:lpstr>
      <vt:lpstr>Office Theme</vt:lpstr>
      <vt:lpstr>1_Office Theme</vt:lpstr>
      <vt:lpstr>4_Office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9</cp:revision>
  <dcterms:created xsi:type="dcterms:W3CDTF">2025-08-19T19:05:23Z</dcterms:created>
  <dcterms:modified xsi:type="dcterms:W3CDTF">2025-08-23T12:58:01Z</dcterms:modified>
</cp:coreProperties>
</file>