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298" r:id="rId4"/>
    <p:sldId id="283" r:id="rId5"/>
    <p:sldId id="278" r:id="rId6"/>
    <p:sldId id="284" r:id="rId7"/>
    <p:sldId id="275" r:id="rId8"/>
    <p:sldId id="287" r:id="rId9"/>
    <p:sldId id="290" r:id="rId10"/>
    <p:sldId id="289" r:id="rId11"/>
    <p:sldId id="299" r:id="rId12"/>
    <p:sldId id="276" r:id="rId13"/>
    <p:sldId id="300" r:id="rId14"/>
    <p:sldId id="279" r:id="rId15"/>
    <p:sldId id="291" r:id="rId16"/>
    <p:sldId id="267" r:id="rId17"/>
    <p:sldId id="301" r:id="rId18"/>
    <p:sldId id="270" r:id="rId19"/>
    <p:sldId id="304" r:id="rId20"/>
    <p:sldId id="293" r:id="rId21"/>
    <p:sldId id="286" r:id="rId22"/>
    <p:sldId id="292" r:id="rId23"/>
    <p:sldId id="295" r:id="rId24"/>
    <p:sldId id="273" r:id="rId25"/>
    <p:sldId id="288" r:id="rId26"/>
    <p:sldId id="30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nDq5NxhUoJMxFI0jBGMzg==" hashData="nzkzBmFJ6XxusigeBRNeU4V7VY3tORF2GwYkxBCMiBBL1slFJ0tvRQ5Ko2XronANkhtmbhRmkzfaBaJhnr01x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p:scale>
          <a:sx n="100" d="100"/>
          <a:sy n="100" d="100"/>
        </p:scale>
        <p:origin x="1896" y="2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5A4DCD-6881-4128-A9A6-EC8436EF9D20}"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227368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A4DCD-6881-4128-A9A6-EC8436EF9D20}"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372884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A4DCD-6881-4128-A9A6-EC8436EF9D20}"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2178857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3449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19328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14454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41871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626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25935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2009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720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A4DCD-6881-4128-A9A6-EC8436EF9D20}"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136602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96867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06438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8435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A4DCD-6881-4128-A9A6-EC8436EF9D20}"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41360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A4DCD-6881-4128-A9A6-EC8436EF9D20}"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136570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5A4DCD-6881-4128-A9A6-EC8436EF9D20}"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97858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5A4DCD-6881-4128-A9A6-EC8436EF9D20}"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103482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A4DCD-6881-4128-A9A6-EC8436EF9D20}"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380607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A4DCD-6881-4128-A9A6-EC8436EF9D20}"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219621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A4DCD-6881-4128-A9A6-EC8436EF9D20}"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0C997-D413-4779-B497-6C1CD23C6634}" type="slidenum">
              <a:rPr lang="en-US" smtClean="0"/>
              <a:t>‹#›</a:t>
            </a:fld>
            <a:endParaRPr lang="en-US"/>
          </a:p>
        </p:txBody>
      </p:sp>
    </p:spTree>
    <p:extLst>
      <p:ext uri="{BB962C8B-B14F-4D97-AF65-F5344CB8AC3E}">
        <p14:creationId xmlns:p14="http://schemas.microsoft.com/office/powerpoint/2010/main" val="61081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A4DCD-6881-4128-A9A6-EC8436EF9D20}" type="datetimeFigureOut">
              <a:rPr lang="en-US" smtClean="0"/>
              <a:t>8/14/2025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0C997-D413-4779-B497-6C1CD23C6634}" type="slidenum">
              <a:rPr lang="en-US" smtClean="0"/>
              <a:t>‹#›</a:t>
            </a:fld>
            <a:endParaRPr lang="en-US"/>
          </a:p>
        </p:txBody>
      </p:sp>
    </p:spTree>
    <p:extLst>
      <p:ext uri="{BB962C8B-B14F-4D97-AF65-F5344CB8AC3E}">
        <p14:creationId xmlns:p14="http://schemas.microsoft.com/office/powerpoint/2010/main" val="1488331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8/14/2025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4343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9442F-C016-B03D-47B4-75F2D440AC8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6E60920-A307-5AB7-AA45-A91D50EF63C8}"/>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BE4A17A2-D5C0-2739-14CE-99E8EB3284D8}"/>
              </a:ext>
            </a:extLst>
          </p:cNvPr>
          <p:cNvPicPr>
            <a:picLocks noChangeAspect="1"/>
          </p:cNvPicPr>
          <p:nvPr/>
        </p:nvPicPr>
        <p:blipFill>
          <a:blip r:embed="rId2"/>
          <a:stretch>
            <a:fillRect/>
          </a:stretch>
        </p:blipFill>
        <p:spPr>
          <a:xfrm>
            <a:off x="148854" y="650516"/>
            <a:ext cx="4603486" cy="6203002"/>
          </a:xfrm>
          <a:prstGeom prst="rect">
            <a:avLst/>
          </a:prstGeom>
        </p:spPr>
      </p:pic>
      <p:sp>
        <p:nvSpPr>
          <p:cNvPr id="3" name="TextBox 2">
            <a:extLst>
              <a:ext uri="{FF2B5EF4-FFF2-40B4-BE49-F238E27FC236}">
                <a16:creationId xmlns:a16="http://schemas.microsoft.com/office/drawing/2014/main" id="{CA29AC93-1C93-3253-3011-125E3CB3A825}"/>
              </a:ext>
            </a:extLst>
          </p:cNvPr>
          <p:cNvSpPr txBox="1"/>
          <p:nvPr/>
        </p:nvSpPr>
        <p:spPr>
          <a:xfrm>
            <a:off x="1127046" y="1105780"/>
            <a:ext cx="2743199" cy="2308324"/>
          </a:xfrm>
          <a:prstGeom prst="rect">
            <a:avLst/>
          </a:prstGeom>
          <a:noFill/>
        </p:spPr>
        <p:txBody>
          <a:bodyPr wrap="square" rtlCol="0">
            <a:spAutoFit/>
          </a:bodyPr>
          <a:lstStyle/>
          <a:p>
            <a:pPr algn="ctr"/>
            <a:r>
              <a:rPr lang="en-US" sz="7200" dirty="0"/>
              <a:t>Be Sober</a:t>
            </a:r>
          </a:p>
        </p:txBody>
      </p:sp>
      <p:sp>
        <p:nvSpPr>
          <p:cNvPr id="4" name="TextBox 3">
            <a:extLst>
              <a:ext uri="{FF2B5EF4-FFF2-40B4-BE49-F238E27FC236}">
                <a16:creationId xmlns:a16="http://schemas.microsoft.com/office/drawing/2014/main" id="{4C5C70EA-6CC2-AD42-3BE3-EE2822B9F7D0}"/>
              </a:ext>
            </a:extLst>
          </p:cNvPr>
          <p:cNvSpPr txBox="1"/>
          <p:nvPr/>
        </p:nvSpPr>
        <p:spPr>
          <a:xfrm>
            <a:off x="4572000" y="896471"/>
            <a:ext cx="4204447" cy="5770639"/>
          </a:xfrm>
          <a:prstGeom prst="rect">
            <a:avLst/>
          </a:prstGeom>
          <a:noFill/>
        </p:spPr>
        <p:txBody>
          <a:bodyPr wrap="square" rtlCol="0">
            <a:spAutoFit/>
          </a:bodyPr>
          <a:lstStyle/>
          <a:p>
            <a:r>
              <a:rPr lang="en-US" sz="2800" b="1" dirty="0">
                <a:solidFill>
                  <a:srgbClr val="0070C0"/>
                </a:solidFill>
              </a:rPr>
              <a:t>1Peter 1:13 </a:t>
            </a:r>
            <a:r>
              <a:rPr lang="en-US" sz="2200" dirty="0"/>
              <a:t>Therefore gird up the loins of your mind, </a:t>
            </a:r>
            <a:r>
              <a:rPr lang="en-US" sz="2200" u="sng" dirty="0"/>
              <a:t>be sober</a:t>
            </a:r>
            <a:r>
              <a:rPr lang="en-US" sz="2200" dirty="0"/>
              <a:t>, and rest your hope fully upon the grace that is to be brought to you at the revelation of Jesus Christ;</a:t>
            </a:r>
          </a:p>
          <a:p>
            <a:endParaRPr lang="en-US" sz="2200" dirty="0"/>
          </a:p>
          <a:p>
            <a:r>
              <a:rPr lang="en-US" sz="2800" b="1" dirty="0">
                <a:solidFill>
                  <a:srgbClr val="0070C0"/>
                </a:solidFill>
              </a:rPr>
              <a:t>1Thess. 5:6 </a:t>
            </a:r>
            <a:r>
              <a:rPr lang="en-US" sz="2200" dirty="0"/>
              <a:t>Therefore let us not sleep, as others do, but let us </a:t>
            </a:r>
            <a:r>
              <a:rPr lang="en-US" sz="2200" u="sng" dirty="0"/>
              <a:t>watch and be sober</a:t>
            </a:r>
            <a:r>
              <a:rPr lang="en-US" sz="2200" dirty="0"/>
              <a:t>.</a:t>
            </a:r>
          </a:p>
          <a:p>
            <a:r>
              <a:rPr lang="en-US" sz="2200" dirty="0"/>
              <a:t>7 For those who sleep, sleep at night, and those who get drunk are drunk at night.</a:t>
            </a:r>
          </a:p>
          <a:p>
            <a:r>
              <a:rPr lang="en-US" sz="2200" dirty="0"/>
              <a:t>8 But let us who are of the day </a:t>
            </a:r>
            <a:r>
              <a:rPr lang="en-US" sz="2200" u="sng" dirty="0"/>
              <a:t>be sober,</a:t>
            </a:r>
            <a:r>
              <a:rPr lang="en-US" sz="2200" dirty="0"/>
              <a:t> putting on the breastplate of faith and love, and as a helmet the hope of salvation.</a:t>
            </a:r>
          </a:p>
        </p:txBody>
      </p:sp>
    </p:spTree>
    <p:extLst>
      <p:ext uri="{BB962C8B-B14F-4D97-AF65-F5344CB8AC3E}">
        <p14:creationId xmlns:p14="http://schemas.microsoft.com/office/powerpoint/2010/main" val="230598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All About Winding Road Sign | Road Signs Library - Driving Test Pro">
            <a:extLst>
              <a:ext uri="{FF2B5EF4-FFF2-40B4-BE49-F238E27FC236}">
                <a16:creationId xmlns:a16="http://schemas.microsoft.com/office/drawing/2014/main" id="{AB293708-B37B-74BE-7EBB-B09881F7C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638"/>
            <a:ext cx="9144000" cy="605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3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DC8A-1953-0D98-E88F-AF1276EFA2B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588B709-FA42-8D07-CD40-05B5BE6F9BD3}"/>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C8FA5810-8CBD-827E-4E64-E6DB6213BAAA}"/>
              </a:ext>
            </a:extLst>
          </p:cNvPr>
          <p:cNvPicPr>
            <a:picLocks noChangeAspect="1"/>
          </p:cNvPicPr>
          <p:nvPr/>
        </p:nvPicPr>
        <p:blipFill>
          <a:blip r:embed="rId2"/>
          <a:stretch>
            <a:fillRect/>
          </a:stretch>
        </p:blipFill>
        <p:spPr>
          <a:xfrm>
            <a:off x="2307264" y="702905"/>
            <a:ext cx="4157331" cy="2943044"/>
          </a:xfrm>
          <a:prstGeom prst="rect">
            <a:avLst/>
          </a:prstGeom>
        </p:spPr>
      </p:pic>
      <p:sp>
        <p:nvSpPr>
          <p:cNvPr id="3" name="TextBox 2">
            <a:extLst>
              <a:ext uri="{FF2B5EF4-FFF2-40B4-BE49-F238E27FC236}">
                <a16:creationId xmlns:a16="http://schemas.microsoft.com/office/drawing/2014/main" id="{4C8405A9-4A4B-C8D6-95A0-301E6F8C9A29}"/>
              </a:ext>
            </a:extLst>
          </p:cNvPr>
          <p:cNvSpPr txBox="1"/>
          <p:nvPr/>
        </p:nvSpPr>
        <p:spPr>
          <a:xfrm>
            <a:off x="2583712" y="2307265"/>
            <a:ext cx="3689497" cy="1200329"/>
          </a:xfrm>
          <a:prstGeom prst="rect">
            <a:avLst/>
          </a:prstGeom>
          <a:noFill/>
        </p:spPr>
        <p:txBody>
          <a:bodyPr wrap="square" rtlCol="0">
            <a:spAutoFit/>
          </a:bodyPr>
          <a:lstStyle/>
          <a:p>
            <a:r>
              <a:rPr lang="en-US" sz="7200" dirty="0"/>
              <a:t>Beware</a:t>
            </a:r>
          </a:p>
        </p:txBody>
      </p:sp>
      <p:sp>
        <p:nvSpPr>
          <p:cNvPr id="5" name="TextBox 4">
            <a:extLst>
              <a:ext uri="{FF2B5EF4-FFF2-40B4-BE49-F238E27FC236}">
                <a16:creationId xmlns:a16="http://schemas.microsoft.com/office/drawing/2014/main" id="{19605C08-CB8D-C24A-B2C4-8B45D34FF050}"/>
              </a:ext>
            </a:extLst>
          </p:cNvPr>
          <p:cNvSpPr txBox="1"/>
          <p:nvPr/>
        </p:nvSpPr>
        <p:spPr>
          <a:xfrm>
            <a:off x="304800" y="4043082"/>
            <a:ext cx="8740588" cy="2677656"/>
          </a:xfrm>
          <a:prstGeom prst="rect">
            <a:avLst/>
          </a:prstGeom>
          <a:noFill/>
        </p:spPr>
        <p:txBody>
          <a:bodyPr wrap="square">
            <a:spAutoFit/>
          </a:bodyPr>
          <a:lstStyle/>
          <a:p>
            <a:r>
              <a:rPr lang="en-US" sz="2800" b="1" dirty="0">
                <a:solidFill>
                  <a:srgbClr val="0070C0"/>
                </a:solidFill>
              </a:rPr>
              <a:t>Matt. 7:15 </a:t>
            </a:r>
            <a:r>
              <a:rPr lang="en-US" sz="2800" dirty="0"/>
              <a:t>"</a:t>
            </a:r>
            <a:r>
              <a:rPr lang="en-US" sz="2800" u="sng" dirty="0"/>
              <a:t>Beware</a:t>
            </a:r>
            <a:r>
              <a:rPr lang="en-US" sz="2800" dirty="0"/>
              <a:t> of false prophets, who come to you in sheep's clothing, but inwardly they are ravenous wolves.</a:t>
            </a:r>
          </a:p>
          <a:p>
            <a:endParaRPr lang="en-US" sz="2800" dirty="0"/>
          </a:p>
          <a:p>
            <a:r>
              <a:rPr lang="en-US" sz="2800" b="1" dirty="0">
                <a:solidFill>
                  <a:srgbClr val="0070C0"/>
                </a:solidFill>
              </a:rPr>
              <a:t>Luke 12:15 </a:t>
            </a:r>
            <a:r>
              <a:rPr lang="en-US" sz="2800" dirty="0"/>
              <a:t>And He said to them, "Take heed and </a:t>
            </a:r>
            <a:r>
              <a:rPr lang="en-US" sz="2800" u="sng" dirty="0"/>
              <a:t>beware</a:t>
            </a:r>
            <a:r>
              <a:rPr lang="en-US" sz="2800" dirty="0"/>
              <a:t> of covetousness, for one's life does not consist in the abundance of the things he possesses."</a:t>
            </a:r>
          </a:p>
        </p:txBody>
      </p:sp>
    </p:spTree>
    <p:extLst>
      <p:ext uri="{BB962C8B-B14F-4D97-AF65-F5344CB8AC3E}">
        <p14:creationId xmlns:p14="http://schemas.microsoft.com/office/powerpoint/2010/main" val="339912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4B082-147A-07F3-E732-1CDC366ED23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F91BF3C-6DE7-A172-6DDE-B67D51DCA3D1}"/>
              </a:ext>
            </a:extLst>
          </p:cNvPr>
          <p:cNvPicPr>
            <a:picLocks noChangeAspect="1"/>
          </p:cNvPicPr>
          <p:nvPr/>
        </p:nvPicPr>
        <p:blipFill>
          <a:blip r:embed="rId2"/>
          <a:stretch>
            <a:fillRect/>
          </a:stretch>
        </p:blipFill>
        <p:spPr>
          <a:xfrm>
            <a:off x="50242" y="0"/>
            <a:ext cx="9043516" cy="6858000"/>
          </a:xfrm>
          <a:prstGeom prst="rect">
            <a:avLst/>
          </a:prstGeom>
        </p:spPr>
      </p:pic>
    </p:spTree>
    <p:extLst>
      <p:ext uri="{BB962C8B-B14F-4D97-AF65-F5344CB8AC3E}">
        <p14:creationId xmlns:p14="http://schemas.microsoft.com/office/powerpoint/2010/main" val="211886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8E995-ED13-183B-C59E-92EDFE10F8D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1C5F7BA-5D19-9676-A61E-6FCF85F78F3B}"/>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76381AAD-5B60-F989-24E3-66A5C2FA3A22}"/>
              </a:ext>
            </a:extLst>
          </p:cNvPr>
          <p:cNvPicPr>
            <a:picLocks noChangeAspect="1"/>
          </p:cNvPicPr>
          <p:nvPr/>
        </p:nvPicPr>
        <p:blipFill>
          <a:blip r:embed="rId2"/>
          <a:stretch>
            <a:fillRect/>
          </a:stretch>
        </p:blipFill>
        <p:spPr>
          <a:xfrm>
            <a:off x="691115" y="760227"/>
            <a:ext cx="3625703" cy="3625703"/>
          </a:xfrm>
          <a:prstGeom prst="rect">
            <a:avLst/>
          </a:prstGeom>
        </p:spPr>
      </p:pic>
      <p:sp>
        <p:nvSpPr>
          <p:cNvPr id="3" name="TextBox 2">
            <a:extLst>
              <a:ext uri="{FF2B5EF4-FFF2-40B4-BE49-F238E27FC236}">
                <a16:creationId xmlns:a16="http://schemas.microsoft.com/office/drawing/2014/main" id="{3C9B0DA7-D8AE-B491-176E-A99F36F76B7D}"/>
              </a:ext>
            </a:extLst>
          </p:cNvPr>
          <p:cNvSpPr txBox="1"/>
          <p:nvPr/>
        </p:nvSpPr>
        <p:spPr>
          <a:xfrm>
            <a:off x="1360969" y="2088409"/>
            <a:ext cx="2775098" cy="923330"/>
          </a:xfrm>
          <a:prstGeom prst="rect">
            <a:avLst/>
          </a:prstGeom>
          <a:noFill/>
        </p:spPr>
        <p:txBody>
          <a:bodyPr wrap="square" rtlCol="0">
            <a:spAutoFit/>
          </a:bodyPr>
          <a:lstStyle/>
          <a:p>
            <a:r>
              <a:rPr lang="en-US" sz="5400" dirty="0"/>
              <a:t>Abstain</a:t>
            </a:r>
          </a:p>
        </p:txBody>
      </p:sp>
      <p:sp>
        <p:nvSpPr>
          <p:cNvPr id="4" name="TextBox 3">
            <a:extLst>
              <a:ext uri="{FF2B5EF4-FFF2-40B4-BE49-F238E27FC236}">
                <a16:creationId xmlns:a16="http://schemas.microsoft.com/office/drawing/2014/main" id="{5B45C14B-9C65-2FC2-4AD3-D6A978842D7D}"/>
              </a:ext>
            </a:extLst>
          </p:cNvPr>
          <p:cNvSpPr txBox="1"/>
          <p:nvPr/>
        </p:nvSpPr>
        <p:spPr>
          <a:xfrm>
            <a:off x="4643718" y="824753"/>
            <a:ext cx="4191938" cy="5755422"/>
          </a:xfrm>
          <a:prstGeom prst="rect">
            <a:avLst/>
          </a:prstGeom>
          <a:noFill/>
        </p:spPr>
        <p:txBody>
          <a:bodyPr wrap="square" rtlCol="0">
            <a:spAutoFit/>
          </a:bodyPr>
          <a:lstStyle/>
          <a:p>
            <a:r>
              <a:rPr lang="en-US" sz="3200" b="1" dirty="0">
                <a:solidFill>
                  <a:srgbClr val="0070C0"/>
                </a:solidFill>
              </a:rPr>
              <a:t>1Peter 2:11 </a:t>
            </a:r>
            <a:r>
              <a:rPr lang="en-US" sz="2800" dirty="0"/>
              <a:t>Beloved, I beg you as sojourners and pilgrims, </a:t>
            </a:r>
            <a:r>
              <a:rPr lang="en-US" sz="2800" u="sng" dirty="0"/>
              <a:t>abstain</a:t>
            </a:r>
            <a:r>
              <a:rPr lang="en-US" sz="2800" dirty="0"/>
              <a:t> from fleshly lusts which war against the soul,</a:t>
            </a:r>
          </a:p>
          <a:p>
            <a:r>
              <a:rPr lang="en-US" sz="2800" dirty="0"/>
              <a:t> 12 having your conduct honorable among the Gentiles, that when they speak against you as evildoers, they may, by your good works which they observe, glorify God in the day of visitation.</a:t>
            </a:r>
          </a:p>
        </p:txBody>
      </p:sp>
    </p:spTree>
    <p:extLst>
      <p:ext uri="{BB962C8B-B14F-4D97-AF65-F5344CB8AC3E}">
        <p14:creationId xmlns:p14="http://schemas.microsoft.com/office/powerpoint/2010/main" val="360748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E5A104-1EB7-ACF4-EE8D-888EABAFD932}"/>
            </a:ext>
          </a:extLst>
        </p:cNvPr>
        <p:cNvGrpSpPr/>
        <p:nvPr/>
      </p:nvGrpSpPr>
      <p:grpSpPr>
        <a:xfrm>
          <a:off x="0" y="0"/>
          <a:ext cx="0" cy="0"/>
          <a:chOff x="0" y="0"/>
          <a:chExt cx="0" cy="0"/>
        </a:xfrm>
      </p:grpSpPr>
      <p:pic>
        <p:nvPicPr>
          <p:cNvPr id="12290" name="Picture 2" descr="Traffic Management Plans &amp; Design - ATS Traffic">
            <a:extLst>
              <a:ext uri="{FF2B5EF4-FFF2-40B4-BE49-F238E27FC236}">
                <a16:creationId xmlns:a16="http://schemas.microsoft.com/office/drawing/2014/main" id="{540CAA55-A68A-E0E8-6271-7A92E5612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413"/>
            <a:ext cx="9144000" cy="609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9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9BC5B-8EFE-3FC9-C1BD-AA749EBD1EB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EBA0C8C-E4EE-7EE4-FE17-1BB2CC3DB7F2}"/>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2" descr="Road Sign Template">
            <a:extLst>
              <a:ext uri="{FF2B5EF4-FFF2-40B4-BE49-F238E27FC236}">
                <a16:creationId xmlns:a16="http://schemas.microsoft.com/office/drawing/2014/main" id="{4E0AB64A-A3FE-5E1D-FD4C-263D94B3AB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4" t="10387" r="10251" b="7287"/>
          <a:stretch>
            <a:fillRect/>
          </a:stretch>
        </p:blipFill>
        <p:spPr bwMode="auto">
          <a:xfrm>
            <a:off x="106315" y="929187"/>
            <a:ext cx="5007935" cy="56458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EF7EAB6-80CF-DD97-2F95-39E43E3D4263}"/>
              </a:ext>
            </a:extLst>
          </p:cNvPr>
          <p:cNvSpPr txBox="1"/>
          <p:nvPr/>
        </p:nvSpPr>
        <p:spPr>
          <a:xfrm>
            <a:off x="756461" y="1290525"/>
            <a:ext cx="3370521" cy="2308324"/>
          </a:xfrm>
          <a:prstGeom prst="rect">
            <a:avLst/>
          </a:prstGeom>
          <a:noFill/>
        </p:spPr>
        <p:txBody>
          <a:bodyPr wrap="square" rtlCol="0">
            <a:spAutoFit/>
          </a:bodyPr>
          <a:lstStyle/>
          <a:p>
            <a:pPr algn="ctr"/>
            <a:r>
              <a:rPr lang="en-US" sz="7200" dirty="0">
                <a:solidFill>
                  <a:schemeClr val="bg1"/>
                </a:solidFill>
              </a:rPr>
              <a:t>Be</a:t>
            </a:r>
          </a:p>
          <a:p>
            <a:pPr algn="ctr"/>
            <a:r>
              <a:rPr lang="en-US" sz="7200" dirty="0">
                <a:solidFill>
                  <a:schemeClr val="bg1"/>
                </a:solidFill>
              </a:rPr>
              <a:t>Vigilant</a:t>
            </a:r>
          </a:p>
        </p:txBody>
      </p:sp>
      <p:sp>
        <p:nvSpPr>
          <p:cNvPr id="4" name="TextBox 3">
            <a:extLst>
              <a:ext uri="{FF2B5EF4-FFF2-40B4-BE49-F238E27FC236}">
                <a16:creationId xmlns:a16="http://schemas.microsoft.com/office/drawing/2014/main" id="{6397CC24-278E-843A-3297-EDDCEA3E1A8F}"/>
              </a:ext>
            </a:extLst>
          </p:cNvPr>
          <p:cNvSpPr txBox="1"/>
          <p:nvPr/>
        </p:nvSpPr>
        <p:spPr>
          <a:xfrm>
            <a:off x="5320437" y="899491"/>
            <a:ext cx="3615080" cy="5755422"/>
          </a:xfrm>
          <a:prstGeom prst="rect">
            <a:avLst/>
          </a:prstGeom>
          <a:noFill/>
        </p:spPr>
        <p:txBody>
          <a:bodyPr wrap="square" rtlCol="0">
            <a:spAutoFit/>
          </a:bodyPr>
          <a:lstStyle/>
          <a:p>
            <a:r>
              <a:rPr lang="en-US" sz="3200" b="1" dirty="0"/>
              <a:t>1Peter 5:8 </a:t>
            </a:r>
            <a:r>
              <a:rPr lang="en-US" sz="2800" dirty="0"/>
              <a:t>Be sober, </a:t>
            </a:r>
            <a:r>
              <a:rPr lang="en-US" sz="2800" u="sng" dirty="0"/>
              <a:t>be</a:t>
            </a:r>
            <a:r>
              <a:rPr lang="en-US" sz="2800" dirty="0"/>
              <a:t> </a:t>
            </a:r>
            <a:r>
              <a:rPr lang="en-US" sz="2800" u="sng" dirty="0"/>
              <a:t>vigilant</a:t>
            </a:r>
            <a:r>
              <a:rPr lang="en-US" sz="2800" dirty="0"/>
              <a:t>; because your adversary the devil walks about like a roaring lion, seeking whom he may devour.</a:t>
            </a:r>
          </a:p>
          <a:p>
            <a:r>
              <a:rPr lang="en-US" sz="2800" dirty="0"/>
              <a:t> 9 Resist him, steadfast in the faith, knowing that the same sufferings are experienced by your brotherhood in the world.</a:t>
            </a:r>
          </a:p>
        </p:txBody>
      </p:sp>
    </p:spTree>
    <p:extLst>
      <p:ext uri="{BB962C8B-B14F-4D97-AF65-F5344CB8AC3E}">
        <p14:creationId xmlns:p14="http://schemas.microsoft.com/office/powerpoint/2010/main" val="344982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6D4C0-E2FC-0685-EDA3-8BEEE3643A9A}"/>
            </a:ext>
          </a:extLst>
        </p:cNvPr>
        <p:cNvGrpSpPr/>
        <p:nvPr/>
      </p:nvGrpSpPr>
      <p:grpSpPr>
        <a:xfrm>
          <a:off x="0" y="0"/>
          <a:ext cx="0" cy="0"/>
          <a:chOff x="0" y="0"/>
          <a:chExt cx="0" cy="0"/>
        </a:xfrm>
      </p:grpSpPr>
      <p:pic>
        <p:nvPicPr>
          <p:cNvPr id="11266" name="Picture 2" descr="Yellow Road Sign with Blank Space">
            <a:extLst>
              <a:ext uri="{FF2B5EF4-FFF2-40B4-BE49-F238E27FC236}">
                <a16:creationId xmlns:a16="http://schemas.microsoft.com/office/drawing/2014/main" id="{E601EF6C-E32C-8C06-7380-AE8FA01F15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81" r="21625"/>
          <a:stretch>
            <a:fillRect/>
          </a:stretch>
        </p:blipFill>
        <p:spPr bwMode="auto">
          <a:xfrm>
            <a:off x="467833" y="703607"/>
            <a:ext cx="4174683" cy="48814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8D15E19-37D0-26DD-8F21-9A68762377D8}"/>
              </a:ext>
            </a:extLst>
          </p:cNvPr>
          <p:cNvPicPr>
            <a:picLocks noChangeAspect="1"/>
          </p:cNvPicPr>
          <p:nvPr/>
        </p:nvPicPr>
        <p:blipFill>
          <a:blip r:embed="rId3"/>
          <a:stretch>
            <a:fillRect/>
          </a:stretch>
        </p:blipFill>
        <p:spPr>
          <a:xfrm>
            <a:off x="0" y="-94589"/>
            <a:ext cx="9266160" cy="871019"/>
          </a:xfrm>
          <a:prstGeom prst="rect">
            <a:avLst/>
          </a:prstGeom>
        </p:spPr>
      </p:pic>
      <p:sp>
        <p:nvSpPr>
          <p:cNvPr id="3" name="TextBox 2">
            <a:extLst>
              <a:ext uri="{FF2B5EF4-FFF2-40B4-BE49-F238E27FC236}">
                <a16:creationId xmlns:a16="http://schemas.microsoft.com/office/drawing/2014/main" id="{0356DB2E-31CD-1497-369D-FEE9782C3623}"/>
              </a:ext>
            </a:extLst>
          </p:cNvPr>
          <p:cNvSpPr txBox="1"/>
          <p:nvPr/>
        </p:nvSpPr>
        <p:spPr>
          <a:xfrm>
            <a:off x="596257" y="1360964"/>
            <a:ext cx="3987210" cy="1323439"/>
          </a:xfrm>
          <a:prstGeom prst="rect">
            <a:avLst/>
          </a:prstGeom>
          <a:noFill/>
        </p:spPr>
        <p:txBody>
          <a:bodyPr wrap="square" rtlCol="0">
            <a:spAutoFit/>
          </a:bodyPr>
          <a:lstStyle/>
          <a:p>
            <a:r>
              <a:rPr lang="en-US" sz="8000" dirty="0"/>
              <a:t>Warning</a:t>
            </a:r>
          </a:p>
        </p:txBody>
      </p:sp>
      <p:sp>
        <p:nvSpPr>
          <p:cNvPr id="4" name="TextBox 3">
            <a:extLst>
              <a:ext uri="{FF2B5EF4-FFF2-40B4-BE49-F238E27FC236}">
                <a16:creationId xmlns:a16="http://schemas.microsoft.com/office/drawing/2014/main" id="{D47EA8E2-A111-73B2-E7BD-39066CA110BE}"/>
              </a:ext>
            </a:extLst>
          </p:cNvPr>
          <p:cNvSpPr txBox="1"/>
          <p:nvPr/>
        </p:nvSpPr>
        <p:spPr>
          <a:xfrm>
            <a:off x="4770940" y="703606"/>
            <a:ext cx="4117880" cy="6032421"/>
          </a:xfrm>
          <a:prstGeom prst="rect">
            <a:avLst/>
          </a:prstGeom>
          <a:noFill/>
        </p:spPr>
        <p:txBody>
          <a:bodyPr wrap="square" rtlCol="0">
            <a:spAutoFit/>
          </a:bodyPr>
          <a:lstStyle/>
          <a:p>
            <a:r>
              <a:rPr lang="en-US" sz="2800" b="1" dirty="0">
                <a:solidFill>
                  <a:srgbClr val="0070C0"/>
                </a:solidFill>
              </a:rPr>
              <a:t>Acts 20:31 </a:t>
            </a:r>
            <a:r>
              <a:rPr lang="en-US" sz="2200" dirty="0"/>
              <a:t>"Therefore watch, and remember that for three years I did not cease to </a:t>
            </a:r>
            <a:r>
              <a:rPr lang="en-US" sz="2200" u="sng" dirty="0"/>
              <a:t>warn </a:t>
            </a:r>
            <a:r>
              <a:rPr lang="en-US" sz="2200" dirty="0"/>
              <a:t>everyone night and day with tears.</a:t>
            </a:r>
          </a:p>
          <a:p>
            <a:endParaRPr lang="en-US" sz="2200" dirty="0"/>
          </a:p>
          <a:p>
            <a:r>
              <a:rPr lang="en-US" sz="2800" b="1" dirty="0">
                <a:solidFill>
                  <a:srgbClr val="0070C0"/>
                </a:solidFill>
              </a:rPr>
              <a:t>Col 1:28 </a:t>
            </a:r>
            <a:r>
              <a:rPr lang="en-US" sz="2200" dirty="0"/>
              <a:t>Him we preach, </a:t>
            </a:r>
            <a:r>
              <a:rPr lang="en-US" sz="2200" u="sng" dirty="0"/>
              <a:t>warning</a:t>
            </a:r>
            <a:r>
              <a:rPr lang="en-US" sz="2200" dirty="0"/>
              <a:t> every man and teaching every man in all wisdom, that we may present every man perfect in Christ Jesus.29 To this end I also labor, striving according to His working which works in me mightily. 2:1 For I want you to know what a great conflict I have for you and those in Laodicea, and for as many as have not seen my face in the flesh,</a:t>
            </a:r>
          </a:p>
        </p:txBody>
      </p:sp>
    </p:spTree>
    <p:extLst>
      <p:ext uri="{BB962C8B-B14F-4D97-AF65-F5344CB8AC3E}">
        <p14:creationId xmlns:p14="http://schemas.microsoft.com/office/powerpoint/2010/main" val="263927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55CE1-2939-489C-E070-2B2BB9BFE4A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E17ACD5-85B2-8B50-EF4A-FA3FBD534641}"/>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2" descr="Road Sign Template">
            <a:extLst>
              <a:ext uri="{FF2B5EF4-FFF2-40B4-BE49-F238E27FC236}">
                <a16:creationId xmlns:a16="http://schemas.microsoft.com/office/drawing/2014/main" id="{69B7C99E-0D97-BC8F-FC6F-3A9D3C5978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49" t="10387" r="11489" b="21330"/>
          <a:stretch>
            <a:fillRect/>
          </a:stretch>
        </p:blipFill>
        <p:spPr bwMode="auto">
          <a:xfrm>
            <a:off x="660678" y="888421"/>
            <a:ext cx="3722471" cy="35031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C22AC2-4397-A808-BA01-39B0754F1EA5}"/>
              </a:ext>
            </a:extLst>
          </p:cNvPr>
          <p:cNvSpPr txBox="1"/>
          <p:nvPr/>
        </p:nvSpPr>
        <p:spPr>
          <a:xfrm>
            <a:off x="1429734" y="1276325"/>
            <a:ext cx="3976577" cy="1323439"/>
          </a:xfrm>
          <a:prstGeom prst="rect">
            <a:avLst/>
          </a:prstGeom>
          <a:noFill/>
        </p:spPr>
        <p:txBody>
          <a:bodyPr wrap="square" rtlCol="0">
            <a:spAutoFit/>
          </a:bodyPr>
          <a:lstStyle/>
          <a:p>
            <a:r>
              <a:rPr lang="en-US" sz="8000" dirty="0">
                <a:solidFill>
                  <a:schemeClr val="bg1"/>
                </a:solidFill>
              </a:rPr>
              <a:t>Hear</a:t>
            </a:r>
          </a:p>
        </p:txBody>
      </p:sp>
      <p:sp>
        <p:nvSpPr>
          <p:cNvPr id="5" name="TextBox 4">
            <a:extLst>
              <a:ext uri="{FF2B5EF4-FFF2-40B4-BE49-F238E27FC236}">
                <a16:creationId xmlns:a16="http://schemas.microsoft.com/office/drawing/2014/main" id="{28BC220E-B3B6-E945-E817-50F58BF06BE4}"/>
              </a:ext>
            </a:extLst>
          </p:cNvPr>
          <p:cNvSpPr txBox="1"/>
          <p:nvPr/>
        </p:nvSpPr>
        <p:spPr>
          <a:xfrm>
            <a:off x="4982259" y="895713"/>
            <a:ext cx="3928659" cy="3293209"/>
          </a:xfrm>
          <a:prstGeom prst="rect">
            <a:avLst/>
          </a:prstGeom>
          <a:noFill/>
        </p:spPr>
        <p:txBody>
          <a:bodyPr wrap="square">
            <a:spAutoFit/>
          </a:bodyPr>
          <a:lstStyle/>
          <a:p>
            <a:r>
              <a:rPr lang="en-US" sz="2600" b="1" dirty="0">
                <a:solidFill>
                  <a:srgbClr val="0070C0"/>
                </a:solidFill>
              </a:rPr>
              <a:t>Matt 17:5 </a:t>
            </a:r>
            <a:r>
              <a:rPr lang="en-US" sz="2600" dirty="0"/>
              <a:t>While he was still speaking, behold, a bright cloud overshadowed them; and suddenly a voice came out of the cloud, saying, "This is My beloved Son, in whom I am well pleased. </a:t>
            </a:r>
            <a:r>
              <a:rPr lang="en-US" sz="2600" u="sng" dirty="0"/>
              <a:t>Hear Him</a:t>
            </a:r>
            <a:r>
              <a:rPr lang="en-US" sz="2600" dirty="0"/>
              <a:t>!"</a:t>
            </a:r>
          </a:p>
        </p:txBody>
      </p:sp>
      <p:sp>
        <p:nvSpPr>
          <p:cNvPr id="7" name="TextBox 6">
            <a:extLst>
              <a:ext uri="{FF2B5EF4-FFF2-40B4-BE49-F238E27FC236}">
                <a16:creationId xmlns:a16="http://schemas.microsoft.com/office/drawing/2014/main" id="{97A0BAE8-C981-6A28-E776-5A33569A5331}"/>
              </a:ext>
            </a:extLst>
          </p:cNvPr>
          <p:cNvSpPr txBox="1"/>
          <p:nvPr/>
        </p:nvSpPr>
        <p:spPr>
          <a:xfrm>
            <a:off x="428624" y="4574048"/>
            <a:ext cx="8482293" cy="2092881"/>
          </a:xfrm>
          <a:prstGeom prst="rect">
            <a:avLst/>
          </a:prstGeom>
          <a:noFill/>
        </p:spPr>
        <p:txBody>
          <a:bodyPr wrap="square">
            <a:spAutoFit/>
          </a:bodyPr>
          <a:lstStyle/>
          <a:p>
            <a:r>
              <a:rPr lang="en-US" sz="2600" b="1" dirty="0">
                <a:solidFill>
                  <a:srgbClr val="0070C0"/>
                </a:solidFill>
              </a:rPr>
              <a:t>Acts 3:22 </a:t>
            </a:r>
            <a:r>
              <a:rPr lang="en-US" sz="2600" dirty="0"/>
              <a:t>"For Moses truly said to the fathers, 'The LORD your God will raise up for you a Prophet like me from your brethren. </a:t>
            </a:r>
            <a:r>
              <a:rPr lang="en-US" sz="2600" u="sng" dirty="0"/>
              <a:t>Him you shall hear in all things</a:t>
            </a:r>
            <a:r>
              <a:rPr lang="en-US" sz="2600" dirty="0"/>
              <a:t>, whatever He says to you.23 'And it shall be that every soul who will not hear that Prophet shall be utterly destroyed from among the people.'</a:t>
            </a:r>
          </a:p>
        </p:txBody>
      </p:sp>
    </p:spTree>
    <p:extLst>
      <p:ext uri="{BB962C8B-B14F-4D97-AF65-F5344CB8AC3E}">
        <p14:creationId xmlns:p14="http://schemas.microsoft.com/office/powerpoint/2010/main" val="89664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E90D7-DB97-217B-1274-3F64BAA7438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BE83CBA-AA9A-48E6-3581-0A2FBC51469C}"/>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1043354A-6FE2-0517-EAEA-24D5E029913B}"/>
              </a:ext>
            </a:extLst>
          </p:cNvPr>
          <p:cNvPicPr>
            <a:picLocks noChangeAspect="1"/>
          </p:cNvPicPr>
          <p:nvPr/>
        </p:nvPicPr>
        <p:blipFill>
          <a:blip r:embed="rId2"/>
          <a:stretch>
            <a:fillRect/>
          </a:stretch>
        </p:blipFill>
        <p:spPr>
          <a:xfrm>
            <a:off x="2250557" y="685809"/>
            <a:ext cx="4157331" cy="2943044"/>
          </a:xfrm>
          <a:prstGeom prst="rect">
            <a:avLst/>
          </a:prstGeom>
        </p:spPr>
      </p:pic>
      <p:sp>
        <p:nvSpPr>
          <p:cNvPr id="3" name="TextBox 2">
            <a:extLst>
              <a:ext uri="{FF2B5EF4-FFF2-40B4-BE49-F238E27FC236}">
                <a16:creationId xmlns:a16="http://schemas.microsoft.com/office/drawing/2014/main" id="{70734BC6-013E-ABA8-9A5A-27433B799BB4}"/>
              </a:ext>
            </a:extLst>
          </p:cNvPr>
          <p:cNvSpPr txBox="1"/>
          <p:nvPr/>
        </p:nvSpPr>
        <p:spPr>
          <a:xfrm>
            <a:off x="2617694" y="2088776"/>
            <a:ext cx="3343835" cy="923330"/>
          </a:xfrm>
          <a:prstGeom prst="rect">
            <a:avLst/>
          </a:prstGeom>
          <a:noFill/>
        </p:spPr>
        <p:txBody>
          <a:bodyPr wrap="square" rtlCol="0">
            <a:spAutoFit/>
          </a:bodyPr>
          <a:lstStyle/>
          <a:p>
            <a:r>
              <a:rPr lang="en-US" sz="5400" dirty="0"/>
              <a:t>Be Careful</a:t>
            </a:r>
          </a:p>
        </p:txBody>
      </p:sp>
      <p:sp>
        <p:nvSpPr>
          <p:cNvPr id="5" name="TextBox 4">
            <a:extLst>
              <a:ext uri="{FF2B5EF4-FFF2-40B4-BE49-F238E27FC236}">
                <a16:creationId xmlns:a16="http://schemas.microsoft.com/office/drawing/2014/main" id="{21E26F12-EF24-3458-520D-F6B5B9C699E0}"/>
              </a:ext>
            </a:extLst>
          </p:cNvPr>
          <p:cNvSpPr txBox="1"/>
          <p:nvPr/>
        </p:nvSpPr>
        <p:spPr>
          <a:xfrm>
            <a:off x="645459" y="4096871"/>
            <a:ext cx="8095129" cy="2554545"/>
          </a:xfrm>
          <a:prstGeom prst="rect">
            <a:avLst/>
          </a:prstGeom>
          <a:noFill/>
        </p:spPr>
        <p:txBody>
          <a:bodyPr wrap="square">
            <a:spAutoFit/>
          </a:bodyPr>
          <a:lstStyle/>
          <a:p>
            <a:r>
              <a:rPr lang="en-US" sz="3200" b="1" dirty="0">
                <a:solidFill>
                  <a:srgbClr val="0070C0"/>
                </a:solidFill>
              </a:rPr>
              <a:t>Titus 3:8 </a:t>
            </a:r>
            <a:r>
              <a:rPr lang="en-US" sz="3200" dirty="0"/>
              <a:t>This is a faithful saying, and these things I want you to affirm constantly, that those who have believed in God should </a:t>
            </a:r>
            <a:r>
              <a:rPr lang="en-US" sz="3200" u="sng" dirty="0"/>
              <a:t>be</a:t>
            </a:r>
            <a:r>
              <a:rPr lang="en-US" sz="3200" dirty="0"/>
              <a:t> </a:t>
            </a:r>
            <a:r>
              <a:rPr lang="en-US" sz="3200" u="sng" dirty="0"/>
              <a:t>careful</a:t>
            </a:r>
            <a:r>
              <a:rPr lang="en-US" sz="3200" dirty="0"/>
              <a:t> to maintain good works. These things are good and profitable to men.</a:t>
            </a:r>
          </a:p>
        </p:txBody>
      </p:sp>
    </p:spTree>
    <p:extLst>
      <p:ext uri="{BB962C8B-B14F-4D97-AF65-F5344CB8AC3E}">
        <p14:creationId xmlns:p14="http://schemas.microsoft.com/office/powerpoint/2010/main" val="350593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A76A3-0507-DF05-54B1-D02EE959343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5AAECDA-4F90-84F9-0E33-D93B9B01D0A4}"/>
              </a:ext>
            </a:extLst>
          </p:cNvPr>
          <p:cNvSpPr txBox="1"/>
          <p:nvPr/>
        </p:nvSpPr>
        <p:spPr>
          <a:xfrm>
            <a:off x="499731" y="531631"/>
            <a:ext cx="8357189" cy="5755422"/>
          </a:xfrm>
          <a:prstGeom prst="rect">
            <a:avLst/>
          </a:prstGeom>
          <a:noFill/>
          <a:ln w="38100">
            <a:solidFill>
              <a:schemeClr val="accent1">
                <a:lumMod val="75000"/>
              </a:schemeClr>
            </a:solidFill>
            <a:prstDash val="solid"/>
          </a:ln>
        </p:spPr>
        <p:txBody>
          <a:bodyPr wrap="square">
            <a:spAutoFit/>
          </a:bodyPr>
          <a:lstStyle/>
          <a:p>
            <a:r>
              <a:rPr lang="en-US" sz="4400" dirty="0">
                <a:solidFill>
                  <a:schemeClr val="accent5">
                    <a:lumMod val="75000"/>
                  </a:schemeClr>
                </a:solidFill>
                <a:latin typeface="Franklin Gothic Demi" panose="020B0703020102020204" pitchFamily="34" charset="0"/>
              </a:rPr>
              <a:t>Numbers 20:17 </a:t>
            </a:r>
            <a:r>
              <a:rPr lang="en-US" sz="3600" dirty="0"/>
              <a:t>Please let us pass through your country. We will not pass through fields or vineyards, nor will we drink water from wells; we will go along </a:t>
            </a:r>
            <a:r>
              <a:rPr lang="en-US" sz="3600" b="1" dirty="0"/>
              <a:t>the King's Highway; </a:t>
            </a:r>
            <a:r>
              <a:rPr lang="en-US" sz="3600" dirty="0"/>
              <a:t>we will not turn aside to the right hand or to the left until we have passed through your territory. </a:t>
            </a:r>
          </a:p>
          <a:p>
            <a:r>
              <a:rPr lang="en-US" sz="3600" b="1" dirty="0">
                <a:solidFill>
                  <a:schemeClr val="accent5">
                    <a:lumMod val="75000"/>
                  </a:schemeClr>
                </a:solidFill>
              </a:rPr>
              <a:t>18 </a:t>
            </a:r>
            <a:r>
              <a:rPr lang="en-US" sz="3600" dirty="0"/>
              <a:t>Then Edom said to him, "You shall not pass through my land, lest I come out against you with the sword."</a:t>
            </a:r>
          </a:p>
        </p:txBody>
      </p:sp>
    </p:spTree>
    <p:extLst>
      <p:ext uri="{BB962C8B-B14F-4D97-AF65-F5344CB8AC3E}">
        <p14:creationId xmlns:p14="http://schemas.microsoft.com/office/powerpoint/2010/main" val="2469914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280EE-F870-02C7-F392-D21380F294F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23EEB46-E520-8BCE-9C9B-2813B427B79D}"/>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333E62CB-43BA-81EF-E40F-FF651B4AE5D2}"/>
              </a:ext>
            </a:extLst>
          </p:cNvPr>
          <p:cNvPicPr>
            <a:picLocks noChangeAspect="1"/>
          </p:cNvPicPr>
          <p:nvPr/>
        </p:nvPicPr>
        <p:blipFill>
          <a:blip r:embed="rId2"/>
          <a:stretch>
            <a:fillRect/>
          </a:stretch>
        </p:blipFill>
        <p:spPr>
          <a:xfrm>
            <a:off x="107578" y="675902"/>
            <a:ext cx="8683840" cy="6177616"/>
          </a:xfrm>
          <a:prstGeom prst="rect">
            <a:avLst/>
          </a:prstGeom>
        </p:spPr>
      </p:pic>
      <p:sp>
        <p:nvSpPr>
          <p:cNvPr id="3" name="TextBox 2">
            <a:extLst>
              <a:ext uri="{FF2B5EF4-FFF2-40B4-BE49-F238E27FC236}">
                <a16:creationId xmlns:a16="http://schemas.microsoft.com/office/drawing/2014/main" id="{0B984810-A418-547C-0884-0C1999F86D97}"/>
              </a:ext>
            </a:extLst>
          </p:cNvPr>
          <p:cNvSpPr txBox="1"/>
          <p:nvPr/>
        </p:nvSpPr>
        <p:spPr>
          <a:xfrm>
            <a:off x="502025" y="2868708"/>
            <a:ext cx="7700682" cy="3693319"/>
          </a:xfrm>
          <a:prstGeom prst="rect">
            <a:avLst/>
          </a:prstGeom>
          <a:noFill/>
        </p:spPr>
        <p:txBody>
          <a:bodyPr wrap="square" rtlCol="0">
            <a:spAutoFit/>
          </a:bodyPr>
          <a:lstStyle/>
          <a:p>
            <a:r>
              <a:rPr lang="en-US" sz="2800" b="1" dirty="0">
                <a:solidFill>
                  <a:srgbClr val="0070C0"/>
                </a:solidFill>
              </a:rPr>
              <a:t>Matt. 5:21 </a:t>
            </a:r>
            <a:r>
              <a:rPr lang="en-US" sz="2200" dirty="0"/>
              <a:t>"You have heard that it was said to those of old, 'You shall not murder, and whoever murders will be </a:t>
            </a:r>
            <a:r>
              <a:rPr lang="en-US" sz="2200" b="1" u="sng" dirty="0"/>
              <a:t>in danger of the judgment.'</a:t>
            </a:r>
          </a:p>
          <a:p>
            <a:r>
              <a:rPr lang="en-US" sz="2200" dirty="0"/>
              <a:t>22 "But I say to you that whoever is angry with his brother without a cause shall be in danger of the judgment. And whoever says to his brother, 'Raca!' shall be in </a:t>
            </a:r>
            <a:r>
              <a:rPr lang="en-US" sz="2200" b="1" u="sng" dirty="0"/>
              <a:t>danger of the council</a:t>
            </a:r>
            <a:r>
              <a:rPr lang="en-US" sz="2200" dirty="0"/>
              <a:t>. But whoever says, 'You fool!' shall be in </a:t>
            </a:r>
            <a:r>
              <a:rPr lang="en-US" sz="2200" b="1" u="sng" dirty="0"/>
              <a:t>danger of hell fire</a:t>
            </a:r>
            <a:r>
              <a:rPr lang="en-US" sz="2200" dirty="0"/>
              <a:t>.</a:t>
            </a:r>
          </a:p>
          <a:p>
            <a:endParaRPr lang="en-US" sz="2200" dirty="0"/>
          </a:p>
          <a:p>
            <a:r>
              <a:rPr lang="en-US" sz="2800" b="1" dirty="0">
                <a:solidFill>
                  <a:srgbClr val="0070C0"/>
                </a:solidFill>
              </a:rPr>
              <a:t>Mark 3:29</a:t>
            </a:r>
            <a:r>
              <a:rPr lang="en-US" sz="2200" dirty="0"/>
              <a:t> "but he who blasphemes against the Holy Spirit never has forgiveness, but is subject to eternal </a:t>
            </a:r>
            <a:r>
              <a:rPr lang="en-US" sz="2400" dirty="0"/>
              <a:t>condemnation" </a:t>
            </a:r>
          </a:p>
        </p:txBody>
      </p:sp>
    </p:spTree>
    <p:extLst>
      <p:ext uri="{BB962C8B-B14F-4D97-AF65-F5344CB8AC3E}">
        <p14:creationId xmlns:p14="http://schemas.microsoft.com/office/powerpoint/2010/main" val="332412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2AA5E-9E36-187F-E0BF-DC29D36743A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37AA6F-0DCD-70DE-3459-6F355F5568F9}"/>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2" descr="Road Sign Template">
            <a:extLst>
              <a:ext uri="{FF2B5EF4-FFF2-40B4-BE49-F238E27FC236}">
                <a16:creationId xmlns:a16="http://schemas.microsoft.com/office/drawing/2014/main" id="{355413AF-21E4-F95A-E318-99E9B95A5C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87" b="7287"/>
          <a:stretch>
            <a:fillRect/>
          </a:stretch>
        </p:blipFill>
        <p:spPr bwMode="auto">
          <a:xfrm>
            <a:off x="231590" y="923672"/>
            <a:ext cx="5141836" cy="45716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854DFA-311B-5667-6D76-EC988FC01001}"/>
              </a:ext>
            </a:extLst>
          </p:cNvPr>
          <p:cNvSpPr txBox="1"/>
          <p:nvPr/>
        </p:nvSpPr>
        <p:spPr>
          <a:xfrm>
            <a:off x="1658471" y="1667437"/>
            <a:ext cx="2241177" cy="923330"/>
          </a:xfrm>
          <a:prstGeom prst="rect">
            <a:avLst/>
          </a:prstGeom>
          <a:noFill/>
        </p:spPr>
        <p:txBody>
          <a:bodyPr wrap="square" rtlCol="0">
            <a:spAutoFit/>
          </a:bodyPr>
          <a:lstStyle/>
          <a:p>
            <a:r>
              <a:rPr lang="en-US" sz="5400" dirty="0">
                <a:solidFill>
                  <a:schemeClr val="bg1"/>
                </a:solidFill>
              </a:rPr>
              <a:t>Watch</a:t>
            </a:r>
          </a:p>
        </p:txBody>
      </p:sp>
      <p:sp>
        <p:nvSpPr>
          <p:cNvPr id="4" name="TextBox 3">
            <a:extLst>
              <a:ext uri="{FF2B5EF4-FFF2-40B4-BE49-F238E27FC236}">
                <a16:creationId xmlns:a16="http://schemas.microsoft.com/office/drawing/2014/main" id="{9BDCA4B3-FEB8-7E43-B5D8-50A20098A3EC}"/>
              </a:ext>
            </a:extLst>
          </p:cNvPr>
          <p:cNvSpPr txBox="1"/>
          <p:nvPr/>
        </p:nvSpPr>
        <p:spPr>
          <a:xfrm>
            <a:off x="4930588" y="1255059"/>
            <a:ext cx="3810000" cy="2308324"/>
          </a:xfrm>
          <a:prstGeom prst="rect">
            <a:avLst/>
          </a:prstGeom>
          <a:noFill/>
        </p:spPr>
        <p:txBody>
          <a:bodyPr wrap="square" rtlCol="0">
            <a:spAutoFit/>
          </a:bodyPr>
          <a:lstStyle/>
          <a:p>
            <a:r>
              <a:rPr lang="en-US" sz="3200" b="1" dirty="0">
                <a:solidFill>
                  <a:srgbClr val="0070C0"/>
                </a:solidFill>
              </a:rPr>
              <a:t>Matt. 25:13 </a:t>
            </a:r>
            <a:r>
              <a:rPr lang="en-US" sz="2800" dirty="0"/>
              <a:t>"</a:t>
            </a:r>
            <a:r>
              <a:rPr lang="en-US" sz="2800" u="sng" dirty="0"/>
              <a:t>Watch</a:t>
            </a:r>
            <a:r>
              <a:rPr lang="en-US" sz="2800" dirty="0"/>
              <a:t> therefore, for you know neither the day nor the hour in which the Son of Man is coming.</a:t>
            </a:r>
          </a:p>
        </p:txBody>
      </p:sp>
      <p:sp>
        <p:nvSpPr>
          <p:cNvPr id="6" name="TextBox 5">
            <a:extLst>
              <a:ext uri="{FF2B5EF4-FFF2-40B4-BE49-F238E27FC236}">
                <a16:creationId xmlns:a16="http://schemas.microsoft.com/office/drawing/2014/main" id="{F69C303D-E5C0-42C9-6191-44B664ABCB83}"/>
              </a:ext>
            </a:extLst>
          </p:cNvPr>
          <p:cNvSpPr txBox="1"/>
          <p:nvPr/>
        </p:nvSpPr>
        <p:spPr>
          <a:xfrm>
            <a:off x="788893" y="5602941"/>
            <a:ext cx="7602071" cy="1015663"/>
          </a:xfrm>
          <a:prstGeom prst="rect">
            <a:avLst/>
          </a:prstGeom>
          <a:noFill/>
        </p:spPr>
        <p:txBody>
          <a:bodyPr wrap="square">
            <a:spAutoFit/>
          </a:bodyPr>
          <a:lstStyle/>
          <a:p>
            <a:r>
              <a:rPr lang="en-US" sz="3200" b="1" dirty="0">
                <a:solidFill>
                  <a:srgbClr val="0070C0"/>
                </a:solidFill>
              </a:rPr>
              <a:t>1Cor. 16:13 </a:t>
            </a:r>
            <a:r>
              <a:rPr lang="en-US" sz="2800" u="sng" dirty="0"/>
              <a:t>Watch</a:t>
            </a:r>
            <a:r>
              <a:rPr lang="en-US" sz="2800" dirty="0"/>
              <a:t>, stand fast in the faith, be brave, be strong.</a:t>
            </a:r>
          </a:p>
        </p:txBody>
      </p:sp>
    </p:spTree>
    <p:extLst>
      <p:ext uri="{BB962C8B-B14F-4D97-AF65-F5344CB8AC3E}">
        <p14:creationId xmlns:p14="http://schemas.microsoft.com/office/powerpoint/2010/main" val="162323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F3FB8-E9A6-A5E2-9BF3-A6C21ABC618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1B1510C-EFC7-0EE3-6898-32CFB95567D6}"/>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12375825-6B2E-EABB-F36A-EDC68D34B376}"/>
              </a:ext>
            </a:extLst>
          </p:cNvPr>
          <p:cNvPicPr>
            <a:picLocks noChangeAspect="1"/>
          </p:cNvPicPr>
          <p:nvPr/>
        </p:nvPicPr>
        <p:blipFill>
          <a:blip r:embed="rId2"/>
          <a:stretch>
            <a:fillRect/>
          </a:stretch>
        </p:blipFill>
        <p:spPr>
          <a:xfrm>
            <a:off x="40948" y="1369187"/>
            <a:ext cx="4486227" cy="3204449"/>
          </a:xfrm>
          <a:prstGeom prst="rect">
            <a:avLst/>
          </a:prstGeom>
        </p:spPr>
      </p:pic>
      <p:sp>
        <p:nvSpPr>
          <p:cNvPr id="3" name="TextBox 2">
            <a:extLst>
              <a:ext uri="{FF2B5EF4-FFF2-40B4-BE49-F238E27FC236}">
                <a16:creationId xmlns:a16="http://schemas.microsoft.com/office/drawing/2014/main" id="{B1D8869C-251B-5717-27FB-5EED38FBC128}"/>
              </a:ext>
            </a:extLst>
          </p:cNvPr>
          <p:cNvSpPr txBox="1"/>
          <p:nvPr/>
        </p:nvSpPr>
        <p:spPr>
          <a:xfrm>
            <a:off x="1138518" y="2832847"/>
            <a:ext cx="3532094" cy="1015663"/>
          </a:xfrm>
          <a:prstGeom prst="rect">
            <a:avLst/>
          </a:prstGeom>
          <a:noFill/>
        </p:spPr>
        <p:txBody>
          <a:bodyPr wrap="square" rtlCol="0">
            <a:spAutoFit/>
          </a:bodyPr>
          <a:lstStyle/>
          <a:p>
            <a:r>
              <a:rPr lang="en-US" sz="6000" dirty="0"/>
              <a:t>Heed</a:t>
            </a:r>
          </a:p>
        </p:txBody>
      </p:sp>
      <p:sp>
        <p:nvSpPr>
          <p:cNvPr id="5" name="TextBox 4">
            <a:extLst>
              <a:ext uri="{FF2B5EF4-FFF2-40B4-BE49-F238E27FC236}">
                <a16:creationId xmlns:a16="http://schemas.microsoft.com/office/drawing/2014/main" id="{FB0B770E-0124-424B-791E-9FF5EBF75F49}"/>
              </a:ext>
            </a:extLst>
          </p:cNvPr>
          <p:cNvSpPr txBox="1"/>
          <p:nvPr/>
        </p:nvSpPr>
        <p:spPr>
          <a:xfrm>
            <a:off x="4491318" y="1174393"/>
            <a:ext cx="4572000" cy="4062651"/>
          </a:xfrm>
          <a:prstGeom prst="rect">
            <a:avLst/>
          </a:prstGeom>
          <a:noFill/>
        </p:spPr>
        <p:txBody>
          <a:bodyPr wrap="square">
            <a:spAutoFit/>
          </a:bodyPr>
          <a:lstStyle/>
          <a:p>
            <a:r>
              <a:rPr lang="en-US" sz="3600" b="1" dirty="0">
                <a:solidFill>
                  <a:srgbClr val="0070C0"/>
                </a:solidFill>
              </a:rPr>
              <a:t>Luke 17:3 </a:t>
            </a:r>
            <a:r>
              <a:rPr lang="en-US" sz="2800" dirty="0"/>
              <a:t>"</a:t>
            </a:r>
            <a:r>
              <a:rPr lang="en-US" sz="2800" u="sng" dirty="0"/>
              <a:t>Take heed </a:t>
            </a:r>
            <a:r>
              <a:rPr lang="en-US" sz="2800" dirty="0"/>
              <a:t>to yourselves. If your brother sins against you, rebuke him; and if he repents, forgive him.</a:t>
            </a:r>
          </a:p>
          <a:p>
            <a:endParaRPr lang="en-US" sz="2800" dirty="0"/>
          </a:p>
          <a:p>
            <a:r>
              <a:rPr lang="en-US" sz="3600" b="1" dirty="0">
                <a:solidFill>
                  <a:srgbClr val="0070C0"/>
                </a:solidFill>
              </a:rPr>
              <a:t>1Cor. 10:12 </a:t>
            </a:r>
            <a:r>
              <a:rPr lang="en-US" sz="2800" dirty="0"/>
              <a:t>Therefore let him who thinks he stands </a:t>
            </a:r>
            <a:r>
              <a:rPr lang="en-US" sz="2800" u="sng" dirty="0"/>
              <a:t>take</a:t>
            </a:r>
            <a:r>
              <a:rPr lang="en-US" sz="2800" dirty="0"/>
              <a:t> </a:t>
            </a:r>
            <a:r>
              <a:rPr lang="en-US" sz="2800" u="sng" dirty="0"/>
              <a:t>heed</a:t>
            </a:r>
            <a:r>
              <a:rPr lang="en-US" sz="2800" dirty="0"/>
              <a:t> lest he fall.</a:t>
            </a:r>
          </a:p>
          <a:p>
            <a:endParaRPr lang="en-US" dirty="0"/>
          </a:p>
        </p:txBody>
      </p:sp>
      <p:sp>
        <p:nvSpPr>
          <p:cNvPr id="6" name="TextBox 5">
            <a:extLst>
              <a:ext uri="{FF2B5EF4-FFF2-40B4-BE49-F238E27FC236}">
                <a16:creationId xmlns:a16="http://schemas.microsoft.com/office/drawing/2014/main" id="{9BB4EDC6-537D-E0AD-0F90-17DA6C79224E}"/>
              </a:ext>
            </a:extLst>
          </p:cNvPr>
          <p:cNvSpPr txBox="1"/>
          <p:nvPr/>
        </p:nvSpPr>
        <p:spPr>
          <a:xfrm>
            <a:off x="457200" y="5396753"/>
            <a:ext cx="8489576"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dirty="0">
                <a:ln>
                  <a:noFill/>
                </a:ln>
                <a:solidFill>
                  <a:srgbClr val="0070C0"/>
                </a:solidFill>
                <a:effectLst/>
                <a:uLnTx/>
                <a:uFillTx/>
                <a:latin typeface="Calibri" panose="020F0502020204030204"/>
                <a:ea typeface="+mn-ea"/>
                <a:cs typeface="+mn-cs"/>
              </a:rPr>
              <a:t>Heb 3:12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Beware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brethren, lest there be in any of you an evil heart of unbelief in departing from the living God;</a:t>
            </a:r>
          </a:p>
        </p:txBody>
      </p:sp>
    </p:spTree>
    <p:extLst>
      <p:ext uri="{BB962C8B-B14F-4D97-AF65-F5344CB8AC3E}">
        <p14:creationId xmlns:p14="http://schemas.microsoft.com/office/powerpoint/2010/main" val="3812344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6E3D37B-0E1B-47BF-6089-C861BA68811C}"/>
            </a:ext>
          </a:extLst>
        </p:cNvPr>
        <p:cNvGrpSpPr/>
        <p:nvPr/>
      </p:nvGrpSpPr>
      <p:grpSpPr>
        <a:xfrm>
          <a:off x="0" y="0"/>
          <a:ext cx="0" cy="0"/>
          <a:chOff x="0" y="0"/>
          <a:chExt cx="0" cy="0"/>
        </a:xfrm>
      </p:grpSpPr>
      <p:pic>
        <p:nvPicPr>
          <p:cNvPr id="15362" name="Picture 2" descr="Left Winding Road Sign - Sharp Turn Sign, SKU: X-W1-5L">
            <a:extLst>
              <a:ext uri="{FF2B5EF4-FFF2-40B4-BE49-F238E27FC236}">
                <a16:creationId xmlns:a16="http://schemas.microsoft.com/office/drawing/2014/main" id="{0D805092-F2A2-A46B-F8AB-45975B3AB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68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4C29F-8C74-7E36-4986-DC1EB3F3F63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EF2E298-3970-E3AA-AC1F-9C629D1E279E}"/>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78069437-9C2E-437A-D0A7-70D5686F54EC}"/>
              </a:ext>
            </a:extLst>
          </p:cNvPr>
          <p:cNvPicPr>
            <a:picLocks noChangeAspect="1"/>
          </p:cNvPicPr>
          <p:nvPr/>
        </p:nvPicPr>
        <p:blipFill>
          <a:blip r:embed="rId2"/>
          <a:stretch>
            <a:fillRect/>
          </a:stretch>
        </p:blipFill>
        <p:spPr>
          <a:xfrm>
            <a:off x="68172" y="687128"/>
            <a:ext cx="3844300" cy="4342072"/>
          </a:xfrm>
          <a:prstGeom prst="rect">
            <a:avLst/>
          </a:prstGeom>
        </p:spPr>
      </p:pic>
      <p:sp>
        <p:nvSpPr>
          <p:cNvPr id="3" name="TextBox 2">
            <a:extLst>
              <a:ext uri="{FF2B5EF4-FFF2-40B4-BE49-F238E27FC236}">
                <a16:creationId xmlns:a16="http://schemas.microsoft.com/office/drawing/2014/main" id="{CBBAD866-4DA5-4512-5B48-0693F90F5940}"/>
              </a:ext>
            </a:extLst>
          </p:cNvPr>
          <p:cNvSpPr txBox="1"/>
          <p:nvPr/>
        </p:nvSpPr>
        <p:spPr>
          <a:xfrm>
            <a:off x="1237129" y="1129553"/>
            <a:ext cx="1613647" cy="1754326"/>
          </a:xfrm>
          <a:prstGeom prst="rect">
            <a:avLst/>
          </a:prstGeom>
          <a:noFill/>
        </p:spPr>
        <p:txBody>
          <a:bodyPr wrap="square" rtlCol="0">
            <a:spAutoFit/>
          </a:bodyPr>
          <a:lstStyle/>
          <a:p>
            <a:pPr algn="ctr"/>
            <a:r>
              <a:rPr lang="en-US" sz="5400" dirty="0"/>
              <a:t>Yield </a:t>
            </a:r>
          </a:p>
          <a:p>
            <a:pPr algn="ctr"/>
            <a:r>
              <a:rPr lang="en-US" sz="5400" dirty="0"/>
              <a:t>Not</a:t>
            </a:r>
          </a:p>
        </p:txBody>
      </p:sp>
      <p:sp>
        <p:nvSpPr>
          <p:cNvPr id="5" name="TextBox 4">
            <a:extLst>
              <a:ext uri="{FF2B5EF4-FFF2-40B4-BE49-F238E27FC236}">
                <a16:creationId xmlns:a16="http://schemas.microsoft.com/office/drawing/2014/main" id="{D473B49A-A645-0BD9-5D35-31B3EAEDC99C}"/>
              </a:ext>
            </a:extLst>
          </p:cNvPr>
          <p:cNvSpPr txBox="1"/>
          <p:nvPr/>
        </p:nvSpPr>
        <p:spPr>
          <a:xfrm>
            <a:off x="3980331" y="672873"/>
            <a:ext cx="5038164" cy="6001643"/>
          </a:xfrm>
          <a:prstGeom prst="rect">
            <a:avLst/>
          </a:prstGeom>
          <a:noFill/>
        </p:spPr>
        <p:txBody>
          <a:bodyPr wrap="square">
            <a:spAutoFit/>
          </a:bodyPr>
          <a:lstStyle/>
          <a:p>
            <a:r>
              <a:rPr lang="en-US" sz="3200" b="1" dirty="0">
                <a:solidFill>
                  <a:srgbClr val="0070C0"/>
                </a:solidFill>
              </a:rPr>
              <a:t>Rom. 6:13 </a:t>
            </a:r>
            <a:r>
              <a:rPr lang="en-US" sz="2200" u="sng" dirty="0"/>
              <a:t>And do not present your members as instruments of unrighteousness </a:t>
            </a:r>
            <a:r>
              <a:rPr lang="en-US" sz="2200" dirty="0"/>
              <a:t>to sin, but present yourselves to God as being alive from the dead, and your members as instruments of righteousness to God.</a:t>
            </a:r>
          </a:p>
          <a:p>
            <a:r>
              <a:rPr lang="en-US" sz="2200" dirty="0"/>
              <a:t> 14 For sin shall not have dominion over you, for you are not under law but under grace.</a:t>
            </a:r>
          </a:p>
          <a:p>
            <a:r>
              <a:rPr lang="en-US" sz="2200" dirty="0"/>
              <a:t> 15 What then? Shall we sin because we are not under law but under grace? Certainly not!</a:t>
            </a:r>
          </a:p>
          <a:p>
            <a:r>
              <a:rPr lang="en-US" sz="2200" dirty="0"/>
              <a:t> 16 Do you not know that to whom you present yourselves slaves to obey, you are that one's slaves whom you obey, whether of sin leading to death, or of obedience leading to righteousness?</a:t>
            </a:r>
          </a:p>
        </p:txBody>
      </p:sp>
    </p:spTree>
    <p:extLst>
      <p:ext uri="{BB962C8B-B14F-4D97-AF65-F5344CB8AC3E}">
        <p14:creationId xmlns:p14="http://schemas.microsoft.com/office/powerpoint/2010/main" val="252053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DB915-32BC-10D3-5888-79C51D068BD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3B6F231-12FD-D1AE-FE05-47C671321A94}"/>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8C7AE0F4-75A6-39D6-DCAF-E2A7F4A8BB00}"/>
              </a:ext>
            </a:extLst>
          </p:cNvPr>
          <p:cNvPicPr>
            <a:picLocks noChangeAspect="1"/>
          </p:cNvPicPr>
          <p:nvPr/>
        </p:nvPicPr>
        <p:blipFill>
          <a:blip r:embed="rId2"/>
          <a:stretch>
            <a:fillRect/>
          </a:stretch>
        </p:blipFill>
        <p:spPr>
          <a:xfrm>
            <a:off x="305034" y="1133104"/>
            <a:ext cx="4266966" cy="3035486"/>
          </a:xfrm>
          <a:prstGeom prst="rect">
            <a:avLst/>
          </a:prstGeom>
        </p:spPr>
      </p:pic>
      <p:sp>
        <p:nvSpPr>
          <p:cNvPr id="3" name="TextBox 2">
            <a:extLst>
              <a:ext uri="{FF2B5EF4-FFF2-40B4-BE49-F238E27FC236}">
                <a16:creationId xmlns:a16="http://schemas.microsoft.com/office/drawing/2014/main" id="{A8077161-A7C2-3AF4-AD3A-DC1C52CFA45E}"/>
              </a:ext>
            </a:extLst>
          </p:cNvPr>
          <p:cNvSpPr txBox="1"/>
          <p:nvPr/>
        </p:nvSpPr>
        <p:spPr>
          <a:xfrm>
            <a:off x="753035" y="2483224"/>
            <a:ext cx="3693459" cy="1200329"/>
          </a:xfrm>
          <a:prstGeom prst="rect">
            <a:avLst/>
          </a:prstGeom>
          <a:noFill/>
        </p:spPr>
        <p:txBody>
          <a:bodyPr wrap="square" rtlCol="0">
            <a:spAutoFit/>
          </a:bodyPr>
          <a:lstStyle/>
          <a:p>
            <a:r>
              <a:rPr lang="en-US" sz="7200" dirty="0"/>
              <a:t>Be Not</a:t>
            </a:r>
          </a:p>
        </p:txBody>
      </p:sp>
      <p:sp>
        <p:nvSpPr>
          <p:cNvPr id="5" name="TextBox 4">
            <a:extLst>
              <a:ext uri="{FF2B5EF4-FFF2-40B4-BE49-F238E27FC236}">
                <a16:creationId xmlns:a16="http://schemas.microsoft.com/office/drawing/2014/main" id="{91176436-5C16-3FFA-4F1A-9626345055A9}"/>
              </a:ext>
            </a:extLst>
          </p:cNvPr>
          <p:cNvSpPr txBox="1"/>
          <p:nvPr/>
        </p:nvSpPr>
        <p:spPr>
          <a:xfrm>
            <a:off x="4634756" y="766950"/>
            <a:ext cx="4572000" cy="3847207"/>
          </a:xfrm>
          <a:prstGeom prst="rect">
            <a:avLst/>
          </a:prstGeom>
          <a:noFill/>
        </p:spPr>
        <p:txBody>
          <a:bodyPr wrap="square">
            <a:spAutoFit/>
          </a:bodyPr>
          <a:lstStyle/>
          <a:p>
            <a:r>
              <a:rPr lang="en-US" sz="3200" b="1" dirty="0">
                <a:solidFill>
                  <a:srgbClr val="0070C0"/>
                </a:solidFill>
              </a:rPr>
              <a:t>Rom. 12:2 </a:t>
            </a:r>
            <a:r>
              <a:rPr lang="en-US" sz="2400" dirty="0"/>
              <a:t>And do </a:t>
            </a:r>
            <a:r>
              <a:rPr lang="en-US" sz="2400" u="sng" dirty="0"/>
              <a:t>not be </a:t>
            </a:r>
            <a:r>
              <a:rPr lang="en-US" sz="2400" dirty="0"/>
              <a:t>conformed to this world, but be transformed by the renewing of your mind, that you may prove what is that good and acceptable and perfect will of God.</a:t>
            </a:r>
          </a:p>
          <a:p>
            <a:endParaRPr lang="en-US" sz="1200" dirty="0"/>
          </a:p>
          <a:p>
            <a:r>
              <a:rPr lang="en-US" sz="3200" b="1" dirty="0">
                <a:solidFill>
                  <a:srgbClr val="0070C0"/>
                </a:solidFill>
              </a:rPr>
              <a:t>1Cor. 15:33 </a:t>
            </a:r>
            <a:r>
              <a:rPr lang="en-US" sz="2400" dirty="0"/>
              <a:t>Do </a:t>
            </a:r>
            <a:r>
              <a:rPr lang="en-US" sz="2400" u="sng" dirty="0"/>
              <a:t>not be </a:t>
            </a:r>
            <a:r>
              <a:rPr lang="en-US" sz="2400" dirty="0"/>
              <a:t>deceived: "Evil company corrupts good habits."</a:t>
            </a:r>
          </a:p>
        </p:txBody>
      </p:sp>
      <p:sp>
        <p:nvSpPr>
          <p:cNvPr id="7" name="TextBox 6">
            <a:extLst>
              <a:ext uri="{FF2B5EF4-FFF2-40B4-BE49-F238E27FC236}">
                <a16:creationId xmlns:a16="http://schemas.microsoft.com/office/drawing/2014/main" id="{F30C23E7-9090-D581-1629-B28D18277C81}"/>
              </a:ext>
            </a:extLst>
          </p:cNvPr>
          <p:cNvSpPr txBox="1"/>
          <p:nvPr/>
        </p:nvSpPr>
        <p:spPr>
          <a:xfrm>
            <a:off x="305034" y="4703368"/>
            <a:ext cx="8632778" cy="2062103"/>
          </a:xfrm>
          <a:prstGeom prst="rect">
            <a:avLst/>
          </a:prstGeom>
          <a:noFill/>
        </p:spPr>
        <p:txBody>
          <a:bodyPr wrap="square">
            <a:spAutoFit/>
          </a:bodyPr>
          <a:lstStyle/>
          <a:p>
            <a:r>
              <a:rPr lang="en-US" sz="3200" b="1" dirty="0">
                <a:solidFill>
                  <a:srgbClr val="0070C0"/>
                </a:solidFill>
              </a:rPr>
              <a:t>1Tim. 6:17 </a:t>
            </a:r>
            <a:r>
              <a:rPr lang="en-US" sz="2400" dirty="0"/>
              <a:t>Command those who are rich in this present age not </a:t>
            </a:r>
            <a:r>
              <a:rPr lang="en-US" sz="2400" u="sng" dirty="0"/>
              <a:t>to be </a:t>
            </a:r>
            <a:r>
              <a:rPr lang="en-US" sz="2400" dirty="0"/>
              <a:t>haughty, nor to trust in uncertain riches but in the living God, who gives us richly all things to enjoy.</a:t>
            </a:r>
          </a:p>
          <a:p>
            <a:r>
              <a:rPr lang="en-US" sz="2400" dirty="0"/>
              <a:t> 18 Let them do good, that they be rich in good works, ready to give, willing to share,</a:t>
            </a:r>
          </a:p>
        </p:txBody>
      </p:sp>
    </p:spTree>
    <p:extLst>
      <p:ext uri="{BB962C8B-B14F-4D97-AF65-F5344CB8AC3E}">
        <p14:creationId xmlns:p14="http://schemas.microsoft.com/office/powerpoint/2010/main" val="360652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A91378-BB16-D7E1-0CC6-1E54F69A6FD1}"/>
              </a:ext>
            </a:extLst>
          </p:cNvPr>
          <p:cNvPicPr>
            <a:picLocks noChangeAspect="1"/>
          </p:cNvPicPr>
          <p:nvPr/>
        </p:nvPicPr>
        <p:blipFill>
          <a:blip r:embed="rId2"/>
          <a:stretch>
            <a:fillRect/>
          </a:stretch>
        </p:blipFill>
        <p:spPr>
          <a:xfrm>
            <a:off x="2094614" y="-11814"/>
            <a:ext cx="4954772" cy="6881628"/>
          </a:xfrm>
          <a:prstGeom prst="rect">
            <a:avLst/>
          </a:prstGeom>
        </p:spPr>
      </p:pic>
      <p:sp>
        <p:nvSpPr>
          <p:cNvPr id="3" name="Arrow: Right 2">
            <a:extLst>
              <a:ext uri="{FF2B5EF4-FFF2-40B4-BE49-F238E27FC236}">
                <a16:creationId xmlns:a16="http://schemas.microsoft.com/office/drawing/2014/main" id="{8951FC95-C379-4DA3-5242-7118F8B608F3}"/>
              </a:ext>
            </a:extLst>
          </p:cNvPr>
          <p:cNvSpPr/>
          <p:nvPr/>
        </p:nvSpPr>
        <p:spPr>
          <a:xfrm flipH="1">
            <a:off x="6804832" y="669849"/>
            <a:ext cx="978408" cy="2020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04C45374-414B-34E8-8A96-F2E393EACF25}"/>
              </a:ext>
            </a:extLst>
          </p:cNvPr>
          <p:cNvSpPr/>
          <p:nvPr/>
        </p:nvSpPr>
        <p:spPr>
          <a:xfrm flipH="1">
            <a:off x="6553194" y="1566534"/>
            <a:ext cx="978408" cy="2020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8D80EE25-9875-E617-62B2-AC2ABB236D36}"/>
              </a:ext>
            </a:extLst>
          </p:cNvPr>
          <p:cNvSpPr/>
          <p:nvPr/>
        </p:nvSpPr>
        <p:spPr>
          <a:xfrm flipH="1">
            <a:off x="6120809" y="4164427"/>
            <a:ext cx="978408" cy="2020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72FF96B-09C0-E329-14C6-D037595A7C75}"/>
              </a:ext>
            </a:extLst>
          </p:cNvPr>
          <p:cNvSpPr/>
          <p:nvPr/>
        </p:nvSpPr>
        <p:spPr>
          <a:xfrm flipH="1">
            <a:off x="5943598" y="5497042"/>
            <a:ext cx="978408" cy="2020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0697F0E-481F-6074-2165-D2A4DCC88F22}"/>
              </a:ext>
            </a:extLst>
          </p:cNvPr>
          <p:cNvSpPr/>
          <p:nvPr/>
        </p:nvSpPr>
        <p:spPr>
          <a:xfrm flipH="1">
            <a:off x="5957769" y="6414990"/>
            <a:ext cx="978408" cy="2020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533AF78-592C-28F7-4021-9AADDE96DDFD}"/>
              </a:ext>
            </a:extLst>
          </p:cNvPr>
          <p:cNvPicPr>
            <a:picLocks noChangeAspect="1"/>
          </p:cNvPicPr>
          <p:nvPr/>
        </p:nvPicPr>
        <p:blipFill>
          <a:blip r:embed="rId3"/>
          <a:stretch>
            <a:fillRect/>
          </a:stretch>
        </p:blipFill>
        <p:spPr>
          <a:xfrm>
            <a:off x="6350498" y="3361945"/>
            <a:ext cx="2075158" cy="496511"/>
          </a:xfrm>
          <a:prstGeom prst="rect">
            <a:avLst/>
          </a:prstGeom>
        </p:spPr>
      </p:pic>
      <p:pic>
        <p:nvPicPr>
          <p:cNvPr id="9" name="Picture 8">
            <a:extLst>
              <a:ext uri="{FF2B5EF4-FFF2-40B4-BE49-F238E27FC236}">
                <a16:creationId xmlns:a16="http://schemas.microsoft.com/office/drawing/2014/main" id="{68238D0F-8939-8312-BE02-E7EA0FD3290D}"/>
              </a:ext>
            </a:extLst>
          </p:cNvPr>
          <p:cNvPicPr>
            <a:picLocks noChangeAspect="1"/>
          </p:cNvPicPr>
          <p:nvPr/>
        </p:nvPicPr>
        <p:blipFill>
          <a:blip r:embed="rId3"/>
          <a:stretch>
            <a:fillRect/>
          </a:stretch>
        </p:blipFill>
        <p:spPr>
          <a:xfrm>
            <a:off x="6417843" y="2782029"/>
            <a:ext cx="993734" cy="237765"/>
          </a:xfrm>
          <a:prstGeom prst="rect">
            <a:avLst/>
          </a:prstGeom>
        </p:spPr>
      </p:pic>
    </p:spTree>
    <p:extLst>
      <p:ext uri="{BB962C8B-B14F-4D97-AF65-F5344CB8AC3E}">
        <p14:creationId xmlns:p14="http://schemas.microsoft.com/office/powerpoint/2010/main" val="101675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2E7EB-B8C9-4EE1-0CBC-179A03046F15}"/>
              </a:ext>
            </a:extLst>
          </p:cNvPr>
          <p:cNvPicPr>
            <a:picLocks noChangeAspect="1"/>
          </p:cNvPicPr>
          <p:nvPr/>
        </p:nvPicPr>
        <p:blipFill>
          <a:blip r:embed="rId2"/>
          <a:stretch>
            <a:fillRect/>
          </a:stretch>
        </p:blipFill>
        <p:spPr>
          <a:xfrm>
            <a:off x="12205" y="404038"/>
            <a:ext cx="9151646" cy="6071190"/>
          </a:xfrm>
          <a:prstGeom prst="rect">
            <a:avLst/>
          </a:prstGeom>
        </p:spPr>
      </p:pic>
    </p:spTree>
    <p:extLst>
      <p:ext uri="{BB962C8B-B14F-4D97-AF65-F5344CB8AC3E}">
        <p14:creationId xmlns:p14="http://schemas.microsoft.com/office/powerpoint/2010/main" val="255853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E140C9-3B3A-5BD1-F229-97E517C39C33}"/>
            </a:ext>
          </a:extLst>
        </p:cNvPr>
        <p:cNvGrpSpPr/>
        <p:nvPr/>
      </p:nvGrpSpPr>
      <p:grpSpPr>
        <a:xfrm>
          <a:off x="0" y="0"/>
          <a:ext cx="0" cy="0"/>
          <a:chOff x="0" y="0"/>
          <a:chExt cx="0" cy="0"/>
        </a:xfrm>
      </p:grpSpPr>
      <p:pic>
        <p:nvPicPr>
          <p:cNvPr id="18434" name="Picture 2" descr="Till the end of the road.">
            <a:extLst>
              <a:ext uri="{FF2B5EF4-FFF2-40B4-BE49-F238E27FC236}">
                <a16:creationId xmlns:a16="http://schemas.microsoft.com/office/drawing/2014/main" id="{3B45E72C-AB8F-F412-9040-DC7E7E8B6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64171" cy="610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1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4E88932-F8AF-F811-D777-B1A2EFE084AE}"/>
            </a:ext>
          </a:extLst>
        </p:cNvPr>
        <p:cNvGrpSpPr/>
        <p:nvPr/>
      </p:nvGrpSpPr>
      <p:grpSpPr>
        <a:xfrm>
          <a:off x="0" y="0"/>
          <a:ext cx="0" cy="0"/>
          <a:chOff x="0" y="0"/>
          <a:chExt cx="0" cy="0"/>
        </a:xfrm>
      </p:grpSpPr>
      <p:pic>
        <p:nvPicPr>
          <p:cNvPr id="14338" name="Picture 2" descr="Blank Warning Road Sign Stock Illustration 391425700 | Shutterstock">
            <a:extLst>
              <a:ext uri="{FF2B5EF4-FFF2-40B4-BE49-F238E27FC236}">
                <a16:creationId xmlns:a16="http://schemas.microsoft.com/office/drawing/2014/main" id="{52FD8CDE-79F3-6D11-2916-C8B0AD315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24"/>
          <a:stretch>
            <a:fillRect/>
          </a:stretch>
        </p:blipFill>
        <p:spPr bwMode="auto">
          <a:xfrm>
            <a:off x="1" y="436168"/>
            <a:ext cx="9143999" cy="598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0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5A6A-4257-B7EA-3D43-B6B4C5075CF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D337470-0348-C334-E42C-E9FE6EAA68DF}"/>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4140487E-35A7-F5EB-7397-71FDF104E1AA}"/>
              </a:ext>
            </a:extLst>
          </p:cNvPr>
          <p:cNvPicPr>
            <a:picLocks noChangeAspect="1"/>
          </p:cNvPicPr>
          <p:nvPr/>
        </p:nvPicPr>
        <p:blipFill>
          <a:blip r:embed="rId2"/>
          <a:srcRect l="15535" r="15156"/>
          <a:stretch>
            <a:fillRect/>
          </a:stretch>
        </p:blipFill>
        <p:spPr>
          <a:xfrm>
            <a:off x="95692" y="656037"/>
            <a:ext cx="4221127" cy="6090321"/>
          </a:xfrm>
          <a:prstGeom prst="rect">
            <a:avLst/>
          </a:prstGeom>
        </p:spPr>
      </p:pic>
      <p:sp>
        <p:nvSpPr>
          <p:cNvPr id="3" name="TextBox 2">
            <a:extLst>
              <a:ext uri="{FF2B5EF4-FFF2-40B4-BE49-F238E27FC236}">
                <a16:creationId xmlns:a16="http://schemas.microsoft.com/office/drawing/2014/main" id="{7CC463C0-E115-9A85-22AF-8BF45B8ECEA7}"/>
              </a:ext>
            </a:extLst>
          </p:cNvPr>
          <p:cNvSpPr txBox="1"/>
          <p:nvPr/>
        </p:nvSpPr>
        <p:spPr>
          <a:xfrm>
            <a:off x="712383" y="2955851"/>
            <a:ext cx="2998381" cy="1446550"/>
          </a:xfrm>
          <a:prstGeom prst="rect">
            <a:avLst/>
          </a:prstGeom>
          <a:noFill/>
        </p:spPr>
        <p:txBody>
          <a:bodyPr wrap="square" rtlCol="0">
            <a:spAutoFit/>
          </a:bodyPr>
          <a:lstStyle/>
          <a:p>
            <a:r>
              <a:rPr lang="en-US" sz="8800" dirty="0">
                <a:latin typeface="Arial Rounded MT Bold" panose="020F0704030504030204" pitchFamily="34" charset="0"/>
                <a:cs typeface="Aharoni" panose="02010803020104030203" pitchFamily="2" charset="-79"/>
              </a:rPr>
              <a:t>Look</a:t>
            </a:r>
          </a:p>
        </p:txBody>
      </p:sp>
      <p:sp>
        <p:nvSpPr>
          <p:cNvPr id="4" name="TextBox 3">
            <a:extLst>
              <a:ext uri="{FF2B5EF4-FFF2-40B4-BE49-F238E27FC236}">
                <a16:creationId xmlns:a16="http://schemas.microsoft.com/office/drawing/2014/main" id="{635EED62-CF4A-C004-1E4D-52928DEB6748}"/>
              </a:ext>
            </a:extLst>
          </p:cNvPr>
          <p:cNvSpPr txBox="1"/>
          <p:nvPr/>
        </p:nvSpPr>
        <p:spPr>
          <a:xfrm>
            <a:off x="4827182" y="1165412"/>
            <a:ext cx="3985123" cy="5016758"/>
          </a:xfrm>
          <a:prstGeom prst="rect">
            <a:avLst/>
          </a:prstGeom>
          <a:noFill/>
        </p:spPr>
        <p:txBody>
          <a:bodyPr wrap="square" rtlCol="0">
            <a:spAutoFit/>
          </a:bodyPr>
          <a:lstStyle/>
          <a:p>
            <a:r>
              <a:rPr lang="en-US" sz="4000" b="1" dirty="0">
                <a:solidFill>
                  <a:srgbClr val="0070C0"/>
                </a:solidFill>
              </a:rPr>
              <a:t>2John 1:8 </a:t>
            </a:r>
            <a:r>
              <a:rPr lang="en-US" sz="4000" u="sng" dirty="0"/>
              <a:t>Look to yourselves, </a:t>
            </a:r>
            <a:r>
              <a:rPr lang="en-US" sz="4000" dirty="0"/>
              <a:t>that we do not lose those things we worked for, but that we may receive a full reward.</a:t>
            </a:r>
          </a:p>
        </p:txBody>
      </p:sp>
    </p:spTree>
    <p:extLst>
      <p:ext uri="{BB962C8B-B14F-4D97-AF65-F5344CB8AC3E}">
        <p14:creationId xmlns:p14="http://schemas.microsoft.com/office/powerpoint/2010/main" val="195551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5F6D1-6101-491C-B69B-BC97520D6EB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20CD38B-9A60-5AC7-A646-7D02675F4B72}"/>
              </a:ext>
            </a:extLst>
          </p:cNvPr>
          <p:cNvSpPr txBox="1"/>
          <p:nvPr/>
        </p:nvSpPr>
        <p:spPr>
          <a:xfrm>
            <a:off x="-1"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1">
            <a:extLst>
              <a:ext uri="{FF2B5EF4-FFF2-40B4-BE49-F238E27FC236}">
                <a16:creationId xmlns:a16="http://schemas.microsoft.com/office/drawing/2014/main" id="{6ABEC3A4-A166-01B1-41BD-435C461A9D0F}"/>
              </a:ext>
            </a:extLst>
          </p:cNvPr>
          <p:cNvPicPr>
            <a:picLocks noChangeAspect="1"/>
          </p:cNvPicPr>
          <p:nvPr/>
        </p:nvPicPr>
        <p:blipFill>
          <a:blip r:embed="rId2"/>
          <a:stretch>
            <a:fillRect/>
          </a:stretch>
        </p:blipFill>
        <p:spPr>
          <a:xfrm>
            <a:off x="135202" y="1148316"/>
            <a:ext cx="4192250" cy="4124882"/>
          </a:xfrm>
          <a:prstGeom prst="rect">
            <a:avLst/>
          </a:prstGeom>
        </p:spPr>
      </p:pic>
      <p:sp>
        <p:nvSpPr>
          <p:cNvPr id="3" name="TextBox 2">
            <a:extLst>
              <a:ext uri="{FF2B5EF4-FFF2-40B4-BE49-F238E27FC236}">
                <a16:creationId xmlns:a16="http://schemas.microsoft.com/office/drawing/2014/main" id="{34B191FE-E6E8-070D-21B3-FEC7E78B1A8A}"/>
              </a:ext>
            </a:extLst>
          </p:cNvPr>
          <p:cNvSpPr txBox="1"/>
          <p:nvPr/>
        </p:nvSpPr>
        <p:spPr>
          <a:xfrm>
            <a:off x="721549" y="1447687"/>
            <a:ext cx="2998381" cy="2585323"/>
          </a:xfrm>
          <a:prstGeom prst="rect">
            <a:avLst/>
          </a:prstGeom>
          <a:noFill/>
        </p:spPr>
        <p:txBody>
          <a:bodyPr wrap="square" rtlCol="0">
            <a:spAutoFit/>
          </a:bodyPr>
          <a:lstStyle/>
          <a:p>
            <a:pPr algn="ctr"/>
            <a:r>
              <a:rPr lang="en-US" sz="5400" dirty="0"/>
              <a:t>Be</a:t>
            </a:r>
          </a:p>
          <a:p>
            <a:pPr algn="ctr"/>
            <a:r>
              <a:rPr lang="en-US" sz="5400" dirty="0"/>
              <a:t>Not</a:t>
            </a:r>
          </a:p>
          <a:p>
            <a:pPr algn="ctr"/>
            <a:r>
              <a:rPr lang="en-US" sz="5400" dirty="0"/>
              <a:t>Deceived</a:t>
            </a:r>
          </a:p>
        </p:txBody>
      </p:sp>
      <p:sp>
        <p:nvSpPr>
          <p:cNvPr id="4" name="TextBox 3">
            <a:extLst>
              <a:ext uri="{FF2B5EF4-FFF2-40B4-BE49-F238E27FC236}">
                <a16:creationId xmlns:a16="http://schemas.microsoft.com/office/drawing/2014/main" id="{ABE0E93E-316A-414B-AB62-3BC5BCA05CBD}"/>
              </a:ext>
            </a:extLst>
          </p:cNvPr>
          <p:cNvSpPr txBox="1"/>
          <p:nvPr/>
        </p:nvSpPr>
        <p:spPr>
          <a:xfrm>
            <a:off x="4865126" y="779928"/>
            <a:ext cx="4054027" cy="2677656"/>
          </a:xfrm>
          <a:prstGeom prst="rect">
            <a:avLst/>
          </a:prstGeom>
          <a:noFill/>
        </p:spPr>
        <p:txBody>
          <a:bodyPr wrap="square" rtlCol="0">
            <a:spAutoFit/>
          </a:bodyPr>
          <a:lstStyle/>
          <a:p>
            <a:r>
              <a:rPr lang="en-US" sz="2800" b="1" dirty="0">
                <a:solidFill>
                  <a:srgbClr val="0070C0"/>
                </a:solidFill>
              </a:rPr>
              <a:t>Eph 5:6 </a:t>
            </a:r>
            <a:r>
              <a:rPr lang="en-US" sz="2800" u="sng" dirty="0"/>
              <a:t>Let no one deceive you </a:t>
            </a:r>
            <a:r>
              <a:rPr lang="en-US" sz="2800" dirty="0"/>
              <a:t>with empty words, for because of these things the wrath of God comes upon the sons of disobedience.</a:t>
            </a:r>
          </a:p>
        </p:txBody>
      </p:sp>
      <p:sp>
        <p:nvSpPr>
          <p:cNvPr id="5" name="TextBox 4">
            <a:extLst>
              <a:ext uri="{FF2B5EF4-FFF2-40B4-BE49-F238E27FC236}">
                <a16:creationId xmlns:a16="http://schemas.microsoft.com/office/drawing/2014/main" id="{38D569F6-E8E0-758C-52F4-697798741612}"/>
              </a:ext>
            </a:extLst>
          </p:cNvPr>
          <p:cNvSpPr txBox="1"/>
          <p:nvPr/>
        </p:nvSpPr>
        <p:spPr>
          <a:xfrm>
            <a:off x="4901191" y="3651969"/>
            <a:ext cx="4582633" cy="1384995"/>
          </a:xfrm>
          <a:prstGeom prst="rect">
            <a:avLst/>
          </a:prstGeom>
          <a:noFill/>
        </p:spPr>
        <p:txBody>
          <a:bodyPr wrap="square" rtlCol="0">
            <a:spAutoFit/>
          </a:bodyPr>
          <a:lstStyle/>
          <a:p>
            <a:r>
              <a:rPr lang="en-US" sz="2800" b="1" dirty="0">
                <a:solidFill>
                  <a:srgbClr val="0070C0"/>
                </a:solidFill>
              </a:rPr>
              <a:t>1Cor. 15:33 </a:t>
            </a:r>
            <a:r>
              <a:rPr lang="en-US" sz="2800" u="sng" dirty="0"/>
              <a:t>Do not be deceived:</a:t>
            </a:r>
            <a:r>
              <a:rPr lang="en-US" sz="2800" dirty="0"/>
              <a:t> "Evil company corrupts good habits.“</a:t>
            </a:r>
          </a:p>
        </p:txBody>
      </p:sp>
      <p:sp>
        <p:nvSpPr>
          <p:cNvPr id="7" name="TextBox 6">
            <a:extLst>
              <a:ext uri="{FF2B5EF4-FFF2-40B4-BE49-F238E27FC236}">
                <a16:creationId xmlns:a16="http://schemas.microsoft.com/office/drawing/2014/main" id="{E184AFD5-D510-06FD-E0EC-759F39DE14F6}"/>
              </a:ext>
            </a:extLst>
          </p:cNvPr>
          <p:cNvSpPr txBox="1"/>
          <p:nvPr/>
        </p:nvSpPr>
        <p:spPr>
          <a:xfrm>
            <a:off x="629770" y="5606989"/>
            <a:ext cx="8531430" cy="954107"/>
          </a:xfrm>
          <a:prstGeom prst="rect">
            <a:avLst/>
          </a:prstGeom>
          <a:noFill/>
        </p:spPr>
        <p:txBody>
          <a:bodyPr wrap="square">
            <a:spAutoFit/>
          </a:bodyPr>
          <a:lstStyle/>
          <a:p>
            <a:r>
              <a:rPr lang="en-US" sz="2800" b="1" dirty="0">
                <a:solidFill>
                  <a:srgbClr val="0070C0"/>
                </a:solidFill>
              </a:rPr>
              <a:t>Gal. 6:7 </a:t>
            </a:r>
            <a:r>
              <a:rPr lang="en-US" sz="2800" u="sng" dirty="0"/>
              <a:t>Do not be deceived</a:t>
            </a:r>
            <a:r>
              <a:rPr lang="en-US" sz="2800" dirty="0"/>
              <a:t>, God is not mocked; for whatever a man sows, that he will also reap.</a:t>
            </a:r>
          </a:p>
        </p:txBody>
      </p:sp>
    </p:spTree>
    <p:extLst>
      <p:ext uri="{BB962C8B-B14F-4D97-AF65-F5344CB8AC3E}">
        <p14:creationId xmlns:p14="http://schemas.microsoft.com/office/powerpoint/2010/main" val="18927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6E363-F1E3-DDF3-038D-191D948DF38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547A3CC-BB9A-E56D-81CD-56A07FC3E718}"/>
              </a:ext>
            </a:extLst>
          </p:cNvPr>
          <p:cNvSpPr txBox="1"/>
          <p:nvPr/>
        </p:nvSpPr>
        <p:spPr>
          <a:xfrm>
            <a:off x="0" y="-5043"/>
            <a:ext cx="9144000" cy="584775"/>
          </a:xfrm>
          <a:prstGeom prst="rect">
            <a:avLst/>
          </a:prstGeom>
          <a:solidFill>
            <a:schemeClr val="tx1"/>
          </a:solidFill>
        </p:spPr>
        <p:txBody>
          <a:bodyPr wrap="square" rtlCol="0">
            <a:spAutoFit/>
          </a:bodyPr>
          <a:lstStyle/>
          <a:p>
            <a:pPr algn="ctr"/>
            <a:r>
              <a:rPr lang="en-US" sz="3200" dirty="0">
                <a:solidFill>
                  <a:schemeClr val="bg1"/>
                </a:solidFill>
              </a:rPr>
              <a:t>Road Signs On The King’s Highway</a:t>
            </a:r>
          </a:p>
        </p:txBody>
      </p:sp>
      <p:pic>
        <p:nvPicPr>
          <p:cNvPr id="2" name="Picture 2" descr="Blank Warning Sign Page Blanks Road Signs Blank Warning - Blank Road ...">
            <a:extLst>
              <a:ext uri="{FF2B5EF4-FFF2-40B4-BE49-F238E27FC236}">
                <a16:creationId xmlns:a16="http://schemas.microsoft.com/office/drawing/2014/main" id="{DF29484B-0026-B92D-52AF-5947B5587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420906"/>
            <a:ext cx="2990758" cy="40161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AE785B-2960-AF6D-46C3-DE794A97B00A}"/>
              </a:ext>
            </a:extLst>
          </p:cNvPr>
          <p:cNvSpPr txBox="1"/>
          <p:nvPr/>
        </p:nvSpPr>
        <p:spPr>
          <a:xfrm>
            <a:off x="838643" y="2684939"/>
            <a:ext cx="1967023" cy="923330"/>
          </a:xfrm>
          <a:prstGeom prst="rect">
            <a:avLst/>
          </a:prstGeom>
          <a:noFill/>
        </p:spPr>
        <p:txBody>
          <a:bodyPr wrap="square" rtlCol="0">
            <a:spAutoFit/>
          </a:bodyPr>
          <a:lstStyle/>
          <a:p>
            <a:r>
              <a:rPr lang="en-US" sz="5400" dirty="0"/>
              <a:t>Resist</a:t>
            </a:r>
          </a:p>
        </p:txBody>
      </p:sp>
      <p:sp>
        <p:nvSpPr>
          <p:cNvPr id="4" name="TextBox 3">
            <a:extLst>
              <a:ext uri="{FF2B5EF4-FFF2-40B4-BE49-F238E27FC236}">
                <a16:creationId xmlns:a16="http://schemas.microsoft.com/office/drawing/2014/main" id="{2037C533-F7AE-96CA-F7EB-EE0AE1535B2E}"/>
              </a:ext>
            </a:extLst>
          </p:cNvPr>
          <p:cNvSpPr txBox="1"/>
          <p:nvPr/>
        </p:nvSpPr>
        <p:spPr>
          <a:xfrm>
            <a:off x="3543651" y="1129553"/>
            <a:ext cx="5277620" cy="5262979"/>
          </a:xfrm>
          <a:prstGeom prst="rect">
            <a:avLst/>
          </a:prstGeom>
          <a:noFill/>
        </p:spPr>
        <p:txBody>
          <a:bodyPr wrap="square" rtlCol="0">
            <a:spAutoFit/>
          </a:bodyPr>
          <a:lstStyle/>
          <a:p>
            <a:r>
              <a:rPr lang="en-US" sz="2800" b="1" dirty="0">
                <a:solidFill>
                  <a:srgbClr val="0070C0"/>
                </a:solidFill>
              </a:rPr>
              <a:t>James 4:7 </a:t>
            </a:r>
            <a:r>
              <a:rPr lang="en-US" sz="2800" dirty="0"/>
              <a:t>Therefore submit to God. Resist the devil and he will flee from you.</a:t>
            </a:r>
          </a:p>
          <a:p>
            <a:endParaRPr lang="en-US" sz="2800" dirty="0"/>
          </a:p>
          <a:p>
            <a:r>
              <a:rPr lang="en-US" sz="2800" b="1" dirty="0">
                <a:solidFill>
                  <a:srgbClr val="0070C0"/>
                </a:solidFill>
              </a:rPr>
              <a:t>1Peter 5:8 </a:t>
            </a:r>
            <a:r>
              <a:rPr lang="en-US" sz="2800" dirty="0"/>
              <a:t>Be sober, be vigilant; because your adversary the devil walks about like a roaring lion, seeking whom he may devour.</a:t>
            </a:r>
          </a:p>
          <a:p>
            <a:r>
              <a:rPr lang="en-US" sz="2800" dirty="0"/>
              <a:t> 9 Resist him, steadfast in the faith, knowing that the same sufferings are experienced by your brotherhood in the world.</a:t>
            </a:r>
          </a:p>
        </p:txBody>
      </p:sp>
    </p:spTree>
    <p:extLst>
      <p:ext uri="{BB962C8B-B14F-4D97-AF65-F5344CB8AC3E}">
        <p14:creationId xmlns:p14="http://schemas.microsoft.com/office/powerpoint/2010/main" val="930964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557</TotalTime>
  <Words>1373</Words>
  <Application>Microsoft Office PowerPoint</Application>
  <PresentationFormat>On-screen Show (4:3)</PresentationFormat>
  <Paragraphs>85</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 Rounded MT Bold</vt:lpstr>
      <vt:lpstr>Arial Unicode MS</vt:lpstr>
      <vt:lpstr>Calibri</vt:lpstr>
      <vt:lpstr>Calibri Light</vt:lpstr>
      <vt:lpstr>Franklin Gothic Demi</vt:lpstr>
      <vt:lpstr>Ink Free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8</cp:revision>
  <dcterms:created xsi:type="dcterms:W3CDTF">2025-08-04T15:33:53Z</dcterms:created>
  <dcterms:modified xsi:type="dcterms:W3CDTF">2025-08-14T08:52:39Z</dcterms:modified>
</cp:coreProperties>
</file>